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9C99-9ADD-AD89-183F-E810E77FA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D8AB-5D0E-D87E-9D13-3928E448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6DC21-169D-81CF-0C4B-60597169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4543-1D7D-E67B-8A18-2588649F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0B7C7-03FC-A2E0-8BEC-28163D8D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90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2394-BACE-6EED-9FB5-521885C8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894CD-4634-1F65-6FDD-1CD30CAC8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EA493-68A9-55E9-D48D-57CD0832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26DC-D341-F881-FB54-9158D168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7500-8969-ADE8-8A28-8C349DCC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35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DF22E-21CF-9E6E-0CDB-FC7584626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D47E5-20BE-4B1E-39BF-86C2E900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EB4E-7F2C-A859-209D-9CBA0B8C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36F-6E6A-8D21-07E1-A826606E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01FD-66A5-73B6-7151-D76F2DCF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8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7D99-FAB6-AC10-3304-61CAEA11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16E7-3B2B-8AE5-78D0-595DB55D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06B0-0B14-36E9-FEA1-80387D5D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CE69-D546-C5B9-52DB-C4DD3B20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9AC5-9E9C-1758-0DB7-BBA3DF46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75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A5B4-5BEE-39C1-87D9-8C556CA8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FC676-2FA1-9D97-C340-CA08238C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88ED-1B13-5E58-D5AB-2C7E974B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BDCE-6525-6632-3B51-8BF226A0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56CD-D7E1-4F13-5FBA-58F3D4D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43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D722-6A97-32C3-938D-BBE41E0A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8834-1412-E738-DEDB-59EB3DF7A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C9F81-ECE4-12DF-C46E-D80D43043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57E5D-0B36-88F2-6467-0C4444A4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9BC7E-33C2-94C0-8584-BD87E5EC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DD4B6-106C-CCD3-BC64-A6651BC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32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6D4F-9789-8735-8F83-66FE9328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810F-36F8-2A42-6F0A-45AACDAC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9A0B-4231-0F9A-4CD4-6EC92E4F9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5D8E5-187C-E149-3658-34330721B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3CD70-950C-EB88-43B1-F6BBECC2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8A74D-905F-0AA6-F2A7-836EA6E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0219A-BE45-DC3A-14C2-13841137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51BC8-0DDA-E708-D8E3-834D7565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04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F0A1-83AA-C51F-626E-EA285B5D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E2C64-A266-ADD0-90FE-1A02DDFD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C06B6-0BAE-479F-7AE7-764C10BF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DE54A-FA59-DC89-B463-47F9B03A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916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0A1A-76F8-A62C-DB4C-08C6379D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4F25F-F3CF-B226-B7FC-90A92EC2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7D5E2-B5A5-F777-B66B-86B825F1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7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5BE0-565F-6EF6-B624-B306B2BA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4141-8E5D-6662-9741-BCEF911C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ED5A1-585D-0D58-C24C-ECC6C2C00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6B833-89E7-6DC7-1E98-D37BF58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EFFCD-28F6-89F6-747A-9CF87B2B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983B-080F-D079-C3BE-5B0047D6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779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08C2-532F-D0DB-3A65-97750E19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CD94A-23DD-AC9C-9467-94E9F1CF3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3C8F-D803-F172-5095-897FCCBC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74E03-7722-AE1F-0B7B-A354E92D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403C1-1684-7AE7-FED6-0B0C88F5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F6832-649D-4F71-9D5F-2BFFB11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063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17E6F-81B6-56F0-E154-D87DC73E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88F43-1D3D-AF3E-B07B-5DF6A2A9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1FE7-2B0C-3D25-006E-44084F10F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0293-1E1B-794D-9353-93BAB3C952AB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0399-7798-758D-8EA9-372997091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6A11-EC2D-C792-44A9-C632F6F63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5B18-2BFF-744E-93EF-398EAB019CB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3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onziktillu/navrhove-vzor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Návrhové vzory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Factory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7C1C37-C934-A332-7E94-D0144B6C630B}"/>
              </a:ext>
            </a:extLst>
          </p:cNvPr>
          <p:cNvSpPr txBox="1"/>
          <p:nvPr/>
        </p:nvSpPr>
        <p:spPr>
          <a:xfrm>
            <a:off x="1040524" y="152820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Factory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/>
              <a:t>Car </a:t>
            </a:r>
            <a:r>
              <a:rPr lang="en-GB" dirty="0" err="1">
                <a:solidFill>
                  <a:srgbClr val="FFC66D"/>
                </a:solidFill>
                <a:effectLst/>
              </a:rPr>
              <a:t>getCar</a:t>
            </a:r>
            <a:r>
              <a:rPr lang="en-GB" dirty="0"/>
              <a:t>(String type)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solidFill>
                  <a:srgbClr val="CC7832"/>
                </a:solidFill>
                <a:effectLst/>
              </a:rPr>
              <a:t>if </a:t>
            </a:r>
            <a:r>
              <a:rPr lang="en-GB" dirty="0"/>
              <a:t>(type == </a:t>
            </a:r>
            <a:r>
              <a:rPr lang="en-GB" dirty="0">
                <a:solidFill>
                  <a:srgbClr val="CC7832"/>
                </a:solidFill>
                <a:effectLst/>
              </a:rPr>
              <a:t>null</a:t>
            </a:r>
            <a:r>
              <a:rPr lang="en-GB" dirty="0"/>
              <a:t>) </a:t>
            </a:r>
            <a:r>
              <a:rPr lang="en-GB" dirty="0">
                <a:solidFill>
                  <a:srgbClr val="CC7832"/>
                </a:solidFill>
                <a:effectLst/>
              </a:rPr>
              <a:t>return null;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if </a:t>
            </a:r>
            <a:r>
              <a:rPr lang="en-GB" dirty="0"/>
              <a:t>(</a:t>
            </a:r>
            <a:r>
              <a:rPr lang="en-GB" dirty="0" err="1"/>
              <a:t>type.equalsIgnoreCase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skoda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)) </a:t>
            </a:r>
            <a:r>
              <a:rPr lang="en-GB" dirty="0">
                <a:solidFill>
                  <a:srgbClr val="CC7832"/>
                </a:solidFill>
                <a:effectLst/>
              </a:rPr>
              <a:t>return new </a:t>
            </a:r>
            <a:r>
              <a:rPr lang="en-GB" dirty="0"/>
              <a:t>Skoda()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if </a:t>
            </a:r>
            <a:r>
              <a:rPr lang="en-GB" dirty="0"/>
              <a:t>(</a:t>
            </a:r>
            <a:r>
              <a:rPr lang="en-GB" dirty="0" err="1"/>
              <a:t>type.equalsIgnoreCase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"tesla"</a:t>
            </a:r>
            <a:r>
              <a:rPr lang="en-GB" dirty="0"/>
              <a:t>)) </a:t>
            </a:r>
            <a:r>
              <a:rPr lang="en-GB" dirty="0">
                <a:solidFill>
                  <a:srgbClr val="CC7832"/>
                </a:solidFill>
                <a:effectLst/>
              </a:rPr>
              <a:t>return new </a:t>
            </a:r>
            <a:r>
              <a:rPr lang="en-GB" dirty="0"/>
              <a:t>Tesla()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if </a:t>
            </a:r>
            <a:r>
              <a:rPr lang="en-GB" dirty="0"/>
              <a:t>(</a:t>
            </a:r>
            <a:r>
              <a:rPr lang="en-GB" dirty="0" err="1"/>
              <a:t>type.equalsIgnoreCase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bmw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)) </a:t>
            </a:r>
            <a:r>
              <a:rPr lang="en-GB" dirty="0">
                <a:solidFill>
                  <a:srgbClr val="CC7832"/>
                </a:solidFill>
                <a:effectLst/>
              </a:rPr>
              <a:t>return new </a:t>
            </a:r>
            <a:r>
              <a:rPr lang="en-GB" dirty="0" err="1"/>
              <a:t>Bmw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return null;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D2FE2-9987-F51E-5184-3C8E949A663F}"/>
              </a:ext>
            </a:extLst>
          </p:cNvPr>
          <p:cNvSpPr txBox="1"/>
          <p:nvPr/>
        </p:nvSpPr>
        <p:spPr>
          <a:xfrm>
            <a:off x="1040524" y="4258672"/>
            <a:ext cx="7073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Main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dirty="0">
                <a:solidFill>
                  <a:srgbClr val="FFC66D"/>
                </a:solidFill>
                <a:effectLst/>
              </a:rPr>
              <a:t>main</a:t>
            </a:r>
            <a:r>
              <a:rPr lang="en-GB" dirty="0"/>
              <a:t>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Factory factory = 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/>
              <a:t>Factory()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/>
              <a:t>Car car1 = </a:t>
            </a:r>
            <a:r>
              <a:rPr lang="en-GB" dirty="0" err="1"/>
              <a:t>factory.getCar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skoda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/>
              <a:t>car1.drive()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5CBE-292E-F2DC-8582-A36D674F87C1}"/>
              </a:ext>
            </a:extLst>
          </p:cNvPr>
          <p:cNvSpPr txBox="1">
            <a:spLocks/>
          </p:cNvSpPr>
          <p:nvPr/>
        </p:nvSpPr>
        <p:spPr>
          <a:xfrm>
            <a:off x="6096000" y="4009144"/>
            <a:ext cx="5105400" cy="23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Továrna předem vrací předdefinované objekty</a:t>
            </a:r>
          </a:p>
          <a:p>
            <a:pPr marL="0" indent="0">
              <a:buNone/>
            </a:pP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Může mít několik typů implementací</a:t>
            </a:r>
          </a:p>
          <a:p>
            <a:pPr marL="0" indent="0">
              <a:buNone/>
            </a:pP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Může být statická i objektová</a:t>
            </a:r>
          </a:p>
        </p:txBody>
      </p:sp>
    </p:spTree>
    <p:extLst>
      <p:ext uri="{BB962C8B-B14F-4D97-AF65-F5344CB8AC3E}">
        <p14:creationId xmlns:p14="http://schemas.microsoft.com/office/powerpoint/2010/main" val="239332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7" y="0"/>
            <a:ext cx="10515600" cy="1325563"/>
          </a:xfrm>
        </p:spPr>
        <p:txBody>
          <a:bodyPr/>
          <a:lstStyle/>
          <a:p>
            <a:r>
              <a:rPr lang="cs-CZ" dirty="0" err="1"/>
              <a:t>Builder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D2A43-9386-69B2-C4F1-5D0490C8C44B}"/>
              </a:ext>
            </a:extLst>
          </p:cNvPr>
          <p:cNvSpPr txBox="1"/>
          <p:nvPr/>
        </p:nvSpPr>
        <p:spPr>
          <a:xfrm>
            <a:off x="151277" y="1042551"/>
            <a:ext cx="396877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Player 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double </a:t>
            </a:r>
            <a:r>
              <a:rPr lang="en-GB" dirty="0">
                <a:solidFill>
                  <a:srgbClr val="9876AA"/>
                </a:solidFill>
                <a:effectLst/>
              </a:rPr>
              <a:t>hp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double </a:t>
            </a:r>
            <a:r>
              <a:rPr lang="en-GB" dirty="0">
                <a:solidFill>
                  <a:srgbClr val="9876AA"/>
                </a:solidFill>
                <a:effectLst/>
              </a:rPr>
              <a:t>mana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double </a:t>
            </a:r>
            <a:r>
              <a:rPr lang="en-GB" dirty="0">
                <a:solidFill>
                  <a:srgbClr val="9876AA"/>
                </a:solidFill>
                <a:effectLst/>
              </a:rPr>
              <a:t>dmg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</a:t>
            </a:r>
            <a:r>
              <a:rPr lang="en-GB" dirty="0">
                <a:solidFill>
                  <a:srgbClr val="FFC66D"/>
                </a:solidFill>
                <a:effectLst/>
              </a:rPr>
              <a:t>Player</a:t>
            </a:r>
            <a:r>
              <a:rPr lang="en-GB" dirty="0"/>
              <a:t>(String name</a:t>
            </a:r>
            <a:r>
              <a:rPr lang="en-GB" dirty="0">
                <a:solidFill>
                  <a:srgbClr val="CC7832"/>
                </a:solidFill>
                <a:effectLst/>
              </a:rPr>
              <a:t>, double </a:t>
            </a:r>
            <a:r>
              <a:rPr lang="en-GB" dirty="0"/>
              <a:t>hp</a:t>
            </a:r>
            <a:r>
              <a:rPr lang="en-GB" dirty="0">
                <a:solidFill>
                  <a:srgbClr val="CC7832"/>
                </a:solidFill>
                <a:effectLst/>
              </a:rPr>
              <a:t>, double </a:t>
            </a:r>
            <a:r>
              <a:rPr lang="en-GB" dirty="0"/>
              <a:t>mana</a:t>
            </a:r>
            <a:r>
              <a:rPr lang="en-GB" dirty="0">
                <a:solidFill>
                  <a:srgbClr val="CC7832"/>
                </a:solidFill>
                <a:effectLst/>
              </a:rPr>
              <a:t>, double </a:t>
            </a:r>
            <a:r>
              <a:rPr lang="en-GB" dirty="0"/>
              <a:t>dmg)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hp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hp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mana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mana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dmg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dmg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static class </a:t>
            </a:r>
            <a:r>
              <a:rPr lang="en-GB" dirty="0"/>
              <a:t>Builder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solidFill>
                  <a:srgbClr val="CC7832"/>
                </a:solidFill>
                <a:effectLst/>
              </a:rPr>
              <a:t>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name </a:t>
            </a:r>
            <a:r>
              <a:rPr lang="en-GB" dirty="0"/>
              <a:t>= </a:t>
            </a:r>
            <a:r>
              <a:rPr lang="en-GB" dirty="0">
                <a:solidFill>
                  <a:srgbClr val="6A8759"/>
                </a:solidFill>
                <a:effectLst/>
              </a:rPr>
              <a:t>"Steve"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private double </a:t>
            </a:r>
            <a:r>
              <a:rPr lang="en-GB" dirty="0">
                <a:solidFill>
                  <a:srgbClr val="9876AA"/>
                </a:solidFill>
                <a:effectLst/>
              </a:rPr>
              <a:t>hp </a:t>
            </a:r>
            <a:r>
              <a:rPr lang="en-GB" dirty="0"/>
              <a:t>= </a:t>
            </a:r>
            <a:r>
              <a:rPr lang="en-GB" dirty="0">
                <a:solidFill>
                  <a:srgbClr val="6897BB"/>
                </a:solidFill>
                <a:effectLst/>
              </a:rPr>
              <a:t>100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private double </a:t>
            </a:r>
            <a:r>
              <a:rPr lang="en-GB" dirty="0">
                <a:solidFill>
                  <a:srgbClr val="9876AA"/>
                </a:solidFill>
                <a:effectLst/>
              </a:rPr>
              <a:t>mana </a:t>
            </a:r>
            <a:r>
              <a:rPr lang="en-GB" dirty="0"/>
              <a:t>= </a:t>
            </a:r>
            <a:r>
              <a:rPr lang="en-GB" dirty="0">
                <a:solidFill>
                  <a:srgbClr val="6897BB"/>
                </a:solidFill>
                <a:effectLst/>
              </a:rPr>
              <a:t>100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private double </a:t>
            </a:r>
            <a:r>
              <a:rPr lang="en-GB" dirty="0">
                <a:solidFill>
                  <a:srgbClr val="9876AA"/>
                </a:solidFill>
                <a:effectLst/>
              </a:rPr>
              <a:t>dmg </a:t>
            </a:r>
            <a:r>
              <a:rPr lang="en-GB" dirty="0"/>
              <a:t>= </a:t>
            </a:r>
            <a:r>
              <a:rPr lang="en-GB" dirty="0">
                <a:solidFill>
                  <a:srgbClr val="6897BB"/>
                </a:solidFill>
                <a:effectLst/>
              </a:rPr>
              <a:t>2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endParaRPr lang="cs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940A2-1D04-374B-06B7-02DDB5EAA320}"/>
              </a:ext>
            </a:extLst>
          </p:cNvPr>
          <p:cNvSpPr txBox="1"/>
          <p:nvPr/>
        </p:nvSpPr>
        <p:spPr>
          <a:xfrm>
            <a:off x="4120055" y="-28167"/>
            <a:ext cx="61432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/>
              <a:t>Builder </a:t>
            </a:r>
            <a:r>
              <a:rPr lang="en-GB" dirty="0" err="1">
                <a:solidFill>
                  <a:srgbClr val="FFC66D"/>
                </a:solidFill>
                <a:effectLst/>
              </a:rPr>
              <a:t>setName</a:t>
            </a:r>
            <a:r>
              <a:rPr lang="en-GB" dirty="0"/>
              <a:t>(String name)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return this;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/>
              <a:t>Builder </a:t>
            </a:r>
            <a:r>
              <a:rPr lang="en-GB" dirty="0" err="1">
                <a:solidFill>
                  <a:srgbClr val="FFC66D"/>
                </a:solidFill>
                <a:effectLst/>
              </a:rPr>
              <a:t>setHp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double </a:t>
            </a:r>
            <a:r>
              <a:rPr lang="en-GB" dirty="0"/>
              <a:t>hp)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hp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hp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return this;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/>
              <a:t>Builder </a:t>
            </a:r>
            <a:r>
              <a:rPr lang="en-GB" dirty="0" err="1">
                <a:solidFill>
                  <a:srgbClr val="FFC66D"/>
                </a:solidFill>
                <a:effectLst/>
              </a:rPr>
              <a:t>setMana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double </a:t>
            </a:r>
            <a:r>
              <a:rPr lang="en-GB" dirty="0"/>
              <a:t>mana)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mana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mana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return this;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/>
              <a:t>Builder </a:t>
            </a:r>
            <a:r>
              <a:rPr lang="en-GB" dirty="0" err="1">
                <a:solidFill>
                  <a:srgbClr val="FFC66D"/>
                </a:solidFill>
                <a:effectLst/>
              </a:rPr>
              <a:t>setDmg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double </a:t>
            </a:r>
            <a:r>
              <a:rPr lang="en-GB" dirty="0"/>
              <a:t>dmg)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dmg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dmg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return this;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/>
              <a:t>Player </a:t>
            </a:r>
            <a:r>
              <a:rPr lang="en-GB" dirty="0">
                <a:solidFill>
                  <a:srgbClr val="FFC66D"/>
                </a:solidFill>
                <a:effectLst/>
              </a:rPr>
              <a:t>build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return new </a:t>
            </a:r>
            <a:r>
              <a:rPr lang="en-GB" dirty="0"/>
              <a:t>Player(</a:t>
            </a:r>
            <a:r>
              <a:rPr lang="en-GB" dirty="0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9876AA"/>
                </a:solidFill>
                <a:effectLst/>
              </a:rPr>
              <a:t>hp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9876AA"/>
                </a:solidFill>
                <a:effectLst/>
              </a:rPr>
              <a:t>mana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9876AA"/>
                </a:solidFill>
                <a:effectLst/>
              </a:rPr>
              <a:t>dmg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547B2-7CC5-797E-083A-25A0C67E26CB}"/>
              </a:ext>
            </a:extLst>
          </p:cNvPr>
          <p:cNvSpPr txBox="1"/>
          <p:nvPr/>
        </p:nvSpPr>
        <p:spPr>
          <a:xfrm>
            <a:off x="7450709" y="5306384"/>
            <a:ext cx="4548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4"/>
              </a:rPr>
              <a:t>https://</a:t>
            </a:r>
            <a:r>
              <a:rPr lang="cs-CZ" dirty="0" err="1">
                <a:hlinkClick r:id="rId4"/>
              </a:rPr>
              <a:t>github.com</a:t>
            </a:r>
            <a:r>
              <a:rPr lang="cs-CZ" dirty="0">
                <a:hlinkClick r:id="rId4"/>
              </a:rPr>
              <a:t>/</a:t>
            </a:r>
            <a:r>
              <a:rPr lang="cs-CZ" dirty="0" err="1">
                <a:hlinkClick r:id="rId4"/>
              </a:rPr>
              <a:t>honziktillu</a:t>
            </a:r>
            <a:r>
              <a:rPr lang="cs-CZ" dirty="0">
                <a:hlinkClick r:id="rId4"/>
              </a:rPr>
              <a:t>/</a:t>
            </a:r>
            <a:r>
              <a:rPr lang="cs-CZ" dirty="0" err="1">
                <a:hlinkClick r:id="rId4"/>
              </a:rPr>
              <a:t>navrhove</a:t>
            </a:r>
            <a:r>
              <a:rPr lang="cs-CZ" dirty="0">
                <a:hlinkClick r:id="rId4"/>
              </a:rPr>
              <a:t>-vzory</a:t>
            </a:r>
            <a:endParaRPr lang="cs-CZ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6DC0EE-1C39-9FA3-0903-DB883791DF9B}"/>
              </a:ext>
            </a:extLst>
          </p:cNvPr>
          <p:cNvSpPr txBox="1">
            <a:spLocks/>
          </p:cNvSpPr>
          <p:nvPr/>
        </p:nvSpPr>
        <p:spPr>
          <a:xfrm>
            <a:off x="8050736" y="1638887"/>
            <a:ext cx="3948326" cy="3153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 je statická třída vnořená do jiné třídy.</a:t>
            </a:r>
          </a:p>
          <a:p>
            <a:pPr marL="0" indent="0">
              <a:buNone/>
            </a:pPr>
            <a:r>
              <a:rPr lang="en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Stará se o sestavení objektu</a:t>
            </a:r>
          </a:p>
          <a:p>
            <a:pPr marL="0" indent="0">
              <a:buNone/>
            </a:pPr>
            <a:r>
              <a:rPr lang="en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Settery u Builderu mají návratový typ – třídu Builderu</a:t>
            </a:r>
          </a:p>
          <a:p>
            <a:pPr marL="0" indent="0">
              <a:buNone/>
            </a:pPr>
            <a:r>
              <a:rPr lang="en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Hlavní metoda v builderu je metoda build, která vrací sestavený objekt.</a:t>
            </a:r>
          </a:p>
        </p:txBody>
      </p:sp>
    </p:spTree>
    <p:extLst>
      <p:ext uri="{BB962C8B-B14F-4D97-AF65-F5344CB8AC3E}">
        <p14:creationId xmlns:p14="http://schemas.microsoft.com/office/powerpoint/2010/main" val="148107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7" y="0"/>
            <a:ext cx="10515600" cy="1325563"/>
          </a:xfrm>
        </p:spPr>
        <p:txBody>
          <a:bodyPr/>
          <a:lstStyle/>
          <a:p>
            <a:r>
              <a:rPr lang="cs-CZ" dirty="0" err="1"/>
              <a:t>Builder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6DC0EE-1C39-9FA3-0903-DB883791DF9B}"/>
              </a:ext>
            </a:extLst>
          </p:cNvPr>
          <p:cNvSpPr txBox="1">
            <a:spLocks/>
          </p:cNvSpPr>
          <p:nvPr/>
        </p:nvSpPr>
        <p:spPr>
          <a:xfrm>
            <a:off x="840638" y="3429000"/>
            <a:ext cx="8208768" cy="3153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Při vytváření pak tyto metody z </a:t>
            </a:r>
            <a:r>
              <a:rPr lang="cs-CZ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Builderu</a:t>
            </a:r>
            <a:r>
              <a:rPr lang="cs-CZ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můžeme na sebe řetězit. Poslední metodou je metoda build. Pokud chceme nastavit např. jen jméno, tak ostatní </a:t>
            </a:r>
            <a:r>
              <a:rPr lang="cs-CZ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settery</a:t>
            </a:r>
            <a:r>
              <a:rPr lang="cs-CZ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můžeme vynechat.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D5F34-36D6-21A6-3D86-DFF884FDA61A}"/>
              </a:ext>
            </a:extLst>
          </p:cNvPr>
          <p:cNvSpPr txBox="1"/>
          <p:nvPr/>
        </p:nvSpPr>
        <p:spPr>
          <a:xfrm>
            <a:off x="549165" y="1462489"/>
            <a:ext cx="99927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CC7832"/>
                </a:solidFill>
                <a:effectLst/>
              </a:rPr>
              <a:t>public </a:t>
            </a:r>
            <a:r>
              <a:rPr lang="cs-CZ" dirty="0" err="1">
                <a:solidFill>
                  <a:srgbClr val="CC7832"/>
                </a:solidFill>
                <a:effectLst/>
              </a:rPr>
              <a:t>class</a:t>
            </a:r>
            <a:r>
              <a:rPr lang="cs-CZ" dirty="0">
                <a:solidFill>
                  <a:srgbClr val="CC7832"/>
                </a:solidFill>
                <a:effectLst/>
              </a:rPr>
              <a:t> </a:t>
            </a:r>
            <a:r>
              <a:rPr lang="cs-CZ" dirty="0" err="1"/>
              <a:t>Main</a:t>
            </a:r>
            <a:r>
              <a:rPr lang="cs-CZ" dirty="0"/>
              <a:t> {</a:t>
            </a:r>
            <a:br>
              <a:rPr lang="cs-CZ" dirty="0"/>
            </a:br>
            <a:r>
              <a:rPr lang="cs-CZ" dirty="0"/>
              <a:t>    </a:t>
            </a:r>
            <a:r>
              <a:rPr lang="cs-CZ" dirty="0">
                <a:solidFill>
                  <a:srgbClr val="CC7832"/>
                </a:solidFill>
                <a:effectLst/>
              </a:rPr>
              <a:t>public static </a:t>
            </a:r>
            <a:r>
              <a:rPr lang="cs-CZ" dirty="0" err="1">
                <a:solidFill>
                  <a:srgbClr val="CC7832"/>
                </a:solidFill>
                <a:effectLst/>
              </a:rPr>
              <a:t>void</a:t>
            </a:r>
            <a:r>
              <a:rPr lang="cs-CZ" dirty="0">
                <a:solidFill>
                  <a:srgbClr val="CC7832"/>
                </a:solidFill>
                <a:effectLst/>
              </a:rPr>
              <a:t> </a:t>
            </a:r>
            <a:r>
              <a:rPr lang="cs-CZ" dirty="0" err="1">
                <a:solidFill>
                  <a:srgbClr val="FFC66D"/>
                </a:solidFill>
                <a:effectLst/>
              </a:rPr>
              <a:t>main</a:t>
            </a:r>
            <a:r>
              <a:rPr lang="cs-CZ" dirty="0"/>
              <a:t>(</a:t>
            </a:r>
            <a:r>
              <a:rPr lang="cs-CZ" dirty="0" err="1"/>
              <a:t>String</a:t>
            </a:r>
            <a:r>
              <a:rPr lang="cs-CZ" dirty="0"/>
              <a:t>[] </a:t>
            </a:r>
            <a:r>
              <a:rPr lang="cs-CZ" dirty="0" err="1"/>
              <a:t>args</a:t>
            </a:r>
            <a:r>
              <a:rPr lang="cs-CZ" dirty="0"/>
              <a:t>) {</a:t>
            </a:r>
            <a:br>
              <a:rPr lang="cs-CZ" dirty="0"/>
            </a:br>
            <a:r>
              <a:rPr lang="cs-CZ" dirty="0"/>
              <a:t>        </a:t>
            </a:r>
            <a:r>
              <a:rPr lang="cs-CZ" dirty="0" err="1"/>
              <a:t>Player</a:t>
            </a:r>
            <a:r>
              <a:rPr lang="cs-CZ" dirty="0"/>
              <a:t> </a:t>
            </a:r>
            <a:r>
              <a:rPr lang="cs-CZ" dirty="0" err="1"/>
              <a:t>player</a:t>
            </a:r>
            <a:r>
              <a:rPr lang="cs-CZ" dirty="0"/>
              <a:t> = </a:t>
            </a:r>
            <a:r>
              <a:rPr lang="cs-CZ" dirty="0" err="1">
                <a:solidFill>
                  <a:srgbClr val="CC7832"/>
                </a:solidFill>
                <a:effectLst/>
              </a:rPr>
              <a:t>new</a:t>
            </a:r>
            <a:r>
              <a:rPr lang="cs-CZ" dirty="0">
                <a:solidFill>
                  <a:srgbClr val="CC7832"/>
                </a:solidFill>
                <a:effectLst/>
              </a:rPr>
              <a:t> </a:t>
            </a:r>
            <a:r>
              <a:rPr lang="cs-CZ" dirty="0" err="1"/>
              <a:t>Player.Builder</a:t>
            </a:r>
            <a:r>
              <a:rPr lang="cs-CZ" dirty="0"/>
              <a:t>().</a:t>
            </a:r>
            <a:r>
              <a:rPr lang="cs-CZ" dirty="0" err="1"/>
              <a:t>setName</a:t>
            </a:r>
            <a:r>
              <a:rPr lang="cs-CZ" dirty="0"/>
              <a:t>(</a:t>
            </a:r>
            <a:r>
              <a:rPr lang="cs-CZ" dirty="0">
                <a:solidFill>
                  <a:srgbClr val="6A8759"/>
                </a:solidFill>
                <a:effectLst/>
              </a:rPr>
              <a:t>"John"</a:t>
            </a:r>
            <a:r>
              <a:rPr lang="cs-CZ" dirty="0"/>
              <a:t>).</a:t>
            </a:r>
            <a:r>
              <a:rPr lang="cs-CZ" dirty="0" err="1"/>
              <a:t>setDmg</a:t>
            </a:r>
            <a:r>
              <a:rPr lang="cs-CZ" dirty="0"/>
              <a:t>(</a:t>
            </a:r>
            <a:r>
              <a:rPr lang="cs-CZ" dirty="0">
                <a:solidFill>
                  <a:srgbClr val="6897BB"/>
                </a:solidFill>
                <a:effectLst/>
              </a:rPr>
              <a:t>12</a:t>
            </a:r>
            <a:r>
              <a:rPr lang="cs-CZ" dirty="0"/>
              <a:t>).</a:t>
            </a:r>
            <a:r>
              <a:rPr lang="cs-CZ" dirty="0" err="1"/>
              <a:t>setHp</a:t>
            </a:r>
            <a:r>
              <a:rPr lang="cs-CZ" dirty="0"/>
              <a:t>(</a:t>
            </a:r>
            <a:r>
              <a:rPr lang="cs-CZ" dirty="0">
                <a:solidFill>
                  <a:srgbClr val="6897BB"/>
                </a:solidFill>
                <a:effectLst/>
              </a:rPr>
              <a:t>5</a:t>
            </a:r>
            <a:r>
              <a:rPr lang="cs-CZ" dirty="0"/>
              <a:t>).</a:t>
            </a:r>
            <a:r>
              <a:rPr lang="cs-CZ" dirty="0" err="1"/>
              <a:t>setMana</a:t>
            </a:r>
            <a:r>
              <a:rPr lang="cs-CZ" dirty="0"/>
              <a:t>(</a:t>
            </a:r>
            <a:r>
              <a:rPr lang="cs-CZ" dirty="0">
                <a:solidFill>
                  <a:srgbClr val="6897BB"/>
                </a:solidFill>
                <a:effectLst/>
              </a:rPr>
              <a:t>1</a:t>
            </a:r>
            <a:r>
              <a:rPr lang="cs-CZ" dirty="0"/>
              <a:t>).build()</a:t>
            </a:r>
            <a:r>
              <a:rPr lang="cs-CZ" dirty="0">
                <a:solidFill>
                  <a:srgbClr val="CC7832"/>
                </a:solidFill>
                <a:effectLst/>
              </a:rPr>
              <a:t>;</a:t>
            </a:r>
            <a:br>
              <a:rPr lang="cs-CZ" dirty="0">
                <a:solidFill>
                  <a:srgbClr val="CC7832"/>
                </a:solidFill>
                <a:effectLst/>
              </a:rPr>
            </a:br>
            <a:r>
              <a:rPr lang="cs-CZ" dirty="0">
                <a:solidFill>
                  <a:srgbClr val="CC7832"/>
                </a:solidFill>
                <a:effectLst/>
              </a:rPr>
              <a:t>        </a:t>
            </a:r>
            <a:r>
              <a:rPr lang="cs-CZ" dirty="0" err="1"/>
              <a:t>System.</a:t>
            </a:r>
            <a:r>
              <a:rPr lang="cs-CZ" i="1" dirty="0" err="1">
                <a:solidFill>
                  <a:srgbClr val="9876AA"/>
                </a:solidFill>
                <a:effectLst/>
              </a:rPr>
              <a:t>out</a:t>
            </a:r>
            <a:r>
              <a:rPr lang="cs-CZ" dirty="0" err="1"/>
              <a:t>.println</a:t>
            </a:r>
            <a:r>
              <a:rPr lang="cs-CZ" dirty="0"/>
              <a:t>(</a:t>
            </a:r>
            <a:r>
              <a:rPr lang="cs-CZ" dirty="0" err="1"/>
              <a:t>player</a:t>
            </a:r>
            <a:r>
              <a:rPr lang="cs-CZ" dirty="0"/>
              <a:t>)</a:t>
            </a:r>
            <a:r>
              <a:rPr lang="cs-CZ" dirty="0">
                <a:solidFill>
                  <a:srgbClr val="CC7832"/>
                </a:solidFill>
                <a:effectLst/>
              </a:rPr>
              <a:t>;</a:t>
            </a:r>
            <a:br>
              <a:rPr lang="cs-CZ" dirty="0">
                <a:solidFill>
                  <a:srgbClr val="CC7832"/>
                </a:solidFill>
                <a:effectLst/>
              </a:rPr>
            </a:br>
            <a:r>
              <a:rPr lang="cs-CZ" dirty="0">
                <a:solidFill>
                  <a:srgbClr val="CC7832"/>
                </a:solidFill>
                <a:effectLst/>
              </a:rPr>
              <a:t>    </a:t>
            </a:r>
            <a:r>
              <a:rPr lang="cs-CZ" dirty="0"/>
              <a:t>}</a:t>
            </a:r>
            <a:br>
              <a:rPr lang="cs-CZ" dirty="0"/>
            </a:br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3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🤔</a:t>
            </a:r>
          </a:p>
          <a:p>
            <a:pPr algn="ctr"/>
            <a:r>
              <a:rPr lang="cs-CZ" sz="4800"/>
              <a:t>Příprava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😼</a:t>
            </a:r>
          </a:p>
          <a:p>
            <a:pPr algn="ctr"/>
            <a:r>
              <a:rPr lang="cs-CZ" sz="4800"/>
              <a:t>Ústní zkouška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7️⃣</a:t>
            </a:r>
          </a:p>
          <a:p>
            <a:pPr algn="ctr"/>
            <a:r>
              <a:rPr lang="cs-CZ" sz="4800"/>
              <a:t>Jedno téma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✅</a:t>
            </a:r>
          </a:p>
          <a:p>
            <a:pPr algn="ctr"/>
            <a:r>
              <a:rPr lang="cs-CZ" sz="4800"/>
              <a:t>Bodová tabulka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MVC (max 2b)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Singleton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Factory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Designových </a:t>
            </a:r>
            <a:r>
              <a:rPr lang="cs-CZ" dirty="0" err="1"/>
              <a:t>paternů</a:t>
            </a:r>
            <a:r>
              <a:rPr lang="cs-CZ" dirty="0"/>
              <a:t>/Návrhových vzorů je velké množství. Velké množství těchto vzorů je sepsáno v knize „Design </a:t>
            </a:r>
            <a:r>
              <a:rPr lang="cs-CZ" dirty="0" err="1"/>
              <a:t>Patterns</a:t>
            </a:r>
            <a:r>
              <a:rPr lang="cs-CZ" dirty="0"/>
              <a:t>: </a:t>
            </a:r>
            <a:r>
              <a:rPr lang="cs-CZ" dirty="0" err="1"/>
              <a:t>Elements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Reusable</a:t>
            </a:r>
            <a:r>
              <a:rPr lang="cs-CZ" dirty="0"/>
              <a:t> </a:t>
            </a:r>
            <a:r>
              <a:rPr lang="cs-CZ" dirty="0" err="1"/>
              <a:t>Object-Oriented</a:t>
            </a:r>
            <a:r>
              <a:rPr lang="cs-CZ" dirty="0"/>
              <a:t> Software“.</a:t>
            </a:r>
          </a:p>
          <a:p>
            <a:r>
              <a:rPr lang="cs-CZ" dirty="0"/>
              <a:t>Když se bavíme o návrhových vzorech, tak máme na mysli osvědčené programovací postupy, které se v historii dobře uplatnily. </a:t>
            </a:r>
          </a:p>
          <a:p>
            <a:r>
              <a:rPr lang="cs-CZ" dirty="0"/>
              <a:t>Programátorům ulehčují práci s daty a zároveň mohou dávat projektům přehlednost a určitou míru abstrakce.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6A26ACA6-79D4-44B3-9C65-4D7AA8C87DE4}"/>
              </a:ext>
            </a:extLst>
          </p:cNvPr>
          <p:cNvSpPr/>
          <p:nvPr/>
        </p:nvSpPr>
        <p:spPr>
          <a:xfrm>
            <a:off x="4395927" y="2665411"/>
            <a:ext cx="3400147" cy="1422284"/>
          </a:xfrm>
          <a:prstGeom prst="roundRect">
            <a:avLst/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Controller</a:t>
            </a:r>
            <a:endParaRPr lang="en-GB" sz="3200" dirty="0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D4E7F49D-5687-4A8A-90DF-039D741F7DA2}"/>
              </a:ext>
            </a:extLst>
          </p:cNvPr>
          <p:cNvSpPr/>
          <p:nvPr/>
        </p:nvSpPr>
        <p:spPr>
          <a:xfrm>
            <a:off x="4395928" y="4285413"/>
            <a:ext cx="3400147" cy="142228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View</a:t>
            </a:r>
            <a:endParaRPr lang="en-GB" sz="3200" dirty="0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0DFA3B17-9B59-44F4-9DED-1AEBBA61C673}"/>
              </a:ext>
            </a:extLst>
          </p:cNvPr>
          <p:cNvSpPr/>
          <p:nvPr/>
        </p:nvSpPr>
        <p:spPr>
          <a:xfrm>
            <a:off x="4395926" y="1042639"/>
            <a:ext cx="3400147" cy="1422284"/>
          </a:xfrm>
          <a:prstGeom prst="round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Model</a:t>
            </a:r>
            <a:endParaRPr lang="en-GB" sz="3200" dirty="0"/>
          </a:p>
        </p:txBody>
      </p:sp>
      <p:sp>
        <p:nvSpPr>
          <p:cNvPr id="20" name="Šipka: ve tvaru U 19">
            <a:extLst>
              <a:ext uri="{FF2B5EF4-FFF2-40B4-BE49-F238E27FC236}">
                <a16:creationId xmlns:a16="http://schemas.microsoft.com/office/drawing/2014/main" id="{49E9D79A-0E99-4D8B-8B1E-FE6656867393}"/>
              </a:ext>
            </a:extLst>
          </p:cNvPr>
          <p:cNvSpPr/>
          <p:nvPr/>
        </p:nvSpPr>
        <p:spPr>
          <a:xfrm rot="16200000">
            <a:off x="1321752" y="2410456"/>
            <a:ext cx="1987042" cy="4004749"/>
          </a:xfrm>
          <a:prstGeom prst="uturnArrow">
            <a:avLst>
              <a:gd name="adj1" fmla="val 10348"/>
              <a:gd name="adj2" fmla="val 16882"/>
              <a:gd name="adj3" fmla="val 35300"/>
              <a:gd name="adj4" fmla="val 43750"/>
              <a:gd name="adj5" fmla="val 99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9220730F-7EFC-4BBB-8842-484E246CAEE8}"/>
              </a:ext>
            </a:extLst>
          </p:cNvPr>
          <p:cNvSpPr txBox="1"/>
          <p:nvPr/>
        </p:nvSpPr>
        <p:spPr>
          <a:xfrm flipH="1">
            <a:off x="757702" y="4285412"/>
            <a:ext cx="3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Akce od uživatele</a:t>
            </a:r>
            <a:endParaRPr lang="en-GB" sz="3600" dirty="0"/>
          </a:p>
        </p:txBody>
      </p:sp>
      <p:sp>
        <p:nvSpPr>
          <p:cNvPr id="32" name="Šipka: ve tvaru U 31">
            <a:extLst>
              <a:ext uri="{FF2B5EF4-FFF2-40B4-BE49-F238E27FC236}">
                <a16:creationId xmlns:a16="http://schemas.microsoft.com/office/drawing/2014/main" id="{14C3BB03-A751-40C4-9137-B4B46CE4FFB0}"/>
              </a:ext>
            </a:extLst>
          </p:cNvPr>
          <p:cNvSpPr/>
          <p:nvPr/>
        </p:nvSpPr>
        <p:spPr>
          <a:xfrm rot="16200000">
            <a:off x="1321752" y="153923"/>
            <a:ext cx="1987042" cy="4004749"/>
          </a:xfrm>
          <a:prstGeom prst="uturnArrow">
            <a:avLst>
              <a:gd name="adj1" fmla="val 10348"/>
              <a:gd name="adj2" fmla="val 16882"/>
              <a:gd name="adj3" fmla="val 35300"/>
              <a:gd name="adj4" fmla="val 43750"/>
              <a:gd name="adj5" fmla="val 9933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6D4ACFC-682C-4724-AD0A-D7930D14B6CA}"/>
              </a:ext>
            </a:extLst>
          </p:cNvPr>
          <p:cNvSpPr txBox="1"/>
          <p:nvPr/>
        </p:nvSpPr>
        <p:spPr>
          <a:xfrm flipH="1">
            <a:off x="1173332" y="1962750"/>
            <a:ext cx="3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Manipuluje</a:t>
            </a:r>
            <a:endParaRPr lang="en-GB" sz="3600" dirty="0"/>
          </a:p>
        </p:txBody>
      </p:sp>
      <p:sp>
        <p:nvSpPr>
          <p:cNvPr id="36" name="Šipka: ve tvaru U 35">
            <a:extLst>
              <a:ext uri="{FF2B5EF4-FFF2-40B4-BE49-F238E27FC236}">
                <a16:creationId xmlns:a16="http://schemas.microsoft.com/office/drawing/2014/main" id="{40C67AA5-C508-43DE-83D7-414DE4BEE7CF}"/>
              </a:ext>
            </a:extLst>
          </p:cNvPr>
          <p:cNvSpPr/>
          <p:nvPr/>
        </p:nvSpPr>
        <p:spPr>
          <a:xfrm rot="5400000">
            <a:off x="8183653" y="983091"/>
            <a:ext cx="3386139" cy="4004749"/>
          </a:xfrm>
          <a:prstGeom prst="uturnArrow">
            <a:avLst>
              <a:gd name="adj1" fmla="val 4806"/>
              <a:gd name="adj2" fmla="val 14716"/>
              <a:gd name="adj3" fmla="val 19743"/>
              <a:gd name="adj4" fmla="val 46853"/>
              <a:gd name="adj5" fmla="val 986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BC724202-F1A8-4B81-9127-E6B15192C8D2}"/>
              </a:ext>
            </a:extLst>
          </p:cNvPr>
          <p:cNvSpPr txBox="1"/>
          <p:nvPr/>
        </p:nvSpPr>
        <p:spPr>
          <a:xfrm flipH="1">
            <a:off x="8566076" y="2853715"/>
            <a:ext cx="3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Aktualizace</a:t>
            </a:r>
            <a:endParaRPr lang="en-GB" sz="3600" dirty="0"/>
          </a:p>
        </p:txBody>
      </p:sp>
      <p:pic>
        <p:nvPicPr>
          <p:cNvPr id="2" name="Picture 2" descr="JAVA File Icon - Free PNG &amp; SVG 115848 - Noun Project">
            <a:extLst>
              <a:ext uri="{FF2B5EF4-FFF2-40B4-BE49-F238E27FC236}">
                <a16:creationId xmlns:a16="http://schemas.microsoft.com/office/drawing/2014/main" id="{2F3D91E7-512F-CD4C-B1E0-C55D20B66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638348-02DF-8BE2-4E27-CE558CED6DB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041FD-BD33-64AF-C512-889C2483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378A59-9109-77D0-55A9-B0CA2797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53759"/>
            <a:ext cx="10515600" cy="1325563"/>
          </a:xfrm>
        </p:spPr>
        <p:txBody>
          <a:bodyPr/>
          <a:lstStyle/>
          <a:p>
            <a:r>
              <a:rPr lang="cs-CZ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39228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31DD6C40-A26D-421B-BA53-4B7FB7C8B60C}"/>
              </a:ext>
            </a:extLst>
          </p:cNvPr>
          <p:cNvSpPr/>
          <p:nvPr/>
        </p:nvSpPr>
        <p:spPr>
          <a:xfrm>
            <a:off x="550416" y="660899"/>
            <a:ext cx="3400147" cy="1422284"/>
          </a:xfrm>
          <a:prstGeom prst="roundRect">
            <a:avLst/>
          </a:prstGeom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Model</a:t>
            </a:r>
            <a:endParaRPr lang="en-GB" sz="3200" dirty="0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72553473-85F6-4DB6-97C3-33308A7DB931}"/>
              </a:ext>
            </a:extLst>
          </p:cNvPr>
          <p:cNvSpPr/>
          <p:nvPr/>
        </p:nvSpPr>
        <p:spPr>
          <a:xfrm>
            <a:off x="4395926" y="660899"/>
            <a:ext cx="3400147" cy="1422284"/>
          </a:xfrm>
          <a:prstGeom prst="roundRect">
            <a:avLst/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Controller</a:t>
            </a:r>
            <a:endParaRPr lang="en-GB" sz="3200" dirty="0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7644FAB-4C2A-4A92-9C17-7AA0012326D4}"/>
              </a:ext>
            </a:extLst>
          </p:cNvPr>
          <p:cNvSpPr/>
          <p:nvPr/>
        </p:nvSpPr>
        <p:spPr>
          <a:xfrm>
            <a:off x="8241437" y="660899"/>
            <a:ext cx="3400147" cy="142228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 err="1"/>
              <a:t>View</a:t>
            </a:r>
            <a:endParaRPr lang="en-GB" sz="3200" dirty="0"/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AE9F8BA2-DD97-48E8-B73B-D8F9B0175629}"/>
              </a:ext>
            </a:extLst>
          </p:cNvPr>
          <p:cNvCxnSpPr>
            <a:stCxn id="7" idx="2"/>
          </p:cNvCxnSpPr>
          <p:nvPr/>
        </p:nvCxnSpPr>
        <p:spPr>
          <a:xfrm flipH="1">
            <a:off x="2250489" y="2083183"/>
            <a:ext cx="1" cy="169870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BD2F4685-02D0-431A-9826-E68E2F38DEC9}"/>
              </a:ext>
            </a:extLst>
          </p:cNvPr>
          <p:cNvCxnSpPr/>
          <p:nvPr/>
        </p:nvCxnSpPr>
        <p:spPr>
          <a:xfrm flipH="1">
            <a:off x="6095998" y="2059454"/>
            <a:ext cx="1" cy="169870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5F7CE330-7374-4DF4-A02C-C888E1038709}"/>
              </a:ext>
            </a:extLst>
          </p:cNvPr>
          <p:cNvCxnSpPr/>
          <p:nvPr/>
        </p:nvCxnSpPr>
        <p:spPr>
          <a:xfrm flipH="1">
            <a:off x="9941506" y="2083183"/>
            <a:ext cx="1" cy="169870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CA60511D-44A1-4F95-8215-BB88923081E4}"/>
              </a:ext>
            </a:extLst>
          </p:cNvPr>
          <p:cNvSpPr txBox="1"/>
          <p:nvPr/>
        </p:nvSpPr>
        <p:spPr>
          <a:xfrm>
            <a:off x="142061" y="3805616"/>
            <a:ext cx="416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 dirty="0"/>
              <a:t>Reprezentuje data</a:t>
            </a:r>
            <a:endParaRPr lang="en-GB" sz="3600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1355003C-EC84-493F-86AA-DA22D43CCF0A}"/>
              </a:ext>
            </a:extLst>
          </p:cNvPr>
          <p:cNvSpPr txBox="1"/>
          <p:nvPr/>
        </p:nvSpPr>
        <p:spPr>
          <a:xfrm>
            <a:off x="4303713" y="3781887"/>
            <a:ext cx="3845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 dirty="0"/>
              <a:t>Poskytuje data do </a:t>
            </a:r>
            <a:r>
              <a:rPr lang="cs-CZ" sz="3600" dirty="0" err="1"/>
              <a:t>View</a:t>
            </a:r>
            <a:endParaRPr lang="cs-CZ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 dirty="0"/>
              <a:t>Pracuje s akcí od uživatele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F3E84FE1-2F85-448C-A28D-7636DFDD0FCD}"/>
              </a:ext>
            </a:extLst>
          </p:cNvPr>
          <p:cNvSpPr txBox="1"/>
          <p:nvPr/>
        </p:nvSpPr>
        <p:spPr>
          <a:xfrm>
            <a:off x="8241437" y="3781887"/>
            <a:ext cx="3534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 dirty="0"/>
              <a:t>Zobrazuje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 dirty="0"/>
              <a:t>Posílá </a:t>
            </a:r>
            <a:r>
              <a:rPr lang="cs-CZ" sz="3600" dirty="0" err="1"/>
              <a:t>Controlleru</a:t>
            </a:r>
            <a:r>
              <a:rPr lang="cs-CZ" sz="3600" dirty="0"/>
              <a:t> akci od uživatele</a:t>
            </a: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pic>
        <p:nvPicPr>
          <p:cNvPr id="2" name="Picture 2" descr="JAVA File Icon - Free PNG &amp; SVG 115848 - Noun Project">
            <a:extLst>
              <a:ext uri="{FF2B5EF4-FFF2-40B4-BE49-F238E27FC236}">
                <a16:creationId xmlns:a16="http://schemas.microsoft.com/office/drawing/2014/main" id="{02133EE6-EE76-03C1-56B7-365111B96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BF5594-9FC6-A5C4-54D6-EF7D7E492F15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46FE7-DD33-038C-A675-A5BA3A93D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6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Singleton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Singleton {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private static </a:t>
            </a:r>
            <a:r>
              <a:rPr lang="en-GB" dirty="0"/>
              <a:t>Singleton </a:t>
            </a:r>
            <a:r>
              <a:rPr lang="en-GB" i="1" dirty="0">
                <a:solidFill>
                  <a:srgbClr val="9876AA"/>
                </a:solidFill>
                <a:effectLst/>
              </a:rPr>
              <a:t>singleton </a:t>
            </a:r>
            <a:r>
              <a:rPr lang="en-GB" dirty="0"/>
              <a:t>= 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/>
              <a:t>Singleton()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</a:t>
            </a:r>
            <a:r>
              <a:rPr lang="en-GB" dirty="0">
                <a:solidFill>
                  <a:srgbClr val="FFC66D"/>
                </a:solidFill>
                <a:effectLst/>
              </a:rPr>
              <a:t>Singleton</a:t>
            </a:r>
            <a:r>
              <a:rPr lang="en-GB" dirty="0"/>
              <a:t>() {}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name </a:t>
            </a:r>
            <a:r>
              <a:rPr lang="en-GB" dirty="0"/>
              <a:t>= </a:t>
            </a:r>
            <a:r>
              <a:rPr lang="en-GB" dirty="0">
                <a:solidFill>
                  <a:srgbClr val="6A8759"/>
                </a:solidFill>
                <a:effectLst/>
              </a:rPr>
              <a:t>"Foo"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public static </a:t>
            </a:r>
            <a:r>
              <a:rPr lang="en-GB" dirty="0"/>
              <a:t>Singleton </a:t>
            </a:r>
            <a:r>
              <a:rPr lang="en-GB" dirty="0" err="1">
                <a:solidFill>
                  <a:srgbClr val="FFC66D"/>
                </a:solidFill>
                <a:effectLst/>
              </a:rPr>
              <a:t>getInstance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solidFill>
                  <a:srgbClr val="CC7832"/>
                </a:solidFill>
                <a:effectLst/>
              </a:rPr>
              <a:t>return </a:t>
            </a:r>
            <a:r>
              <a:rPr lang="en-GB" i="1" dirty="0">
                <a:solidFill>
                  <a:srgbClr val="9876AA"/>
                </a:solidFill>
                <a:effectLst/>
              </a:rPr>
              <a:t>singleton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dirty="0" err="1">
                <a:solidFill>
                  <a:srgbClr val="FFC66D"/>
                </a:solidFill>
                <a:effectLst/>
              </a:rPr>
              <a:t>doSomething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"Something"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/>
              <a:t>String </a:t>
            </a:r>
            <a:r>
              <a:rPr lang="en-GB" dirty="0" err="1">
                <a:solidFill>
                  <a:srgbClr val="FFC66D"/>
                </a:solidFill>
                <a:effectLst/>
              </a:rPr>
              <a:t>getName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solidFill>
                  <a:srgbClr val="CC7832"/>
                </a:solidFill>
                <a:effectLst/>
              </a:rPr>
              <a:t>return </a:t>
            </a:r>
            <a:r>
              <a:rPr lang="en-GB" dirty="0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A95AA3-6261-A548-6985-D36AEF742A66}"/>
              </a:ext>
            </a:extLst>
          </p:cNvPr>
          <p:cNvSpPr txBox="1">
            <a:spLocks/>
          </p:cNvSpPr>
          <p:nvPr/>
        </p:nvSpPr>
        <p:spPr>
          <a:xfrm>
            <a:off x="6096000" y="681036"/>
            <a:ext cx="5105400" cy="3153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Singleton má jenom jednu instanci.</a:t>
            </a:r>
          </a:p>
          <a:p>
            <a:pPr marL="0" indent="0">
              <a:buNone/>
            </a:pPr>
            <a:r>
              <a:rPr lang="en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Obsahuje privátní konstruktor – instance Singleton jde vytvořit jenom uvnitř jeho třídy</a:t>
            </a:r>
          </a:p>
          <a:p>
            <a:pPr marL="0" indent="0">
              <a:buNone/>
            </a:pPr>
            <a:r>
              <a:rPr lang="en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Třída obsahuje tuto instanci jako atribut.</a:t>
            </a:r>
          </a:p>
          <a:p>
            <a:pPr marL="0" indent="0">
              <a:buNone/>
            </a:pPr>
            <a:r>
              <a:rPr lang="en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Třída obsahuje statickou metodu getInstance(), která vrací tuto instanci.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8D90B-55BB-1A33-82C2-6944FC6FC11F}"/>
              </a:ext>
            </a:extLst>
          </p:cNvPr>
          <p:cNvSpPr txBox="1"/>
          <p:nvPr/>
        </p:nvSpPr>
        <p:spPr>
          <a:xfrm>
            <a:off x="5257800" y="360279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Main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dirty="0">
                <a:solidFill>
                  <a:srgbClr val="FFC66D"/>
                </a:solidFill>
                <a:effectLst/>
              </a:rPr>
              <a:t>main</a:t>
            </a:r>
            <a:r>
              <a:rPr lang="en-GB" dirty="0"/>
              <a:t>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Singleton singleton = </a:t>
            </a:r>
            <a:r>
              <a:rPr lang="en-GB" dirty="0" err="1"/>
              <a:t>Singleton.</a:t>
            </a:r>
            <a:r>
              <a:rPr lang="en-GB" i="1" dirty="0" err="1">
                <a:effectLst/>
              </a:rPr>
              <a:t>getInstance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singleton.doSomething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singleton.getName</a:t>
            </a:r>
            <a:r>
              <a:rPr lang="en-GB" dirty="0"/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265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Factory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7C1C37-C934-A332-7E94-D0144B6C630B}"/>
              </a:ext>
            </a:extLst>
          </p:cNvPr>
          <p:cNvSpPr txBox="1"/>
          <p:nvPr/>
        </p:nvSpPr>
        <p:spPr>
          <a:xfrm>
            <a:off x="1040524" y="152820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Factory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/>
              <a:t>Car </a:t>
            </a:r>
            <a:r>
              <a:rPr lang="en-GB" dirty="0" err="1">
                <a:solidFill>
                  <a:srgbClr val="FFC66D"/>
                </a:solidFill>
                <a:effectLst/>
              </a:rPr>
              <a:t>getCar</a:t>
            </a:r>
            <a:r>
              <a:rPr lang="en-GB" dirty="0"/>
              <a:t>(String type)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solidFill>
                  <a:srgbClr val="CC7832"/>
                </a:solidFill>
                <a:effectLst/>
              </a:rPr>
              <a:t>if </a:t>
            </a:r>
            <a:r>
              <a:rPr lang="en-GB" dirty="0"/>
              <a:t>(type == </a:t>
            </a:r>
            <a:r>
              <a:rPr lang="en-GB" dirty="0">
                <a:solidFill>
                  <a:srgbClr val="CC7832"/>
                </a:solidFill>
                <a:effectLst/>
              </a:rPr>
              <a:t>null</a:t>
            </a:r>
            <a:r>
              <a:rPr lang="en-GB" dirty="0"/>
              <a:t>) </a:t>
            </a:r>
            <a:r>
              <a:rPr lang="en-GB" dirty="0">
                <a:solidFill>
                  <a:srgbClr val="CC7832"/>
                </a:solidFill>
                <a:effectLst/>
              </a:rPr>
              <a:t>return null;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if </a:t>
            </a:r>
            <a:r>
              <a:rPr lang="en-GB" dirty="0"/>
              <a:t>(</a:t>
            </a:r>
            <a:r>
              <a:rPr lang="en-GB" dirty="0" err="1"/>
              <a:t>type.equalsIgnoreCase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skoda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)) </a:t>
            </a:r>
            <a:r>
              <a:rPr lang="en-GB" dirty="0">
                <a:solidFill>
                  <a:srgbClr val="CC7832"/>
                </a:solidFill>
                <a:effectLst/>
              </a:rPr>
              <a:t>return new </a:t>
            </a:r>
            <a:r>
              <a:rPr lang="en-GB" dirty="0"/>
              <a:t>Skoda()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if </a:t>
            </a:r>
            <a:r>
              <a:rPr lang="en-GB" dirty="0"/>
              <a:t>(</a:t>
            </a:r>
            <a:r>
              <a:rPr lang="en-GB" dirty="0" err="1"/>
              <a:t>type.equalsIgnoreCase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"tesla"</a:t>
            </a:r>
            <a:r>
              <a:rPr lang="en-GB" dirty="0"/>
              <a:t>)) </a:t>
            </a:r>
            <a:r>
              <a:rPr lang="en-GB" dirty="0">
                <a:solidFill>
                  <a:srgbClr val="CC7832"/>
                </a:solidFill>
                <a:effectLst/>
              </a:rPr>
              <a:t>return new </a:t>
            </a:r>
            <a:r>
              <a:rPr lang="en-GB" dirty="0"/>
              <a:t>Tesla()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if </a:t>
            </a:r>
            <a:r>
              <a:rPr lang="en-GB" dirty="0"/>
              <a:t>(</a:t>
            </a:r>
            <a:r>
              <a:rPr lang="en-GB" dirty="0" err="1"/>
              <a:t>type.equalsIgnoreCase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bmw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)) </a:t>
            </a:r>
            <a:r>
              <a:rPr lang="en-GB" dirty="0">
                <a:solidFill>
                  <a:srgbClr val="CC7832"/>
                </a:solidFill>
                <a:effectLst/>
              </a:rPr>
              <a:t>return new </a:t>
            </a:r>
            <a:r>
              <a:rPr lang="en-GB" dirty="0" err="1"/>
              <a:t>Bmw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return null;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48D31-99DB-E8C4-3674-CC75DB1B03B4}"/>
              </a:ext>
            </a:extLst>
          </p:cNvPr>
          <p:cNvSpPr txBox="1"/>
          <p:nvPr/>
        </p:nvSpPr>
        <p:spPr>
          <a:xfrm>
            <a:off x="7136524" y="36512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Skoda </a:t>
            </a:r>
            <a:r>
              <a:rPr lang="en-GB" dirty="0">
                <a:solidFill>
                  <a:srgbClr val="CC7832"/>
                </a:solidFill>
                <a:effectLst/>
              </a:rPr>
              <a:t>implements </a:t>
            </a:r>
            <a:r>
              <a:rPr lang="en-GB" dirty="0"/>
              <a:t>Car{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BBB529"/>
                </a:solidFill>
                <a:effectLst/>
              </a:rPr>
              <a:t>@Override</a:t>
            </a:r>
            <a:br>
              <a:rPr lang="en-GB" dirty="0">
                <a:solidFill>
                  <a:srgbClr val="BBB529"/>
                </a:solidFill>
                <a:effectLst/>
              </a:rPr>
            </a:br>
            <a:r>
              <a:rPr lang="en-GB" dirty="0">
                <a:solidFill>
                  <a:srgbClr val="BBB529"/>
                </a:solidFill>
                <a:effectLst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dirty="0">
                <a:solidFill>
                  <a:srgbClr val="FFC66D"/>
                </a:solidFill>
                <a:effectLst/>
              </a:rPr>
              <a:t>drive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skoda</a:t>
            </a:r>
            <a:r>
              <a:rPr lang="en-GB" dirty="0">
                <a:solidFill>
                  <a:srgbClr val="6A8759"/>
                </a:solidFill>
                <a:effectLst/>
              </a:rPr>
              <a:t>..."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C25EC-6886-C21F-1F54-45397F8424B8}"/>
              </a:ext>
            </a:extLst>
          </p:cNvPr>
          <p:cNvSpPr txBox="1"/>
          <p:nvPr/>
        </p:nvSpPr>
        <p:spPr>
          <a:xfrm>
            <a:off x="7136524" y="2119451"/>
            <a:ext cx="66162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Tesla </a:t>
            </a:r>
            <a:r>
              <a:rPr lang="en-GB" dirty="0">
                <a:solidFill>
                  <a:srgbClr val="CC7832"/>
                </a:solidFill>
                <a:effectLst/>
              </a:rPr>
              <a:t>implements </a:t>
            </a:r>
            <a:r>
              <a:rPr lang="en-GB" dirty="0"/>
              <a:t>Car{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BBB529"/>
                </a:solidFill>
                <a:effectLst/>
              </a:rPr>
              <a:t>@Override</a:t>
            </a:r>
            <a:br>
              <a:rPr lang="en-GB" dirty="0">
                <a:solidFill>
                  <a:srgbClr val="BBB529"/>
                </a:solidFill>
                <a:effectLst/>
              </a:rPr>
            </a:br>
            <a:r>
              <a:rPr lang="en-GB" dirty="0">
                <a:solidFill>
                  <a:srgbClr val="BBB529"/>
                </a:solidFill>
                <a:effectLst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dirty="0">
                <a:solidFill>
                  <a:srgbClr val="FFC66D"/>
                </a:solidFill>
                <a:effectLst/>
              </a:rPr>
              <a:t>drive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"tesla..."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D96CB-8B69-4B8A-B295-068ED97D4FE9}"/>
              </a:ext>
            </a:extLst>
          </p:cNvPr>
          <p:cNvSpPr txBox="1"/>
          <p:nvPr/>
        </p:nvSpPr>
        <p:spPr>
          <a:xfrm>
            <a:off x="7136524" y="3891719"/>
            <a:ext cx="6879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 err="1"/>
              <a:t>Bmw</a:t>
            </a:r>
            <a:r>
              <a:rPr lang="en-GB" dirty="0"/>
              <a:t> </a:t>
            </a:r>
            <a:r>
              <a:rPr lang="en-GB" dirty="0">
                <a:solidFill>
                  <a:srgbClr val="CC7832"/>
                </a:solidFill>
                <a:effectLst/>
              </a:rPr>
              <a:t>implements </a:t>
            </a:r>
            <a:r>
              <a:rPr lang="en-GB" dirty="0"/>
              <a:t>Car{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BBB529"/>
                </a:solidFill>
                <a:effectLst/>
              </a:rPr>
              <a:t>@Override</a:t>
            </a:r>
            <a:br>
              <a:rPr lang="en-GB" dirty="0">
                <a:solidFill>
                  <a:srgbClr val="BBB529"/>
                </a:solidFill>
                <a:effectLst/>
              </a:rPr>
            </a:br>
            <a:r>
              <a:rPr lang="en-GB" dirty="0">
                <a:solidFill>
                  <a:srgbClr val="BBB529"/>
                </a:solidFill>
                <a:effectLst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dirty="0">
                <a:solidFill>
                  <a:srgbClr val="FFC66D"/>
                </a:solidFill>
                <a:effectLst/>
              </a:rPr>
              <a:t>drive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bmw</a:t>
            </a:r>
            <a:r>
              <a:rPr lang="en-GB" dirty="0">
                <a:solidFill>
                  <a:srgbClr val="6A8759"/>
                </a:solidFill>
                <a:effectLst/>
              </a:rPr>
              <a:t>..."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ED2E59-D918-3690-6949-FD1D57209BC2}"/>
              </a:ext>
            </a:extLst>
          </p:cNvPr>
          <p:cNvSpPr txBox="1"/>
          <p:nvPr/>
        </p:nvSpPr>
        <p:spPr>
          <a:xfrm>
            <a:off x="7136524" y="5646045"/>
            <a:ext cx="701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interface </a:t>
            </a:r>
            <a:r>
              <a:rPr lang="en-GB" dirty="0"/>
              <a:t>Car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void </a:t>
            </a:r>
            <a:r>
              <a:rPr lang="en-GB" dirty="0">
                <a:solidFill>
                  <a:srgbClr val="FFC66D"/>
                </a:solidFill>
                <a:effectLst/>
              </a:rPr>
              <a:t>drive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D2FE2-9987-F51E-5184-3C8E949A663F}"/>
              </a:ext>
            </a:extLst>
          </p:cNvPr>
          <p:cNvSpPr txBox="1"/>
          <p:nvPr/>
        </p:nvSpPr>
        <p:spPr>
          <a:xfrm>
            <a:off x="1040524" y="4258672"/>
            <a:ext cx="7073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Main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dirty="0">
                <a:solidFill>
                  <a:srgbClr val="FFC66D"/>
                </a:solidFill>
                <a:effectLst/>
              </a:rPr>
              <a:t>main</a:t>
            </a:r>
            <a:r>
              <a:rPr lang="en-GB" dirty="0"/>
              <a:t>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Factory factory = 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/>
              <a:t>Factory()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/>
              <a:t>Car car1 = </a:t>
            </a:r>
            <a:r>
              <a:rPr lang="en-GB" dirty="0" err="1"/>
              <a:t>factory.getCar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skoda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/>
              <a:t>car1.drive()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377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1299</Words>
  <Application>Microsoft Macintosh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Otázky k tomuto tématu</vt:lpstr>
      <vt:lpstr>MVC</vt:lpstr>
      <vt:lpstr>PowerPoint Presentation</vt:lpstr>
      <vt:lpstr>Singleton</vt:lpstr>
      <vt:lpstr>Factory</vt:lpstr>
      <vt:lpstr>Factory</vt:lpstr>
      <vt:lpstr>Builder</vt:lpstr>
      <vt:lpstr>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14</cp:revision>
  <dcterms:created xsi:type="dcterms:W3CDTF">2022-10-16T15:03:41Z</dcterms:created>
  <dcterms:modified xsi:type="dcterms:W3CDTF">2022-10-30T17:02:35Z</dcterms:modified>
</cp:coreProperties>
</file>