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F5C9-0C29-3734-DEC5-95E811811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A1AE3-2644-0636-6064-533EB4D78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E0F3-0515-ECBB-AA2E-B8D1EF7F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586-28BC-684F-8801-5DF10C2702D3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511F4-7F54-FCB5-54B1-2A6969F3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E70D-7B47-B30E-EC98-24757457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E49C-CE1A-DE43-AEBF-7F029A19F6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304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7FDB-EC3F-A755-695A-24299C65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C836A-4D04-6A47-A5D2-0835F895C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30223-2051-2B64-5A8C-2B02B418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586-28BC-684F-8801-5DF10C2702D3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EF55-5971-F1D9-7891-3A3D48E5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C3D4-8D5B-B6A0-5A19-20D73163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E49C-CE1A-DE43-AEBF-7F029A19F6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528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9E040-33FA-76AB-61D7-0651247EC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67D1C-D327-D640-DFA2-EE8D0ED37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74F4A-8AF0-01D5-602B-223BA81F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586-28BC-684F-8801-5DF10C2702D3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63BC-5541-E0F9-AE5B-EC92B7B3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289CF-A146-5D0E-F429-A523DE23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E49C-CE1A-DE43-AEBF-7F029A19F6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085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36D-6B1B-0D7A-A705-C9C0A59C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7614-49C3-2954-2E4C-0F5B9DF3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1F29-4407-7580-6597-E413BFEC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586-28BC-684F-8801-5DF10C2702D3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7ECC5-5728-4495-7E19-7B12053C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8B0FF-04FC-A951-8864-BA22050D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E49C-CE1A-DE43-AEBF-7F029A19F6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540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2E37-1D69-A813-7B69-60B7A24A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36A0-A66E-CEE3-3B8B-72AC1266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774A-8D62-36F3-1B3C-DDFB7FB0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586-28BC-684F-8801-5DF10C2702D3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76AA3-9A19-68B4-7E60-4DD8A4B8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71371-62DB-F666-2F31-6A6B69F6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E49C-CE1A-DE43-AEBF-7F029A19F6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0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8B54-797B-F23C-D543-C46FBEAB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C181-7FFE-BAED-55D0-2BA5F19F4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01560-3E45-52CB-BA15-B81F6698F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DF702-69A3-7A16-34B1-50582DBB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586-28BC-684F-8801-5DF10C2702D3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15D1E-2D16-0A6A-86F0-3801BCCE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48B23-ED16-CD1D-2A71-9DCFA037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E49C-CE1A-DE43-AEBF-7F029A19F6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676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3F8B-3A9C-48C3-297A-3EAB2646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FBC1D-5BFD-748E-DA43-D3A61949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1224C-CD63-8BB1-52AA-A79B71462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96C3B-198B-62AA-D680-9F43CF0BC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DB8A0-3795-905E-85F3-918A5F6E8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36833-7FCD-AD7D-1A4B-E9DF4012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586-28BC-684F-8801-5DF10C2702D3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33C9D-C486-1551-BF64-2ED6D322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A0AE6-7C5A-E6CD-C267-60CA5214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E49C-CE1A-DE43-AEBF-7F029A19F6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819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40AA-6B5B-572E-EBD4-F6C584FA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A4781-F04B-158D-EBA9-2A8DB700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586-28BC-684F-8801-5DF10C2702D3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9DA61-C180-1FB2-66B8-5BC1EB78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1A6B1-F12C-5B25-80FF-948C96C4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E49C-CE1A-DE43-AEBF-7F029A19F6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878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6EC80-78B6-33F4-89FB-8F9C0D4C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586-28BC-684F-8801-5DF10C2702D3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29AE3-DB8A-3DAA-6193-92607E7C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76C03-8827-F190-5534-D5A796B3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E49C-CE1A-DE43-AEBF-7F029A19F6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489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894E-1762-0AF2-B008-9CC907CD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ACC1-F077-FE14-16B7-A0A5746E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45759-B421-E929-C5AD-317323C58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23C75-EC8E-1536-45B2-555E52D1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586-28BC-684F-8801-5DF10C2702D3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589B9-DC84-E9C6-ABE3-AD67A72D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242DA-D30B-488B-59AF-5D1D29DC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E49C-CE1A-DE43-AEBF-7F029A19F6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707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2DEC-8691-8BA1-4CE6-715D470A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384A6-32D5-8870-8304-ED3A75970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63447-2365-F107-4820-3F207CC28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D16A-5D94-ACCC-7E5C-8E1DC851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3586-28BC-684F-8801-5DF10C2702D3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500D-CD78-54FF-72C5-9635C8E2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DAC3E-5F1B-6E6F-DB6C-52334B39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E49C-CE1A-DE43-AEBF-7F029A19F6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653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66DD0-1F39-4569-D6ED-EC2568AE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34FCC-3BC5-6DA7-66C8-6EB3669AE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47916-303B-6118-25F3-5722C45CB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3586-28BC-684F-8801-5DF10C2702D3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7B53-F0E3-37BD-0052-1F3A17221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0D0C-FB2E-C86D-F347-157662719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EE49C-CE1A-DE43-AEBF-7F029A19F6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438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CA-3873-E0B1-ECBC-63AB7B3C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b="1" dirty="0"/>
              <a:t>Maturitní okruhy</a:t>
            </a:r>
            <a:br>
              <a:rPr lang="cs-CZ" dirty="0"/>
            </a:b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Programování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F65-798A-93EA-1D31-C5F019A73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Výjimky a ladění</a:t>
            </a:r>
            <a:endParaRPr lang="en-CZ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58882A7-8CF4-640C-D584-9C2E04DA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F145-F74B-983D-B1D8-CC59EF61BA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54FF-DE68-8986-6E95-D72EF2BD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Debugger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AFD451-A881-A8D5-588E-C7E695407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668150"/>
            <a:ext cx="7772400" cy="22975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DB9C68-86C5-DE85-4372-5C9F86D050A9}"/>
              </a:ext>
            </a:extLst>
          </p:cNvPr>
          <p:cNvCxnSpPr>
            <a:cxnSpLocks/>
          </p:cNvCxnSpPr>
          <p:nvPr/>
        </p:nvCxnSpPr>
        <p:spPr>
          <a:xfrm>
            <a:off x="2816444" y="4170686"/>
            <a:ext cx="2490733" cy="1772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19C80B-C240-E560-444B-52DCC8AAD294}"/>
              </a:ext>
            </a:extLst>
          </p:cNvPr>
          <p:cNvSpPr txBox="1"/>
          <p:nvPr/>
        </p:nvSpPr>
        <p:spPr>
          <a:xfrm>
            <a:off x="2742871" y="6005702"/>
            <a:ext cx="597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Musíme kliknout do volného pole u čísla řádku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810D86-6838-A692-CCB3-E9DCCFD36DED}"/>
              </a:ext>
            </a:extLst>
          </p:cNvPr>
          <p:cNvSpPr txBox="1"/>
          <p:nvPr/>
        </p:nvSpPr>
        <p:spPr>
          <a:xfrm>
            <a:off x="1150553" y="1528851"/>
            <a:ext cx="960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Debugger slouží pro krokování v programu – chod programu nepůjde automaticky – ručně budeme spouštět řádek po řádku  </a:t>
            </a:r>
          </a:p>
        </p:txBody>
      </p:sp>
    </p:spTree>
    <p:extLst>
      <p:ext uri="{BB962C8B-B14F-4D97-AF65-F5344CB8AC3E}">
        <p14:creationId xmlns:p14="http://schemas.microsoft.com/office/powerpoint/2010/main" val="188624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Debugger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1E6C4F-9662-4264-E6C2-6678BEED3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162" y="2500476"/>
            <a:ext cx="9147676" cy="18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Debugger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DA305C-C8A3-0821-0C5E-BBDB8B86E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450" y="2463800"/>
            <a:ext cx="52451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F1-BF02-5481-F900-32B7EA5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Organizace ústní maturitní zkoušky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B2B14-E281-C6EE-0331-5F5065290BEB}"/>
              </a:ext>
            </a:extLst>
          </p:cNvPr>
          <p:cNvSpPr txBox="1"/>
          <p:nvPr/>
        </p:nvSpPr>
        <p:spPr>
          <a:xfrm>
            <a:off x="4855167" y="2807961"/>
            <a:ext cx="22318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🤔</a:t>
            </a:r>
          </a:p>
          <a:p>
            <a:pPr algn="ctr"/>
            <a:r>
              <a:rPr lang="cs-CZ" sz="4800"/>
              <a:t>Příprava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60EE70E-E423-93C9-3773-B05BA6D8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4DDD-FA43-0497-9F43-DC947473F37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D061-1AE9-0A7D-49BA-A3485F9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6F33E-D70B-D8D9-07AC-FF74C363F24C}"/>
              </a:ext>
            </a:extLst>
          </p:cNvPr>
          <p:cNvSpPr txBox="1"/>
          <p:nvPr/>
        </p:nvSpPr>
        <p:spPr>
          <a:xfrm>
            <a:off x="7772049" y="2807961"/>
            <a:ext cx="358175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😼</a:t>
            </a:r>
          </a:p>
          <a:p>
            <a:pPr algn="ctr"/>
            <a:r>
              <a:rPr lang="cs-CZ" sz="4800"/>
              <a:t>Ústní zkouška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299D-AF66-376C-7EEE-D4BFB2A59A0A}"/>
              </a:ext>
            </a:extLst>
          </p:cNvPr>
          <p:cNvSpPr txBox="1"/>
          <p:nvPr/>
        </p:nvSpPr>
        <p:spPr>
          <a:xfrm>
            <a:off x="594072" y="2807961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🎰</a:t>
            </a:r>
          </a:p>
          <a:p>
            <a:pPr algn="ctr"/>
            <a:r>
              <a:rPr lang="cs-CZ" sz="4800"/>
              <a:t>Losování čísla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</p:spTree>
    <p:extLst>
      <p:ext uri="{BB962C8B-B14F-4D97-AF65-F5344CB8AC3E}">
        <p14:creationId xmlns:p14="http://schemas.microsoft.com/office/powerpoint/2010/main" val="174725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C44-E417-B57F-6988-7A5680A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Hodnocení ústní maturitní zkoušky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921B358-C3D5-DFD5-699A-30F9866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E1558-CB31-D441-286D-0C6859F6D87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F109B-8840-ACB0-0EED-6B58F484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13DD6-99A8-8B66-C245-7A65B028F576}"/>
              </a:ext>
            </a:extLst>
          </p:cNvPr>
          <p:cNvSpPr txBox="1"/>
          <p:nvPr/>
        </p:nvSpPr>
        <p:spPr>
          <a:xfrm>
            <a:off x="564575" y="2052842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🎰</a:t>
            </a:r>
          </a:p>
          <a:p>
            <a:pPr algn="ctr"/>
            <a:r>
              <a:rPr lang="cs-CZ" sz="4800"/>
              <a:t>Losování čísla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735C2-9EBC-948F-1FD3-24AA366170BD}"/>
              </a:ext>
            </a:extLst>
          </p:cNvPr>
          <p:cNvSpPr txBox="1"/>
          <p:nvPr/>
        </p:nvSpPr>
        <p:spPr>
          <a:xfrm>
            <a:off x="4309600" y="2052842"/>
            <a:ext cx="326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7️⃣</a:t>
            </a:r>
          </a:p>
          <a:p>
            <a:pPr algn="ctr"/>
            <a:r>
              <a:rPr lang="cs-CZ" sz="4800"/>
              <a:t>Jedno téma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Praktická (max 5b) 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a teoretická (max 5b)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část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1FFB-4D0A-B232-7B1B-67362C9243C0}"/>
              </a:ext>
            </a:extLst>
          </p:cNvPr>
          <p:cNvSpPr txBox="1"/>
          <p:nvPr/>
        </p:nvSpPr>
        <p:spPr>
          <a:xfrm>
            <a:off x="7512330" y="2052842"/>
            <a:ext cx="4042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✅</a:t>
            </a:r>
          </a:p>
          <a:p>
            <a:pPr algn="ctr"/>
            <a:r>
              <a:rPr lang="cs-CZ" sz="4800"/>
              <a:t>Bodová tabulka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8,5 a více – </a:t>
            </a:r>
            <a:r>
              <a:rPr lang="cs-CZ" sz="280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6,5 a více – </a:t>
            </a:r>
            <a:r>
              <a:rPr lang="cs-CZ" sz="280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5,0 a více – </a:t>
            </a:r>
            <a:r>
              <a:rPr lang="cs-CZ" sz="280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3,5 a více – </a:t>
            </a:r>
            <a:r>
              <a:rPr lang="cs-CZ" sz="280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Méně než 3,5 – </a:t>
            </a:r>
            <a:r>
              <a:rPr lang="cs-CZ" sz="280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Praktická část – max 5 bodů</a:t>
            </a:r>
          </a:p>
          <a:p>
            <a:r>
              <a:rPr lang="cs-CZ" dirty="0"/>
              <a:t>Teoretická část – max 5 bodů</a:t>
            </a: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(max 2b)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Typy výjimek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Vlastní výjimka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Debugger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try</a:t>
            </a:r>
            <a:r>
              <a:rPr lang="cs-CZ" dirty="0"/>
              <a:t>, </a:t>
            </a:r>
            <a:r>
              <a:rPr lang="cs-CZ" dirty="0" err="1"/>
              <a:t>catch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chceme spustit nějaký kód a očekáváme, že by se mohla objevit chyba, tak můžeme využít </a:t>
            </a:r>
            <a:r>
              <a:rPr lang="cs-CZ" dirty="0" err="1"/>
              <a:t>try</a:t>
            </a:r>
            <a:r>
              <a:rPr lang="cs-CZ" dirty="0"/>
              <a:t> </a:t>
            </a:r>
            <a:r>
              <a:rPr lang="cs-CZ" dirty="0" err="1"/>
              <a:t>catch</a:t>
            </a:r>
            <a:r>
              <a:rPr lang="cs-CZ" dirty="0"/>
              <a:t> bloky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39B53-8117-3E73-3AD6-B50CF2C908A3}"/>
              </a:ext>
            </a:extLst>
          </p:cNvPr>
          <p:cNvSpPr txBox="1"/>
          <p:nvPr/>
        </p:nvSpPr>
        <p:spPr>
          <a:xfrm>
            <a:off x="1051035" y="27072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2400" dirty="0"/>
              <a:t>Main {</a:t>
            </a:r>
            <a:br>
              <a:rPr lang="en-GB" sz="2400" dirty="0"/>
            </a:br>
            <a:r>
              <a:rPr lang="en-GB" sz="2400" dirty="0"/>
              <a:t>    </a:t>
            </a:r>
            <a:r>
              <a:rPr lang="en-GB" sz="2400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sz="2400" dirty="0">
                <a:solidFill>
                  <a:srgbClr val="FFC66D"/>
                </a:solidFill>
                <a:effectLst/>
              </a:rPr>
              <a:t>main</a:t>
            </a:r>
            <a:r>
              <a:rPr lang="en-GB" sz="2400" dirty="0"/>
              <a:t>(String[] </a:t>
            </a:r>
            <a:r>
              <a:rPr lang="en-GB" sz="2400" dirty="0" err="1"/>
              <a:t>args</a:t>
            </a:r>
            <a:r>
              <a:rPr lang="en-GB" sz="2400" dirty="0"/>
              <a:t>) {</a:t>
            </a:r>
            <a:br>
              <a:rPr lang="en-GB" sz="2400" dirty="0"/>
            </a:br>
            <a:r>
              <a:rPr lang="en-GB" sz="2400" dirty="0"/>
              <a:t>        </a:t>
            </a:r>
            <a:r>
              <a:rPr lang="en-GB" sz="24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  <a:t>try </a:t>
            </a:r>
            <a:r>
              <a:rPr lang="en-GB" sz="2400" dirty="0">
                <a:highlight>
                  <a:srgbClr val="FFFF00"/>
                </a:highlight>
              </a:rPr>
              <a:t>{</a:t>
            </a:r>
            <a:br>
              <a:rPr lang="en-GB" sz="2400" dirty="0">
                <a:highlight>
                  <a:srgbClr val="FFFF00"/>
                </a:highlight>
              </a:rPr>
            </a:br>
            <a:r>
              <a:rPr lang="en-GB" sz="2400" dirty="0">
                <a:highlight>
                  <a:srgbClr val="FFFF00"/>
                </a:highlight>
              </a:rPr>
              <a:t>            </a:t>
            </a:r>
            <a:r>
              <a:rPr lang="en-GB" sz="24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  <a:t>int</a:t>
            </a:r>
            <a:r>
              <a:rPr lang="en-GB" sz="2400" dirty="0">
                <a:highlight>
                  <a:srgbClr val="FFFF00"/>
                </a:highlight>
              </a:rPr>
              <a:t>[] foo = {</a:t>
            </a:r>
            <a:r>
              <a:rPr lang="en-GB" sz="2400" dirty="0">
                <a:solidFill>
                  <a:srgbClr val="6897BB"/>
                </a:solidFill>
                <a:effectLst/>
                <a:highlight>
                  <a:srgbClr val="FFFF00"/>
                </a:highlight>
              </a:rPr>
              <a:t>10</a:t>
            </a:r>
            <a:r>
              <a:rPr lang="en-GB" sz="24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  <a:t>, </a:t>
            </a:r>
            <a:r>
              <a:rPr lang="en-GB" sz="2400" dirty="0">
                <a:solidFill>
                  <a:srgbClr val="6897BB"/>
                </a:solidFill>
                <a:effectLst/>
                <a:highlight>
                  <a:srgbClr val="FFFF00"/>
                </a:highlight>
              </a:rPr>
              <a:t>20</a:t>
            </a:r>
            <a:r>
              <a:rPr lang="en-GB" sz="24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  <a:t>, </a:t>
            </a:r>
            <a:r>
              <a:rPr lang="en-GB" sz="2400" dirty="0">
                <a:solidFill>
                  <a:srgbClr val="6897BB"/>
                </a:solidFill>
                <a:effectLst/>
                <a:highlight>
                  <a:srgbClr val="FFFF00"/>
                </a:highlight>
              </a:rPr>
              <a:t>30</a:t>
            </a:r>
            <a:r>
              <a:rPr lang="en-GB" sz="2400" dirty="0">
                <a:highlight>
                  <a:srgbClr val="FFFF00"/>
                </a:highlight>
              </a:rPr>
              <a:t>}</a:t>
            </a:r>
            <a:r>
              <a:rPr lang="en-GB" sz="24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</a:br>
            <a:r>
              <a:rPr lang="en-GB" sz="24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  <a:t>            </a:t>
            </a:r>
            <a:r>
              <a:rPr lang="en-GB" sz="2400" dirty="0" err="1">
                <a:highlight>
                  <a:srgbClr val="FFFF00"/>
                </a:highlight>
              </a:rPr>
              <a:t>System.</a:t>
            </a:r>
            <a:r>
              <a:rPr lang="en-GB" sz="2400" i="1" dirty="0" err="1">
                <a:solidFill>
                  <a:srgbClr val="9876AA"/>
                </a:solidFill>
                <a:effectLst/>
                <a:highlight>
                  <a:srgbClr val="FFFF00"/>
                </a:highlight>
              </a:rPr>
              <a:t>out</a:t>
            </a:r>
            <a:r>
              <a:rPr lang="en-GB" sz="2400" dirty="0" err="1">
                <a:highlight>
                  <a:srgbClr val="FFFF00"/>
                </a:highlight>
              </a:rPr>
              <a:t>.println</a:t>
            </a:r>
            <a:r>
              <a:rPr lang="en-GB" sz="2400" dirty="0">
                <a:highlight>
                  <a:srgbClr val="FFFF00"/>
                </a:highlight>
              </a:rPr>
              <a:t>(foo[</a:t>
            </a:r>
            <a:r>
              <a:rPr lang="en-GB" sz="2400" dirty="0">
                <a:solidFill>
                  <a:srgbClr val="6897BB"/>
                </a:solidFill>
                <a:effectLst/>
                <a:highlight>
                  <a:srgbClr val="FFFF00"/>
                </a:highlight>
              </a:rPr>
              <a:t>2</a:t>
            </a:r>
            <a:r>
              <a:rPr lang="en-GB" sz="2400" dirty="0">
                <a:highlight>
                  <a:srgbClr val="FFFF00"/>
                </a:highlight>
              </a:rPr>
              <a:t>])</a:t>
            </a:r>
            <a:r>
              <a:rPr lang="en-GB" sz="24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  <a:t>; /</a:t>
            </a:r>
            <a:r>
              <a:rPr lang="en-GB" sz="2400" dirty="0">
                <a:solidFill>
                  <a:srgbClr val="CC7832"/>
                </a:solidFill>
                <a:highlight>
                  <a:srgbClr val="FFFF00"/>
                </a:highlight>
              </a:rPr>
              <a:t>/30</a:t>
            </a:r>
            <a:br>
              <a:rPr lang="en-GB" sz="24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</a:br>
            <a:r>
              <a:rPr lang="en-GB" sz="2400" dirty="0">
                <a:solidFill>
                  <a:srgbClr val="CC7832"/>
                </a:solidFill>
                <a:effectLst/>
                <a:highlight>
                  <a:srgbClr val="FFFF00"/>
                </a:highlight>
              </a:rPr>
              <a:t>        </a:t>
            </a:r>
            <a:r>
              <a:rPr lang="en-GB" sz="2400" dirty="0">
                <a:highlight>
                  <a:srgbClr val="FFFF00"/>
                </a:highlight>
              </a:rPr>
              <a:t>} </a:t>
            </a:r>
            <a:r>
              <a:rPr lang="en-GB" sz="2400" dirty="0">
                <a:solidFill>
                  <a:srgbClr val="CC7832"/>
                </a:solidFill>
                <a:effectLst/>
                <a:highlight>
                  <a:srgbClr val="00FFFF"/>
                </a:highlight>
              </a:rPr>
              <a:t>catch </a:t>
            </a:r>
            <a:r>
              <a:rPr lang="en-GB" sz="2400" dirty="0">
                <a:highlight>
                  <a:srgbClr val="00FFFF"/>
                </a:highlight>
              </a:rPr>
              <a:t>(Exception </a:t>
            </a:r>
            <a:r>
              <a:rPr lang="en-GB" sz="2400" dirty="0">
                <a:highlight>
                  <a:srgbClr val="FF00FF"/>
                </a:highlight>
              </a:rPr>
              <a:t>e</a:t>
            </a:r>
            <a:r>
              <a:rPr lang="en-GB" sz="2400" dirty="0">
                <a:highlight>
                  <a:srgbClr val="00FFFF"/>
                </a:highlight>
              </a:rPr>
              <a:t>) {</a:t>
            </a:r>
            <a:br>
              <a:rPr lang="en-GB" sz="2400" dirty="0">
                <a:highlight>
                  <a:srgbClr val="00FFFF"/>
                </a:highlight>
              </a:rPr>
            </a:br>
            <a:r>
              <a:rPr lang="en-GB" sz="2400" dirty="0">
                <a:highlight>
                  <a:srgbClr val="00FFFF"/>
                </a:highlight>
              </a:rPr>
              <a:t>            </a:t>
            </a:r>
            <a:r>
              <a:rPr lang="en-GB" sz="2400" dirty="0" err="1">
                <a:highlight>
                  <a:srgbClr val="00FFFF"/>
                </a:highlight>
              </a:rPr>
              <a:t>e.printStackTrace</a:t>
            </a:r>
            <a:r>
              <a:rPr lang="en-GB" sz="2400" dirty="0">
                <a:highlight>
                  <a:srgbClr val="00FFFF"/>
                </a:highlight>
              </a:rPr>
              <a:t>()</a:t>
            </a:r>
            <a:r>
              <a:rPr lang="en-GB" sz="2400" dirty="0">
                <a:solidFill>
                  <a:srgbClr val="CC7832"/>
                </a:solidFill>
                <a:effectLst/>
                <a:highlight>
                  <a:srgbClr val="00FFFF"/>
                </a:highlight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  <a:highlight>
                  <a:srgbClr val="00FFFF"/>
                </a:highlight>
              </a:rPr>
            </a:br>
            <a:r>
              <a:rPr lang="en-GB" sz="2400" dirty="0">
                <a:solidFill>
                  <a:srgbClr val="CC7832"/>
                </a:solidFill>
                <a:effectLst/>
                <a:highlight>
                  <a:srgbClr val="00FFFF"/>
                </a:highlight>
              </a:rPr>
              <a:t>        </a:t>
            </a:r>
            <a:r>
              <a:rPr lang="en-GB" sz="2400" dirty="0">
                <a:highlight>
                  <a:srgbClr val="00FFFF"/>
                </a:highlight>
              </a:rPr>
              <a:t>}</a:t>
            </a:r>
            <a:br>
              <a:rPr lang="en-GB" sz="2400" dirty="0"/>
            </a:br>
            <a:r>
              <a:rPr lang="en-GB" sz="2400" dirty="0"/>
              <a:t>    }</a:t>
            </a:r>
            <a:br>
              <a:rPr lang="en-GB" sz="2400" dirty="0"/>
            </a:br>
            <a:r>
              <a:rPr lang="en-GB" sz="2400" dirty="0"/>
              <a:t>}</a:t>
            </a:r>
            <a:endParaRPr lang="cs-CZ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6B686-26AB-FC8F-2516-1754B89B127A}"/>
              </a:ext>
            </a:extLst>
          </p:cNvPr>
          <p:cNvSpPr txBox="1"/>
          <p:nvPr/>
        </p:nvSpPr>
        <p:spPr>
          <a:xfrm>
            <a:off x="5744515" y="3793205"/>
            <a:ext cx="2554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Vyzkouší určitý kód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EB272-36DD-844B-CB17-4876202BFCBD}"/>
              </a:ext>
            </a:extLst>
          </p:cNvPr>
          <p:cNvSpPr txBox="1"/>
          <p:nvPr/>
        </p:nvSpPr>
        <p:spPr>
          <a:xfrm>
            <a:off x="4383425" y="5040573"/>
            <a:ext cx="472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Pokud nastane chyba, zachytí ji do </a:t>
            </a:r>
            <a:r>
              <a:rPr lang="cs-CZ" sz="2400" dirty="0">
                <a:highlight>
                  <a:srgbClr val="FF00FF"/>
                </a:highligh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7303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try</a:t>
            </a:r>
            <a:r>
              <a:rPr lang="cs-CZ" dirty="0"/>
              <a:t>, </a:t>
            </a:r>
            <a:r>
              <a:rPr lang="cs-CZ" dirty="0" err="1"/>
              <a:t>catch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39B53-8117-3E73-3AD6-B50CF2C908A3}"/>
              </a:ext>
            </a:extLst>
          </p:cNvPr>
          <p:cNvSpPr txBox="1"/>
          <p:nvPr/>
        </p:nvSpPr>
        <p:spPr>
          <a:xfrm>
            <a:off x="935421" y="2011357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2400" dirty="0"/>
              <a:t>Main {</a:t>
            </a:r>
            <a:br>
              <a:rPr lang="en-GB" sz="2400" dirty="0"/>
            </a:br>
            <a:r>
              <a:rPr lang="en-GB" sz="2400" dirty="0"/>
              <a:t>    </a:t>
            </a:r>
            <a:r>
              <a:rPr lang="en-GB" sz="2400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sz="2400" dirty="0">
                <a:solidFill>
                  <a:srgbClr val="FFC66D"/>
                </a:solidFill>
                <a:effectLst/>
              </a:rPr>
              <a:t>main</a:t>
            </a:r>
            <a:r>
              <a:rPr lang="en-GB" sz="2400" dirty="0"/>
              <a:t>(String[] </a:t>
            </a:r>
            <a:r>
              <a:rPr lang="en-GB" sz="2400" dirty="0" err="1"/>
              <a:t>args</a:t>
            </a:r>
            <a:r>
              <a:rPr lang="en-GB" sz="2400" dirty="0"/>
              <a:t>) {</a:t>
            </a:r>
            <a:br>
              <a:rPr lang="en-GB" sz="2400" dirty="0"/>
            </a:br>
            <a:r>
              <a:rPr lang="en-GB" sz="2400" dirty="0"/>
              <a:t>        </a:t>
            </a:r>
            <a:r>
              <a:rPr lang="en-GB" sz="2400" dirty="0">
                <a:solidFill>
                  <a:srgbClr val="CC7832"/>
                </a:solidFill>
                <a:effectLst/>
              </a:rPr>
              <a:t>try </a:t>
            </a:r>
            <a:r>
              <a:rPr lang="en-GB" sz="2400" dirty="0"/>
              <a:t>{</a:t>
            </a:r>
            <a:br>
              <a:rPr lang="en-GB" sz="2400" dirty="0"/>
            </a:br>
            <a:r>
              <a:rPr lang="en-GB" sz="2400" dirty="0"/>
              <a:t>            </a:t>
            </a:r>
            <a:r>
              <a:rPr lang="en-GB" sz="2400" dirty="0">
                <a:solidFill>
                  <a:srgbClr val="CC7832"/>
                </a:solidFill>
                <a:effectLst/>
              </a:rPr>
              <a:t>int</a:t>
            </a:r>
            <a:r>
              <a:rPr lang="en-GB" sz="2400" dirty="0"/>
              <a:t>[] foo = {</a:t>
            </a:r>
            <a:r>
              <a:rPr lang="en-GB" sz="2400" dirty="0">
                <a:solidFill>
                  <a:srgbClr val="6897BB"/>
                </a:solidFill>
                <a:effectLst/>
              </a:rPr>
              <a:t>10</a:t>
            </a:r>
            <a:r>
              <a:rPr lang="en-GB" sz="2400" dirty="0">
                <a:solidFill>
                  <a:srgbClr val="CC7832"/>
                </a:solidFill>
                <a:effectLst/>
              </a:rPr>
              <a:t>, </a:t>
            </a:r>
            <a:r>
              <a:rPr lang="en-GB" sz="2400" dirty="0">
                <a:solidFill>
                  <a:srgbClr val="6897BB"/>
                </a:solidFill>
                <a:effectLst/>
              </a:rPr>
              <a:t>20</a:t>
            </a:r>
            <a:r>
              <a:rPr lang="en-GB" sz="2400" dirty="0">
                <a:solidFill>
                  <a:srgbClr val="CC7832"/>
                </a:solidFill>
                <a:effectLst/>
              </a:rPr>
              <a:t>, </a:t>
            </a:r>
            <a:r>
              <a:rPr lang="en-GB" sz="2400" dirty="0">
                <a:solidFill>
                  <a:srgbClr val="6897BB"/>
                </a:solidFill>
                <a:effectLst/>
              </a:rPr>
              <a:t>30</a:t>
            </a:r>
            <a:r>
              <a:rPr lang="en-GB" sz="2400" dirty="0"/>
              <a:t>}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    </a:t>
            </a:r>
            <a:r>
              <a:rPr lang="en-GB" sz="2400" dirty="0" err="1"/>
              <a:t>System.</a:t>
            </a:r>
            <a:r>
              <a:rPr lang="en-GB" sz="24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2400" dirty="0" err="1"/>
              <a:t>.println</a:t>
            </a:r>
            <a:r>
              <a:rPr lang="en-GB" sz="2400" dirty="0"/>
              <a:t>(foo[</a:t>
            </a:r>
            <a:r>
              <a:rPr lang="en-GB" sz="2400" dirty="0">
                <a:solidFill>
                  <a:srgbClr val="6897BB"/>
                </a:solidFill>
                <a:effectLst/>
              </a:rPr>
              <a:t>3</a:t>
            </a:r>
            <a:r>
              <a:rPr lang="en-GB" sz="2400" dirty="0"/>
              <a:t>])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/>
              <a:t>} </a:t>
            </a:r>
            <a:r>
              <a:rPr lang="en-GB" sz="2400" dirty="0">
                <a:solidFill>
                  <a:srgbClr val="CC7832"/>
                </a:solidFill>
                <a:effectLst/>
              </a:rPr>
              <a:t>catch </a:t>
            </a:r>
            <a:r>
              <a:rPr lang="en-GB" sz="2400" dirty="0"/>
              <a:t>(Exception </a:t>
            </a:r>
            <a:r>
              <a:rPr lang="en-GB" sz="2400" dirty="0">
                <a:highlight>
                  <a:srgbClr val="FF00FF"/>
                </a:highlight>
              </a:rPr>
              <a:t>e</a:t>
            </a:r>
            <a:r>
              <a:rPr lang="en-GB" sz="2400" dirty="0"/>
              <a:t>) {</a:t>
            </a:r>
            <a:br>
              <a:rPr lang="en-GB" sz="2400" dirty="0"/>
            </a:br>
            <a:r>
              <a:rPr lang="en-GB" sz="2400" dirty="0"/>
              <a:t>            </a:t>
            </a:r>
            <a:r>
              <a:rPr lang="en-GB" sz="2400" dirty="0" err="1"/>
              <a:t>e.printStackTrace</a:t>
            </a:r>
            <a:r>
              <a:rPr lang="en-GB" sz="2400" dirty="0"/>
              <a:t>()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/>
              <a:t>}</a:t>
            </a:r>
            <a:br>
              <a:rPr lang="en-GB" sz="2400" dirty="0"/>
            </a:br>
            <a:r>
              <a:rPr lang="en-GB" sz="2400" dirty="0"/>
              <a:t>    }</a:t>
            </a:r>
            <a:br>
              <a:rPr lang="en-GB" sz="2400" dirty="0"/>
            </a:br>
            <a:r>
              <a:rPr lang="en-GB" sz="2400" dirty="0"/>
              <a:t>}</a:t>
            </a:r>
            <a:endParaRPr lang="cs-CZ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6B686-26AB-FC8F-2516-1754B89B127A}"/>
              </a:ext>
            </a:extLst>
          </p:cNvPr>
          <p:cNvSpPr txBox="1"/>
          <p:nvPr/>
        </p:nvSpPr>
        <p:spPr>
          <a:xfrm>
            <a:off x="5239457" y="3082553"/>
            <a:ext cx="516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Vyzkouší určitý kód, jelikož jsme zadali </a:t>
            </a:r>
            <a:r>
              <a:rPr lang="cs-CZ" sz="2400" dirty="0" err="1"/>
              <a:t>foo</a:t>
            </a:r>
            <a:r>
              <a:rPr lang="cs-CZ" sz="2400" dirty="0"/>
              <a:t>[3] - index 3 v poli není, tak aplikace vyhodí chybu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EB272-36DD-844B-CB17-4876202BFCBD}"/>
              </a:ext>
            </a:extLst>
          </p:cNvPr>
          <p:cNvSpPr txBox="1"/>
          <p:nvPr/>
        </p:nvSpPr>
        <p:spPr>
          <a:xfrm>
            <a:off x="4383425" y="5040573"/>
            <a:ext cx="291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Chyba se zachytí do </a:t>
            </a:r>
            <a:r>
              <a:rPr lang="cs-CZ" sz="2400" dirty="0">
                <a:highlight>
                  <a:srgbClr val="FF00FF"/>
                </a:highligh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059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výjimek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F3E67E-19A2-56AF-5E51-4322B0B0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5878"/>
          </a:xfrm>
        </p:spPr>
        <p:txBody>
          <a:bodyPr>
            <a:normAutofit fontScale="55000" lnSpcReduction="20000"/>
          </a:bodyPr>
          <a:lstStyle/>
          <a:p>
            <a:r>
              <a:rPr lang="cs-CZ" dirty="0" err="1"/>
              <a:t>ArithmeticException</a:t>
            </a:r>
            <a:r>
              <a:rPr lang="cs-CZ" dirty="0"/>
              <a:t>: It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thrown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exceptional</a:t>
            </a:r>
            <a:r>
              <a:rPr lang="cs-CZ" dirty="0"/>
              <a:t> </a:t>
            </a:r>
            <a:r>
              <a:rPr lang="cs-CZ" dirty="0" err="1"/>
              <a:t>condition</a:t>
            </a:r>
            <a:r>
              <a:rPr lang="cs-CZ" dirty="0"/>
              <a:t> has </a:t>
            </a:r>
            <a:r>
              <a:rPr lang="cs-CZ" dirty="0" err="1"/>
              <a:t>occurred</a:t>
            </a:r>
            <a:r>
              <a:rPr lang="cs-CZ" dirty="0"/>
              <a:t> in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arithmetic</a:t>
            </a:r>
            <a:r>
              <a:rPr lang="cs-CZ" dirty="0"/>
              <a:t> </a:t>
            </a:r>
            <a:r>
              <a:rPr lang="cs-CZ" dirty="0" err="1"/>
              <a:t>operation</a:t>
            </a:r>
            <a:r>
              <a:rPr lang="cs-CZ" dirty="0"/>
              <a:t>.</a:t>
            </a:r>
          </a:p>
          <a:p>
            <a:r>
              <a:rPr lang="cs-CZ" dirty="0" err="1"/>
              <a:t>ArrayIndexOutOfBoundsException</a:t>
            </a:r>
            <a:r>
              <a:rPr lang="cs-CZ" dirty="0"/>
              <a:t>: It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thrown</a:t>
            </a:r>
            <a:r>
              <a:rPr lang="cs-CZ" dirty="0"/>
              <a:t> to </a:t>
            </a:r>
            <a:r>
              <a:rPr lang="cs-CZ" dirty="0" err="1"/>
              <a:t>indicate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array</a:t>
            </a:r>
            <a:r>
              <a:rPr lang="cs-CZ" dirty="0"/>
              <a:t> has </a:t>
            </a:r>
            <a:r>
              <a:rPr lang="cs-CZ" dirty="0" err="1"/>
              <a:t>been</a:t>
            </a:r>
            <a:r>
              <a:rPr lang="cs-CZ" dirty="0"/>
              <a:t> </a:t>
            </a:r>
            <a:r>
              <a:rPr lang="cs-CZ" dirty="0" err="1"/>
              <a:t>accessed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illegal</a:t>
            </a:r>
            <a:r>
              <a:rPr lang="cs-CZ" dirty="0"/>
              <a:t> index. </a:t>
            </a:r>
            <a:r>
              <a:rPr lang="cs-CZ" dirty="0" err="1"/>
              <a:t>The</a:t>
            </a:r>
            <a:r>
              <a:rPr lang="cs-CZ" dirty="0"/>
              <a:t> index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either</a:t>
            </a:r>
            <a:r>
              <a:rPr lang="cs-CZ" dirty="0"/>
              <a:t> negative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greater</a:t>
            </a:r>
            <a:r>
              <a:rPr lang="cs-CZ" dirty="0"/>
              <a:t> </a:t>
            </a:r>
            <a:r>
              <a:rPr lang="cs-CZ" dirty="0" err="1"/>
              <a:t>than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equal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size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array</a:t>
            </a:r>
            <a:r>
              <a:rPr lang="cs-CZ" dirty="0"/>
              <a:t>.</a:t>
            </a:r>
          </a:p>
          <a:p>
            <a:r>
              <a:rPr lang="cs-CZ" dirty="0" err="1"/>
              <a:t>ClassNotFoundException</a:t>
            </a:r>
            <a:r>
              <a:rPr lang="cs-CZ" dirty="0"/>
              <a:t>: 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Exception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raised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try</a:t>
            </a:r>
            <a:r>
              <a:rPr lang="cs-CZ" dirty="0"/>
              <a:t> to </a:t>
            </a:r>
            <a:r>
              <a:rPr lang="cs-CZ" dirty="0" err="1"/>
              <a:t>access</a:t>
            </a:r>
            <a:r>
              <a:rPr lang="cs-CZ" dirty="0"/>
              <a:t> a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whose</a:t>
            </a:r>
            <a:r>
              <a:rPr lang="cs-CZ" dirty="0"/>
              <a:t> </a:t>
            </a:r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not </a:t>
            </a:r>
            <a:r>
              <a:rPr lang="cs-CZ" dirty="0" err="1"/>
              <a:t>found</a:t>
            </a:r>
            <a:endParaRPr lang="cs-CZ" dirty="0"/>
          </a:p>
          <a:p>
            <a:r>
              <a:rPr lang="cs-CZ" dirty="0" err="1"/>
              <a:t>FileNotFoundException</a:t>
            </a:r>
            <a:r>
              <a:rPr lang="cs-CZ" dirty="0"/>
              <a:t>: 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Exception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raised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a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not </a:t>
            </a:r>
            <a:r>
              <a:rPr lang="cs-CZ" dirty="0" err="1"/>
              <a:t>accessible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does</a:t>
            </a:r>
            <a:r>
              <a:rPr lang="cs-CZ" dirty="0"/>
              <a:t> not open.</a:t>
            </a:r>
          </a:p>
          <a:p>
            <a:r>
              <a:rPr lang="cs-CZ" dirty="0" err="1"/>
              <a:t>IOException</a:t>
            </a:r>
            <a:r>
              <a:rPr lang="cs-CZ" dirty="0"/>
              <a:t>: It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thrown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input-output </a:t>
            </a:r>
            <a:r>
              <a:rPr lang="cs-CZ" dirty="0" err="1"/>
              <a:t>operation</a:t>
            </a:r>
            <a:r>
              <a:rPr lang="cs-CZ" dirty="0"/>
              <a:t> </a:t>
            </a:r>
            <a:r>
              <a:rPr lang="cs-CZ" dirty="0" err="1"/>
              <a:t>failed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interrupted</a:t>
            </a:r>
            <a:endParaRPr lang="cs-CZ" dirty="0"/>
          </a:p>
          <a:p>
            <a:r>
              <a:rPr lang="cs-CZ" dirty="0" err="1"/>
              <a:t>InterruptedException</a:t>
            </a:r>
            <a:r>
              <a:rPr lang="cs-CZ" dirty="0"/>
              <a:t>: It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thrown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a </a:t>
            </a:r>
            <a:r>
              <a:rPr lang="cs-CZ" dirty="0" err="1"/>
              <a:t>thread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waiting</a:t>
            </a:r>
            <a:r>
              <a:rPr lang="cs-CZ" dirty="0"/>
              <a:t>, </a:t>
            </a:r>
            <a:r>
              <a:rPr lang="cs-CZ" dirty="0" err="1"/>
              <a:t>sleeping</a:t>
            </a:r>
            <a:r>
              <a:rPr lang="cs-CZ" dirty="0"/>
              <a:t>,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doing</a:t>
            </a:r>
            <a:r>
              <a:rPr lang="cs-CZ" dirty="0"/>
              <a:t>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processing</a:t>
            </a:r>
            <a:r>
              <a:rPr lang="cs-CZ" dirty="0"/>
              <a:t>, and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interrupted</a:t>
            </a:r>
            <a:r>
              <a:rPr lang="cs-CZ" dirty="0"/>
              <a:t>.</a:t>
            </a:r>
          </a:p>
          <a:p>
            <a:r>
              <a:rPr lang="cs-CZ" dirty="0" err="1"/>
              <a:t>NullPointerException</a:t>
            </a:r>
            <a:r>
              <a:rPr lang="cs-CZ" dirty="0"/>
              <a:t>: 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exception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raised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referring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members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 </a:t>
            </a:r>
            <a:r>
              <a:rPr lang="cs-CZ" dirty="0" err="1"/>
              <a:t>null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. </a:t>
            </a:r>
            <a:r>
              <a:rPr lang="cs-CZ" dirty="0" err="1"/>
              <a:t>Null</a:t>
            </a:r>
            <a:r>
              <a:rPr lang="cs-CZ" dirty="0"/>
              <a:t> </a:t>
            </a:r>
            <a:r>
              <a:rPr lang="cs-CZ" dirty="0" err="1"/>
              <a:t>represents</a:t>
            </a:r>
            <a:r>
              <a:rPr lang="cs-CZ" dirty="0"/>
              <a:t> </a:t>
            </a:r>
            <a:r>
              <a:rPr lang="cs-CZ" dirty="0" err="1"/>
              <a:t>nothing</a:t>
            </a:r>
            <a:endParaRPr lang="cs-CZ" dirty="0"/>
          </a:p>
          <a:p>
            <a:r>
              <a:rPr lang="cs-CZ" dirty="0" err="1"/>
              <a:t>NumberFormatException</a:t>
            </a:r>
            <a:r>
              <a:rPr lang="cs-CZ" dirty="0"/>
              <a:t>: 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exception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raised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a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could</a:t>
            </a:r>
            <a:r>
              <a:rPr lang="cs-CZ" dirty="0"/>
              <a:t> not </a:t>
            </a:r>
            <a:r>
              <a:rPr lang="cs-CZ" dirty="0" err="1"/>
              <a:t>convert</a:t>
            </a:r>
            <a:r>
              <a:rPr lang="cs-CZ" dirty="0"/>
              <a:t> a </a:t>
            </a: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a </a:t>
            </a:r>
            <a:r>
              <a:rPr lang="cs-CZ" dirty="0" err="1"/>
              <a:t>numeric</a:t>
            </a:r>
            <a:r>
              <a:rPr lang="cs-CZ" dirty="0"/>
              <a:t> </a:t>
            </a:r>
            <a:r>
              <a:rPr lang="cs-CZ" dirty="0" err="1"/>
              <a:t>format</a:t>
            </a:r>
            <a:r>
              <a:rPr lang="cs-CZ" dirty="0"/>
              <a:t>.</a:t>
            </a:r>
          </a:p>
          <a:p>
            <a:r>
              <a:rPr lang="cs-CZ" dirty="0" err="1"/>
              <a:t>RuntimeException</a:t>
            </a:r>
            <a:r>
              <a:rPr lang="cs-CZ" dirty="0"/>
              <a:t>: 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represents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exception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occurs</a:t>
            </a:r>
            <a:r>
              <a:rPr lang="cs-CZ" dirty="0"/>
              <a:t> </a:t>
            </a:r>
            <a:r>
              <a:rPr lang="cs-CZ" dirty="0" err="1"/>
              <a:t>during</a:t>
            </a:r>
            <a:r>
              <a:rPr lang="cs-CZ" dirty="0"/>
              <a:t> runtime.</a:t>
            </a:r>
          </a:p>
          <a:p>
            <a:r>
              <a:rPr lang="cs-CZ" dirty="0" err="1"/>
              <a:t>StringIndexOutOfBoundsException</a:t>
            </a:r>
            <a:r>
              <a:rPr lang="cs-CZ" dirty="0"/>
              <a:t>: It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thrown</a:t>
            </a:r>
            <a:r>
              <a:rPr lang="cs-CZ" dirty="0"/>
              <a:t> by </a:t>
            </a: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to </a:t>
            </a:r>
            <a:r>
              <a:rPr lang="cs-CZ" dirty="0" err="1"/>
              <a:t>indicate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index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either</a:t>
            </a:r>
            <a:r>
              <a:rPr lang="cs-CZ" dirty="0"/>
              <a:t> negative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greater</a:t>
            </a:r>
            <a:r>
              <a:rPr lang="cs-CZ" dirty="0"/>
              <a:t> </a:t>
            </a:r>
            <a:r>
              <a:rPr lang="cs-CZ" dirty="0" err="1"/>
              <a:t>than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size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string</a:t>
            </a:r>
            <a:endParaRPr lang="cs-CZ" dirty="0"/>
          </a:p>
          <a:p>
            <a:r>
              <a:rPr lang="cs-CZ" dirty="0" err="1"/>
              <a:t>IllegalArgumentException</a:t>
            </a:r>
            <a:r>
              <a:rPr lang="cs-CZ" dirty="0"/>
              <a:t> : 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exception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throw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statement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receives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argument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not </a:t>
            </a:r>
            <a:r>
              <a:rPr lang="cs-CZ" dirty="0" err="1"/>
              <a:t>accurately</a:t>
            </a:r>
            <a:r>
              <a:rPr lang="cs-CZ" dirty="0"/>
              <a:t> fit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given</a:t>
            </a:r>
            <a:r>
              <a:rPr lang="cs-CZ" dirty="0"/>
              <a:t> </a:t>
            </a:r>
            <a:r>
              <a:rPr lang="cs-CZ" dirty="0" err="1"/>
              <a:t>relation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condition</a:t>
            </a:r>
            <a:r>
              <a:rPr lang="cs-CZ" dirty="0"/>
              <a:t>. It </a:t>
            </a:r>
            <a:r>
              <a:rPr lang="cs-CZ" dirty="0" err="1"/>
              <a:t>comes</a:t>
            </a:r>
            <a:r>
              <a:rPr lang="cs-CZ" dirty="0"/>
              <a:t> </a:t>
            </a:r>
            <a:r>
              <a:rPr lang="cs-CZ" dirty="0" err="1"/>
              <a:t>under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unchecked</a:t>
            </a:r>
            <a:r>
              <a:rPr lang="cs-CZ" dirty="0"/>
              <a:t> </a:t>
            </a:r>
            <a:r>
              <a:rPr lang="cs-CZ" dirty="0" err="1"/>
              <a:t>exception</a:t>
            </a:r>
            <a:r>
              <a:rPr lang="cs-CZ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8989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výjimka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35E84A-6684-541D-05C1-B4FDD874E043}"/>
              </a:ext>
            </a:extLst>
          </p:cNvPr>
          <p:cNvSpPr txBox="1"/>
          <p:nvPr/>
        </p:nvSpPr>
        <p:spPr>
          <a:xfrm>
            <a:off x="1014248" y="1524548"/>
            <a:ext cx="101635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3600" dirty="0" err="1"/>
              <a:t>MyException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CC7832"/>
                </a:solidFill>
                <a:effectLst/>
              </a:rPr>
              <a:t>extends </a:t>
            </a:r>
            <a:r>
              <a:rPr lang="en-GB" sz="3600" dirty="0"/>
              <a:t>Exception {</a:t>
            </a:r>
            <a:br>
              <a:rPr lang="en-GB" sz="3600" dirty="0"/>
            </a:br>
            <a:r>
              <a:rPr lang="en-GB" sz="3600" dirty="0"/>
              <a:t>    </a:t>
            </a:r>
            <a:r>
              <a:rPr lang="en-GB" sz="3600" dirty="0">
                <a:solidFill>
                  <a:srgbClr val="CC7832"/>
                </a:solidFill>
                <a:effectLst/>
              </a:rPr>
              <a:t>public </a:t>
            </a:r>
            <a:r>
              <a:rPr lang="en-GB" sz="3600" dirty="0" err="1">
                <a:solidFill>
                  <a:srgbClr val="FFC66D"/>
                </a:solidFill>
                <a:effectLst/>
              </a:rPr>
              <a:t>MyException</a:t>
            </a:r>
            <a:r>
              <a:rPr lang="en-GB" sz="3600" dirty="0"/>
              <a:t>() {</a:t>
            </a:r>
            <a:br>
              <a:rPr lang="en-GB" sz="3600" dirty="0"/>
            </a:br>
            <a:r>
              <a:rPr lang="en-GB" sz="3600" dirty="0"/>
              <a:t>        </a:t>
            </a:r>
            <a:r>
              <a:rPr lang="en-GB" sz="3600" dirty="0">
                <a:solidFill>
                  <a:srgbClr val="CC7832"/>
                </a:solidFill>
                <a:effectLst/>
              </a:rPr>
              <a:t>super</a:t>
            </a:r>
            <a:r>
              <a:rPr lang="en-GB" sz="3600" dirty="0"/>
              <a:t>(</a:t>
            </a:r>
            <a:r>
              <a:rPr lang="en-GB" sz="3600" dirty="0">
                <a:solidFill>
                  <a:srgbClr val="6A8759"/>
                </a:solidFill>
                <a:effectLst/>
              </a:rPr>
              <a:t>"</a:t>
            </a:r>
            <a:r>
              <a:rPr lang="en-GB" sz="3600" dirty="0" err="1">
                <a:solidFill>
                  <a:srgbClr val="6A8759"/>
                </a:solidFill>
                <a:effectLst/>
              </a:rPr>
              <a:t>Spadla</a:t>
            </a:r>
            <a:r>
              <a:rPr lang="en-GB" sz="3600" dirty="0">
                <a:solidFill>
                  <a:srgbClr val="6A8759"/>
                </a:solidFill>
                <a:effectLst/>
              </a:rPr>
              <a:t> </a:t>
            </a:r>
            <a:r>
              <a:rPr lang="en-GB" sz="3600" dirty="0" err="1">
                <a:solidFill>
                  <a:srgbClr val="6A8759"/>
                </a:solidFill>
                <a:effectLst/>
              </a:rPr>
              <a:t>klec</a:t>
            </a:r>
            <a:r>
              <a:rPr lang="en-GB" sz="3600" dirty="0">
                <a:solidFill>
                  <a:srgbClr val="6A8759"/>
                </a:solidFill>
                <a:effectLst/>
              </a:rPr>
              <a:t>"</a:t>
            </a:r>
            <a:r>
              <a:rPr lang="en-GB" sz="3600" dirty="0"/>
              <a:t>)</a:t>
            </a:r>
            <a:r>
              <a:rPr lang="en-GB" sz="3600" dirty="0">
                <a:solidFill>
                  <a:srgbClr val="CC7832"/>
                </a:solidFill>
                <a:effectLst/>
              </a:rPr>
              <a:t>;</a:t>
            </a:r>
            <a:br>
              <a:rPr lang="en-GB" sz="3600" dirty="0">
                <a:solidFill>
                  <a:srgbClr val="CC7832"/>
                </a:solidFill>
                <a:effectLst/>
              </a:rPr>
            </a:br>
            <a:r>
              <a:rPr lang="en-GB" sz="3600" dirty="0">
                <a:solidFill>
                  <a:srgbClr val="CC7832"/>
                </a:solidFill>
                <a:effectLst/>
              </a:rPr>
              <a:t>    </a:t>
            </a:r>
            <a:r>
              <a:rPr lang="en-GB" sz="3600" dirty="0"/>
              <a:t>}</a:t>
            </a:r>
            <a:br>
              <a:rPr lang="en-GB" sz="3600" dirty="0"/>
            </a:br>
            <a:r>
              <a:rPr lang="en-GB" sz="3600" dirty="0"/>
              <a:t>}</a:t>
            </a:r>
            <a:endParaRPr lang="cs-CZ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46E87C-A99A-02F4-0CFE-BD69815BC3C1}"/>
              </a:ext>
            </a:extLst>
          </p:cNvPr>
          <p:cNvCxnSpPr/>
          <p:nvPr/>
        </p:nvCxnSpPr>
        <p:spPr>
          <a:xfrm flipH="1">
            <a:off x="6905297" y="2123090"/>
            <a:ext cx="409903" cy="21441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B7A80B-B229-5403-227C-48850324A81B}"/>
              </a:ext>
            </a:extLst>
          </p:cNvPr>
          <p:cNvSpPr txBox="1"/>
          <p:nvPr/>
        </p:nvSpPr>
        <p:spPr>
          <a:xfrm>
            <a:off x="4235559" y="4237937"/>
            <a:ext cx="533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Třída musí být rozšířená o třídu </a:t>
            </a:r>
            <a:r>
              <a:rPr lang="cs-CZ" sz="2400" dirty="0" err="1"/>
              <a:t>Exception</a:t>
            </a:r>
            <a:endParaRPr lang="cs-CZ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C9D830-24B4-0563-9E9F-94D8EF1350D1}"/>
              </a:ext>
            </a:extLst>
          </p:cNvPr>
          <p:cNvCxnSpPr/>
          <p:nvPr/>
        </p:nvCxnSpPr>
        <p:spPr>
          <a:xfrm flipH="1">
            <a:off x="2674883" y="3195145"/>
            <a:ext cx="409903" cy="21441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B3BD1E-D392-9DBD-5420-3A8C244499F9}"/>
              </a:ext>
            </a:extLst>
          </p:cNvPr>
          <p:cNvSpPr txBox="1"/>
          <p:nvPr/>
        </p:nvSpPr>
        <p:spPr>
          <a:xfrm>
            <a:off x="838200" y="5361439"/>
            <a:ext cx="3920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Do rodičovského konstruktoru předáváme vlastní zprávu</a:t>
            </a:r>
          </a:p>
        </p:txBody>
      </p:sp>
    </p:spTree>
    <p:extLst>
      <p:ext uri="{BB962C8B-B14F-4D97-AF65-F5344CB8AC3E}">
        <p14:creationId xmlns:p14="http://schemas.microsoft.com/office/powerpoint/2010/main" val="255896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výjimka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2E7E4-E007-F3C6-7ACF-AA92F5BC5C21}"/>
              </a:ext>
            </a:extLst>
          </p:cNvPr>
          <p:cNvSpPr txBox="1"/>
          <p:nvPr/>
        </p:nvSpPr>
        <p:spPr>
          <a:xfrm>
            <a:off x="838200" y="1531999"/>
            <a:ext cx="1196077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3200" dirty="0"/>
              <a:t>Main {</a:t>
            </a:r>
            <a:br>
              <a:rPr lang="en-GB" sz="3200" dirty="0"/>
            </a:br>
            <a:r>
              <a:rPr lang="en-GB" sz="3200" dirty="0"/>
              <a:t>    </a:t>
            </a:r>
            <a:r>
              <a:rPr lang="en-GB" sz="3200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sz="3200" dirty="0">
                <a:solidFill>
                  <a:srgbClr val="FFC66D"/>
                </a:solidFill>
                <a:effectLst/>
              </a:rPr>
              <a:t>main</a:t>
            </a:r>
            <a:r>
              <a:rPr lang="en-GB" sz="3200" dirty="0"/>
              <a:t>(String[] </a:t>
            </a:r>
            <a:r>
              <a:rPr lang="en-GB" sz="3200" dirty="0" err="1"/>
              <a:t>args</a:t>
            </a:r>
            <a:r>
              <a:rPr lang="en-GB" sz="3200" dirty="0"/>
              <a:t>) </a:t>
            </a:r>
            <a:r>
              <a:rPr lang="en-GB" sz="3200" dirty="0">
                <a:solidFill>
                  <a:srgbClr val="CC7832"/>
                </a:solidFill>
                <a:effectLst/>
              </a:rPr>
              <a:t>throws </a:t>
            </a:r>
            <a:r>
              <a:rPr lang="en-GB" sz="3200" dirty="0" err="1"/>
              <a:t>MyException</a:t>
            </a:r>
            <a:r>
              <a:rPr lang="en-GB" sz="3200" dirty="0"/>
              <a:t> {</a:t>
            </a:r>
            <a:br>
              <a:rPr lang="en-GB" sz="3200" dirty="0"/>
            </a:br>
            <a:r>
              <a:rPr lang="en-GB" sz="3200" dirty="0"/>
              <a:t>        String name = </a:t>
            </a:r>
            <a:r>
              <a:rPr lang="en-GB" sz="3200" dirty="0">
                <a:solidFill>
                  <a:srgbClr val="6A8759"/>
                </a:solidFill>
                <a:effectLst/>
              </a:rPr>
              <a:t>""</a:t>
            </a:r>
            <a:r>
              <a:rPr lang="en-GB" sz="3200" dirty="0">
                <a:solidFill>
                  <a:srgbClr val="CC7832"/>
                </a:solidFill>
                <a:effectLst/>
              </a:rPr>
              <a:t>;</a:t>
            </a:r>
            <a:br>
              <a:rPr lang="en-GB" sz="3200" dirty="0">
                <a:solidFill>
                  <a:srgbClr val="CC7832"/>
                </a:solidFill>
                <a:effectLst/>
              </a:rPr>
            </a:br>
            <a:r>
              <a:rPr lang="en-GB" sz="3200" dirty="0">
                <a:solidFill>
                  <a:srgbClr val="CC7832"/>
                </a:solidFill>
                <a:effectLst/>
              </a:rPr>
              <a:t>        if </a:t>
            </a:r>
            <a:r>
              <a:rPr lang="en-GB" sz="3200" dirty="0"/>
              <a:t>(</a:t>
            </a:r>
            <a:r>
              <a:rPr lang="en-GB" sz="3200" dirty="0" err="1"/>
              <a:t>name.isEmpty</a:t>
            </a:r>
            <a:r>
              <a:rPr lang="en-GB" sz="3200" dirty="0"/>
              <a:t>()) {</a:t>
            </a:r>
            <a:br>
              <a:rPr lang="en-GB" sz="3200" dirty="0"/>
            </a:br>
            <a:r>
              <a:rPr lang="en-GB" sz="3200" dirty="0"/>
              <a:t>            </a:t>
            </a:r>
            <a:r>
              <a:rPr lang="en-GB" sz="3200" dirty="0">
                <a:solidFill>
                  <a:srgbClr val="CC7832"/>
                </a:solidFill>
                <a:effectLst/>
              </a:rPr>
              <a:t>throw new </a:t>
            </a:r>
            <a:r>
              <a:rPr lang="en-GB" sz="3200" dirty="0" err="1"/>
              <a:t>MyException</a:t>
            </a:r>
            <a:r>
              <a:rPr lang="en-GB" sz="3200" dirty="0"/>
              <a:t>()</a:t>
            </a:r>
            <a:r>
              <a:rPr lang="en-GB" sz="3200" dirty="0">
                <a:solidFill>
                  <a:srgbClr val="CC7832"/>
                </a:solidFill>
                <a:effectLst/>
              </a:rPr>
              <a:t>;</a:t>
            </a:r>
            <a:br>
              <a:rPr lang="en-GB" sz="3200" dirty="0">
                <a:solidFill>
                  <a:srgbClr val="CC7832"/>
                </a:solidFill>
                <a:effectLst/>
              </a:rPr>
            </a:br>
            <a:r>
              <a:rPr lang="en-GB" sz="32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3200" dirty="0"/>
              <a:t>}</a:t>
            </a:r>
            <a:br>
              <a:rPr lang="en-GB" sz="3200" dirty="0"/>
            </a:br>
            <a:r>
              <a:rPr lang="en-GB" sz="3200" dirty="0"/>
              <a:t>    }</a:t>
            </a:r>
            <a:br>
              <a:rPr lang="en-GB" sz="3200" dirty="0"/>
            </a:br>
            <a:r>
              <a:rPr lang="en-GB" sz="3200" dirty="0"/>
              <a:t>}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7085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828</Words>
  <Application>Microsoft Macintosh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Maturitní okruhy Programování</vt:lpstr>
      <vt:lpstr>Organizace ústní maturitní zkoušky</vt:lpstr>
      <vt:lpstr>Hodnocení ústní maturitní zkoušky</vt:lpstr>
      <vt:lpstr>Otázky k tomuto tématu</vt:lpstr>
      <vt:lpstr>try, catch</vt:lpstr>
      <vt:lpstr>try, catch</vt:lpstr>
      <vt:lpstr>Typy výjimek</vt:lpstr>
      <vt:lpstr>Vlastní výjimka</vt:lpstr>
      <vt:lpstr>Vlastní výjimka</vt:lpstr>
      <vt:lpstr>Debugger</vt:lpstr>
      <vt:lpstr>Debugger</vt:lpstr>
      <vt:lpstr>Debugger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Till</dc:creator>
  <cp:lastModifiedBy>Jan Till</cp:lastModifiedBy>
  <cp:revision>12</cp:revision>
  <dcterms:created xsi:type="dcterms:W3CDTF">2022-10-16T15:04:25Z</dcterms:created>
  <dcterms:modified xsi:type="dcterms:W3CDTF">2022-10-30T20:26:16Z</dcterms:modified>
</cp:coreProperties>
</file>