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2513-D4BB-D88D-DFA0-8129FEEBB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8258D-D249-4BA1-52C2-FD43143E3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5707-9544-1F24-8BF4-2BB6F6E5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A9D-B369-A945-8936-6A6A0C5FBA58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6DD0-EAF9-40A6-2F30-08C8EF2F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FDC15-8166-CD57-565B-80F59A7D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245-73FF-C24C-A3E9-57C11F55E7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345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6A7E-036D-D503-B29D-4DFE5BBB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5D13E-280D-004A-DF4E-48E1CB08A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F390-B1C9-C0EE-FABD-A64F5443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A9D-B369-A945-8936-6A6A0C5FBA58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19C15-09D2-26C0-D7A7-304F8DAF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6426-9DFF-58F0-0EBC-54B26555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245-73FF-C24C-A3E9-57C11F55E7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036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D3C65-6026-8395-BA6F-A73554C3F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FEC94-4A6B-9234-C01B-09246982A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8166E-D56A-1699-6591-E00F22F0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A9D-B369-A945-8936-6A6A0C5FBA58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75DC4-4EA1-909D-CD68-B9EC7E11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E28D7-B9C9-A58C-C5BB-ED02312D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245-73FF-C24C-A3E9-57C11F55E7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367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ECD9-720A-F4E4-201A-7401424B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E79F-2934-0E2E-0AAD-F0F48F37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FA06B-0EC9-7E4F-BBB2-8237D652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A9D-B369-A945-8936-6A6A0C5FBA58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CB6A-1849-0E00-3F5B-9F013834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5FB7C-A248-DE68-2A8D-00FBC0A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245-73FF-C24C-A3E9-57C11F55E7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634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2BE1-7FC8-FA70-AE98-4EDFEC80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0D107-0FE5-69A7-6064-0606703C4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5E5A0-630B-C785-1840-EE6A3D80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A9D-B369-A945-8936-6A6A0C5FBA58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49D2-3EEB-EA90-1C94-69551CD6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7E903-C294-9597-9524-EED2B055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245-73FF-C24C-A3E9-57C11F55E7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723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A738-6179-E31D-EF09-B79B7771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1A541-02D3-585E-614C-1E69842C5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92749-D886-0A53-DA94-EDA2C6F9D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D8FB7-20AA-EFDF-03AC-BFF5E883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A9D-B369-A945-8936-6A6A0C5FBA58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50210-6572-C07F-B208-3E6695D3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A2487-B4C1-D650-785E-4211DD74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245-73FF-C24C-A3E9-57C11F55E7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944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6DC3-95EC-B066-3EBC-6CA043F1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3A0E8-2910-30ED-6B56-6A6C7CCD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1D62C-421E-D5DD-A032-237B8CD65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230AA-1BB2-4C16-7F6C-CEF588B54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65BF6-6C8F-E434-838A-5D453B9CF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CB609-5D9C-3567-F02F-D39F78DC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A9D-B369-A945-8936-6A6A0C5FBA58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D864A-3481-04E4-97E6-265C1FEA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B0028-76A5-E733-AE80-957FF93A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245-73FF-C24C-A3E9-57C11F55E7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97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46AC-EA26-0F1B-5426-152F2802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1D64C-7BC6-1A96-A3F9-0B0A031F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A9D-B369-A945-8936-6A6A0C5FBA58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B3D93-BB05-20DC-4464-19A716BE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6C2DA-4455-186A-46AC-BC581544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245-73FF-C24C-A3E9-57C11F55E7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74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16294-B0BE-39E8-D853-1EB8048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A9D-B369-A945-8936-6A6A0C5FBA58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175A9-10B1-2B57-FB3A-3B6BF0D8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646B-2673-D57E-0658-CE2DD5C0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245-73FF-C24C-A3E9-57C11F55E7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668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BDF3-D5B6-4C91-179E-72348C00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8077-E50E-1701-0FE9-3C786817C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177B4-8F47-0028-58D4-4688445B2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9AB35-08CF-73B2-B010-12DA0CDD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A9D-B369-A945-8936-6A6A0C5FBA58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1761B-0CB5-3F61-516F-FF93A323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6F4B8-AD11-8321-2E65-41D53AB6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245-73FF-C24C-A3E9-57C11F55E7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245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5CAE-A5C8-9F57-44D0-A0858C85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4489E-1BC8-AB18-14AE-C7BD82A6D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D2B4F-2AA7-B1CE-73EC-A8EA5C0F9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A8E1B-A587-E3A0-3288-3BAEB3D7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0A9D-B369-A945-8936-6A6A0C5FBA58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5A00B-7C99-424B-0C40-8CC562A7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1D38B-2C3C-EB0F-E767-7751CF6C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245-73FF-C24C-A3E9-57C11F55E7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558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1048A-6968-6A26-96E1-6A9C5811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99B20-85D8-77D9-E108-3E0F7D26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5868-5400-476C-4068-A99B9C809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0A9D-B369-A945-8936-6A6A0C5FBA58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4E6BD-E580-9412-2C8E-2324B4F90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6592F-7B52-1B5C-1C9D-C879E3164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0245-73FF-C24C-A3E9-57C11F55E7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460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4ACA-3873-E0B1-ECBC-63AB7B3CF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600" b="1" dirty="0"/>
              <a:t>Maturitní okruhy</a:t>
            </a:r>
            <a:br>
              <a:rPr lang="cs-CZ" dirty="0"/>
            </a:b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Programování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F65-798A-93EA-1D31-C5F019A73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</a:t>
            </a:r>
          </a:p>
          <a:p>
            <a:r>
              <a:rPr lang="cs-CZ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Vlákna</a:t>
            </a:r>
            <a:endParaRPr lang="en-CZ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158882A7-8CF4-640C-D584-9C2E04DA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EF145-F74B-983D-B1D8-CC59EF61BAE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354FF-DE68-8986-6E95-D72EF2BD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BF1-BF02-5481-F900-32B7EA5F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Organizace ústní maturitní zkoušky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B2B14-E281-C6EE-0331-5F5065290BEB}"/>
              </a:ext>
            </a:extLst>
          </p:cNvPr>
          <p:cNvSpPr txBox="1"/>
          <p:nvPr/>
        </p:nvSpPr>
        <p:spPr>
          <a:xfrm>
            <a:off x="4855167" y="2807961"/>
            <a:ext cx="22318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🤔</a:t>
            </a:r>
          </a:p>
          <a:p>
            <a:pPr algn="ctr"/>
            <a:r>
              <a:rPr lang="cs-CZ" sz="4800"/>
              <a:t>Příprava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pic>
        <p:nvPicPr>
          <p:cNvPr id="6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60EE70E-E423-93C9-3773-B05BA6D8D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4DDD-FA43-0497-9F43-DC947473F37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D061-1AE9-0A7D-49BA-A3485F9B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6F33E-D70B-D8D9-07AC-FF74C363F24C}"/>
              </a:ext>
            </a:extLst>
          </p:cNvPr>
          <p:cNvSpPr txBox="1"/>
          <p:nvPr/>
        </p:nvSpPr>
        <p:spPr>
          <a:xfrm>
            <a:off x="7772049" y="2807961"/>
            <a:ext cx="358175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😼</a:t>
            </a:r>
          </a:p>
          <a:p>
            <a:pPr algn="ctr"/>
            <a:r>
              <a:rPr lang="cs-CZ" sz="4800"/>
              <a:t>Ústní zkouška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4299D-AF66-376C-7EEE-D4BFB2A59A0A}"/>
              </a:ext>
            </a:extLst>
          </p:cNvPr>
          <p:cNvSpPr txBox="1"/>
          <p:nvPr/>
        </p:nvSpPr>
        <p:spPr>
          <a:xfrm>
            <a:off x="594072" y="2807961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🎰</a:t>
            </a:r>
          </a:p>
          <a:p>
            <a:pPr algn="ctr"/>
            <a:r>
              <a:rPr lang="cs-CZ" sz="4800"/>
              <a:t>Losování čísla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</p:spTree>
    <p:extLst>
      <p:ext uri="{BB962C8B-B14F-4D97-AF65-F5344CB8AC3E}">
        <p14:creationId xmlns:p14="http://schemas.microsoft.com/office/powerpoint/2010/main" val="174725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C44-E417-B57F-6988-7A5680A7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Hodnocení ústní maturitní zkoušky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C921B358-C3D5-DFD5-699A-30F98662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BE1558-CB31-D441-286D-0C6859F6D87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F109B-8840-ACB0-0EED-6B58F484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13DD6-99A8-8B66-C245-7A65B028F576}"/>
              </a:ext>
            </a:extLst>
          </p:cNvPr>
          <p:cNvSpPr txBox="1"/>
          <p:nvPr/>
        </p:nvSpPr>
        <p:spPr>
          <a:xfrm>
            <a:off x="564575" y="2052842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🎰</a:t>
            </a:r>
          </a:p>
          <a:p>
            <a:pPr algn="ctr"/>
            <a:r>
              <a:rPr lang="cs-CZ" sz="4800"/>
              <a:t>Losování čísla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735C2-9EBC-948F-1FD3-24AA366170BD}"/>
              </a:ext>
            </a:extLst>
          </p:cNvPr>
          <p:cNvSpPr txBox="1"/>
          <p:nvPr/>
        </p:nvSpPr>
        <p:spPr>
          <a:xfrm>
            <a:off x="4309600" y="2052842"/>
            <a:ext cx="32640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7️⃣</a:t>
            </a:r>
          </a:p>
          <a:p>
            <a:pPr algn="ctr"/>
            <a:r>
              <a:rPr lang="cs-CZ" sz="4800"/>
              <a:t>Jedno téma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Praktická (max 5b) 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a teoretická (max 5b)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část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B1FFB-4D0A-B232-7B1B-67362C9243C0}"/>
              </a:ext>
            </a:extLst>
          </p:cNvPr>
          <p:cNvSpPr txBox="1"/>
          <p:nvPr/>
        </p:nvSpPr>
        <p:spPr>
          <a:xfrm>
            <a:off x="7512330" y="2052842"/>
            <a:ext cx="4042196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✅</a:t>
            </a:r>
          </a:p>
          <a:p>
            <a:pPr algn="ctr"/>
            <a:r>
              <a:rPr lang="cs-CZ" sz="4800"/>
              <a:t>Bodová tabulka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8,5 a více – </a:t>
            </a:r>
            <a:r>
              <a:rPr lang="cs-CZ" sz="280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6,5 a více – </a:t>
            </a:r>
            <a:r>
              <a:rPr lang="cs-CZ" sz="2800">
                <a:solidFill>
                  <a:schemeClr val="accent1"/>
                </a:solidFill>
              </a:rPr>
              <a:t>2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5,0 a více – </a:t>
            </a:r>
            <a:r>
              <a:rPr lang="cs-CZ" sz="280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3,5 a více – </a:t>
            </a:r>
            <a:r>
              <a:rPr lang="cs-CZ" sz="2800">
                <a:solidFill>
                  <a:schemeClr val="accent2"/>
                </a:solidFill>
              </a:rPr>
              <a:t>4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Méně než 3,5 – </a:t>
            </a:r>
            <a:r>
              <a:rPr lang="cs-CZ" sz="280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924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Otázky k tomuto tématu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Praktická část – max 5 bodů</a:t>
            </a:r>
          </a:p>
          <a:p>
            <a:r>
              <a:rPr lang="cs-CZ" dirty="0"/>
              <a:t>Teoretická část – max 5 bodů</a:t>
            </a: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Definice vlákna (max 1b)</a:t>
            </a: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Životní cyklus (max 2b)</a:t>
            </a: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Thread</a:t>
            </a:r>
            <a:r>
              <a:rPr lang="cs-CZ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(max 1b)</a:t>
            </a: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Runnable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(max</a:t>
            </a:r>
            <a:r>
              <a:rPr lang="cs-CZ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vlákna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3092"/>
          </a:xfrm>
        </p:spPr>
        <p:txBody>
          <a:bodyPr/>
          <a:lstStyle/>
          <a:p>
            <a:r>
              <a:rPr lang="cs-CZ" dirty="0"/>
              <a:t>Základní terminologie:</a:t>
            </a:r>
          </a:p>
          <a:p>
            <a:pPr lvl="1"/>
            <a:r>
              <a:rPr lang="cs-CZ" dirty="0"/>
              <a:t>Proces – běh nějakého programu</a:t>
            </a:r>
          </a:p>
          <a:p>
            <a:pPr lvl="1"/>
            <a:r>
              <a:rPr lang="cs-CZ" dirty="0"/>
              <a:t>Vlákno – podproces programu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A1A550-0C12-7E38-DCAD-D3CE7D68C1B9}"/>
              </a:ext>
            </a:extLst>
          </p:cNvPr>
          <p:cNvSpPr/>
          <p:nvPr/>
        </p:nvSpPr>
        <p:spPr>
          <a:xfrm>
            <a:off x="4813738" y="3331243"/>
            <a:ext cx="2564524" cy="2743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26FAD-E9A1-717D-31B0-CA9BD38BDDC7}"/>
              </a:ext>
            </a:extLst>
          </p:cNvPr>
          <p:cNvSpPr/>
          <p:nvPr/>
        </p:nvSpPr>
        <p:spPr>
          <a:xfrm>
            <a:off x="5001063" y="3844170"/>
            <a:ext cx="2189874" cy="90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Vlákno např. pro nějaký výpočet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1E6FB-74DD-7194-93D0-CB76A441C11E}"/>
              </a:ext>
            </a:extLst>
          </p:cNvPr>
          <p:cNvSpPr/>
          <p:nvPr/>
        </p:nvSpPr>
        <p:spPr>
          <a:xfrm>
            <a:off x="4996135" y="4891654"/>
            <a:ext cx="2189874" cy="90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Vlákno pro GUI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F8EDC-C874-723C-8C2E-AD87EB5070AA}"/>
              </a:ext>
            </a:extLst>
          </p:cNvPr>
          <p:cNvSpPr txBox="1"/>
          <p:nvPr/>
        </p:nvSpPr>
        <p:spPr>
          <a:xfrm>
            <a:off x="5166162" y="34067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Proces programu</a:t>
            </a:r>
          </a:p>
        </p:txBody>
      </p:sp>
    </p:spTree>
    <p:extLst>
      <p:ext uri="{BB962C8B-B14F-4D97-AF65-F5344CB8AC3E}">
        <p14:creationId xmlns:p14="http://schemas.microsoft.com/office/powerpoint/2010/main" val="88677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vlákna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3616" cy="2157796"/>
          </a:xfrm>
        </p:spPr>
        <p:txBody>
          <a:bodyPr>
            <a:normAutofit/>
          </a:bodyPr>
          <a:lstStyle/>
          <a:p>
            <a:r>
              <a:rPr lang="cs-CZ" dirty="0"/>
              <a:t>Každý proces má svůj oddělený adresní prostor</a:t>
            </a:r>
          </a:p>
          <a:p>
            <a:r>
              <a:rPr lang="cs-CZ" dirty="0"/>
              <a:t>Podprocesy (vlákna) paměť mezi sebou sdílí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62F89BC-BA01-AE23-A9D4-C640756E274A}"/>
              </a:ext>
            </a:extLst>
          </p:cNvPr>
          <p:cNvGrpSpPr/>
          <p:nvPr/>
        </p:nvGrpSpPr>
        <p:grpSpPr>
          <a:xfrm>
            <a:off x="6096000" y="1596124"/>
            <a:ext cx="6640677" cy="3665752"/>
            <a:chOff x="6674069" y="1599931"/>
            <a:chExt cx="6640677" cy="3665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A1A550-0C12-7E38-DCAD-D3CE7D68C1B9}"/>
                </a:ext>
              </a:extLst>
            </p:cNvPr>
            <p:cNvSpPr/>
            <p:nvPr/>
          </p:nvSpPr>
          <p:spPr>
            <a:xfrm>
              <a:off x="6674069" y="1607546"/>
              <a:ext cx="2564524" cy="3658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626FAD-E9A1-717D-31B0-CA9BD38BDDC7}"/>
                </a:ext>
              </a:extLst>
            </p:cNvPr>
            <p:cNvSpPr/>
            <p:nvPr/>
          </p:nvSpPr>
          <p:spPr>
            <a:xfrm>
              <a:off x="6861394" y="2120474"/>
              <a:ext cx="2189874" cy="903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Vlákno např. pro nějaký výpočet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71E6FB-74DD-7194-93D0-CB76A441C11E}"/>
                </a:ext>
              </a:extLst>
            </p:cNvPr>
            <p:cNvSpPr/>
            <p:nvPr/>
          </p:nvSpPr>
          <p:spPr>
            <a:xfrm>
              <a:off x="6856466" y="3167958"/>
              <a:ext cx="2189874" cy="903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Vlákno pro GUI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5F8EDC-C874-723C-8C2E-AD87EB5070AA}"/>
                </a:ext>
              </a:extLst>
            </p:cNvPr>
            <p:cNvSpPr txBox="1"/>
            <p:nvPr/>
          </p:nvSpPr>
          <p:spPr>
            <a:xfrm>
              <a:off x="7026493" y="168302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cs-CZ" dirty="0"/>
                <a:t>Proces programu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0F4894-2EC3-BFAB-C1E5-6B6DAAC3B068}"/>
                </a:ext>
              </a:extLst>
            </p:cNvPr>
            <p:cNvSpPr/>
            <p:nvPr/>
          </p:nvSpPr>
          <p:spPr>
            <a:xfrm>
              <a:off x="6856466" y="4171466"/>
              <a:ext cx="2189874" cy="9038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Paměť procesu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A30B10-3DCD-1A0E-681F-C78D6D472D03}"/>
                </a:ext>
              </a:extLst>
            </p:cNvPr>
            <p:cNvSpPr/>
            <p:nvPr/>
          </p:nvSpPr>
          <p:spPr>
            <a:xfrm>
              <a:off x="9430846" y="1599931"/>
              <a:ext cx="2564524" cy="3658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CA8310-963D-1BEA-8837-0449131A07FD}"/>
                </a:ext>
              </a:extLst>
            </p:cNvPr>
            <p:cNvSpPr/>
            <p:nvPr/>
          </p:nvSpPr>
          <p:spPr>
            <a:xfrm>
              <a:off x="9618171" y="2112859"/>
              <a:ext cx="2189874" cy="903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Vlákno na akci </a:t>
              </a:r>
              <a:r>
                <a:rPr lang="cs-CZ" dirty="0" err="1"/>
                <a:t>x</a:t>
              </a:r>
              <a:endParaRPr lang="cs-CZ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DF0953-8636-A8A2-0DD9-525BF9022F4D}"/>
                </a:ext>
              </a:extLst>
            </p:cNvPr>
            <p:cNvSpPr/>
            <p:nvPr/>
          </p:nvSpPr>
          <p:spPr>
            <a:xfrm>
              <a:off x="9613243" y="3160343"/>
              <a:ext cx="2189874" cy="903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Vlákno na akci </a:t>
              </a:r>
              <a:r>
                <a:rPr lang="cs-CZ" dirty="0" err="1"/>
                <a:t>y</a:t>
              </a:r>
              <a:endParaRPr lang="cs-CZ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A917FC-6582-2353-75C2-B8A619D22A65}"/>
                </a:ext>
              </a:extLst>
            </p:cNvPr>
            <p:cNvSpPr/>
            <p:nvPr/>
          </p:nvSpPr>
          <p:spPr>
            <a:xfrm>
              <a:off x="9613243" y="4163851"/>
              <a:ext cx="2189874" cy="9038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Paměť procesu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7B773F-7AE0-5688-6CED-DA152996CCAE}"/>
                </a:ext>
              </a:extLst>
            </p:cNvPr>
            <p:cNvSpPr txBox="1"/>
            <p:nvPr/>
          </p:nvSpPr>
          <p:spPr>
            <a:xfrm>
              <a:off x="9894067" y="1679067"/>
              <a:ext cx="34206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cs-CZ" dirty="0"/>
                <a:t>Proces programu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69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Životní cyklus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79BF867-64B3-9D61-6838-647A48440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97" y="1561511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05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Thread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C842-EF75-E3D9-921F-58247EA0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525" y="1690688"/>
            <a:ext cx="6579476" cy="43754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dirty="0" err="1"/>
              <a:t>MyThread</a:t>
            </a:r>
            <a:r>
              <a:rPr lang="en-GB" dirty="0"/>
              <a:t> </a:t>
            </a:r>
            <a:r>
              <a:rPr lang="en-GB" dirty="0">
                <a:solidFill>
                  <a:srgbClr val="CC7832"/>
                </a:solidFill>
                <a:effectLst/>
              </a:rPr>
              <a:t>extends </a:t>
            </a:r>
            <a:r>
              <a:rPr lang="en-GB" dirty="0"/>
              <a:t>Thread{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private int </a:t>
            </a:r>
            <a:r>
              <a:rPr lang="en-GB" dirty="0">
                <a:solidFill>
                  <a:srgbClr val="9876AA"/>
                </a:solidFill>
                <a:effectLst/>
              </a:rPr>
              <a:t>delay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public </a:t>
            </a:r>
            <a:r>
              <a:rPr lang="en-GB" dirty="0" err="1">
                <a:solidFill>
                  <a:srgbClr val="FFC66D"/>
                </a:solidFill>
                <a:effectLst/>
              </a:rPr>
              <a:t>MyThread</a:t>
            </a:r>
            <a:r>
              <a:rPr lang="en-GB" dirty="0"/>
              <a:t>(</a:t>
            </a:r>
            <a:r>
              <a:rPr lang="en-GB" dirty="0">
                <a:solidFill>
                  <a:srgbClr val="CC7832"/>
                </a:solidFill>
                <a:effectLst/>
              </a:rPr>
              <a:t>int </a:t>
            </a:r>
            <a:r>
              <a:rPr lang="en-GB" dirty="0"/>
              <a:t>delay)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delay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delay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public void </a:t>
            </a:r>
            <a:r>
              <a:rPr lang="en-GB" dirty="0">
                <a:solidFill>
                  <a:srgbClr val="FFC66D"/>
                </a:solidFill>
                <a:effectLst/>
              </a:rPr>
              <a:t>run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Vlákno</a:t>
            </a:r>
            <a:r>
              <a:rPr lang="en-GB" dirty="0">
                <a:solidFill>
                  <a:srgbClr val="6A8759"/>
                </a:solidFill>
                <a:effectLst/>
              </a:rPr>
              <a:t>: " </a:t>
            </a:r>
            <a:r>
              <a:rPr lang="en-GB" dirty="0"/>
              <a:t>+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.getName</a:t>
            </a:r>
            <a:r>
              <a:rPr lang="en-GB" dirty="0"/>
              <a:t>() + </a:t>
            </a:r>
            <a:r>
              <a:rPr lang="en-GB" dirty="0">
                <a:solidFill>
                  <a:srgbClr val="6A8759"/>
                </a:solidFill>
                <a:effectLst/>
              </a:rPr>
              <a:t>" </a:t>
            </a:r>
            <a:r>
              <a:rPr lang="en-GB" dirty="0" err="1">
                <a:solidFill>
                  <a:srgbClr val="6A8759"/>
                </a:solidFill>
                <a:effectLst/>
              </a:rPr>
              <a:t>běží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for </a:t>
            </a:r>
            <a:r>
              <a:rPr lang="en-GB" dirty="0"/>
              <a:t>(</a:t>
            </a:r>
            <a:r>
              <a:rPr lang="en-GB" dirty="0">
                <a:solidFill>
                  <a:srgbClr val="CC7832"/>
                </a:solidFill>
                <a:effectLst/>
              </a:rPr>
              <a:t>int </a:t>
            </a:r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>
                <a:solidFill>
                  <a:srgbClr val="6897BB"/>
                </a:solidFill>
                <a:effectLst/>
              </a:rPr>
              <a:t>0</a:t>
            </a:r>
            <a:r>
              <a:rPr lang="en-GB" dirty="0">
                <a:solidFill>
                  <a:srgbClr val="CC7832"/>
                </a:solidFill>
                <a:effectLst/>
              </a:rPr>
              <a:t>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>
                <a:solidFill>
                  <a:srgbClr val="6897BB"/>
                </a:solidFill>
                <a:effectLst/>
              </a:rPr>
              <a:t>10</a:t>
            </a:r>
            <a:r>
              <a:rPr lang="en-GB" dirty="0">
                <a:solidFill>
                  <a:srgbClr val="CC7832"/>
                </a:solidFill>
                <a:effectLst/>
              </a:rPr>
              <a:t>; </a:t>
            </a:r>
            <a:r>
              <a:rPr lang="en-GB" dirty="0" err="1"/>
              <a:t>i</a:t>
            </a:r>
            <a:r>
              <a:rPr lang="en-GB" dirty="0"/>
              <a:t>++) {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Vlákno</a:t>
            </a:r>
            <a:r>
              <a:rPr lang="en-GB" dirty="0">
                <a:solidFill>
                  <a:srgbClr val="6A8759"/>
                </a:solidFill>
                <a:effectLst/>
              </a:rPr>
              <a:t>: " </a:t>
            </a:r>
            <a:r>
              <a:rPr lang="en-GB" dirty="0"/>
              <a:t>+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.getName</a:t>
            </a:r>
            <a:r>
              <a:rPr lang="en-GB" dirty="0"/>
              <a:t>() + </a:t>
            </a:r>
            <a:r>
              <a:rPr lang="en-GB" dirty="0">
                <a:solidFill>
                  <a:srgbClr val="6A8759"/>
                </a:solidFill>
                <a:effectLst/>
              </a:rPr>
              <a:t>" </a:t>
            </a:r>
            <a:r>
              <a:rPr lang="en-GB" dirty="0" err="1">
                <a:solidFill>
                  <a:srgbClr val="6A8759"/>
                </a:solidFill>
                <a:effectLst/>
              </a:rPr>
              <a:t>i</a:t>
            </a:r>
            <a:r>
              <a:rPr lang="en-GB" dirty="0">
                <a:solidFill>
                  <a:srgbClr val="6A8759"/>
                </a:solidFill>
                <a:effectLst/>
              </a:rPr>
              <a:t>: " </a:t>
            </a:r>
            <a:r>
              <a:rPr lang="en-GB" dirty="0"/>
              <a:t>+ </a:t>
            </a:r>
            <a:r>
              <a:rPr lang="en-GB" dirty="0" err="1"/>
              <a:t>i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    try </a:t>
            </a: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              </a:t>
            </a:r>
            <a:r>
              <a:rPr lang="en-GB" dirty="0" err="1"/>
              <a:t>Thread.</a:t>
            </a:r>
            <a:r>
              <a:rPr lang="en-GB" i="1" dirty="0" err="1">
                <a:effectLst/>
              </a:rPr>
              <a:t>sleep</a:t>
            </a:r>
            <a:r>
              <a:rPr lang="en-GB" dirty="0"/>
              <a:t>(</a:t>
            </a:r>
            <a:r>
              <a:rPr lang="en-GB" dirty="0">
                <a:solidFill>
                  <a:srgbClr val="9876AA"/>
                </a:solidFill>
                <a:effectLst/>
              </a:rPr>
              <a:t>delay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    </a:t>
            </a:r>
            <a:r>
              <a:rPr lang="en-GB" dirty="0"/>
              <a:t>} </a:t>
            </a:r>
            <a:r>
              <a:rPr lang="en-GB" dirty="0">
                <a:solidFill>
                  <a:srgbClr val="CC7832"/>
                </a:solidFill>
                <a:effectLst/>
              </a:rPr>
              <a:t>catch </a:t>
            </a:r>
            <a:r>
              <a:rPr lang="en-GB" dirty="0"/>
              <a:t>(</a:t>
            </a:r>
            <a:r>
              <a:rPr lang="en-GB" dirty="0" err="1"/>
              <a:t>InterruptedException</a:t>
            </a:r>
            <a:r>
              <a:rPr lang="en-GB" dirty="0"/>
              <a:t> e) {</a:t>
            </a:r>
            <a:br>
              <a:rPr lang="en-GB" dirty="0"/>
            </a:br>
            <a:r>
              <a:rPr lang="en-GB" dirty="0"/>
              <a:t>                </a:t>
            </a:r>
            <a:r>
              <a:rPr lang="en-GB" dirty="0">
                <a:solidFill>
                  <a:srgbClr val="CC7832"/>
                </a:solidFill>
                <a:effectLst/>
              </a:rPr>
              <a:t>throw new </a:t>
            </a:r>
            <a:r>
              <a:rPr lang="en-GB" dirty="0" err="1"/>
              <a:t>RuntimeException</a:t>
            </a:r>
            <a:r>
              <a:rPr lang="en-GB" dirty="0"/>
              <a:t>(e)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    </a:t>
            </a: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        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endParaRPr lang="cs-C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23745-12E7-A9E2-F156-06F0186C16D9}"/>
              </a:ext>
            </a:extLst>
          </p:cNvPr>
          <p:cNvSpPr txBox="1"/>
          <p:nvPr/>
        </p:nvSpPr>
        <p:spPr>
          <a:xfrm>
            <a:off x="223345" y="1690688"/>
            <a:ext cx="62273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r>
              <a:rPr lang="en-GB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dirty="0"/>
              <a:t>Main {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GB" dirty="0">
                <a:solidFill>
                  <a:srgbClr val="FFC66D"/>
                </a:solidFill>
                <a:effectLst/>
              </a:rPr>
              <a:t>main</a:t>
            </a:r>
            <a:r>
              <a:rPr lang="en-GB" dirty="0"/>
              <a:t>(String[] </a:t>
            </a:r>
            <a:r>
              <a:rPr lang="en-GB" dirty="0" err="1"/>
              <a:t>args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       </a:t>
            </a:r>
            <a:r>
              <a:rPr lang="en-GB" dirty="0" err="1"/>
              <a:t>MyThread</a:t>
            </a:r>
            <a:r>
              <a:rPr lang="en-GB" dirty="0"/>
              <a:t> </a:t>
            </a:r>
            <a:r>
              <a:rPr lang="en-GB" dirty="0" err="1"/>
              <a:t>myFirstThread</a:t>
            </a:r>
            <a:r>
              <a:rPr lang="en-GB" dirty="0"/>
              <a:t> = </a:t>
            </a:r>
            <a:r>
              <a:rPr lang="en-GB" dirty="0">
                <a:solidFill>
                  <a:srgbClr val="CC7832"/>
                </a:solidFill>
                <a:effectLst/>
              </a:rPr>
              <a:t>new </a:t>
            </a:r>
            <a:r>
              <a:rPr lang="en-GB" dirty="0" err="1"/>
              <a:t>MyThread</a:t>
            </a:r>
            <a:r>
              <a:rPr lang="en-GB" dirty="0"/>
              <a:t>(</a:t>
            </a:r>
            <a:r>
              <a:rPr lang="en-GB" dirty="0">
                <a:solidFill>
                  <a:srgbClr val="6897BB"/>
                </a:solidFill>
                <a:effectLst/>
              </a:rPr>
              <a:t>1000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</a:t>
            </a:r>
            <a:r>
              <a:rPr lang="en-GB" dirty="0" err="1"/>
              <a:t>MyThread</a:t>
            </a:r>
            <a:r>
              <a:rPr lang="en-GB" dirty="0"/>
              <a:t> </a:t>
            </a:r>
            <a:r>
              <a:rPr lang="en-GB" dirty="0" err="1"/>
              <a:t>mySecondThread</a:t>
            </a:r>
            <a:r>
              <a:rPr lang="en-GB" dirty="0"/>
              <a:t> = </a:t>
            </a:r>
            <a:r>
              <a:rPr lang="en-GB" dirty="0">
                <a:solidFill>
                  <a:srgbClr val="CC7832"/>
                </a:solidFill>
                <a:effectLst/>
              </a:rPr>
              <a:t>new </a:t>
            </a:r>
            <a:r>
              <a:rPr lang="en-GB" dirty="0" err="1"/>
              <a:t>MyThread</a:t>
            </a:r>
            <a:r>
              <a:rPr lang="en-GB" dirty="0"/>
              <a:t>(</a:t>
            </a:r>
            <a:r>
              <a:rPr lang="en-GB" dirty="0">
                <a:solidFill>
                  <a:srgbClr val="6897BB"/>
                </a:solidFill>
                <a:effectLst/>
              </a:rPr>
              <a:t>2000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</a:t>
            </a:r>
            <a:r>
              <a:rPr lang="en-GB" dirty="0" err="1"/>
              <a:t>myFirstThread.start</a:t>
            </a:r>
            <a:r>
              <a:rPr lang="en-GB" dirty="0"/>
              <a:t>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</a:t>
            </a:r>
            <a:r>
              <a:rPr lang="en-GB" dirty="0" err="1"/>
              <a:t>mySecondThread.start</a:t>
            </a:r>
            <a:r>
              <a:rPr lang="en-GB" dirty="0"/>
              <a:t>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/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1977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Runnable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8967B7-5F93-D58B-8255-3CFCBCC4BB0D}"/>
              </a:ext>
            </a:extLst>
          </p:cNvPr>
          <p:cNvSpPr txBox="1"/>
          <p:nvPr/>
        </p:nvSpPr>
        <p:spPr>
          <a:xfrm>
            <a:off x="6421820" y="517347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dirty="0" err="1"/>
              <a:t>MyRunnable</a:t>
            </a:r>
            <a:r>
              <a:rPr lang="en-GB" dirty="0"/>
              <a:t> </a:t>
            </a:r>
            <a:r>
              <a:rPr lang="en-GB" dirty="0">
                <a:solidFill>
                  <a:srgbClr val="CC7832"/>
                </a:solidFill>
                <a:effectLst/>
              </a:rPr>
              <a:t>implements </a:t>
            </a:r>
            <a:r>
              <a:rPr lang="en-GB" dirty="0"/>
              <a:t>Runnable{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private int </a:t>
            </a:r>
            <a:r>
              <a:rPr lang="en-GB" dirty="0">
                <a:solidFill>
                  <a:srgbClr val="9876AA"/>
                </a:solidFill>
                <a:effectLst/>
              </a:rPr>
              <a:t>delay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public </a:t>
            </a:r>
            <a:r>
              <a:rPr lang="en-GB" dirty="0" err="1">
                <a:solidFill>
                  <a:srgbClr val="FFC66D"/>
                </a:solidFill>
                <a:effectLst/>
              </a:rPr>
              <a:t>MyRunnable</a:t>
            </a:r>
            <a:r>
              <a:rPr lang="en-GB" dirty="0"/>
              <a:t>(</a:t>
            </a:r>
            <a:r>
              <a:rPr lang="en-GB" dirty="0">
                <a:solidFill>
                  <a:srgbClr val="CC7832"/>
                </a:solidFill>
                <a:effectLst/>
              </a:rPr>
              <a:t>int </a:t>
            </a:r>
            <a:r>
              <a:rPr lang="en-GB" dirty="0"/>
              <a:t>delay)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delay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delay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public void </a:t>
            </a:r>
            <a:r>
              <a:rPr lang="en-GB" dirty="0">
                <a:solidFill>
                  <a:srgbClr val="FFC66D"/>
                </a:solidFill>
                <a:effectLst/>
              </a:rPr>
              <a:t>run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Vlákno</a:t>
            </a:r>
            <a:r>
              <a:rPr lang="en-GB" dirty="0">
                <a:solidFill>
                  <a:srgbClr val="6A8759"/>
                </a:solidFill>
                <a:effectLst/>
              </a:rPr>
              <a:t>: " </a:t>
            </a:r>
            <a:r>
              <a:rPr lang="en-GB" dirty="0"/>
              <a:t>+ </a:t>
            </a:r>
            <a:r>
              <a:rPr lang="en-GB" dirty="0" err="1"/>
              <a:t>Thread.</a:t>
            </a:r>
            <a:r>
              <a:rPr lang="en-GB" i="1" dirty="0" err="1">
                <a:effectLst/>
              </a:rPr>
              <a:t>currentThread</a:t>
            </a:r>
            <a:r>
              <a:rPr lang="en-GB" dirty="0"/>
              <a:t>().</a:t>
            </a:r>
            <a:r>
              <a:rPr lang="en-GB" dirty="0" err="1"/>
              <a:t>getName</a:t>
            </a:r>
            <a:r>
              <a:rPr lang="en-GB" dirty="0"/>
              <a:t>() + </a:t>
            </a:r>
            <a:r>
              <a:rPr lang="en-GB" dirty="0">
                <a:solidFill>
                  <a:srgbClr val="6A8759"/>
                </a:solidFill>
                <a:effectLst/>
              </a:rPr>
              <a:t>" </a:t>
            </a:r>
            <a:r>
              <a:rPr lang="en-GB" dirty="0" err="1">
                <a:solidFill>
                  <a:srgbClr val="6A8759"/>
                </a:solidFill>
                <a:effectLst/>
              </a:rPr>
              <a:t>běží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for </a:t>
            </a:r>
            <a:r>
              <a:rPr lang="en-GB" dirty="0"/>
              <a:t>(</a:t>
            </a:r>
            <a:r>
              <a:rPr lang="en-GB" dirty="0">
                <a:solidFill>
                  <a:srgbClr val="CC7832"/>
                </a:solidFill>
                <a:effectLst/>
              </a:rPr>
              <a:t>int </a:t>
            </a:r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>
                <a:solidFill>
                  <a:srgbClr val="6897BB"/>
                </a:solidFill>
                <a:effectLst/>
              </a:rPr>
              <a:t>0</a:t>
            </a:r>
            <a:r>
              <a:rPr lang="en-GB" dirty="0">
                <a:solidFill>
                  <a:srgbClr val="CC7832"/>
                </a:solidFill>
                <a:effectLst/>
              </a:rPr>
              <a:t>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>
                <a:solidFill>
                  <a:srgbClr val="6897BB"/>
                </a:solidFill>
                <a:effectLst/>
              </a:rPr>
              <a:t>10</a:t>
            </a:r>
            <a:r>
              <a:rPr lang="en-GB" dirty="0">
                <a:solidFill>
                  <a:srgbClr val="CC7832"/>
                </a:solidFill>
                <a:effectLst/>
              </a:rPr>
              <a:t>; </a:t>
            </a:r>
            <a:r>
              <a:rPr lang="en-GB" dirty="0" err="1"/>
              <a:t>i</a:t>
            </a:r>
            <a:r>
              <a:rPr lang="en-GB" dirty="0"/>
              <a:t>++) {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Vlákno</a:t>
            </a:r>
            <a:r>
              <a:rPr lang="en-GB" dirty="0">
                <a:solidFill>
                  <a:srgbClr val="6A8759"/>
                </a:solidFill>
                <a:effectLst/>
              </a:rPr>
              <a:t>: " </a:t>
            </a:r>
            <a:r>
              <a:rPr lang="en-GB" dirty="0"/>
              <a:t>+ </a:t>
            </a:r>
            <a:r>
              <a:rPr lang="en-GB" dirty="0" err="1"/>
              <a:t>Thread.</a:t>
            </a:r>
            <a:r>
              <a:rPr lang="en-GB" i="1" dirty="0" err="1">
                <a:effectLst/>
              </a:rPr>
              <a:t>currentThread</a:t>
            </a:r>
            <a:r>
              <a:rPr lang="en-GB" dirty="0"/>
              <a:t>().</a:t>
            </a:r>
            <a:r>
              <a:rPr lang="en-GB" dirty="0" err="1"/>
              <a:t>getName</a:t>
            </a:r>
            <a:r>
              <a:rPr lang="en-GB" dirty="0"/>
              <a:t>() + </a:t>
            </a:r>
            <a:r>
              <a:rPr lang="en-GB" dirty="0">
                <a:solidFill>
                  <a:srgbClr val="6A8759"/>
                </a:solidFill>
                <a:effectLst/>
              </a:rPr>
              <a:t>" </a:t>
            </a:r>
            <a:r>
              <a:rPr lang="en-GB" dirty="0" err="1">
                <a:solidFill>
                  <a:srgbClr val="6A8759"/>
                </a:solidFill>
                <a:effectLst/>
              </a:rPr>
              <a:t>i</a:t>
            </a:r>
            <a:r>
              <a:rPr lang="en-GB" dirty="0">
                <a:solidFill>
                  <a:srgbClr val="6A8759"/>
                </a:solidFill>
                <a:effectLst/>
              </a:rPr>
              <a:t>: " </a:t>
            </a:r>
            <a:r>
              <a:rPr lang="en-GB" dirty="0"/>
              <a:t>+ </a:t>
            </a:r>
            <a:r>
              <a:rPr lang="en-GB" dirty="0" err="1"/>
              <a:t>i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    try </a:t>
            </a: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              </a:t>
            </a:r>
            <a:r>
              <a:rPr lang="en-GB" dirty="0" err="1"/>
              <a:t>Thread.</a:t>
            </a:r>
            <a:r>
              <a:rPr lang="en-GB" i="1" dirty="0" err="1">
                <a:effectLst/>
              </a:rPr>
              <a:t>sleep</a:t>
            </a:r>
            <a:r>
              <a:rPr lang="en-GB" dirty="0"/>
              <a:t>(</a:t>
            </a:r>
            <a:r>
              <a:rPr lang="en-GB" dirty="0">
                <a:solidFill>
                  <a:srgbClr val="9876AA"/>
                </a:solidFill>
                <a:effectLst/>
              </a:rPr>
              <a:t>delay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    </a:t>
            </a:r>
            <a:r>
              <a:rPr lang="en-GB" dirty="0"/>
              <a:t>} </a:t>
            </a:r>
            <a:r>
              <a:rPr lang="en-GB" dirty="0">
                <a:solidFill>
                  <a:srgbClr val="CC7832"/>
                </a:solidFill>
                <a:effectLst/>
              </a:rPr>
              <a:t>catch </a:t>
            </a:r>
            <a:r>
              <a:rPr lang="en-GB" dirty="0"/>
              <a:t>(</a:t>
            </a:r>
            <a:r>
              <a:rPr lang="en-GB" dirty="0" err="1"/>
              <a:t>InterruptedException</a:t>
            </a:r>
            <a:r>
              <a:rPr lang="en-GB" dirty="0"/>
              <a:t> e) {</a:t>
            </a:r>
            <a:br>
              <a:rPr lang="en-GB" dirty="0"/>
            </a:br>
            <a:r>
              <a:rPr lang="en-GB" dirty="0"/>
              <a:t>                </a:t>
            </a:r>
            <a:r>
              <a:rPr lang="en-GB" dirty="0">
                <a:solidFill>
                  <a:srgbClr val="CC7832"/>
                </a:solidFill>
                <a:effectLst/>
              </a:rPr>
              <a:t>throw new </a:t>
            </a:r>
            <a:r>
              <a:rPr lang="en-GB" dirty="0" err="1"/>
              <a:t>RuntimeException</a:t>
            </a:r>
            <a:r>
              <a:rPr lang="en-GB" dirty="0"/>
              <a:t>(e)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    </a:t>
            </a: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        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endParaRPr lang="cs-C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4D96B-DC92-B759-D4E5-51FB4CCE3594}"/>
              </a:ext>
            </a:extLst>
          </p:cNvPr>
          <p:cNvSpPr txBox="1"/>
          <p:nvPr/>
        </p:nvSpPr>
        <p:spPr>
          <a:xfrm>
            <a:off x="1111468" y="1582340"/>
            <a:ext cx="62589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r>
              <a:rPr lang="en-GB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dirty="0"/>
              <a:t>Main {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GB" dirty="0">
                <a:solidFill>
                  <a:srgbClr val="FFC66D"/>
                </a:solidFill>
                <a:effectLst/>
              </a:rPr>
              <a:t>main</a:t>
            </a:r>
            <a:r>
              <a:rPr lang="en-GB" dirty="0"/>
              <a:t>(String[] </a:t>
            </a:r>
            <a:r>
              <a:rPr lang="en-GB" dirty="0" err="1"/>
              <a:t>args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       Thread </a:t>
            </a:r>
            <a:r>
              <a:rPr lang="en-GB" dirty="0" err="1"/>
              <a:t>myFirstThread</a:t>
            </a:r>
            <a:r>
              <a:rPr lang="en-GB" dirty="0"/>
              <a:t> = </a:t>
            </a:r>
            <a:r>
              <a:rPr lang="en-GB" dirty="0">
                <a:solidFill>
                  <a:srgbClr val="CC7832"/>
                </a:solidFill>
                <a:effectLst/>
              </a:rPr>
              <a:t>new </a:t>
            </a:r>
            <a:r>
              <a:rPr lang="en-GB" dirty="0"/>
              <a:t>Thread(</a:t>
            </a:r>
            <a:r>
              <a:rPr lang="en-GB" dirty="0">
                <a:solidFill>
                  <a:srgbClr val="CC7832"/>
                </a:solidFill>
                <a:effectLst/>
              </a:rPr>
              <a:t>new </a:t>
            </a:r>
            <a:r>
              <a:rPr lang="en-GB" dirty="0" err="1"/>
              <a:t>MyRunnable</a:t>
            </a:r>
            <a:r>
              <a:rPr lang="en-GB" dirty="0"/>
              <a:t>(</a:t>
            </a:r>
            <a:r>
              <a:rPr lang="en-GB" dirty="0">
                <a:solidFill>
                  <a:srgbClr val="6897BB"/>
                </a:solidFill>
                <a:effectLst/>
              </a:rPr>
              <a:t>1000</a:t>
            </a:r>
            <a:r>
              <a:rPr lang="en-GB" dirty="0"/>
              <a:t>))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</a:t>
            </a:r>
            <a:r>
              <a:rPr lang="en-GB" dirty="0"/>
              <a:t>Thread </a:t>
            </a:r>
            <a:r>
              <a:rPr lang="en-GB" dirty="0" err="1"/>
              <a:t>mySecondThread</a:t>
            </a:r>
            <a:r>
              <a:rPr lang="en-GB" dirty="0"/>
              <a:t> = </a:t>
            </a:r>
            <a:r>
              <a:rPr lang="en-GB" dirty="0">
                <a:solidFill>
                  <a:srgbClr val="CC7832"/>
                </a:solidFill>
                <a:effectLst/>
              </a:rPr>
              <a:t>new </a:t>
            </a:r>
            <a:r>
              <a:rPr lang="en-GB" dirty="0"/>
              <a:t>Thread(</a:t>
            </a:r>
            <a:r>
              <a:rPr lang="en-GB" dirty="0">
                <a:solidFill>
                  <a:srgbClr val="CC7832"/>
                </a:solidFill>
                <a:effectLst/>
              </a:rPr>
              <a:t>new </a:t>
            </a:r>
            <a:r>
              <a:rPr lang="en-GB" dirty="0" err="1"/>
              <a:t>MyRunnable</a:t>
            </a:r>
            <a:r>
              <a:rPr lang="en-GB" dirty="0"/>
              <a:t>(</a:t>
            </a:r>
            <a:r>
              <a:rPr lang="en-GB" dirty="0">
                <a:solidFill>
                  <a:srgbClr val="6897BB"/>
                </a:solidFill>
                <a:effectLst/>
              </a:rPr>
              <a:t>2000</a:t>
            </a:r>
            <a:r>
              <a:rPr lang="en-GB" dirty="0"/>
              <a:t>))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</a:t>
            </a:r>
            <a:r>
              <a:rPr lang="en-GB" dirty="0" err="1"/>
              <a:t>myFirstThread.start</a:t>
            </a:r>
            <a:r>
              <a:rPr lang="en-GB" dirty="0"/>
              <a:t>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</a:t>
            </a:r>
            <a:r>
              <a:rPr lang="en-GB" dirty="0" err="1"/>
              <a:t>mySecondThread.start</a:t>
            </a:r>
            <a:r>
              <a:rPr lang="en-GB" dirty="0"/>
              <a:t>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/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986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709</Words>
  <Application>Microsoft Macintosh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Maturitní okruhy Programování</vt:lpstr>
      <vt:lpstr>Organizace ústní maturitní zkoušky</vt:lpstr>
      <vt:lpstr>Hodnocení ústní maturitní zkoušky</vt:lpstr>
      <vt:lpstr>Otázky k tomuto tématu</vt:lpstr>
      <vt:lpstr>Definice vlákna</vt:lpstr>
      <vt:lpstr>Definice vlákna</vt:lpstr>
      <vt:lpstr>Životní cyklus</vt:lpstr>
      <vt:lpstr>Thread</vt:lpstr>
      <vt:lpstr>Runnable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Till</dc:creator>
  <cp:lastModifiedBy>Jan Till</cp:lastModifiedBy>
  <cp:revision>19</cp:revision>
  <dcterms:created xsi:type="dcterms:W3CDTF">2022-10-16T15:04:43Z</dcterms:created>
  <dcterms:modified xsi:type="dcterms:W3CDTF">2023-01-15T17:59:46Z</dcterms:modified>
</cp:coreProperties>
</file>