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64" r:id="rId10"/>
    <p:sldId id="265" r:id="rId11"/>
    <p:sldId id="271" r:id="rId12"/>
    <p:sldId id="272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73" r:id="rId3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69DB-1A4C-6B40-AD52-6942B5B20C00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7E75D-3F84-F645-86ED-9691E8D27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217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5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29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1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8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7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16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7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9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2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3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7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9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1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DB3C-B4B1-226A-6D72-5A5C12A7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98918-8BDE-8F2D-D0ED-3A64CE5D5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4516-6449-49DD-5B70-321E853B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2C7C-EB7D-382B-5790-BFBAA685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B15C-F4FE-107D-5FB0-901D30CE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101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1173-A718-3460-790B-D86DB5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891B-FB5C-CE0D-6C67-62648795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E95A-57CF-0A47-6335-61974C30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20FD-CDCC-12D9-8ABD-0154DD37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9AE2-95D2-D46F-19EE-BF7F431C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38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14CC3-72AA-8782-6C20-E3DCE83E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B8CD5-9C3F-E7B4-04DF-2616C4B0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8CD3-0214-3A31-53F7-E9E63932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BB1A-CAFA-A9BD-E76D-E3F8DDB5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D0CA-CE29-0DCA-9014-5F993F2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306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EE50-D2C6-47C2-5B75-5C48FAF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BA61-FD44-19D2-194E-E3D8F56B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3012-1FEB-5FBA-5981-A00B2637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A224-9E1F-E943-E266-A5B39F8A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D0DB-4638-2CE3-B5AD-46F79AE6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5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E9D5-9512-9BB9-3C3D-7935AA9F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0AD61-2E65-7A8B-0F3C-6052FB9F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6897-EBFD-49A3-66B4-E8B04713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7E6F-426B-41F0-8310-32804816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48F4-0D07-AF7F-C37E-8AD34F4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09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CE8-E4CE-A62B-6B21-7168EA7E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C994-3A4B-D24E-78E5-084085F24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2AF2C-9769-923F-FC3B-F97C1A667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CF4CB-2D18-DCD3-3389-E8F12A5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776B-AFA6-2F0C-17E9-071C7C38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EE4D5-77D8-11D2-E956-07137E2C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7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736D-D0F7-65EC-7DB5-62800C64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6C0E-0DF8-0328-CB95-316E0C10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50E5-D335-B83D-00C4-CFF92F506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D83C9-9E45-BDE6-6D58-76AEDB5A5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AAB5F-8946-A54A-4ECE-A72F3F85E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07C2-99B0-6F36-A873-4DE2AA12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06493-EB56-28B0-AAED-507E2089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A3D97-2A67-7F79-4C3F-B816FDB4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0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3B54-D992-155A-3925-74FB95B0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BD33A-A34D-5013-D2DF-89338D32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6583C-8923-8727-3958-DC0EA848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B2E87-16CB-3E0B-71E1-93FBBDB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4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C4BE-4A1A-AC82-E258-664DED32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6B019-2DCA-FB70-4160-CA68D0A1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3B110-45FB-D7BF-AB47-BD7A7C41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00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B149-D267-25F1-D040-35348D94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C68E-3E9D-BC95-B1BC-76D9404C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A99C-E329-DD98-BE1B-1D67C6DD4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2C77B-41B7-440D-F578-368DDD68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BA17-63FF-6A6D-895C-0358A592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BBC1-97FC-F297-CCAC-2CF5EB75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78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B8B4-B355-4C8B-D957-DFDA519C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A2BC9-74CA-000C-5E6B-7F931272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0DF33-5EE6-D6AE-B908-2E8E932D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3D83-F3B0-1AA1-6061-C2599BCF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3D4A-D143-8B24-35EA-D807DF8E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52F73-E290-F3C1-2DB1-8103762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47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8371-A247-1174-0CBD-6C038442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9685-B034-E655-FA0D-4D9A2120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D41B-346E-2AF8-597D-68F18A8DF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0355-69B2-0740-B594-D4CB08A3A7EB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26BA-3015-B802-02A1-600146AE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3E9C-7EF2-1CEF-143C-0C95DAEB9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6E64-E381-8147-9854-E2EC63892C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35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bs.twimg.com/media/ELuERYrU0AAI_7b.jpg:lar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Proměnné a paměťové oblasti</a:t>
            </a:r>
            <a:endParaRPr lang="en-CZ" sz="2000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Parsování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9646A-5DFA-7EDC-F105-3A298F7D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/>
              <a:t>foo = </a:t>
            </a:r>
            <a:r>
              <a:rPr lang="en-GB" dirty="0">
                <a:solidFill>
                  <a:srgbClr val="6897BB"/>
                </a:solidFill>
                <a:effectLst/>
              </a:rPr>
              <a:t>5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String fee = </a:t>
            </a:r>
            <a:r>
              <a:rPr lang="en-GB" dirty="0" err="1"/>
              <a:t>String.</a:t>
            </a:r>
            <a:r>
              <a:rPr lang="en-GB" i="1" dirty="0" err="1">
                <a:effectLst/>
              </a:rPr>
              <a:t>valueOf</a:t>
            </a:r>
            <a:r>
              <a:rPr lang="en-GB" dirty="0"/>
              <a:t>(foo)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(foo)</a:t>
            </a:r>
            <a:r>
              <a:rPr lang="en-GB" dirty="0">
                <a:solidFill>
                  <a:srgbClr val="CC7832"/>
                </a:solidFill>
                <a:effectLst/>
              </a:rPr>
              <a:t>; //5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(fee)</a:t>
            </a:r>
            <a:r>
              <a:rPr lang="en-GB" dirty="0">
                <a:solidFill>
                  <a:srgbClr val="CC7832"/>
                </a:solidFill>
                <a:effectLst/>
              </a:rPr>
              <a:t>; //5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String </a:t>
            </a:r>
            <a:r>
              <a:rPr lang="en-GB" dirty="0" err="1"/>
              <a:t>faa</a:t>
            </a:r>
            <a:r>
              <a:rPr lang="en-GB" dirty="0"/>
              <a:t> = </a:t>
            </a:r>
            <a:r>
              <a:rPr lang="en-GB" dirty="0">
                <a:solidFill>
                  <a:srgbClr val="6A8759"/>
                </a:solidFill>
                <a:effectLst/>
              </a:rPr>
              <a:t>"420"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 err="1"/>
              <a:t>fii</a:t>
            </a:r>
            <a:r>
              <a:rPr lang="en-GB" dirty="0"/>
              <a:t> = </a:t>
            </a:r>
            <a:r>
              <a:rPr lang="en-GB" dirty="0" err="1"/>
              <a:t>Integer.</a:t>
            </a:r>
            <a:r>
              <a:rPr lang="en-GB" i="1" dirty="0" err="1">
                <a:effectLst/>
              </a:rPr>
              <a:t>parseInt</a:t>
            </a:r>
            <a:r>
              <a:rPr lang="en-GB" dirty="0"/>
              <a:t>(</a:t>
            </a:r>
            <a:r>
              <a:rPr lang="en-GB" dirty="0" err="1"/>
              <a:t>faa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faa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 //420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fii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 //420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String </a:t>
            </a:r>
            <a:r>
              <a:rPr lang="en-GB" dirty="0" err="1"/>
              <a:t>fuu</a:t>
            </a:r>
            <a:r>
              <a:rPr lang="en-GB" dirty="0"/>
              <a:t> = </a:t>
            </a:r>
            <a:r>
              <a:rPr lang="en-GB" dirty="0">
                <a:solidFill>
                  <a:srgbClr val="6A8759"/>
                </a:solidFill>
                <a:effectLst/>
              </a:rPr>
              <a:t>"420.69"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double </a:t>
            </a:r>
            <a:r>
              <a:rPr lang="en-GB" dirty="0" err="1"/>
              <a:t>fyy</a:t>
            </a:r>
            <a:r>
              <a:rPr lang="en-GB" dirty="0"/>
              <a:t> = </a:t>
            </a:r>
            <a:r>
              <a:rPr lang="en-GB" dirty="0" err="1"/>
              <a:t>Double.</a:t>
            </a:r>
            <a:r>
              <a:rPr lang="en-GB" i="1" dirty="0" err="1">
                <a:effectLst/>
              </a:rPr>
              <a:t>parseDouble</a:t>
            </a:r>
            <a:r>
              <a:rPr lang="en-GB" dirty="0"/>
              <a:t>(</a:t>
            </a:r>
            <a:r>
              <a:rPr lang="en-GB" dirty="0" err="1"/>
              <a:t>fuu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fuu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 //420.69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fyy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 //420.69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088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Konvence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Názvy u proměnných</a:t>
            </a:r>
            <a:r>
              <a:rPr lang="cs-CZ" dirty="0">
                <a:solidFill>
                  <a:srgbClr val="000000"/>
                </a:solidFill>
                <a:latin typeface="-webkit-standard"/>
              </a:rPr>
              <a:t>: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-webkit-standard"/>
              </a:rPr>
              <a:t>p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ojmenováváme anglicky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-webkit-standard"/>
              </a:rPr>
              <a:t>bez mezer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-webkit-standard"/>
              </a:rPr>
              <a:t>p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oužíváme „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Lower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amel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Case“ – první slovo všechny písmena malé, každý následující slovo začíná velkým písmenem</a:t>
            </a:r>
          </a:p>
          <a:p>
            <a:pPr lvl="1"/>
            <a:endParaRPr lang="cs-CZ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cs-CZ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-webkit-standard"/>
              </a:rPr>
              <a:t>U konstant se dá používat „SCREAMING SNAKE CASE“ – všechny písmena velké, slova se oddělují podtržítkem. V dnešní době chytrých </a:t>
            </a:r>
            <a:r>
              <a:rPr lang="cs-CZ" dirty="0" err="1">
                <a:solidFill>
                  <a:srgbClr val="000000"/>
                </a:solidFill>
                <a:latin typeface="-webkit-standard"/>
              </a:rPr>
              <a:t>IDEček</a:t>
            </a:r>
            <a:r>
              <a:rPr lang="cs-CZ" dirty="0">
                <a:solidFill>
                  <a:srgbClr val="000000"/>
                </a:solidFill>
                <a:latin typeface="-webkit-standard"/>
              </a:rPr>
              <a:t>, které hned ukazují typ proměnných stojí za uváženou, jestli je vůbec SCREAMIN SNAKE CASE zapotřebí.</a:t>
            </a:r>
            <a:endParaRPr lang="cs-CZ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A1C7E-6130-2C13-F414-448546166370}"/>
              </a:ext>
            </a:extLst>
          </p:cNvPr>
          <p:cNvSpPr txBox="1"/>
          <p:nvPr/>
        </p:nvSpPr>
        <p:spPr>
          <a:xfrm>
            <a:off x="4301798" y="37396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7AA"/>
                </a:solidFill>
                <a:effectLst/>
              </a:rPr>
              <a:t>String</a:t>
            </a:r>
            <a:r>
              <a:rPr lang="en-GB" sz="2800" dirty="0"/>
              <a:t> </a:t>
            </a:r>
            <a:r>
              <a:rPr lang="en-GB" sz="2800" dirty="0" err="1"/>
              <a:t>firstName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9A6E3A"/>
                </a:solidFill>
                <a:effectLst/>
              </a:rPr>
              <a:t>=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“John”</a:t>
            </a:r>
            <a:r>
              <a:rPr lang="en-GB" sz="2800" dirty="0">
                <a:solidFill>
                  <a:srgbClr val="999999"/>
                </a:solidFill>
                <a:effectLst/>
              </a:rPr>
              <a:t>;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24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A32305-08BC-030F-0009-1A3E20CC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02" y="234240"/>
            <a:ext cx="9146832" cy="63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9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3928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r>
              <a:rPr lang="cs-CZ" sz="4000" b="1" dirty="0"/>
              <a:t> a </a:t>
            </a:r>
            <a:r>
              <a:rPr lang="cs-CZ" sz="4000" b="1" dirty="0" err="1"/>
              <a:t>Heap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24CD74-464B-4A49-BE27-18682B2D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08" y="2809151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A9C48A-A7D4-4317-ADCA-969A28CF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00" y="3273737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inch Game!">
            <a:extLst>
              <a:ext uri="{FF2B5EF4-FFF2-40B4-BE49-F238E27FC236}">
                <a16:creationId xmlns:a16="http://schemas.microsoft.com/office/drawing/2014/main" id="{118D6188-9C85-4144-AB88-FC929BD4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95" y="3198181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C122EA-8890-47D8-AABC-DB4C7F842962}"/>
              </a:ext>
            </a:extLst>
          </p:cNvPr>
          <p:cNvSpPr txBox="1"/>
          <p:nvPr/>
        </p:nvSpPr>
        <p:spPr>
          <a:xfrm>
            <a:off x="7924045" y="2844238"/>
            <a:ext cx="1314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1EB38-E4A3-4A56-AB63-6E9AB1A5CD7A}"/>
              </a:ext>
            </a:extLst>
          </p:cNvPr>
          <p:cNvSpPr txBox="1"/>
          <p:nvPr/>
        </p:nvSpPr>
        <p:spPr>
          <a:xfrm>
            <a:off x="7943089" y="3729882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 err="1"/>
              <a:t>Heap</a:t>
            </a:r>
            <a:endParaRPr lang="en-GB" sz="4000" b="1" dirty="0"/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E08D75A-1534-0B43-1772-83FFD8C0B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54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3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8069445" y="5790353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2A34860-7C8B-8C3C-C857-47E8A6F7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4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3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7363963" y="581043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92315" y="3451677"/>
            <a:ext cx="2188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  <a:endParaRPr lang="en-GB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8774927" y="576785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8774927" y="6032566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024C66E-62D8-FF38-7910-C0696F7C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1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3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7363963" y="581043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92315" y="3451677"/>
            <a:ext cx="2188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</a:t>
            </a:r>
            <a:endParaRPr lang="en-GB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8774927" y="576785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8774927" y="6032566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26BD7-3835-4CB8-BF50-E1EC642A7D82}"/>
              </a:ext>
            </a:extLst>
          </p:cNvPr>
          <p:cNvCxnSpPr/>
          <p:nvPr/>
        </p:nvCxnSpPr>
        <p:spPr>
          <a:xfrm>
            <a:off x="7242880" y="5010598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F53CA2-5E78-4F82-B875-73BE2374F4EF}"/>
              </a:ext>
            </a:extLst>
          </p:cNvPr>
          <p:cNvSpPr txBox="1"/>
          <p:nvPr/>
        </p:nvSpPr>
        <p:spPr>
          <a:xfrm>
            <a:off x="7363963" y="5093320"/>
            <a:ext cx="189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funkce1();</a:t>
            </a:r>
            <a:endParaRPr lang="en-GB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6B1C4-9E27-41C7-8D66-367CFBC4933A}"/>
              </a:ext>
            </a:extLst>
          </p:cNvPr>
          <p:cNvSpPr txBox="1"/>
          <p:nvPr/>
        </p:nvSpPr>
        <p:spPr>
          <a:xfrm>
            <a:off x="9207096" y="5092936"/>
            <a:ext cx="520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</a:t>
            </a:r>
            <a:endParaRPr lang="en-GB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8460E-0D19-467D-8C17-CC638C8EE319}"/>
              </a:ext>
            </a:extLst>
          </p:cNvPr>
          <p:cNvSpPr txBox="1"/>
          <p:nvPr/>
        </p:nvSpPr>
        <p:spPr>
          <a:xfrm>
            <a:off x="9491979" y="5292991"/>
            <a:ext cx="520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</a:t>
            </a:r>
            <a:endParaRPr lang="en-GB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ACFDB-3214-4656-9816-0A1AAC45DA20}"/>
              </a:ext>
            </a:extLst>
          </p:cNvPr>
          <p:cNvSpPr txBox="1"/>
          <p:nvPr/>
        </p:nvSpPr>
        <p:spPr>
          <a:xfrm>
            <a:off x="9639117" y="5006505"/>
            <a:ext cx="520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1A069C0-93A8-3E64-536D-2C178347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3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3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7363963" y="581043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92315" y="3451677"/>
            <a:ext cx="2188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</a:t>
            </a:r>
            <a:endParaRPr lang="en-GB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8774927" y="576785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8774927" y="6032566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26BD7-3835-4CB8-BF50-E1EC642A7D82}"/>
              </a:ext>
            </a:extLst>
          </p:cNvPr>
          <p:cNvCxnSpPr/>
          <p:nvPr/>
        </p:nvCxnSpPr>
        <p:spPr>
          <a:xfrm>
            <a:off x="7242880" y="5010598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F53CA2-5E78-4F82-B875-73BE2374F4EF}"/>
              </a:ext>
            </a:extLst>
          </p:cNvPr>
          <p:cNvSpPr txBox="1"/>
          <p:nvPr/>
        </p:nvSpPr>
        <p:spPr>
          <a:xfrm>
            <a:off x="7363963" y="5093320"/>
            <a:ext cx="189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funkce1();</a:t>
            </a:r>
            <a:endParaRPr lang="en-GB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6B1C4-9E27-41C7-8D66-367CFBC4933A}"/>
              </a:ext>
            </a:extLst>
          </p:cNvPr>
          <p:cNvSpPr txBox="1"/>
          <p:nvPr/>
        </p:nvSpPr>
        <p:spPr>
          <a:xfrm>
            <a:off x="9161503" y="5210286"/>
            <a:ext cx="112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vars fce1</a:t>
            </a:r>
            <a:endParaRPr lang="en-GB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9FC69-7722-4F6D-835E-F99F615515AC}"/>
              </a:ext>
            </a:extLst>
          </p:cNvPr>
          <p:cNvSpPr txBox="1"/>
          <p:nvPr/>
        </p:nvSpPr>
        <p:spPr>
          <a:xfrm>
            <a:off x="2793927" y="5154875"/>
            <a:ext cx="1686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funkce2();</a:t>
            </a:r>
            <a:endParaRPr lang="en-GB" sz="28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21485E-960D-49B3-86DC-F5E7A922D214}"/>
              </a:ext>
            </a:extLst>
          </p:cNvPr>
          <p:cNvCxnSpPr/>
          <p:nvPr/>
        </p:nvCxnSpPr>
        <p:spPr>
          <a:xfrm>
            <a:off x="7242879" y="4275231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985084-83CF-4A16-A798-AAA8A220A9B0}"/>
              </a:ext>
            </a:extLst>
          </p:cNvPr>
          <p:cNvSpPr txBox="1"/>
          <p:nvPr/>
        </p:nvSpPr>
        <p:spPr>
          <a:xfrm>
            <a:off x="7363963" y="4372824"/>
            <a:ext cx="189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funkce2();</a:t>
            </a:r>
            <a:endParaRPr lang="en-GB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C63E1-94A6-4DAE-B94E-90B1F5521E05}"/>
              </a:ext>
            </a:extLst>
          </p:cNvPr>
          <p:cNvSpPr txBox="1"/>
          <p:nvPr/>
        </p:nvSpPr>
        <p:spPr>
          <a:xfrm>
            <a:off x="9161502" y="4489891"/>
            <a:ext cx="112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vars fce2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8D9355A4-5220-BD26-FF22-73B5A99A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1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3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7363963" y="581043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92315" y="3451677"/>
            <a:ext cx="2188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</a:t>
            </a:r>
            <a:endParaRPr lang="en-GB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8774927" y="576785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8774927" y="6032566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26BD7-3835-4CB8-BF50-E1EC642A7D82}"/>
              </a:ext>
            </a:extLst>
          </p:cNvPr>
          <p:cNvCxnSpPr/>
          <p:nvPr/>
        </p:nvCxnSpPr>
        <p:spPr>
          <a:xfrm>
            <a:off x="7242880" y="5010598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F53CA2-5E78-4F82-B875-73BE2374F4EF}"/>
              </a:ext>
            </a:extLst>
          </p:cNvPr>
          <p:cNvSpPr txBox="1"/>
          <p:nvPr/>
        </p:nvSpPr>
        <p:spPr>
          <a:xfrm>
            <a:off x="7363963" y="5093320"/>
            <a:ext cx="189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funkce1();</a:t>
            </a:r>
            <a:endParaRPr lang="en-GB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6B1C4-9E27-41C7-8D66-367CFBC4933A}"/>
              </a:ext>
            </a:extLst>
          </p:cNvPr>
          <p:cNvSpPr txBox="1"/>
          <p:nvPr/>
        </p:nvSpPr>
        <p:spPr>
          <a:xfrm>
            <a:off x="9161503" y="5210286"/>
            <a:ext cx="112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vars fce1</a:t>
            </a:r>
            <a:endParaRPr lang="en-GB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9FC69-7722-4F6D-835E-F99F615515AC}"/>
              </a:ext>
            </a:extLst>
          </p:cNvPr>
          <p:cNvSpPr txBox="1"/>
          <p:nvPr/>
        </p:nvSpPr>
        <p:spPr>
          <a:xfrm>
            <a:off x="2793927" y="5154875"/>
            <a:ext cx="3017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funkce2(); - </a:t>
            </a:r>
            <a:r>
              <a:rPr lang="en-US" sz="2800" b="1" dirty="0" err="1">
                <a:solidFill>
                  <a:schemeClr val="accent6"/>
                </a:solidFill>
              </a:rPr>
              <a:t>hotovo</a:t>
            </a:r>
            <a:endParaRPr lang="en-GB" sz="2800" b="1" dirty="0">
              <a:solidFill>
                <a:schemeClr val="accent6"/>
              </a:solidFill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427FDC7-5D2F-14A0-F039-2FB23CB6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1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3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cs-CZ" sz="4000" b="1" dirty="0" err="1"/>
              <a:t>Stack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7363963" y="581043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92315" y="3451677"/>
            <a:ext cx="30174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 - </a:t>
            </a:r>
            <a:r>
              <a:rPr lang="en-US" sz="2800" b="1" dirty="0" err="1">
                <a:solidFill>
                  <a:schemeClr val="accent6"/>
                </a:solidFill>
              </a:rPr>
              <a:t>hotovo</a:t>
            </a:r>
            <a:endParaRPr lang="en-GB" sz="2800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8774927" y="576785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8774927" y="6032566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9FC69-7722-4F6D-835E-F99F615515AC}"/>
              </a:ext>
            </a:extLst>
          </p:cNvPr>
          <p:cNvSpPr txBox="1"/>
          <p:nvPr/>
        </p:nvSpPr>
        <p:spPr>
          <a:xfrm>
            <a:off x="2793927" y="5154875"/>
            <a:ext cx="3017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funkce2(); - </a:t>
            </a:r>
            <a:r>
              <a:rPr lang="en-US" sz="2800" b="1" dirty="0" err="1">
                <a:solidFill>
                  <a:schemeClr val="accent6"/>
                </a:solidFill>
              </a:rPr>
              <a:t>hotovo</a:t>
            </a:r>
            <a:endParaRPr lang="en-GB" sz="2800" b="1" dirty="0">
              <a:solidFill>
                <a:schemeClr val="accent6"/>
              </a:solidFill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69EA77C7-3514-DD8F-6B37-D30DB563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1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Heap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7" y="1983900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99" y="2448486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4" y="2372930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7363963" y="5810436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7242880" y="2372930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8286011" y="1722290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7242880" y="5763720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92315" y="3451677"/>
            <a:ext cx="25468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 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</a:t>
            </a:r>
            <a:r>
              <a:rPr lang="en-GB" sz="2800" b="1" dirty="0" err="1"/>
              <a:t>pepege</a:t>
            </a:r>
            <a:r>
              <a:rPr lang="en-GB" sz="2800" b="1" dirty="0"/>
              <a:t>;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8774927" y="576785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8774927" y="6032566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9321552" y="6026604"/>
            <a:ext cx="96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pepege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FCD2B0D-A1FC-B8EC-494B-01416D11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5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1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Heap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719516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490148" y="3407473"/>
            <a:ext cx="38355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 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</a:t>
            </a:r>
            <a:r>
              <a:rPr lang="en-GB" sz="2800" b="1" dirty="0" err="1"/>
              <a:t>pepege</a:t>
            </a:r>
            <a:r>
              <a:rPr lang="en-GB" sz="2800" b="1" dirty="0"/>
              <a:t>;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 = new </a:t>
            </a:r>
            <a:r>
              <a:rPr lang="en-GB" sz="2800" b="1" dirty="0" err="1"/>
              <a:t>Pepege</a:t>
            </a:r>
            <a:r>
              <a:rPr lang="en-GB" sz="2800" b="1" dirty="0"/>
              <a:t>();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6972760" y="57236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6972760" y="5988362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519385" y="5982400"/>
            <a:ext cx="96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pepege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8095E-CB4A-4B97-9012-584430287CBF}"/>
              </a:ext>
            </a:extLst>
          </p:cNvPr>
          <p:cNvSpPr txBox="1"/>
          <p:nvPr/>
        </p:nvSpPr>
        <p:spPr>
          <a:xfrm>
            <a:off x="9338173" y="2368086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GB" sz="2000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488368" y="2568141"/>
            <a:ext cx="849805" cy="36143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8A485E35-1172-9B29-B149-15F69AE5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1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1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Heap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719516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490148" y="3407473"/>
            <a:ext cx="38355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 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</a:t>
            </a:r>
            <a:r>
              <a:rPr lang="en-GB" sz="2800" b="1" dirty="0" err="1"/>
              <a:t>pepege</a:t>
            </a:r>
            <a:r>
              <a:rPr lang="en-GB" sz="2800" b="1" dirty="0"/>
              <a:t>;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 = new </a:t>
            </a:r>
            <a:r>
              <a:rPr lang="en-GB" sz="2800" b="1" dirty="0" err="1"/>
              <a:t>Pepege</a:t>
            </a:r>
            <a:r>
              <a:rPr lang="en-GB" sz="2800" b="1" dirty="0"/>
              <a:t>();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 = new </a:t>
            </a:r>
            <a:r>
              <a:rPr lang="en-GB" sz="2800" b="1" dirty="0" err="1"/>
              <a:t>Pepege</a:t>
            </a:r>
            <a:r>
              <a:rPr lang="en-GB" sz="2800" b="1" dirty="0"/>
              <a:t>();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6972760" y="57236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6972760" y="5988362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519385" y="5982400"/>
            <a:ext cx="96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pepege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8095E-CB4A-4B97-9012-584430287CBF}"/>
              </a:ext>
            </a:extLst>
          </p:cNvPr>
          <p:cNvSpPr txBox="1"/>
          <p:nvPr/>
        </p:nvSpPr>
        <p:spPr>
          <a:xfrm>
            <a:off x="9338173" y="2368086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GB" sz="2000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488368" y="2968251"/>
            <a:ext cx="849805" cy="32142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768196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6D23F8A-7D17-017D-3887-AAC80F81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0" y="419362"/>
            <a:ext cx="681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Garbage Collector (</a:t>
            </a:r>
            <a:r>
              <a:rPr lang="en-US" sz="4000" b="1" dirty="0">
                <a:solidFill>
                  <a:srgbClr val="FF0000"/>
                </a:solidFill>
              </a:rPr>
              <a:t>GC</a:t>
            </a:r>
            <a:r>
              <a:rPr lang="en-US" sz="4000" b="1" dirty="0"/>
              <a:t>)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719516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490148" y="3407473"/>
            <a:ext cx="38355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String </a:t>
            </a:r>
            <a:r>
              <a:rPr lang="en-US" sz="2800" b="1" dirty="0" err="1"/>
              <a:t>jmeno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vek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funkce1(); 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</a:t>
            </a:r>
            <a:r>
              <a:rPr lang="en-GB" sz="2800" b="1" dirty="0" err="1"/>
              <a:t>pepege</a:t>
            </a:r>
            <a:r>
              <a:rPr lang="en-GB" sz="2800" b="1" dirty="0"/>
              <a:t>;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 = new </a:t>
            </a:r>
            <a:r>
              <a:rPr lang="en-GB" sz="2800" b="1" dirty="0" err="1"/>
              <a:t>Pepege</a:t>
            </a:r>
            <a:r>
              <a:rPr lang="en-GB" sz="2800" b="1" dirty="0"/>
              <a:t>();</a:t>
            </a:r>
          </a:p>
          <a:p>
            <a:r>
              <a:rPr lang="en-GB" sz="2800" b="1" dirty="0" err="1"/>
              <a:t>pepege</a:t>
            </a:r>
            <a:r>
              <a:rPr lang="en-GB" sz="2800" b="1" dirty="0"/>
              <a:t>  = new </a:t>
            </a:r>
            <a:r>
              <a:rPr lang="en-GB" sz="2800" b="1" dirty="0" err="1"/>
              <a:t>Pepege</a:t>
            </a:r>
            <a:r>
              <a:rPr lang="en-GB" sz="2800" b="1" dirty="0"/>
              <a:t>();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2D534-642C-4645-8FFE-8B8400B02124}"/>
              </a:ext>
            </a:extLst>
          </p:cNvPr>
          <p:cNvSpPr txBox="1"/>
          <p:nvPr/>
        </p:nvSpPr>
        <p:spPr>
          <a:xfrm>
            <a:off x="6972760" y="57236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jmeno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F6C8A-0894-4B7B-8095-C566189FED8B}"/>
              </a:ext>
            </a:extLst>
          </p:cNvPr>
          <p:cNvSpPr txBox="1"/>
          <p:nvPr/>
        </p:nvSpPr>
        <p:spPr>
          <a:xfrm>
            <a:off x="6972760" y="5988362"/>
            <a:ext cx="55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vek</a:t>
            </a:r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519385" y="5982400"/>
            <a:ext cx="96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pepege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8095E-CB4A-4B97-9012-584430287CBF}"/>
              </a:ext>
            </a:extLst>
          </p:cNvPr>
          <p:cNvSpPr txBox="1"/>
          <p:nvPr/>
        </p:nvSpPr>
        <p:spPr>
          <a:xfrm>
            <a:off x="9338173" y="2368086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</a:rPr>
              <a:t>pepege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488368" y="2968251"/>
            <a:ext cx="849805" cy="32142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768196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0C39A42A-D0E7-BABF-66EE-97578007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8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0" y="419362"/>
            <a:ext cx="681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Instance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719516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5110" y="3287663"/>
            <a:ext cx="51051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class </a:t>
            </a:r>
            <a:r>
              <a:rPr lang="en-US" sz="2800" b="1" dirty="0" err="1"/>
              <a:t>Pepege</a:t>
            </a:r>
            <a:r>
              <a:rPr lang="en-US" sz="2800" b="1" dirty="0"/>
              <a:t> {</a:t>
            </a:r>
          </a:p>
          <a:p>
            <a:r>
              <a:rPr lang="en-US" sz="2800" b="1" dirty="0"/>
              <a:t>	String name;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Pepege</a:t>
            </a:r>
            <a:r>
              <a:rPr lang="en-US" sz="2800" b="1" dirty="0"/>
              <a:t> pepege1 = new </a:t>
            </a:r>
            <a:r>
              <a:rPr lang="en-US" sz="2800" b="1" dirty="0" err="1"/>
              <a:t>Pepege</a:t>
            </a:r>
            <a:r>
              <a:rPr lang="en-US" sz="2800" b="1" dirty="0"/>
              <a:t>();</a:t>
            </a:r>
          </a:p>
          <a:p>
            <a:r>
              <a:rPr lang="en-US" sz="2800" b="1" dirty="0"/>
              <a:t>Pepege1.name = “</a:t>
            </a:r>
            <a:r>
              <a:rPr lang="en-US" sz="2800" b="1" dirty="0" err="1"/>
              <a:t>nufik</a:t>
            </a:r>
            <a:r>
              <a:rPr lang="en-US" sz="2800" b="1" dirty="0"/>
              <a:t>”;</a:t>
            </a:r>
          </a:p>
          <a:p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405981" y="5987958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pepege1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504808" y="3122139"/>
            <a:ext cx="833365" cy="30658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768196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</a:t>
            </a:r>
            <a:r>
              <a:rPr lang="en-US" sz="2000" b="1" dirty="0" err="1"/>
              <a:t>nufik</a:t>
            </a:r>
            <a:r>
              <a:rPr lang="en-US" sz="2000" b="1" dirty="0"/>
              <a:t>	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1F8C33-F3C6-D371-9630-C5F589E3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5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0" y="419362"/>
            <a:ext cx="681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Instance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719516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5110" y="3287663"/>
            <a:ext cx="51051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class </a:t>
            </a:r>
            <a:r>
              <a:rPr lang="en-US" sz="2800" b="1" dirty="0" err="1"/>
              <a:t>Pepege</a:t>
            </a:r>
            <a:r>
              <a:rPr lang="en-US" sz="2800" b="1" dirty="0"/>
              <a:t> {String name;}</a:t>
            </a:r>
          </a:p>
          <a:p>
            <a:endParaRPr lang="en-US" sz="2800" b="1" dirty="0"/>
          </a:p>
          <a:p>
            <a:r>
              <a:rPr lang="en-US" sz="2800" b="1" dirty="0" err="1"/>
              <a:t>Pepege</a:t>
            </a:r>
            <a:r>
              <a:rPr lang="en-US" sz="2800" b="1" dirty="0"/>
              <a:t> pepege1 = new </a:t>
            </a:r>
            <a:r>
              <a:rPr lang="en-US" sz="2800" b="1" dirty="0" err="1"/>
              <a:t>Pepege</a:t>
            </a:r>
            <a:r>
              <a:rPr lang="en-US" sz="2800" b="1" dirty="0"/>
              <a:t>();</a:t>
            </a:r>
          </a:p>
          <a:p>
            <a:r>
              <a:rPr lang="cs-CZ" sz="2800" b="1" dirty="0"/>
              <a:t>p</a:t>
            </a:r>
            <a:r>
              <a:rPr lang="en-US" sz="2800" b="1" dirty="0"/>
              <a:t>epege1.name = “</a:t>
            </a:r>
            <a:r>
              <a:rPr lang="en-US" sz="2800" b="1" dirty="0" err="1"/>
              <a:t>nufik</a:t>
            </a:r>
            <a:r>
              <a:rPr lang="en-US" sz="2800" b="1" dirty="0"/>
              <a:t>”;</a:t>
            </a:r>
          </a:p>
          <a:p>
            <a:endParaRPr lang="en-US" sz="2800" b="1" dirty="0"/>
          </a:p>
          <a:p>
            <a:r>
              <a:rPr lang="en-US" sz="2800" b="1" dirty="0" err="1"/>
              <a:t>Pepege</a:t>
            </a:r>
            <a:r>
              <a:rPr lang="en-US" sz="2800" b="1" dirty="0"/>
              <a:t> pepege2 = new </a:t>
            </a:r>
            <a:r>
              <a:rPr lang="en-US" sz="2800" b="1" dirty="0" err="1"/>
              <a:t>Pepege</a:t>
            </a:r>
            <a:r>
              <a:rPr lang="en-US" sz="2800" b="1" dirty="0"/>
              <a:t>();</a:t>
            </a:r>
          </a:p>
          <a:p>
            <a:r>
              <a:rPr lang="cs-CZ" sz="2800" b="1" dirty="0"/>
              <a:t>p</a:t>
            </a:r>
            <a:r>
              <a:rPr lang="en-US" sz="2800" b="1" dirty="0"/>
              <a:t>epege2.name = “vlken69”;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405981" y="5987958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pepege1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504808" y="3122139"/>
            <a:ext cx="833365" cy="30658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768196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</a:t>
            </a:r>
            <a:r>
              <a:rPr lang="en-US" sz="2000" b="1" dirty="0" err="1"/>
              <a:t>nufik</a:t>
            </a:r>
            <a:r>
              <a:rPr lang="en-US" sz="2000" b="1" dirty="0"/>
              <a:t>	</a:t>
            </a:r>
            <a:endParaRPr lang="en-GB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0141B-25ED-4F94-B0EF-4EAFE23A536C}"/>
              </a:ext>
            </a:extLst>
          </p:cNvPr>
          <p:cNvSpPr txBox="1"/>
          <p:nvPr/>
        </p:nvSpPr>
        <p:spPr>
          <a:xfrm>
            <a:off x="7405981" y="5722069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pepege2</a:t>
            </a:r>
            <a:endParaRPr lang="en-GB" sz="20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1FD8D0-209D-4B35-8D25-EFC479DE992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8504808" y="3830025"/>
            <a:ext cx="942805" cy="20920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A492D7-4FE5-4A72-BF80-7952C67A9040}"/>
              </a:ext>
            </a:extLst>
          </p:cNvPr>
          <p:cNvSpPr txBox="1"/>
          <p:nvPr/>
        </p:nvSpPr>
        <p:spPr>
          <a:xfrm>
            <a:off x="9447613" y="347608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vlken69	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30FF491E-C904-997A-8A01-9C1F2076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3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0" y="419362"/>
            <a:ext cx="681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Instance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719516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5110" y="3287663"/>
            <a:ext cx="333770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Pepege</a:t>
            </a:r>
            <a:r>
              <a:rPr lang="en-US" b="1" dirty="0"/>
              <a:t> {</a:t>
            </a:r>
          </a:p>
          <a:p>
            <a:r>
              <a:rPr lang="en-US" b="1" dirty="0"/>
              <a:t>String name;</a:t>
            </a:r>
          </a:p>
          <a:p>
            <a:r>
              <a:rPr lang="en-US" b="1" dirty="0"/>
              <a:t>Account </a:t>
            </a:r>
            <a:r>
              <a:rPr lang="en-US" b="1" dirty="0" err="1"/>
              <a:t>account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b="1" dirty="0" err="1"/>
              <a:t>Pepege</a:t>
            </a:r>
            <a:r>
              <a:rPr lang="en-US" b="1" dirty="0"/>
              <a:t> pepege1 = new </a:t>
            </a:r>
            <a:r>
              <a:rPr lang="en-US" b="1" dirty="0" err="1"/>
              <a:t>Pepege</a:t>
            </a:r>
            <a:r>
              <a:rPr lang="en-US" b="1" dirty="0"/>
              <a:t>();</a:t>
            </a:r>
          </a:p>
          <a:p>
            <a:r>
              <a:rPr lang="en-US" b="1" dirty="0"/>
              <a:t>pepege1.name = “</a:t>
            </a:r>
            <a:r>
              <a:rPr lang="en-US" b="1" dirty="0" err="1"/>
              <a:t>nufik</a:t>
            </a:r>
            <a:r>
              <a:rPr lang="en-US" b="1" dirty="0"/>
              <a:t>”;</a:t>
            </a:r>
          </a:p>
          <a:p>
            <a:endParaRPr lang="en-US" b="1" dirty="0"/>
          </a:p>
          <a:p>
            <a:r>
              <a:rPr lang="en-US" b="1" dirty="0" err="1"/>
              <a:t>Pepege</a:t>
            </a:r>
            <a:r>
              <a:rPr lang="en-US" b="1" dirty="0"/>
              <a:t> pepege2 = new </a:t>
            </a:r>
            <a:r>
              <a:rPr lang="en-US" b="1" dirty="0" err="1"/>
              <a:t>Pepege</a:t>
            </a:r>
            <a:r>
              <a:rPr lang="en-US" b="1" dirty="0"/>
              <a:t>();</a:t>
            </a:r>
          </a:p>
          <a:p>
            <a:r>
              <a:rPr lang="en-US" b="1" dirty="0"/>
              <a:t>pepege2.name = “vlken69”;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405981" y="5987958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pepege1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504808" y="3122139"/>
            <a:ext cx="833365" cy="30658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768196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</a:t>
            </a:r>
            <a:r>
              <a:rPr lang="en-US" sz="2000" b="1" dirty="0" err="1"/>
              <a:t>nufik</a:t>
            </a:r>
            <a:r>
              <a:rPr lang="en-US" sz="2000" b="1" dirty="0"/>
              <a:t>	</a:t>
            </a:r>
            <a:endParaRPr lang="en-GB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0141B-25ED-4F94-B0EF-4EAFE23A536C}"/>
              </a:ext>
            </a:extLst>
          </p:cNvPr>
          <p:cNvSpPr txBox="1"/>
          <p:nvPr/>
        </p:nvSpPr>
        <p:spPr>
          <a:xfrm>
            <a:off x="7405981" y="5722069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pepege2</a:t>
            </a:r>
            <a:endParaRPr lang="en-GB" sz="20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1FD8D0-209D-4B35-8D25-EFC479DE992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8504808" y="3830025"/>
            <a:ext cx="942805" cy="20920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A492D7-4FE5-4A72-BF80-7952C67A9040}"/>
              </a:ext>
            </a:extLst>
          </p:cNvPr>
          <p:cNvSpPr txBox="1"/>
          <p:nvPr/>
        </p:nvSpPr>
        <p:spPr>
          <a:xfrm>
            <a:off x="9447613" y="347608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vlken69	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EF1CBFC-249C-FFC7-C4DE-30244B96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7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0" y="419362"/>
            <a:ext cx="681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Instance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195733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5110" y="3287663"/>
            <a:ext cx="333770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Pepege</a:t>
            </a:r>
            <a:r>
              <a:rPr lang="en-US" b="1" dirty="0"/>
              <a:t> {</a:t>
            </a:r>
          </a:p>
          <a:p>
            <a:r>
              <a:rPr lang="en-US" b="1" dirty="0"/>
              <a:t>String name;</a:t>
            </a:r>
          </a:p>
          <a:p>
            <a:r>
              <a:rPr lang="en-US" b="1" dirty="0"/>
              <a:t>Account </a:t>
            </a:r>
            <a:r>
              <a:rPr lang="en-US" b="1" dirty="0" err="1"/>
              <a:t>account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Account </a:t>
            </a:r>
            <a:r>
              <a:rPr lang="en-US" b="1" dirty="0" err="1"/>
              <a:t>account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err="1"/>
              <a:t>Pepege</a:t>
            </a:r>
            <a:r>
              <a:rPr lang="en-US" b="1" dirty="0"/>
              <a:t> pepege1 = new </a:t>
            </a:r>
            <a:r>
              <a:rPr lang="en-US" b="1" dirty="0" err="1"/>
              <a:t>Pepege</a:t>
            </a:r>
            <a:r>
              <a:rPr lang="en-US" b="1" dirty="0"/>
              <a:t>();</a:t>
            </a:r>
          </a:p>
          <a:p>
            <a:r>
              <a:rPr lang="en-US" b="1" dirty="0"/>
              <a:t>pepege1.name = “</a:t>
            </a:r>
            <a:r>
              <a:rPr lang="en-US" b="1" dirty="0" err="1"/>
              <a:t>nufik</a:t>
            </a:r>
            <a:r>
              <a:rPr lang="en-US" b="1" dirty="0"/>
              <a:t>”;</a:t>
            </a:r>
          </a:p>
          <a:p>
            <a:endParaRPr lang="en-US" b="1" dirty="0"/>
          </a:p>
          <a:p>
            <a:r>
              <a:rPr lang="en-US" b="1" dirty="0" err="1"/>
              <a:t>Pepege</a:t>
            </a:r>
            <a:r>
              <a:rPr lang="en-US" b="1" dirty="0"/>
              <a:t> pepege2 = new </a:t>
            </a:r>
            <a:r>
              <a:rPr lang="en-US" b="1" dirty="0" err="1"/>
              <a:t>Pepege</a:t>
            </a:r>
            <a:r>
              <a:rPr lang="en-US" b="1" dirty="0"/>
              <a:t>();</a:t>
            </a:r>
          </a:p>
          <a:p>
            <a:r>
              <a:rPr lang="en-US" b="1" dirty="0"/>
              <a:t>pepege2.name = “vlken69”;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405981" y="5987958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pepege1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504808" y="2912114"/>
            <a:ext cx="833365" cy="32758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404282"/>
            <a:ext cx="205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</a:t>
            </a:r>
            <a:r>
              <a:rPr lang="en-US" sz="2000" b="1" dirty="0" err="1"/>
              <a:t>nufik</a:t>
            </a:r>
            <a:endParaRPr lang="en-US" sz="2000" b="1" dirty="0"/>
          </a:p>
          <a:p>
            <a:r>
              <a:rPr lang="en-US" sz="2000" b="1" dirty="0"/>
              <a:t>      - account	</a:t>
            </a:r>
            <a:endParaRPr lang="en-GB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0141B-25ED-4F94-B0EF-4EAFE23A536C}"/>
              </a:ext>
            </a:extLst>
          </p:cNvPr>
          <p:cNvSpPr txBox="1"/>
          <p:nvPr/>
        </p:nvSpPr>
        <p:spPr>
          <a:xfrm>
            <a:off x="7405981" y="5722069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pepege2</a:t>
            </a:r>
            <a:endParaRPr lang="en-GB" sz="20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1FD8D0-209D-4B35-8D25-EFC479DE992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8504808" y="3983914"/>
            <a:ext cx="942805" cy="19382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A492D7-4FE5-4A72-BF80-7952C67A9040}"/>
              </a:ext>
            </a:extLst>
          </p:cNvPr>
          <p:cNvSpPr txBox="1"/>
          <p:nvPr/>
        </p:nvSpPr>
        <p:spPr>
          <a:xfrm>
            <a:off x="9447613" y="3476082"/>
            <a:ext cx="2341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vlken69</a:t>
            </a:r>
          </a:p>
          <a:p>
            <a:r>
              <a:rPr lang="en-US" sz="2000" b="1" dirty="0"/>
              <a:t>      - account	</a:t>
            </a:r>
            <a:endParaRPr lang="en-GB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D7F42-3756-4D4C-A11F-D6984C5DE5D6}"/>
              </a:ext>
            </a:extLst>
          </p:cNvPr>
          <p:cNvSpPr txBox="1"/>
          <p:nvPr/>
        </p:nvSpPr>
        <p:spPr>
          <a:xfrm>
            <a:off x="7405980" y="5357203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account</a:t>
            </a:r>
            <a:endParaRPr lang="en-GB" sz="20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88538A6-1CCB-43D4-8E35-513152D97E5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8504807" y="4676019"/>
            <a:ext cx="1063976" cy="88123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32CBF7-3190-447A-81ED-2A6926603999}"/>
              </a:ext>
            </a:extLst>
          </p:cNvPr>
          <p:cNvSpPr txBox="1"/>
          <p:nvPr/>
        </p:nvSpPr>
        <p:spPr>
          <a:xfrm>
            <a:off x="9568783" y="4475964"/>
            <a:ext cx="234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account	</a:t>
            </a:r>
            <a:endParaRPr lang="en-GB" sz="2000" b="1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63104A51-9248-C791-4A99-45A2F6674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0" y="419362"/>
            <a:ext cx="681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Java </a:t>
            </a:r>
            <a:r>
              <a:rPr lang="en-US" sz="4000" b="1" dirty="0"/>
              <a:t>Instance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9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paměťové oblasti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E36D52-1352-4901-89C5-47C12471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0" y="1939696"/>
            <a:ext cx="1194318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5ECBC9-8D78-4AB7-B9CF-406F47AF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2" y="2404282"/>
            <a:ext cx="899521" cy="7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rinch Game!">
            <a:extLst>
              <a:ext uri="{FF2B5EF4-FFF2-40B4-BE49-F238E27FC236}">
                <a16:creationId xmlns:a16="http://schemas.microsoft.com/office/drawing/2014/main" id="{7DC2A34E-1CC0-46FF-89E4-F4076AB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27" y="2328726"/>
            <a:ext cx="2228461" cy="8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4A8F3-C414-4986-A60C-A5F65A078492}"/>
              </a:ext>
            </a:extLst>
          </p:cNvPr>
          <p:cNvSpPr txBox="1"/>
          <p:nvPr/>
        </p:nvSpPr>
        <p:spPr>
          <a:xfrm>
            <a:off x="5561796" y="5766232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cs-CZ" sz="3200" b="1" dirty="0" err="1"/>
              <a:t>ain</a:t>
            </a:r>
            <a:r>
              <a:rPr lang="en-US" sz="3200" b="1" dirty="0"/>
              <a:t>();</a:t>
            </a:r>
            <a:endParaRPr lang="en-GB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1AA8B-789D-405A-8201-E765F0E5E36E}"/>
              </a:ext>
            </a:extLst>
          </p:cNvPr>
          <p:cNvSpPr/>
          <p:nvPr/>
        </p:nvSpPr>
        <p:spPr>
          <a:xfrm>
            <a:off x="5440713" y="2328726"/>
            <a:ext cx="3064095" cy="40657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87C4-BEF5-40F7-B666-3D98018600A2}"/>
              </a:ext>
            </a:extLst>
          </p:cNvPr>
          <p:cNvSpPr txBox="1"/>
          <p:nvPr/>
        </p:nvSpPr>
        <p:spPr>
          <a:xfrm>
            <a:off x="6483844" y="167808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Stack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5D3719-AE36-4177-953B-DD49AAAC0CBB}"/>
              </a:ext>
            </a:extLst>
          </p:cNvPr>
          <p:cNvCxnSpPr/>
          <p:nvPr/>
        </p:nvCxnSpPr>
        <p:spPr>
          <a:xfrm>
            <a:off x="5440713" y="5195733"/>
            <a:ext cx="3064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A34E35-31F6-4C42-AEA8-8683B3E26CBF}"/>
              </a:ext>
            </a:extLst>
          </p:cNvPr>
          <p:cNvSpPr txBox="1"/>
          <p:nvPr/>
        </p:nvSpPr>
        <p:spPr>
          <a:xfrm>
            <a:off x="225110" y="3287663"/>
            <a:ext cx="299011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 </a:t>
            </a:r>
            <a:r>
              <a:rPr lang="en-US" sz="1600" b="1" dirty="0" err="1"/>
              <a:t>Pepege</a:t>
            </a:r>
            <a:r>
              <a:rPr lang="en-US" sz="1600" b="1" dirty="0"/>
              <a:t> {</a:t>
            </a:r>
          </a:p>
          <a:p>
            <a:r>
              <a:rPr lang="en-US" sz="1600" b="1" dirty="0"/>
              <a:t>String name;</a:t>
            </a:r>
          </a:p>
          <a:p>
            <a:r>
              <a:rPr lang="en-US" sz="1600" b="1" dirty="0"/>
              <a:t>Account </a:t>
            </a:r>
            <a:r>
              <a:rPr lang="en-US" sz="1600" b="1" dirty="0" err="1"/>
              <a:t>account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Account </a:t>
            </a:r>
            <a:r>
              <a:rPr lang="en-US" sz="1600" b="1" dirty="0" err="1"/>
              <a:t>account</a:t>
            </a:r>
            <a:r>
              <a:rPr lang="en-US" sz="1600" b="1" dirty="0"/>
              <a:t>;</a:t>
            </a:r>
          </a:p>
          <a:p>
            <a:endParaRPr lang="en-US" sz="1600" b="1" dirty="0"/>
          </a:p>
          <a:p>
            <a:r>
              <a:rPr lang="en-US" sz="1600" b="1" dirty="0" err="1"/>
              <a:t>Pepege</a:t>
            </a:r>
            <a:r>
              <a:rPr lang="en-US" sz="1600" b="1" dirty="0"/>
              <a:t> pepege1 = new </a:t>
            </a:r>
            <a:r>
              <a:rPr lang="en-US" sz="1600" b="1" dirty="0" err="1"/>
              <a:t>Pepege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pepege1.name = “</a:t>
            </a:r>
            <a:r>
              <a:rPr lang="en-US" sz="1600" b="1" dirty="0" err="1"/>
              <a:t>nufik</a:t>
            </a:r>
            <a:r>
              <a:rPr lang="en-US" sz="1600" b="1" dirty="0"/>
              <a:t>”;</a:t>
            </a:r>
          </a:p>
          <a:p>
            <a:r>
              <a:rPr lang="en-US" sz="1600" b="1" dirty="0"/>
              <a:t>pepege1.account = account</a:t>
            </a:r>
          </a:p>
          <a:p>
            <a:endParaRPr lang="en-US" sz="1600" b="1" dirty="0"/>
          </a:p>
          <a:p>
            <a:r>
              <a:rPr lang="en-US" sz="1600" b="1" dirty="0" err="1"/>
              <a:t>Pepege</a:t>
            </a:r>
            <a:r>
              <a:rPr lang="en-US" sz="1600" b="1" dirty="0"/>
              <a:t> pepege2 = new </a:t>
            </a:r>
            <a:r>
              <a:rPr lang="en-US" sz="1600" b="1" dirty="0" err="1"/>
              <a:t>Pepege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pepege2.name = “vlken69”;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EE21-3DAE-4E69-B224-830796EE9666}"/>
              </a:ext>
            </a:extLst>
          </p:cNvPr>
          <p:cNvSpPr txBox="1"/>
          <p:nvPr/>
        </p:nvSpPr>
        <p:spPr>
          <a:xfrm>
            <a:off x="7405981" y="5987958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pepege1</a:t>
            </a:r>
            <a:endParaRPr lang="en-GB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DBCD7-F0B2-40B5-BFB7-2F57BDEACF2E}"/>
              </a:ext>
            </a:extLst>
          </p:cNvPr>
          <p:cNvSpPr/>
          <p:nvPr/>
        </p:nvSpPr>
        <p:spPr>
          <a:xfrm>
            <a:off x="8725783" y="2328726"/>
            <a:ext cx="3064095" cy="406570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7C7EC-2C50-485F-BD3C-C791996A9D03}"/>
              </a:ext>
            </a:extLst>
          </p:cNvPr>
          <p:cNvSpPr txBox="1"/>
          <p:nvPr/>
        </p:nvSpPr>
        <p:spPr>
          <a:xfrm>
            <a:off x="9777792" y="168717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Heap</a:t>
            </a:r>
            <a:endParaRPr lang="en-GB" sz="2800" b="1" dirty="0">
              <a:solidFill>
                <a:srgbClr val="7030A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1DDE5E-0E7C-4D3C-8B78-EC32988F6BC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504808" y="2896204"/>
            <a:ext cx="833365" cy="32918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D777CD-7985-4667-B1DB-1EEA1A05EB49}"/>
              </a:ext>
            </a:extLst>
          </p:cNvPr>
          <p:cNvSpPr txBox="1"/>
          <p:nvPr/>
        </p:nvSpPr>
        <p:spPr>
          <a:xfrm>
            <a:off x="9338173" y="2388372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</a:t>
            </a:r>
            <a:r>
              <a:rPr lang="en-US" sz="2000" b="1" dirty="0" err="1"/>
              <a:t>nufik</a:t>
            </a:r>
            <a:endParaRPr lang="en-US" sz="2000" b="1" dirty="0"/>
          </a:p>
          <a:p>
            <a:r>
              <a:rPr lang="en-US" sz="2000" b="1" dirty="0"/>
              <a:t>      - account		</a:t>
            </a:r>
            <a:endParaRPr lang="en-GB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0141B-25ED-4F94-B0EF-4EAFE23A536C}"/>
              </a:ext>
            </a:extLst>
          </p:cNvPr>
          <p:cNvSpPr txBox="1"/>
          <p:nvPr/>
        </p:nvSpPr>
        <p:spPr>
          <a:xfrm>
            <a:off x="7405981" y="5722069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pepege2</a:t>
            </a:r>
            <a:endParaRPr lang="en-GB" sz="20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1FD8D0-209D-4B35-8D25-EFC479DE992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8504808" y="3983914"/>
            <a:ext cx="942805" cy="19382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A492D7-4FE5-4A72-BF80-7952C67A9040}"/>
              </a:ext>
            </a:extLst>
          </p:cNvPr>
          <p:cNvSpPr txBox="1"/>
          <p:nvPr/>
        </p:nvSpPr>
        <p:spPr>
          <a:xfrm>
            <a:off x="9447613" y="3476082"/>
            <a:ext cx="2341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</a:t>
            </a:r>
            <a:r>
              <a:rPr lang="en-US" sz="2000" b="1" dirty="0" err="1"/>
              <a:t>pepege</a:t>
            </a:r>
            <a:endParaRPr lang="en-US" sz="2000" b="1" dirty="0"/>
          </a:p>
          <a:p>
            <a:r>
              <a:rPr lang="en-US" sz="2000" b="1" dirty="0"/>
              <a:t>      - name = vlken69</a:t>
            </a:r>
          </a:p>
          <a:p>
            <a:r>
              <a:rPr lang="en-US" sz="2000" b="1" dirty="0"/>
              <a:t>      - account	</a:t>
            </a:r>
            <a:endParaRPr lang="en-GB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D7F42-3756-4D4C-A11F-D6984C5DE5D6}"/>
              </a:ext>
            </a:extLst>
          </p:cNvPr>
          <p:cNvSpPr txBox="1"/>
          <p:nvPr/>
        </p:nvSpPr>
        <p:spPr>
          <a:xfrm>
            <a:off x="7405980" y="5357203"/>
            <a:ext cx="109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account</a:t>
            </a:r>
            <a:endParaRPr lang="en-GB" sz="20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88538A6-1CCB-43D4-8E35-513152D97E5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8504807" y="4806824"/>
            <a:ext cx="1063976" cy="750434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32CBF7-3190-447A-81ED-2A6926603999}"/>
              </a:ext>
            </a:extLst>
          </p:cNvPr>
          <p:cNvSpPr txBox="1"/>
          <p:nvPr/>
        </p:nvSpPr>
        <p:spPr>
          <a:xfrm>
            <a:off x="9568783" y="4606769"/>
            <a:ext cx="234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account	</a:t>
            </a:r>
            <a:endParaRPr lang="en-GB" sz="20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625D8DA-8952-4AFA-A0CD-7A9FEA800E15}"/>
              </a:ext>
            </a:extLst>
          </p:cNvPr>
          <p:cNvCxnSpPr>
            <a:stCxn id="20" idx="2"/>
            <a:endCxn id="27" idx="2"/>
          </p:cNvCxnSpPr>
          <p:nvPr/>
        </p:nvCxnSpPr>
        <p:spPr>
          <a:xfrm rot="5400000">
            <a:off x="9976286" y="4167664"/>
            <a:ext cx="1602844" cy="75586"/>
          </a:xfrm>
          <a:prstGeom prst="bentConnector5">
            <a:avLst>
              <a:gd name="adj1" fmla="val 8164"/>
              <a:gd name="adj2" fmla="val -1751840"/>
              <a:gd name="adj3" fmla="val 114262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B18AF08B-0921-AB23-BFE8-14318F1B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8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[online]. [cit. 2022-10-23].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https://pbs.twimg.com/media/ELuERYrU0AAI_7b.jpg:large</a:t>
            </a:r>
            <a:endParaRPr lang="en-GB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Praktická část – max 5 bodů</a:t>
            </a:r>
          </a:p>
          <a:p>
            <a:r>
              <a:rPr lang="cs-CZ"/>
              <a:t>Teoretická část – max 5 bodů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4.1.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Definice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proměnné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 (max 1b)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4.2.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Druhy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proměnných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 (max 1b)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4.3.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Deklarace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inicializace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 (max 0,5b)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4.4.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Přetypování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casting,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parsování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 (max 1b)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4.5.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Konvence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 (max 0,5b)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4.6. Stack a Heap (max 1b)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Definice proměnné a její vytvoření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EC467-4FA6-4A4B-B832-DA85BF8C20CB}"/>
              </a:ext>
            </a:extLst>
          </p:cNvPr>
          <p:cNvSpPr txBox="1"/>
          <p:nvPr/>
        </p:nvSpPr>
        <p:spPr>
          <a:xfrm>
            <a:off x="1366346" y="1690688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rgbClr val="C678DD"/>
                </a:solidFill>
                <a:effectLst/>
              </a:rPr>
              <a:t>public class</a:t>
            </a:r>
            <a:r>
              <a:rPr lang="en-GB" sz="3200">
                <a:effectLst/>
              </a:rPr>
              <a:t> </a:t>
            </a:r>
            <a:r>
              <a:rPr lang="en-GB" sz="3200">
                <a:solidFill>
                  <a:srgbClr val="E6C07B"/>
                </a:solidFill>
                <a:effectLst/>
              </a:rPr>
              <a:t>Main</a:t>
            </a:r>
            <a:r>
              <a:rPr lang="en-GB" sz="3200">
                <a:effectLst/>
              </a:rPr>
              <a:t> </a:t>
            </a:r>
            <a:r>
              <a:rPr lang="en-GB" sz="3200"/>
              <a:t>{ </a:t>
            </a:r>
          </a:p>
          <a:p>
            <a:r>
              <a:rPr lang="en-GB" sz="3200">
                <a:solidFill>
                  <a:srgbClr val="C678DD"/>
                </a:solidFill>
                <a:effectLst/>
              </a:rPr>
              <a:t>	public</a:t>
            </a:r>
            <a:r>
              <a:rPr lang="en-GB" sz="3200">
                <a:effectLst/>
              </a:rPr>
              <a:t> </a:t>
            </a:r>
            <a:r>
              <a:rPr lang="en-GB" sz="3200">
                <a:solidFill>
                  <a:srgbClr val="C678DD"/>
                </a:solidFill>
                <a:effectLst/>
              </a:rPr>
              <a:t>static</a:t>
            </a:r>
            <a:r>
              <a:rPr lang="en-GB" sz="3200">
                <a:effectLst/>
              </a:rPr>
              <a:t> </a:t>
            </a:r>
            <a:r>
              <a:rPr lang="en-GB" sz="3200">
                <a:solidFill>
                  <a:srgbClr val="C678DD"/>
                </a:solidFill>
                <a:effectLst/>
              </a:rPr>
              <a:t>void</a:t>
            </a:r>
            <a:r>
              <a:rPr lang="en-GB" sz="3200">
                <a:effectLst/>
              </a:rPr>
              <a:t> </a:t>
            </a:r>
            <a:r>
              <a:rPr lang="en-GB" sz="3200">
                <a:solidFill>
                  <a:srgbClr val="61AEEE"/>
                </a:solidFill>
                <a:effectLst/>
              </a:rPr>
              <a:t>main</a:t>
            </a:r>
            <a:r>
              <a:rPr lang="en-GB" sz="3200">
                <a:effectLst/>
              </a:rPr>
              <a:t>(String[] </a:t>
            </a:r>
            <a:r>
              <a:rPr lang="en-GB" sz="3200" err="1">
                <a:effectLst/>
              </a:rPr>
              <a:t>args</a:t>
            </a:r>
            <a:r>
              <a:rPr lang="en-GB" sz="3200">
                <a:effectLst/>
              </a:rPr>
              <a:t>) </a:t>
            </a:r>
            <a:r>
              <a:rPr lang="en-GB" sz="3200"/>
              <a:t>{ 						int </a:t>
            </a:r>
            <a:r>
              <a:rPr lang="en-GB" sz="3200" err="1">
                <a:solidFill>
                  <a:srgbClr val="FF0000"/>
                </a:solidFill>
              </a:rPr>
              <a:t>i</a:t>
            </a:r>
            <a:r>
              <a:rPr lang="en-GB" sz="3200"/>
              <a:t> = 10;</a:t>
            </a:r>
          </a:p>
          <a:p>
            <a:r>
              <a:rPr lang="en-GB" sz="3200"/>
              <a:t>		</a:t>
            </a:r>
            <a:r>
              <a:rPr lang="en-GB" sz="3200" err="1">
                <a:solidFill>
                  <a:schemeClr val="bg2">
                    <a:lumMod val="50000"/>
                  </a:schemeClr>
                </a:solidFill>
              </a:rPr>
              <a:t>System.out.println</a:t>
            </a:r>
            <a:r>
              <a:rPr lang="en-GB" sz="320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GB" sz="3200" err="1">
                <a:solidFill>
                  <a:srgbClr val="FF0000"/>
                </a:solidFill>
              </a:rPr>
              <a:t>i</a:t>
            </a:r>
            <a:r>
              <a:rPr lang="en-GB" sz="320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GB" sz="3200"/>
              <a:t>; </a:t>
            </a:r>
          </a:p>
          <a:p>
            <a:r>
              <a:rPr lang="en-GB" sz="3200"/>
              <a:t>	} </a:t>
            </a:r>
          </a:p>
          <a:p>
            <a:r>
              <a:rPr lang="en-GB" sz="3200"/>
              <a:t>}</a:t>
            </a:r>
            <a:endParaRPr lang="cs-CZ" sz="32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5D06F2-558E-856E-CEA3-78B9AD7D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00" y="3765661"/>
            <a:ext cx="1600200" cy="49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accent2"/>
                </a:solidFill>
              </a:rPr>
              <a:t>int </a:t>
            </a:r>
            <a:r>
              <a:rPr lang="en-GB" err="1">
                <a:solidFill>
                  <a:schemeClr val="accent2"/>
                </a:solidFill>
              </a:rPr>
              <a:t>i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= 10;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0DB0D-D10A-5FFC-8202-A6617AA3C4B9}"/>
              </a:ext>
            </a:extLst>
          </p:cNvPr>
          <p:cNvSpPr txBox="1"/>
          <p:nvPr/>
        </p:nvSpPr>
        <p:spPr>
          <a:xfrm>
            <a:off x="8835291" y="1687807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/>
              <a:t>Soubor </a:t>
            </a:r>
            <a:r>
              <a:rPr lang="cs-CZ" i="1" err="1"/>
              <a:t>Main.java</a:t>
            </a:r>
            <a:endParaRPr lang="cs-CZ" i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5645D-9324-A89F-ECBC-1C51FBE374F0}"/>
              </a:ext>
            </a:extLst>
          </p:cNvPr>
          <p:cNvCxnSpPr/>
          <p:nvPr/>
        </p:nvCxnSpPr>
        <p:spPr>
          <a:xfrm flipH="1">
            <a:off x="5537100" y="4256923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55D4E8-B495-E466-A8EE-B28DD71289CD}"/>
              </a:ext>
            </a:extLst>
          </p:cNvPr>
          <p:cNvSpPr txBox="1"/>
          <p:nvPr/>
        </p:nvSpPr>
        <p:spPr>
          <a:xfrm>
            <a:off x="4710762" y="4258519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6F4E6-CD65-E226-8403-3919BB54E807}"/>
              </a:ext>
            </a:extLst>
          </p:cNvPr>
          <p:cNvCxnSpPr/>
          <p:nvPr/>
        </p:nvCxnSpPr>
        <p:spPr>
          <a:xfrm flipH="1">
            <a:off x="6278079" y="4251668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8A447A-FD6E-3983-82E9-B6BAB4C0BEE4}"/>
              </a:ext>
            </a:extLst>
          </p:cNvPr>
          <p:cNvSpPr txBox="1"/>
          <p:nvPr/>
        </p:nvSpPr>
        <p:spPr>
          <a:xfrm>
            <a:off x="6212389" y="4258519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/>
              <a:t>Inicializace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1158FE-D288-2822-77D7-A75160C3BD0E}"/>
              </a:ext>
            </a:extLst>
          </p:cNvPr>
          <p:cNvSpPr txBox="1">
            <a:spLocks/>
          </p:cNvSpPr>
          <p:nvPr/>
        </p:nvSpPr>
        <p:spPr>
          <a:xfrm>
            <a:off x="8927262" y="3765661"/>
            <a:ext cx="1600200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accent2"/>
                </a:solidFill>
              </a:rPr>
              <a:t>    L </a:t>
            </a:r>
            <a:r>
              <a:rPr lang="en-GB"/>
              <a:t>= P;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EDAC3F-07BC-ECEA-CDE0-1CC8A4176314}"/>
              </a:ext>
            </a:extLst>
          </p:cNvPr>
          <p:cNvCxnSpPr/>
          <p:nvPr/>
        </p:nvCxnSpPr>
        <p:spPr>
          <a:xfrm flipH="1">
            <a:off x="8927262" y="4256923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B0C650-BE99-4DB5-8542-68F3EF932DEB}"/>
              </a:ext>
            </a:extLst>
          </p:cNvPr>
          <p:cNvSpPr txBox="1"/>
          <p:nvPr/>
        </p:nvSpPr>
        <p:spPr>
          <a:xfrm>
            <a:off x="8100924" y="4258519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BC6DDB-1E69-EB7E-6264-5BA558F6067D}"/>
              </a:ext>
            </a:extLst>
          </p:cNvPr>
          <p:cNvCxnSpPr/>
          <p:nvPr/>
        </p:nvCxnSpPr>
        <p:spPr>
          <a:xfrm flipH="1">
            <a:off x="9668241" y="4251668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DDA7A8-43FA-4E0D-8314-F0ECAF06E0A1}"/>
              </a:ext>
            </a:extLst>
          </p:cNvPr>
          <p:cNvSpPr txBox="1"/>
          <p:nvPr/>
        </p:nvSpPr>
        <p:spPr>
          <a:xfrm>
            <a:off x="9602551" y="4258519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/>
              <a:t>Inicializace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342D5-7C94-F52B-3FC1-9ABEDB9C23E8}"/>
              </a:ext>
            </a:extLst>
          </p:cNvPr>
          <p:cNvSpPr txBox="1"/>
          <p:nvPr/>
        </p:nvSpPr>
        <p:spPr>
          <a:xfrm>
            <a:off x="8126378" y="4737676"/>
            <a:ext cx="32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Stejný jako matematická rovnice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35C220-EC0E-1181-A5E3-922F2BEEA314}"/>
              </a:ext>
            </a:extLst>
          </p:cNvPr>
          <p:cNvSpPr txBox="1">
            <a:spLocks/>
          </p:cNvSpPr>
          <p:nvPr/>
        </p:nvSpPr>
        <p:spPr>
          <a:xfrm>
            <a:off x="722586" y="5094377"/>
            <a:ext cx="10515600" cy="188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Proměnná je vymezený prostor v paměti. Do tohoto prostoru můžeme ukládat různé hodnoty, můžeme na ně odkazovat, můžeme je měnit.</a:t>
            </a:r>
          </a:p>
        </p:txBody>
      </p:sp>
    </p:spTree>
    <p:extLst>
      <p:ext uri="{BB962C8B-B14F-4D97-AF65-F5344CB8AC3E}">
        <p14:creationId xmlns:p14="http://schemas.microsoft.com/office/powerpoint/2010/main" val="33070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Deklarace a inicializace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5D06F2-558E-856E-CEA3-78B9AD7D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382" y="4602189"/>
            <a:ext cx="1600200" cy="49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accent2"/>
                </a:solidFill>
              </a:rPr>
              <a:t>int </a:t>
            </a:r>
            <a:r>
              <a:rPr lang="en-GB" err="1">
                <a:solidFill>
                  <a:schemeClr val="accent2"/>
                </a:solidFill>
              </a:rPr>
              <a:t>i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= 10;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5645D-9324-A89F-ECBC-1C51FBE374F0}"/>
              </a:ext>
            </a:extLst>
          </p:cNvPr>
          <p:cNvCxnSpPr/>
          <p:nvPr/>
        </p:nvCxnSpPr>
        <p:spPr>
          <a:xfrm flipH="1">
            <a:off x="7818382" y="5093451"/>
            <a:ext cx="675289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55D4E8-B495-E466-A8EE-B28DD71289CD}"/>
              </a:ext>
            </a:extLst>
          </p:cNvPr>
          <p:cNvSpPr txBox="1"/>
          <p:nvPr/>
        </p:nvSpPr>
        <p:spPr>
          <a:xfrm>
            <a:off x="6992044" y="5095047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>
                <a:solidFill>
                  <a:schemeClr val="accent2"/>
                </a:solidFill>
              </a:rPr>
              <a:t>Deklarace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6F4E6-CD65-E226-8403-3919BB54E807}"/>
              </a:ext>
            </a:extLst>
          </p:cNvPr>
          <p:cNvCxnSpPr/>
          <p:nvPr/>
        </p:nvCxnSpPr>
        <p:spPr>
          <a:xfrm flipH="1">
            <a:off x="8559361" y="5088196"/>
            <a:ext cx="6752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8A447A-FD6E-3983-82E9-B6BAB4C0BEE4}"/>
              </a:ext>
            </a:extLst>
          </p:cNvPr>
          <p:cNvSpPr txBox="1"/>
          <p:nvPr/>
        </p:nvSpPr>
        <p:spPr>
          <a:xfrm>
            <a:off x="8493671" y="5095047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/>
              <a:t>Inicializace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C56-035F-10AA-FBCC-A99B9893D79F}"/>
              </a:ext>
            </a:extLst>
          </p:cNvPr>
          <p:cNvSpPr txBox="1">
            <a:spLocks/>
          </p:cNvSpPr>
          <p:nvPr/>
        </p:nvSpPr>
        <p:spPr>
          <a:xfrm>
            <a:off x="4992027" y="4695775"/>
            <a:ext cx="1600200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accent2"/>
                </a:solidFill>
              </a:rPr>
              <a:t>int foo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DA393E-047B-432E-4C12-30CB74ACC044}"/>
              </a:ext>
            </a:extLst>
          </p:cNvPr>
          <p:cNvCxnSpPr>
            <a:cxnSpLocks/>
          </p:cNvCxnSpPr>
          <p:nvPr/>
        </p:nvCxnSpPr>
        <p:spPr>
          <a:xfrm flipH="1">
            <a:off x="4992027" y="5187037"/>
            <a:ext cx="1103973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1F2674-50E9-7AFF-B4DE-52FC1649ED97}"/>
              </a:ext>
            </a:extLst>
          </p:cNvPr>
          <p:cNvSpPr txBox="1"/>
          <p:nvPr/>
        </p:nvSpPr>
        <p:spPr>
          <a:xfrm>
            <a:off x="4775312" y="5187037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>
                <a:solidFill>
                  <a:schemeClr val="accent2"/>
                </a:solidFill>
              </a:rPr>
              <a:t>Deklarace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0E78E-FBC5-72DA-1F2C-CFDFE17DC23D}"/>
              </a:ext>
            </a:extLst>
          </p:cNvPr>
          <p:cNvSpPr txBox="1"/>
          <p:nvPr/>
        </p:nvSpPr>
        <p:spPr>
          <a:xfrm>
            <a:off x="0" y="3437601"/>
            <a:ext cx="53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cs-CZ" sz="2000"/>
              <a:t>Primitivní datové typy</a:t>
            </a:r>
          </a:p>
          <a:p>
            <a:pPr lvl="2">
              <a:buFont typeface="Wingdings" pitchFamily="2" charset="2"/>
              <a:buChar char="§"/>
            </a:pPr>
            <a:r>
              <a:rPr lang="en-GB" sz="1600"/>
              <a:t>byte, short, int, long, float, double, </a:t>
            </a:r>
            <a:r>
              <a:rPr lang="en-GB" sz="1600" err="1"/>
              <a:t>boolean</a:t>
            </a:r>
            <a:r>
              <a:rPr lang="en-GB" sz="1600"/>
              <a:t> a char</a:t>
            </a:r>
            <a:endParaRPr lang="cs-CZ" sz="1600"/>
          </a:p>
          <a:p>
            <a:endParaRPr lang="cs-C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05B59-6969-AF0C-39CA-14A33C3AAA50}"/>
              </a:ext>
            </a:extLst>
          </p:cNvPr>
          <p:cNvSpPr txBox="1"/>
          <p:nvPr/>
        </p:nvSpPr>
        <p:spPr>
          <a:xfrm>
            <a:off x="5792127" y="210155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cs-CZ" sz="2000"/>
              <a:t>Ne-primitivní datové typy –</a:t>
            </a:r>
            <a:r>
              <a:rPr lang="cs-CZ" sz="2000" err="1"/>
              <a:t>String</a:t>
            </a:r>
            <a:r>
              <a:rPr lang="cs-CZ" sz="2000"/>
              <a:t>, pole a třídy</a:t>
            </a:r>
          </a:p>
          <a:p>
            <a:pPr lvl="2">
              <a:buFont typeface="Wingdings" pitchFamily="2" charset="2"/>
              <a:buChar char="§"/>
            </a:pPr>
            <a:r>
              <a:rPr lang="cs-CZ" err="1"/>
              <a:t>String</a:t>
            </a:r>
            <a:r>
              <a:rPr lang="cs-CZ"/>
              <a:t> uchovává textové řetězce</a:t>
            </a:r>
          </a:p>
          <a:p>
            <a:pPr lvl="2">
              <a:buFont typeface="Wingdings" pitchFamily="2" charset="2"/>
              <a:buChar char="§"/>
            </a:pPr>
            <a:r>
              <a:rPr lang="cs-CZ"/>
              <a:t>Pole uchovává vícero hodnot stejného datového typu</a:t>
            </a:r>
            <a:br>
              <a:rPr lang="cs-CZ"/>
            </a:br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E33CD9-206A-C53B-6800-967A569A0A77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804787" y="4089868"/>
            <a:ext cx="2187240" cy="851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E9BDB3-146C-D0A0-607C-C8EC4F3AA47A}"/>
              </a:ext>
            </a:extLst>
          </p:cNvPr>
          <p:cNvCxnSpPr>
            <a:cxnSpLocks/>
          </p:cNvCxnSpPr>
          <p:nvPr/>
        </p:nvCxnSpPr>
        <p:spPr>
          <a:xfrm flipV="1">
            <a:off x="5592995" y="2545492"/>
            <a:ext cx="999232" cy="2150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7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Druhy proměnných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65964E-7439-9BD9-7B96-54B871ECAC28}"/>
              </a:ext>
            </a:extLst>
          </p:cNvPr>
          <p:cNvGraphicFramePr>
            <a:graphicFrameLocks noGrp="1"/>
          </p:cNvGraphicFramePr>
          <p:nvPr/>
        </p:nvGraphicFramePr>
        <p:xfrm>
          <a:off x="2969393" y="1865815"/>
          <a:ext cx="6253213" cy="3911123"/>
        </p:xfrm>
        <a:graphic>
          <a:graphicData uri="http://schemas.openxmlformats.org/drawingml/2006/table">
            <a:tbl>
              <a:tblPr/>
              <a:tblGrid>
                <a:gridCol w="1360452">
                  <a:extLst>
                    <a:ext uri="{9D8B030D-6E8A-4147-A177-3AD203B41FA5}">
                      <a16:colId xmlns:a16="http://schemas.microsoft.com/office/drawing/2014/main" val="1411203629"/>
                    </a:ext>
                  </a:extLst>
                </a:gridCol>
                <a:gridCol w="1098949">
                  <a:extLst>
                    <a:ext uri="{9D8B030D-6E8A-4147-A177-3AD203B41FA5}">
                      <a16:colId xmlns:a16="http://schemas.microsoft.com/office/drawing/2014/main" val="41190095"/>
                    </a:ext>
                  </a:extLst>
                </a:gridCol>
                <a:gridCol w="3793812">
                  <a:extLst>
                    <a:ext uri="{9D8B030D-6E8A-4147-A177-3AD203B41FA5}">
                      <a16:colId xmlns:a16="http://schemas.microsoft.com/office/drawing/2014/main" val="2260383300"/>
                    </a:ext>
                  </a:extLst>
                </a:gridCol>
              </a:tblGrid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2793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byte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1 byte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od -128 do 127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44644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2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od -32,768 do 32,767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91052"/>
                  </a:ext>
                </a:extLst>
              </a:tr>
              <a:tr h="52062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4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od -2,147,483,648 do 2,147,483,647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98403"/>
                  </a:ext>
                </a:extLst>
              </a:tr>
              <a:tr h="71424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8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celá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noProof="0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od -9,223,372,036,854,775,808 do 9,223,372,036,854,775,807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087245"/>
                  </a:ext>
                </a:extLst>
              </a:tr>
              <a:tr h="52062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4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reálná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83902"/>
                  </a:ext>
                </a:extLst>
              </a:tr>
              <a:tr h="52062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8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reálná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čísla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98944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1 bit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hodnoty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true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nebo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false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10950"/>
                  </a:ext>
                </a:extLst>
              </a:tr>
              <a:tr h="32700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marL="107567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2 bytes</a:t>
                      </a: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Ukládá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jeden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znak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nebo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ASCII </a:t>
                      </a:r>
                      <a:r>
                        <a:rPr lang="en-GB" sz="1300" b="0" i="0" u="none" strike="noStrike" err="1">
                          <a:effectLst/>
                          <a:latin typeface="Arial" panose="020B0604020202020204" pitchFamily="34" charset="0"/>
                        </a:rPr>
                        <a:t>hodnotu</a:t>
                      </a:r>
                      <a:endParaRPr lang="en-GB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783" marR="53783" marT="53783" marB="537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2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Druhy proměnných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C56-035F-10AA-FBCC-A99B9893D79F}"/>
              </a:ext>
            </a:extLst>
          </p:cNvPr>
          <p:cNvSpPr txBox="1">
            <a:spLocks/>
          </p:cNvSpPr>
          <p:nvPr/>
        </p:nvSpPr>
        <p:spPr>
          <a:xfrm>
            <a:off x="6273409" y="2310277"/>
            <a:ext cx="3869074" cy="4407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err="1"/>
              <a:t>data_type</a:t>
            </a:r>
            <a:r>
              <a:rPr lang="en-GB"/>
              <a:t> </a:t>
            </a:r>
            <a:r>
              <a:rPr lang="en-GB" u="sng">
                <a:solidFill>
                  <a:schemeClr val="bg1">
                    <a:lumMod val="50000"/>
                  </a:schemeClr>
                </a:solidFill>
              </a:rPr>
              <a:t>foo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>
                <a:solidFill>
                  <a:srgbClr val="FF0000"/>
                </a:solidFill>
              </a:rPr>
              <a:t>byte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sz="2800"/>
          </a:p>
          <a:p>
            <a:pPr marL="0" indent="0">
              <a:buNone/>
            </a:pPr>
            <a:r>
              <a:rPr lang="en-GB">
                <a:solidFill>
                  <a:schemeClr val="accent1"/>
                </a:solidFill>
              </a:rPr>
              <a:t>s</a:t>
            </a:r>
            <a:r>
              <a:rPr lang="en-GB" sz="2800">
                <a:solidFill>
                  <a:schemeClr val="accent1"/>
                </a:solidFill>
              </a:rPr>
              <a:t>hort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sz="280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accent2"/>
                </a:solidFill>
              </a:rPr>
              <a:t>i</a:t>
            </a:r>
            <a:r>
              <a:rPr lang="en-GB" sz="2800">
                <a:solidFill>
                  <a:schemeClr val="accent2"/>
                </a:solidFill>
              </a:rPr>
              <a:t>nt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sz="280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>
                <a:solidFill>
                  <a:schemeClr val="accent4"/>
                </a:solidFill>
              </a:rPr>
              <a:t>long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sz="280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92D050"/>
                </a:solidFill>
              </a:rPr>
              <a:t>f</a:t>
            </a:r>
            <a:r>
              <a:rPr lang="en-GB" sz="2800">
                <a:solidFill>
                  <a:srgbClr val="92D050"/>
                </a:solidFill>
              </a:rPr>
              <a:t>loat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>
                <a:solidFill>
                  <a:srgbClr val="00B050"/>
                </a:solidFill>
              </a:rPr>
              <a:t>double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u="sng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err="1">
                <a:solidFill>
                  <a:srgbClr val="7030A0"/>
                </a:solidFill>
              </a:rPr>
              <a:t>b</a:t>
            </a:r>
            <a:r>
              <a:rPr lang="en-GB" sz="2800" err="1">
                <a:solidFill>
                  <a:srgbClr val="7030A0"/>
                </a:solidFill>
              </a:rPr>
              <a:t>oolean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sz="280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>
                <a:solidFill>
                  <a:srgbClr val="002060"/>
                </a:solidFill>
              </a:rPr>
              <a:t>char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 u="sng">
                <a:solidFill>
                  <a:schemeClr val="bg2">
                    <a:lumMod val="50000"/>
                  </a:schemeClr>
                </a:solidFill>
              </a:rPr>
              <a:t>foo</a:t>
            </a:r>
            <a:r>
              <a:rPr lang="en-GB" sz="280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sz="2800" err="1"/>
              <a:t>hodnota</a:t>
            </a:r>
            <a:endParaRPr lang="en-GB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0E78E-FBC5-72DA-1F2C-CFDFE17DC23D}"/>
              </a:ext>
            </a:extLst>
          </p:cNvPr>
          <p:cNvSpPr txBox="1"/>
          <p:nvPr/>
        </p:nvSpPr>
        <p:spPr>
          <a:xfrm>
            <a:off x="764628" y="1722202"/>
            <a:ext cx="44891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cs-CZ" sz="3200"/>
              <a:t>Primitivní datové typy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rgbClr val="FF0000"/>
                </a:solidFill>
              </a:rPr>
              <a:t>byte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chemeClr val="accent1"/>
                </a:solidFill>
              </a:rPr>
              <a:t>short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chemeClr val="accent2"/>
                </a:solidFill>
              </a:rPr>
              <a:t>int</a:t>
            </a:r>
            <a:r>
              <a:rPr lang="en-GB" sz="240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chemeClr val="accent4"/>
                </a:solidFill>
              </a:rPr>
              <a:t>long</a:t>
            </a:r>
            <a:r>
              <a:rPr lang="en-GB" sz="240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rgbClr val="92D050"/>
                </a:solidFill>
              </a:rPr>
              <a:t>float</a:t>
            </a:r>
            <a:r>
              <a:rPr lang="en-GB" sz="240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rgbClr val="00B050"/>
                </a:solidFill>
              </a:rPr>
              <a:t>double</a:t>
            </a:r>
            <a:r>
              <a:rPr lang="en-GB" sz="2400"/>
              <a:t> 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 err="1">
                <a:solidFill>
                  <a:srgbClr val="7030A0"/>
                </a:solidFill>
              </a:rPr>
              <a:t>boolean</a:t>
            </a:r>
            <a:r>
              <a:rPr lang="en-GB" sz="240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GB" sz="2400">
                <a:solidFill>
                  <a:srgbClr val="002060"/>
                </a:solidFill>
              </a:rPr>
              <a:t>char</a:t>
            </a:r>
            <a:endParaRPr lang="cs-CZ" sz="2400">
              <a:solidFill>
                <a:srgbClr val="002060"/>
              </a:solidFill>
            </a:endParaRPr>
          </a:p>
          <a:p>
            <a:endParaRPr lang="cs-CZ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5709F-B904-ADD7-0C19-A9F6BE543960}"/>
              </a:ext>
            </a:extLst>
          </p:cNvPr>
          <p:cNvSpPr txBox="1"/>
          <p:nvPr/>
        </p:nvSpPr>
        <p:spPr>
          <a:xfrm>
            <a:off x="6096000" y="1725502"/>
            <a:ext cx="255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/>
              <a:t>Proměnná </a:t>
            </a:r>
            <a:r>
              <a:rPr lang="cs-CZ" sz="3200" u="sng" err="1">
                <a:solidFill>
                  <a:schemeClr val="bg1">
                    <a:lumMod val="50000"/>
                  </a:schemeClr>
                </a:solidFill>
              </a:rPr>
              <a:t>foo</a:t>
            </a:r>
            <a:endParaRPr lang="cs-CZ" sz="3200" u="sng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Přetypování, casting, </a:t>
            </a:r>
            <a:r>
              <a:rPr lang="cs-CZ" dirty="0" err="1"/>
              <a:t>parsování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384"/>
          </a:xfrm>
        </p:spPr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Přetypování – převádíme proměnnou z jednoho datového typu na jiný</a:t>
            </a:r>
          </a:p>
          <a:p>
            <a:pPr marL="0" indent="0">
              <a:buNone/>
            </a:pPr>
            <a:endParaRPr lang="cs-CZ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67B038-F001-2216-8DAA-B25E9C6F7AE5}"/>
              </a:ext>
            </a:extLst>
          </p:cNvPr>
          <p:cNvSpPr txBox="1">
            <a:spLocks/>
          </p:cNvSpPr>
          <p:nvPr/>
        </p:nvSpPr>
        <p:spPr>
          <a:xfrm>
            <a:off x="283780" y="3734630"/>
            <a:ext cx="5002923" cy="374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 err="1">
                <a:solidFill>
                  <a:schemeClr val="accent2"/>
                </a:solidFill>
              </a:rPr>
              <a:t>Implicitní</a:t>
            </a:r>
            <a:r>
              <a:rPr lang="en-GB" sz="2000" dirty="0">
                <a:solidFill>
                  <a:schemeClr val="accent2"/>
                </a:solidFill>
              </a:rPr>
              <a:t>/</a:t>
            </a:r>
            <a:r>
              <a:rPr lang="en-GB" sz="2000" dirty="0" err="1">
                <a:solidFill>
                  <a:schemeClr val="accent2"/>
                </a:solidFill>
              </a:rPr>
              <a:t>Automatické</a:t>
            </a:r>
            <a:r>
              <a:rPr lang="en-GB" sz="2000" dirty="0">
                <a:solidFill>
                  <a:schemeClr val="accent2"/>
                </a:solidFill>
              </a:rPr>
              <a:t>/Widening/Upcasting</a:t>
            </a:r>
            <a:endParaRPr lang="en-GB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A4BFC1-68DA-6E72-9F0C-4E0F87613F2C}"/>
              </a:ext>
            </a:extLst>
          </p:cNvPr>
          <p:cNvSpPr txBox="1">
            <a:spLocks/>
          </p:cNvSpPr>
          <p:nvPr/>
        </p:nvSpPr>
        <p:spPr>
          <a:xfrm>
            <a:off x="4489889" y="2420592"/>
            <a:ext cx="3122886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Přetypování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8D8C97-653B-0CB9-87E7-0DCDD2EDB69B}"/>
              </a:ext>
            </a:extLst>
          </p:cNvPr>
          <p:cNvSpPr txBox="1">
            <a:spLocks/>
          </p:cNvSpPr>
          <p:nvPr/>
        </p:nvSpPr>
        <p:spPr>
          <a:xfrm>
            <a:off x="6140669" y="3734630"/>
            <a:ext cx="5767551" cy="491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 err="1">
                <a:solidFill>
                  <a:schemeClr val="accent2"/>
                </a:solidFill>
              </a:rPr>
              <a:t>Explicitní</a:t>
            </a:r>
            <a:r>
              <a:rPr lang="en-GB" sz="2000" dirty="0">
                <a:solidFill>
                  <a:schemeClr val="accent2"/>
                </a:solidFill>
              </a:rPr>
              <a:t>/</a:t>
            </a:r>
            <a:r>
              <a:rPr lang="en-GB" sz="2000" dirty="0" err="1">
                <a:solidFill>
                  <a:schemeClr val="accent2"/>
                </a:solidFill>
              </a:rPr>
              <a:t>Vynucené</a:t>
            </a:r>
            <a:r>
              <a:rPr lang="en-GB" sz="2000" dirty="0">
                <a:solidFill>
                  <a:schemeClr val="accent2"/>
                </a:solidFill>
              </a:rPr>
              <a:t>/</a:t>
            </a:r>
            <a:r>
              <a:rPr lang="en-GB" sz="2000" dirty="0" err="1">
                <a:solidFill>
                  <a:schemeClr val="accent2"/>
                </a:solidFill>
              </a:rPr>
              <a:t>Manuální</a:t>
            </a:r>
            <a:r>
              <a:rPr lang="en-GB" sz="2000" dirty="0">
                <a:solidFill>
                  <a:schemeClr val="accent2"/>
                </a:solidFill>
              </a:rPr>
              <a:t>/Narrowing/</a:t>
            </a:r>
            <a:r>
              <a:rPr lang="en-GB" sz="2000" dirty="0" err="1">
                <a:solidFill>
                  <a:schemeClr val="accent2"/>
                </a:solidFill>
              </a:rPr>
              <a:t>Downcasting</a:t>
            </a:r>
            <a:endParaRPr lang="en-GB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D36C13-9DD0-A092-C63A-999676C34C7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3092669" y="2911854"/>
            <a:ext cx="2958663" cy="4624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F05D35-30AE-33F7-D8DA-43C4DA35311D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6051332" y="2911854"/>
            <a:ext cx="3090041" cy="4807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D2F22A-4C85-162B-D89B-E9E87D7F5B6B}"/>
              </a:ext>
            </a:extLst>
          </p:cNvPr>
          <p:cNvSpPr txBox="1">
            <a:spLocks/>
          </p:cNvSpPr>
          <p:nvPr/>
        </p:nvSpPr>
        <p:spPr>
          <a:xfrm>
            <a:off x="283779" y="4094030"/>
            <a:ext cx="5002923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Konvertujeme </a:t>
            </a:r>
            <a:r>
              <a:rPr lang="cs-CZ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menší</a:t>
            </a:r>
            <a:r>
              <a:rPr lang="cs-CZ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datový typ na </a:t>
            </a:r>
            <a:r>
              <a:rPr lang="cs-CZ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větší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cs-CZ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B6EBB3-9697-1843-A94C-6F2040A780B9}"/>
              </a:ext>
            </a:extLst>
          </p:cNvPr>
          <p:cNvSpPr txBox="1">
            <a:spLocks/>
          </p:cNvSpPr>
          <p:nvPr/>
        </p:nvSpPr>
        <p:spPr>
          <a:xfrm>
            <a:off x="6552077" y="4094030"/>
            <a:ext cx="5002923" cy="49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Konvertujeme </a:t>
            </a:r>
            <a:r>
              <a:rPr lang="cs-CZ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větší</a:t>
            </a:r>
            <a:r>
              <a:rPr lang="cs-CZ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datový typ na </a:t>
            </a:r>
            <a:r>
              <a:rPr lang="cs-CZ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menší</a:t>
            </a:r>
            <a:endParaRPr lang="cs-CZ" sz="2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46E6-1E09-9ADA-5133-F90A1528196B}"/>
              </a:ext>
            </a:extLst>
          </p:cNvPr>
          <p:cNvSpPr txBox="1"/>
          <p:nvPr/>
        </p:nvSpPr>
        <p:spPr>
          <a:xfrm>
            <a:off x="756745" y="4719145"/>
            <a:ext cx="512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7AA"/>
                </a:solidFill>
                <a:effectLst/>
              </a:rPr>
              <a:t>int</a:t>
            </a:r>
            <a:r>
              <a:rPr lang="en-GB" dirty="0"/>
              <a:t> foo </a:t>
            </a:r>
            <a:r>
              <a:rPr lang="en-GB" dirty="0">
                <a:solidFill>
                  <a:srgbClr val="9A6E3A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420</a:t>
            </a:r>
            <a:r>
              <a:rPr lang="en-GB" dirty="0">
                <a:solidFill>
                  <a:srgbClr val="999999"/>
                </a:solidFill>
                <a:effectLst/>
              </a:rPr>
              <a:t>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77AA"/>
                </a:solidFill>
                <a:effectLst/>
              </a:rPr>
              <a:t>double</a:t>
            </a:r>
            <a:r>
              <a:rPr lang="en-GB" dirty="0"/>
              <a:t> fee </a:t>
            </a:r>
            <a:r>
              <a:rPr lang="en-GB" dirty="0">
                <a:solidFill>
                  <a:srgbClr val="9A6E3A"/>
                </a:solidFill>
                <a:effectLst/>
              </a:rPr>
              <a:t>=</a:t>
            </a:r>
            <a:r>
              <a:rPr lang="en-GB" dirty="0"/>
              <a:t> foo</a:t>
            </a:r>
            <a:r>
              <a:rPr lang="en-GB" dirty="0">
                <a:solidFill>
                  <a:srgbClr val="999999"/>
                </a:solidFill>
                <a:effectLst/>
              </a:rPr>
              <a:t>;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7030A0"/>
                </a:solidFill>
                <a:effectLst/>
              </a:rPr>
              <a:t>System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/>
              <a:t>out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>
                <a:solidFill>
                  <a:srgbClr val="7030A0"/>
                </a:solidFill>
                <a:effectLst/>
              </a:rPr>
              <a:t>println</a:t>
            </a:r>
            <a:r>
              <a:rPr lang="en-GB" dirty="0">
                <a:solidFill>
                  <a:srgbClr val="999999"/>
                </a:solidFill>
                <a:effectLst/>
              </a:rPr>
              <a:t>(</a:t>
            </a:r>
            <a:r>
              <a:rPr lang="en-GB" dirty="0"/>
              <a:t>foo</a:t>
            </a:r>
            <a:r>
              <a:rPr lang="en-GB" dirty="0">
                <a:solidFill>
                  <a:srgbClr val="999999"/>
                </a:solidFill>
                <a:effectLst/>
              </a:rPr>
              <a:t>);</a:t>
            </a:r>
            <a:r>
              <a:rPr lang="en-GB" dirty="0"/>
              <a:t> </a:t>
            </a:r>
            <a:r>
              <a:rPr lang="en-GB" dirty="0">
                <a:solidFill>
                  <a:srgbClr val="708090"/>
                </a:solidFill>
                <a:effectLst/>
              </a:rPr>
              <a:t>// </a:t>
            </a:r>
            <a:r>
              <a:rPr lang="en-GB" dirty="0">
                <a:solidFill>
                  <a:srgbClr val="708090"/>
                </a:solidFill>
              </a:rPr>
              <a:t>420</a:t>
            </a:r>
            <a:endParaRPr lang="en-GB" dirty="0"/>
          </a:p>
          <a:p>
            <a:r>
              <a:rPr lang="en-GB" dirty="0" err="1">
                <a:solidFill>
                  <a:srgbClr val="7030A0"/>
                </a:solidFill>
                <a:effectLst/>
              </a:rPr>
              <a:t>System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/>
              <a:t>out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>
                <a:solidFill>
                  <a:srgbClr val="7030A0"/>
                </a:solidFill>
                <a:effectLst/>
              </a:rPr>
              <a:t>println</a:t>
            </a:r>
            <a:r>
              <a:rPr lang="en-GB" dirty="0">
                <a:solidFill>
                  <a:srgbClr val="999999"/>
                </a:solidFill>
                <a:effectLst/>
              </a:rPr>
              <a:t>(</a:t>
            </a:r>
            <a:r>
              <a:rPr lang="en-GB" dirty="0"/>
              <a:t>fee</a:t>
            </a:r>
            <a:r>
              <a:rPr lang="en-GB" dirty="0">
                <a:solidFill>
                  <a:srgbClr val="999999"/>
                </a:solidFill>
                <a:effectLst/>
              </a:rPr>
              <a:t>);</a:t>
            </a:r>
            <a:r>
              <a:rPr lang="en-GB" dirty="0"/>
              <a:t> </a:t>
            </a:r>
            <a:r>
              <a:rPr lang="en-GB" dirty="0">
                <a:solidFill>
                  <a:srgbClr val="708090"/>
                </a:solidFill>
                <a:effectLst/>
              </a:rPr>
              <a:t>// 420.0</a:t>
            </a:r>
            <a:endParaRPr lang="cs-C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C1AF0-D5E3-1922-3EE7-96FD4B0F5064}"/>
              </a:ext>
            </a:extLst>
          </p:cNvPr>
          <p:cNvSpPr txBox="1"/>
          <p:nvPr/>
        </p:nvSpPr>
        <p:spPr>
          <a:xfrm>
            <a:off x="7005802" y="4719145"/>
            <a:ext cx="512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7AA"/>
                </a:solidFill>
                <a:effectLst/>
              </a:rPr>
              <a:t>double</a:t>
            </a:r>
            <a:r>
              <a:rPr lang="en-GB" dirty="0"/>
              <a:t> foo </a:t>
            </a:r>
            <a:r>
              <a:rPr lang="en-GB" dirty="0">
                <a:solidFill>
                  <a:srgbClr val="9A6E3A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420.69</a:t>
            </a:r>
            <a:r>
              <a:rPr lang="en-GB" dirty="0">
                <a:solidFill>
                  <a:srgbClr val="999999"/>
                </a:solidFill>
                <a:effectLst/>
              </a:rPr>
              <a:t>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77AA"/>
                </a:solidFill>
                <a:effectLst/>
              </a:rPr>
              <a:t>int</a:t>
            </a:r>
            <a:r>
              <a:rPr lang="en-GB" dirty="0"/>
              <a:t> fee </a:t>
            </a:r>
            <a:r>
              <a:rPr lang="en-GB" dirty="0">
                <a:solidFill>
                  <a:srgbClr val="9A6E3A"/>
                </a:solidFill>
                <a:effectLst/>
              </a:rPr>
              <a:t>= </a:t>
            </a:r>
            <a:r>
              <a:rPr lang="en-GB" u="sng" dirty="0">
                <a:effectLst/>
              </a:rPr>
              <a:t>(</a:t>
            </a:r>
            <a:r>
              <a:rPr lang="en-GB" u="sng" dirty="0">
                <a:solidFill>
                  <a:srgbClr val="0077AA"/>
                </a:solidFill>
                <a:effectLst/>
              </a:rPr>
              <a:t>int</a:t>
            </a:r>
            <a:r>
              <a:rPr lang="en-GB" u="sng" dirty="0">
                <a:effectLst/>
              </a:rPr>
              <a:t>)</a:t>
            </a:r>
            <a:r>
              <a:rPr lang="en-GB" u="sng" dirty="0"/>
              <a:t> </a:t>
            </a:r>
            <a:r>
              <a:rPr lang="en-GB" dirty="0"/>
              <a:t>foo</a:t>
            </a:r>
            <a:r>
              <a:rPr lang="en-GB" dirty="0">
                <a:solidFill>
                  <a:srgbClr val="999999"/>
                </a:solidFill>
                <a:effectLst/>
              </a:rPr>
              <a:t>;</a:t>
            </a:r>
          </a:p>
          <a:p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7030A0"/>
                </a:solidFill>
                <a:effectLst/>
              </a:rPr>
              <a:t>System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/>
              <a:t>out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>
                <a:solidFill>
                  <a:srgbClr val="7030A0"/>
                </a:solidFill>
                <a:effectLst/>
              </a:rPr>
              <a:t>println</a:t>
            </a:r>
            <a:r>
              <a:rPr lang="en-GB" dirty="0">
                <a:solidFill>
                  <a:srgbClr val="999999"/>
                </a:solidFill>
                <a:effectLst/>
              </a:rPr>
              <a:t>(</a:t>
            </a:r>
            <a:r>
              <a:rPr lang="en-GB" dirty="0"/>
              <a:t>foo</a:t>
            </a:r>
            <a:r>
              <a:rPr lang="en-GB" dirty="0">
                <a:solidFill>
                  <a:srgbClr val="999999"/>
                </a:solidFill>
                <a:effectLst/>
              </a:rPr>
              <a:t>);</a:t>
            </a:r>
            <a:r>
              <a:rPr lang="en-GB" dirty="0"/>
              <a:t> </a:t>
            </a:r>
            <a:r>
              <a:rPr lang="en-GB" dirty="0">
                <a:solidFill>
                  <a:srgbClr val="708090"/>
                </a:solidFill>
                <a:effectLst/>
              </a:rPr>
              <a:t>// </a:t>
            </a:r>
            <a:r>
              <a:rPr lang="en-GB" dirty="0">
                <a:solidFill>
                  <a:srgbClr val="708090"/>
                </a:solidFill>
              </a:rPr>
              <a:t>420.69</a:t>
            </a:r>
            <a:endParaRPr lang="en-GB" dirty="0"/>
          </a:p>
          <a:p>
            <a:r>
              <a:rPr lang="en-GB" dirty="0" err="1">
                <a:solidFill>
                  <a:srgbClr val="7030A0"/>
                </a:solidFill>
                <a:effectLst/>
              </a:rPr>
              <a:t>System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/>
              <a:t>out</a:t>
            </a:r>
            <a:r>
              <a:rPr lang="en-GB" dirty="0" err="1">
                <a:solidFill>
                  <a:srgbClr val="999999"/>
                </a:solidFill>
                <a:effectLst/>
              </a:rPr>
              <a:t>.</a:t>
            </a:r>
            <a:r>
              <a:rPr lang="en-GB" dirty="0" err="1">
                <a:solidFill>
                  <a:srgbClr val="7030A0"/>
                </a:solidFill>
                <a:effectLst/>
              </a:rPr>
              <a:t>println</a:t>
            </a:r>
            <a:r>
              <a:rPr lang="en-GB" dirty="0">
                <a:solidFill>
                  <a:srgbClr val="999999"/>
                </a:solidFill>
                <a:effectLst/>
              </a:rPr>
              <a:t>(</a:t>
            </a:r>
            <a:r>
              <a:rPr lang="en-GB" dirty="0"/>
              <a:t>fee</a:t>
            </a:r>
            <a:r>
              <a:rPr lang="en-GB" dirty="0">
                <a:solidFill>
                  <a:srgbClr val="999999"/>
                </a:solidFill>
                <a:effectLst/>
              </a:rPr>
              <a:t>);</a:t>
            </a:r>
            <a:r>
              <a:rPr lang="en-GB" dirty="0"/>
              <a:t> </a:t>
            </a:r>
            <a:r>
              <a:rPr lang="en-GB" dirty="0">
                <a:solidFill>
                  <a:srgbClr val="708090"/>
                </a:solidFill>
                <a:effectLst/>
              </a:rPr>
              <a:t>// 420</a:t>
            </a:r>
            <a:endParaRPr lang="cs-CZ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06B8C5-EF13-027C-7373-5C00EA19C3ED}"/>
              </a:ext>
            </a:extLst>
          </p:cNvPr>
          <p:cNvCxnSpPr>
            <a:cxnSpLocks/>
          </p:cNvCxnSpPr>
          <p:nvPr/>
        </p:nvCxnSpPr>
        <p:spPr>
          <a:xfrm flipH="1">
            <a:off x="5808360" y="5319309"/>
            <a:ext cx="2317451" cy="308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D2E849-B655-5ED6-3659-2EB5995E9330}"/>
              </a:ext>
            </a:extLst>
          </p:cNvPr>
          <p:cNvSpPr txBox="1"/>
          <p:nvPr/>
        </p:nvSpPr>
        <p:spPr>
          <a:xfrm>
            <a:off x="4610919" y="5627547"/>
            <a:ext cx="239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 () dáváme datový typ, na který chceme danou proměnnou konvertovat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970B3-8E5B-D1AA-3AD9-942A269DEC7C}"/>
              </a:ext>
            </a:extLst>
          </p:cNvPr>
          <p:cNvSpPr txBox="1"/>
          <p:nvPr/>
        </p:nvSpPr>
        <p:spPr>
          <a:xfrm>
            <a:off x="44669" y="33742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byte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short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char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int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long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float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double</a:t>
            </a:r>
            <a:endParaRPr lang="cs-CZ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E72FF1-5F69-A38D-947B-D2720B4E57C7}"/>
              </a:ext>
            </a:extLst>
          </p:cNvPr>
          <p:cNvSpPr txBox="1"/>
          <p:nvPr/>
        </p:nvSpPr>
        <p:spPr>
          <a:xfrm>
            <a:off x="6090746" y="3392560"/>
            <a:ext cx="61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double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float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long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int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char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short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-&gt; </a:t>
            </a:r>
            <a:r>
              <a:rPr lang="en-GB" sz="1600" dirty="0"/>
              <a:t>byte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15792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1604</Words>
  <Application>Microsoft Macintosh PowerPoint</Application>
  <PresentationFormat>Widescreen</PresentationFormat>
  <Paragraphs>413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-webkit-standard</vt:lpstr>
      <vt:lpstr>Arial</vt:lpstr>
      <vt:lpstr>Calibri</vt:lpstr>
      <vt:lpstr>Calibri Light</vt:lpstr>
      <vt:lpstr>Open Sans</vt:lpstr>
      <vt:lpstr>Verdana</vt:lpstr>
      <vt:lpstr>Wingdings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Definice proměnné a její vytvoření</vt:lpstr>
      <vt:lpstr>Deklarace a inicializace</vt:lpstr>
      <vt:lpstr>Druhy proměnných</vt:lpstr>
      <vt:lpstr>Druhy proměnných</vt:lpstr>
      <vt:lpstr>Přetypování, casting, parsování</vt:lpstr>
      <vt:lpstr>Parsování</vt:lpstr>
      <vt:lpstr>Konvence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27</cp:revision>
  <dcterms:created xsi:type="dcterms:W3CDTF">2022-10-16T15:01:42Z</dcterms:created>
  <dcterms:modified xsi:type="dcterms:W3CDTF">2022-10-23T14:06:04Z</dcterms:modified>
</cp:coreProperties>
</file>