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264" r:id="rId1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B762-FF70-47D3-61D9-E6718765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01084-AEDE-B198-F0F0-0B062C812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F82C7-26CA-31A0-624D-D80F3243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D1C7-DA73-B95A-65DD-2AA7FC58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099F-EC4F-74EC-288B-7A6DAC6D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800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C3D3-3E18-B2AC-35D0-B04AC579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B4C9-15E5-361E-56B5-090151AA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4451-27A7-4206-547D-17F671EE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C8C5-6AE7-D451-02B5-E622BDF8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7151-2473-96C0-B0D1-B4B9E34F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7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7B256-92DB-9E9C-4D14-23D1CCF56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94DB-DDEE-D98B-EDAB-DEB14D60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5079-B41A-3733-477D-B897B1DD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F125-2A58-BA8E-4A33-C7EEB44C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3ED0-58AB-7236-02C5-592E46B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89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5194-CF5B-E9D7-4C82-75F36FE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361C-7139-02B1-BBED-62725CB9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BFAB-A238-3374-D27B-5469F73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1F25-B225-231E-D709-93B983C4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8904-F08F-B596-8625-87AB8FF4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17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EF94-4EE6-B78F-3C5C-25745D9F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10A7-633D-01F3-8513-9A10BA7F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376E-BFA4-6897-4903-90680A60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EC72-5716-59F3-87D6-FD37A3F8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6C35-0840-A0A0-608B-782DDA5C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1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CB7C-326F-4B62-2D79-E62C728E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A311-CE08-35E9-AE7F-B09D7B85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7B6-4116-5EA2-BA72-87DD82DDA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D100-1660-0464-1138-4828E96F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AB48E-A7EA-7CED-EFF7-BB02F69E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D00E-8CE2-96DD-95BB-2281E2FD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27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B928-DA9F-4787-68BB-C334B9E5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333E7-FD72-AE9C-7585-ECAD620E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671FD-9E64-F918-931B-B1EBD496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5C846-950A-8591-1776-13D0D8BED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B6505-6268-A86A-CDF5-51CCEF5C2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75BFE-252A-9316-0A93-125F8A24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A6042-F7FD-4DB5-5392-B1C79393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2367D-C6B7-C6BC-A7E1-00073DD4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993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557D-0FC6-725B-29C6-1FCB4D12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2642D-CF47-8ED0-824B-259C8F67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E4E4C-6E30-B0F9-A613-4A67BFE3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E3FCD-ECCC-3C08-46C0-16756EEC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3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5D248-2FAB-9C7F-966C-4F7E492B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6F5C1-B353-F82C-C55E-CF1E26A8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D23F-4A8C-79AC-E8AC-10823A9B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73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D13A-4342-FB9D-74C7-897FE7AE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D8E-1D4C-FEC2-9AD1-2A2A5C08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41FAB-6701-6659-F385-7BA6C227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C5E1-F1EF-A6BF-8BA8-BEE7DCC1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56855-E5B2-AAE7-1218-A5B2654E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E898-5B9C-C7CF-2165-DD89C0D5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4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483A-5F3D-12BA-908A-50D481A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F835C-E59E-DABB-4398-019E8145F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B950-D122-0A3F-AFDC-3174FCBF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02C9A-F5A2-635B-F5D3-B34F332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EFAF-AA6C-7922-B5BC-6FC27DFC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D4BA-6BA2-D791-FBE6-6A76908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10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04A14-1BF8-2E88-ABC4-7C33045C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72C0-8ABD-96D9-73BA-C1C316D7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8063-AD69-714E-554E-A481D1A6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61F-7818-0346-BF31-07EAE819DF82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6B46E-0499-77D9-E869-D8DC61309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1DA6-699D-21E0-D6FE-8C2AD26A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9DC9-3417-9449-A492-ECF1053AC9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8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Cykly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pole – index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cs-CZ" dirty="0"/>
              <a:t>Každá hodnota v poli má svůj index. Index je přiřazené číslo hodnotě, díky kterému můžeme s danou hodnotou pracovat. V Javě se index počítá od 0.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//index číslo        0  1  2  3  4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>
                <a:solidFill>
                  <a:srgbClr val="CC7832"/>
                </a:solidFill>
                <a:effectLst/>
              </a:rPr>
              <a:t>int</a:t>
            </a:r>
            <a:r>
              <a:rPr lang="en-GB" dirty="0"/>
              <a:t>[] numbers = {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2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3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4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5</a:t>
            </a:r>
            <a:r>
              <a:rPr lang="en-GB" dirty="0"/>
              <a:t>}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(numbers[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2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//index číslo              0          1             2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/>
              <a:t>String[] names = {</a:t>
            </a:r>
            <a:r>
              <a:rPr lang="en-GB" dirty="0">
                <a:solidFill>
                  <a:srgbClr val="6A8759"/>
                </a:solidFill>
                <a:effectLst/>
              </a:rPr>
              <a:t>"Jan"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"Jana"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Jenda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}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Jana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B4B7F-8B93-1D27-9C46-DE9F9F16A8C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AC301-B909-14B7-09F7-5562B8B9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pole – index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8995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cs-CZ" dirty="0"/>
              <a:t>	//index číslo              0          1             2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/>
              <a:t>String[] names = {</a:t>
            </a:r>
            <a:r>
              <a:rPr lang="en-GB" dirty="0">
                <a:solidFill>
                  <a:srgbClr val="6A8759"/>
                </a:solidFill>
                <a:effectLst/>
              </a:rPr>
              <a:t>"Jan"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"Jana"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Jenda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}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Jana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/>
              <a:t>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 = 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Honzik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Prenastavi</a:t>
            </a:r>
            <a:r>
              <a:rPr lang="en-GB" dirty="0">
                <a:solidFill>
                  <a:srgbClr val="808080"/>
                </a:solidFill>
                <a:effectLst/>
              </a:rPr>
              <a:t> "Jana " </a:t>
            </a:r>
            <a:r>
              <a:rPr lang="en-GB" dirty="0" err="1">
                <a:solidFill>
                  <a:srgbClr val="808080"/>
                </a:solidFill>
                <a:effectLst/>
              </a:rPr>
              <a:t>na</a:t>
            </a:r>
            <a:r>
              <a:rPr lang="en-GB" dirty="0">
                <a:solidFill>
                  <a:srgbClr val="808080"/>
                </a:solidFill>
                <a:effectLst/>
              </a:rPr>
              <a:t> "</a:t>
            </a:r>
            <a:r>
              <a:rPr lang="en-GB" dirty="0" err="1">
                <a:solidFill>
                  <a:srgbClr val="808080"/>
                </a:solidFill>
                <a:effectLst/>
              </a:rPr>
              <a:t>Honzik</a:t>
            </a:r>
            <a:r>
              <a:rPr lang="en-GB" dirty="0">
                <a:solidFill>
                  <a:srgbClr val="808080"/>
                </a:solidFill>
                <a:effectLst/>
              </a:rPr>
              <a:t>"</a:t>
            </a:r>
            <a:br>
              <a:rPr lang="en-GB" dirty="0">
                <a:solidFill>
                  <a:srgbClr val="808080"/>
                </a:solidFill>
                <a:effectLst/>
              </a:rPr>
            </a:br>
            <a:r>
              <a:rPr lang="en-GB" dirty="0">
                <a:solidFill>
                  <a:srgbClr val="808080"/>
                </a:solidFill>
                <a:effectLst/>
              </a:rPr>
              <a:t>	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(names[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])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>
                <a:solidFill>
                  <a:srgbClr val="808080"/>
                </a:solidFill>
                <a:effectLst/>
              </a:rPr>
              <a:t>//</a:t>
            </a:r>
            <a:r>
              <a:rPr lang="en-GB" dirty="0" err="1">
                <a:solidFill>
                  <a:srgbClr val="808080"/>
                </a:solidFill>
                <a:effectLst/>
              </a:rPr>
              <a:t>Vypis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 err="1">
                <a:solidFill>
                  <a:srgbClr val="808080"/>
                </a:solidFill>
                <a:effectLst/>
              </a:rPr>
              <a:t>hodnotu</a:t>
            </a:r>
            <a:r>
              <a:rPr lang="en-GB" dirty="0">
                <a:solidFill>
                  <a:srgbClr val="808080"/>
                </a:solidFill>
                <a:effectLst/>
              </a:rPr>
              <a:t> s </a:t>
            </a:r>
            <a:r>
              <a:rPr lang="en-GB" dirty="0" err="1">
                <a:solidFill>
                  <a:srgbClr val="808080"/>
                </a:solidFill>
                <a:effectLst/>
              </a:rPr>
              <a:t>indexem</a:t>
            </a:r>
            <a:r>
              <a:rPr lang="en-GB" dirty="0">
                <a:solidFill>
                  <a:srgbClr val="808080"/>
                </a:solidFill>
                <a:effectLst/>
              </a:rPr>
              <a:t> 1. </a:t>
            </a:r>
            <a:r>
              <a:rPr lang="en-GB" dirty="0" err="1">
                <a:solidFill>
                  <a:srgbClr val="808080"/>
                </a:solidFill>
                <a:effectLst/>
              </a:rPr>
              <a:t>Vypíše</a:t>
            </a:r>
            <a:r>
              <a:rPr lang="en-GB" dirty="0">
                <a:solidFill>
                  <a:srgbClr val="808080"/>
                </a:solidFill>
                <a:effectLst/>
              </a:rPr>
              <a:t> se </a:t>
            </a:r>
            <a:r>
              <a:rPr lang="en-GB" dirty="0" err="1">
                <a:solidFill>
                  <a:srgbClr val="808080"/>
                </a:solidFill>
                <a:effectLst/>
              </a:rPr>
              <a:t>Honzik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842F3-D2F1-03FD-C4DC-B334F7E2C494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B1C33-B588-9053-0AB7-D0CB1665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cykly – </a:t>
            </a:r>
            <a:r>
              <a:rPr lang="cs-CZ" dirty="0" err="1"/>
              <a:t>foreach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8995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String</a:t>
            </a:r>
            <a:r>
              <a:rPr lang="cs-CZ" dirty="0"/>
              <a:t>[] </a:t>
            </a:r>
            <a:r>
              <a:rPr lang="cs-CZ" dirty="0" err="1"/>
              <a:t>names</a:t>
            </a:r>
            <a:r>
              <a:rPr lang="cs-CZ" dirty="0"/>
              <a:t> = {</a:t>
            </a:r>
            <a:r>
              <a:rPr lang="en-GB" dirty="0">
                <a:solidFill>
                  <a:srgbClr val="98C379"/>
                </a:solidFill>
              </a:rPr>
              <a:t>"Jan", "Jana", "</a:t>
            </a:r>
            <a:r>
              <a:rPr lang="en-GB" dirty="0" err="1">
                <a:solidFill>
                  <a:srgbClr val="98C379"/>
                </a:solidFill>
              </a:rPr>
              <a:t>Jenda</a:t>
            </a:r>
            <a:r>
              <a:rPr lang="en-GB" dirty="0">
                <a:solidFill>
                  <a:srgbClr val="98C379"/>
                </a:solidFill>
              </a:rPr>
              <a:t>"</a:t>
            </a:r>
            <a:r>
              <a:rPr lang="cs-CZ" dirty="0"/>
              <a:t>}; </a:t>
            </a:r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Zápis </a:t>
            </a:r>
            <a:r>
              <a:rPr lang="cs-CZ" dirty="0" err="1"/>
              <a:t>foreach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for</a:t>
            </a:r>
            <a:r>
              <a:rPr lang="cs-CZ" dirty="0"/>
              <a:t> (</a:t>
            </a:r>
            <a:r>
              <a:rPr lang="cs-CZ" dirty="0" err="1"/>
              <a:t>promenna</a:t>
            </a:r>
            <a:r>
              <a:rPr lang="cs-CZ" dirty="0"/>
              <a:t> : pole) {</a:t>
            </a:r>
          </a:p>
          <a:p>
            <a:pPr marL="457200" lvl="1" indent="0">
              <a:buNone/>
            </a:pPr>
            <a:r>
              <a:rPr lang="cs-CZ" dirty="0"/>
              <a:t>		//</a:t>
            </a:r>
            <a:r>
              <a:rPr lang="cs-CZ" dirty="0" err="1"/>
              <a:t>kod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}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//Projede </a:t>
            </a:r>
            <a:r>
              <a:rPr lang="cs-CZ" dirty="0" err="1"/>
              <a:t>kazde</a:t>
            </a:r>
            <a:r>
              <a:rPr lang="cs-CZ" dirty="0"/>
              <a:t> </a:t>
            </a:r>
            <a:r>
              <a:rPr lang="cs-CZ" dirty="0" err="1"/>
              <a:t>jmeno</a:t>
            </a:r>
            <a:r>
              <a:rPr lang="cs-CZ" dirty="0"/>
              <a:t> v poli </a:t>
            </a:r>
            <a:r>
              <a:rPr lang="cs-CZ" dirty="0" err="1"/>
              <a:t>names</a:t>
            </a:r>
            <a:r>
              <a:rPr lang="cs-CZ" dirty="0"/>
              <a:t> a </a:t>
            </a:r>
            <a:r>
              <a:rPr lang="cs-CZ" dirty="0" err="1"/>
              <a:t>vypise</a:t>
            </a:r>
            <a:r>
              <a:rPr lang="cs-CZ" dirty="0"/>
              <a:t> ho do konzole</a:t>
            </a:r>
          </a:p>
          <a:p>
            <a:pPr marL="457200" lvl="1" indent="0">
              <a:buNone/>
            </a:pPr>
            <a:r>
              <a:rPr lang="cs-CZ" dirty="0"/>
              <a:t>	//</a:t>
            </a:r>
            <a:r>
              <a:rPr lang="cs-CZ" dirty="0" err="1"/>
              <a:t>foreach</a:t>
            </a:r>
            <a:r>
              <a:rPr lang="cs-CZ" dirty="0"/>
              <a:t> – </a:t>
            </a:r>
            <a:r>
              <a:rPr lang="cs-CZ" b="1" dirty="0"/>
              <a:t>pro </a:t>
            </a:r>
            <a:r>
              <a:rPr lang="cs-CZ" b="1" dirty="0" err="1"/>
              <a:t>kazdou</a:t>
            </a:r>
            <a:r>
              <a:rPr lang="cs-CZ" b="1" dirty="0"/>
              <a:t> </a:t>
            </a:r>
            <a:r>
              <a:rPr lang="cs-CZ" dirty="0"/>
              <a:t>hodnotu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en-GB" dirty="0">
                <a:solidFill>
                  <a:srgbClr val="CC7832"/>
                </a:solidFill>
                <a:effectLst/>
              </a:rPr>
              <a:t>for </a:t>
            </a:r>
            <a:r>
              <a:rPr lang="en-GB" dirty="0"/>
              <a:t>(String name : names) {</a:t>
            </a:r>
            <a:br>
              <a:rPr lang="en-GB" dirty="0"/>
            </a:br>
            <a:r>
              <a:rPr lang="en-GB" dirty="0"/>
              <a:t>    	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(name)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	</a:t>
            </a:r>
            <a:r>
              <a:rPr lang="en-GB" dirty="0"/>
              <a:t>}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A8936-B634-4734-AA5E-965C2325D14D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6F0C7-8E1A-C652-66E2-EFBC07F5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Cykly a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například </a:t>
            </a:r>
            <a:r>
              <a:rPr lang="cs-CZ" dirty="0" err="1"/>
              <a:t>breaknout</a:t>
            </a:r>
            <a:r>
              <a:rPr lang="cs-CZ" dirty="0"/>
              <a:t> z vnořeného </a:t>
            </a:r>
            <a:r>
              <a:rPr lang="cs-CZ" dirty="0" err="1"/>
              <a:t>foru</a:t>
            </a:r>
            <a:r>
              <a:rPr lang="cs-CZ" dirty="0"/>
              <a:t>, </a:t>
            </a:r>
            <a:r>
              <a:rPr lang="cs-CZ" dirty="0" err="1"/>
              <a:t>for</a:t>
            </a:r>
            <a:r>
              <a:rPr lang="cs-CZ" dirty="0"/>
              <a:t> vnější. Můžeme náležitým cyklům přidělit název viz příklad:</a:t>
            </a:r>
          </a:p>
          <a:p>
            <a:pPr marL="0" indent="0">
              <a:buNone/>
            </a:pP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43238-7FAF-528F-6BB4-CF8D8F5F57CF}"/>
              </a:ext>
            </a:extLst>
          </p:cNvPr>
          <p:cNvSpPr txBox="1"/>
          <p:nvPr/>
        </p:nvSpPr>
        <p:spPr>
          <a:xfrm>
            <a:off x="1716253" y="2993187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firstFor</a:t>
            </a:r>
            <a:r>
              <a:rPr lang="en-GB" sz="2400" dirty="0"/>
              <a:t>:</a:t>
            </a:r>
            <a:br>
              <a:rPr lang="en-GB" sz="2400" dirty="0"/>
            </a:br>
            <a:r>
              <a:rPr lang="en-GB" sz="2400" dirty="0">
                <a:solidFill>
                  <a:srgbClr val="CC7832"/>
                </a:solidFill>
                <a:effectLst/>
              </a:rPr>
              <a:t>for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CC7832"/>
                </a:solidFill>
                <a:effectLst/>
              </a:rPr>
              <a:t>int </a:t>
            </a:r>
            <a:r>
              <a:rPr lang="en-GB" sz="2400" dirty="0" err="1"/>
              <a:t>i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6897BB"/>
                </a:solidFill>
                <a:effectLst/>
              </a:rPr>
              <a:t>1</a:t>
            </a:r>
            <a:r>
              <a:rPr lang="en-GB" sz="2400" dirty="0">
                <a:solidFill>
                  <a:srgbClr val="CC7832"/>
                </a:solidFill>
                <a:effectLst/>
              </a:rPr>
              <a:t>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>
                <a:solidFill>
                  <a:srgbClr val="6897BB"/>
                </a:solidFill>
                <a:effectLst/>
              </a:rPr>
              <a:t>10</a:t>
            </a:r>
            <a:r>
              <a:rPr lang="en-GB" sz="2400" dirty="0">
                <a:solidFill>
                  <a:srgbClr val="CC7832"/>
                </a:solidFill>
                <a:effectLst/>
              </a:rPr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 err="1"/>
              <a:t>secondFor</a:t>
            </a:r>
            <a:r>
              <a:rPr lang="en-GB" sz="2400" dirty="0"/>
              <a:t>: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for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CC7832"/>
                </a:solidFill>
                <a:effectLst/>
              </a:rPr>
              <a:t>int </a:t>
            </a:r>
            <a:r>
              <a:rPr lang="en-GB" sz="2400" dirty="0"/>
              <a:t>j = </a:t>
            </a:r>
            <a:r>
              <a:rPr lang="en-GB" sz="2400" dirty="0">
                <a:solidFill>
                  <a:srgbClr val="6897BB"/>
                </a:solidFill>
                <a:effectLst/>
              </a:rPr>
              <a:t>1</a:t>
            </a:r>
            <a:r>
              <a:rPr lang="en-GB" sz="2400" dirty="0">
                <a:solidFill>
                  <a:srgbClr val="CC7832"/>
                </a:solidFill>
                <a:effectLst/>
              </a:rPr>
              <a:t>; </a:t>
            </a:r>
            <a:r>
              <a:rPr lang="en-GB" sz="2400" dirty="0"/>
              <a:t>j &lt; </a:t>
            </a:r>
            <a:r>
              <a:rPr lang="en-GB" sz="2400" dirty="0">
                <a:solidFill>
                  <a:srgbClr val="6897BB"/>
                </a:solidFill>
                <a:effectLst/>
              </a:rPr>
              <a:t>10</a:t>
            </a:r>
            <a:r>
              <a:rPr lang="en-GB" sz="2400" dirty="0">
                <a:solidFill>
                  <a:srgbClr val="CC7832"/>
                </a:solidFill>
                <a:effectLst/>
              </a:rPr>
              <a:t>; </a:t>
            </a:r>
            <a:r>
              <a:rPr lang="en-GB" sz="2400" dirty="0" err="1"/>
              <a:t>j++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if </a:t>
            </a:r>
            <a:r>
              <a:rPr lang="en-GB" sz="2400" dirty="0"/>
              <a:t>(j == </a:t>
            </a:r>
            <a:r>
              <a:rPr lang="en-GB" sz="2400" dirty="0">
                <a:solidFill>
                  <a:srgbClr val="6897BB"/>
                </a:solidFill>
                <a:effectLst/>
              </a:rPr>
              <a:t>5</a:t>
            </a:r>
            <a:r>
              <a:rPr lang="en-GB" sz="2400" dirty="0"/>
              <a:t>) </a:t>
            </a:r>
            <a:r>
              <a:rPr lang="en-GB" sz="2400" dirty="0">
                <a:solidFill>
                  <a:srgbClr val="CC7832"/>
                </a:solidFill>
                <a:effectLst/>
              </a:rPr>
              <a:t>break </a:t>
            </a:r>
            <a:r>
              <a:rPr lang="en-GB" sz="2400" dirty="0" err="1"/>
              <a:t>firstFor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 err="1"/>
              <a:t>i</a:t>
            </a:r>
            <a:r>
              <a:rPr lang="en-GB" sz="2400" dirty="0"/>
              <a:t> * j)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400" dirty="0"/>
              <a:t>}</a:t>
            </a:r>
            <a:br>
              <a:rPr lang="en-GB" sz="2400" dirty="0"/>
            </a:br>
            <a:r>
              <a:rPr lang="en-GB" sz="2400" dirty="0"/>
              <a:t>}</a:t>
            </a:r>
            <a:endParaRPr lang="cs-CZ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A2DD7B-3618-93A9-B392-4DB658AC2899}"/>
              </a:ext>
            </a:extLst>
          </p:cNvPr>
          <p:cNvCxnSpPr/>
          <p:nvPr/>
        </p:nvCxnSpPr>
        <p:spPr>
          <a:xfrm>
            <a:off x="2869324" y="3174124"/>
            <a:ext cx="4141076" cy="254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DEEF5-4756-9CF9-4BF7-F6D5F0FD9299}"/>
              </a:ext>
            </a:extLst>
          </p:cNvPr>
          <p:cNvCxnSpPr/>
          <p:nvPr/>
        </p:nvCxnSpPr>
        <p:spPr>
          <a:xfrm flipV="1">
            <a:off x="3499945" y="3429000"/>
            <a:ext cx="3510455" cy="59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82A05-9BF3-434B-E03A-3E426F73CCF6}"/>
              </a:ext>
            </a:extLst>
          </p:cNvPr>
          <p:cNvSpPr txBox="1"/>
          <p:nvPr/>
        </p:nvSpPr>
        <p:spPr>
          <a:xfrm>
            <a:off x="7010400" y="3222211"/>
            <a:ext cx="1432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Labely</a:t>
            </a:r>
          </a:p>
          <a:p>
            <a:r>
              <a:rPr lang="cs-CZ" sz="2400" dirty="0"/>
              <a:t> Syntax:</a:t>
            </a:r>
          </a:p>
          <a:p>
            <a:r>
              <a:rPr lang="cs-CZ" sz="2400" dirty="0"/>
              <a:t>   název:</a:t>
            </a:r>
          </a:p>
        </p:txBody>
      </p:sp>
    </p:spTree>
    <p:extLst>
      <p:ext uri="{BB962C8B-B14F-4D97-AF65-F5344CB8AC3E}">
        <p14:creationId xmlns:p14="http://schemas.microsoft.com/office/powerpoint/2010/main" val="24365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Definice cyklů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Příkazy pro cyklení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Cykly a label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cyklů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Cyklus slouží pro opakované vykonávání určité části kódu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for</a:t>
            </a:r>
            <a:r>
              <a:rPr lang="cs-CZ" dirty="0"/>
              <a:t>, </a:t>
            </a:r>
            <a:r>
              <a:rPr lang="cs-CZ" dirty="0" err="1"/>
              <a:t>break</a:t>
            </a:r>
            <a:r>
              <a:rPr lang="cs-CZ" dirty="0"/>
              <a:t>, </a:t>
            </a:r>
            <a:r>
              <a:rPr lang="cs-CZ" dirty="0" err="1"/>
              <a:t>continue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Cyklus – opakování částí kódu za nějaké podmínky</a:t>
            </a:r>
          </a:p>
          <a:p>
            <a:pPr lvl="1">
              <a:buFont typeface="Wingdings" pitchFamily="2" charset="2"/>
              <a:buChar char="§"/>
            </a:pPr>
            <a:r>
              <a:rPr lang="cs-CZ" dirty="0" err="1"/>
              <a:t>for</a:t>
            </a:r>
            <a:r>
              <a:rPr lang="cs-CZ" dirty="0"/>
              <a:t>, </a:t>
            </a:r>
            <a:r>
              <a:rPr lang="cs-CZ" dirty="0" err="1"/>
              <a:t>while</a:t>
            </a:r>
            <a:r>
              <a:rPr lang="cs-CZ" dirty="0"/>
              <a:t>, do </a:t>
            </a:r>
            <a:r>
              <a:rPr lang="cs-CZ" dirty="0" err="1"/>
              <a:t>while</a:t>
            </a:r>
            <a:r>
              <a:rPr lang="cs-CZ" dirty="0"/>
              <a:t>, </a:t>
            </a:r>
            <a:r>
              <a:rPr lang="cs-CZ" dirty="0" err="1"/>
              <a:t>foreach</a:t>
            </a:r>
            <a:endParaRPr lang="cs-CZ" dirty="0"/>
          </a:p>
          <a:p>
            <a:pPr lvl="1">
              <a:buFont typeface="Wingdings" pitchFamily="2" charset="2"/>
              <a:buChar char="§"/>
            </a:pPr>
            <a:r>
              <a:rPr lang="cs-CZ" dirty="0"/>
              <a:t>K cyklům náleží příkazy </a:t>
            </a:r>
            <a:r>
              <a:rPr lang="cs-CZ" dirty="0" err="1"/>
              <a:t>break</a:t>
            </a:r>
            <a:r>
              <a:rPr lang="cs-CZ" dirty="0"/>
              <a:t> (zastaví celý cyklus) a </a:t>
            </a:r>
            <a:r>
              <a:rPr lang="cs-CZ" dirty="0" err="1"/>
              <a:t>continue</a:t>
            </a:r>
            <a:r>
              <a:rPr lang="cs-CZ" dirty="0"/>
              <a:t> (přeskočí jedno opakování).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Provádí se do té doby, dokud je podmínka pravdivá. Po každém opakování se provede </a:t>
            </a:r>
            <a:r>
              <a:rPr lang="cs-CZ" dirty="0" err="1">
                <a:solidFill>
                  <a:srgbClr val="7030A0"/>
                </a:solidFill>
              </a:rPr>
              <a:t>akce_po_jednom_cyklu</a:t>
            </a:r>
            <a:endParaRPr lang="cs-CZ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cs-CZ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cs-CZ" dirty="0" err="1"/>
              <a:t>for</a:t>
            </a:r>
            <a:r>
              <a:rPr lang="cs-CZ" dirty="0"/>
              <a:t> (</a:t>
            </a:r>
            <a:r>
              <a:rPr lang="cs-CZ" dirty="0" err="1"/>
              <a:t>ciselna_promenna</a:t>
            </a:r>
            <a:r>
              <a:rPr lang="cs-CZ" dirty="0"/>
              <a:t>; </a:t>
            </a:r>
            <a:r>
              <a:rPr lang="cs-CZ" dirty="0" err="1"/>
              <a:t>pravdiva_podmínka</a:t>
            </a:r>
            <a:r>
              <a:rPr lang="cs-CZ" dirty="0"/>
              <a:t>; </a:t>
            </a:r>
            <a:r>
              <a:rPr lang="cs-CZ" dirty="0" err="1">
                <a:solidFill>
                  <a:srgbClr val="7030A0"/>
                </a:solidFill>
              </a:rPr>
              <a:t>akce_po_jednom_cyklu</a:t>
            </a:r>
            <a:r>
              <a:rPr lang="cs-CZ" dirty="0"/>
              <a:t>) {</a:t>
            </a:r>
          </a:p>
          <a:p>
            <a:pPr marL="0" indent="0">
              <a:buNone/>
            </a:pPr>
            <a:r>
              <a:rPr lang="cs-CZ" dirty="0"/>
              <a:t>	// kód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for 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>
                <a:solidFill>
                  <a:srgbClr val="6897BB"/>
                </a:solidFill>
                <a:effectLst/>
              </a:rPr>
              <a:t>10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CBD94-694D-93B0-5AB6-A3028FAAE39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A4C3A-EEB1-897C-707E-62050FEA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while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Provádí se do té doby, dokud je podmínka pravdivá</a:t>
            </a:r>
          </a:p>
          <a:p>
            <a:pPr marL="0" indent="0">
              <a:buNone/>
            </a:pPr>
            <a:r>
              <a:rPr lang="cs-CZ" dirty="0" err="1"/>
              <a:t>while</a:t>
            </a:r>
            <a:r>
              <a:rPr lang="cs-CZ" dirty="0"/>
              <a:t>(</a:t>
            </a:r>
            <a:r>
              <a:rPr lang="cs-CZ" dirty="0" err="1"/>
              <a:t>pravdiva_podminka</a:t>
            </a:r>
            <a:r>
              <a:rPr lang="cs-CZ" dirty="0"/>
              <a:t>) {</a:t>
            </a:r>
          </a:p>
          <a:p>
            <a:pPr marL="0" indent="0">
              <a:buNone/>
            </a:pPr>
            <a:r>
              <a:rPr lang="cs-CZ" dirty="0"/>
              <a:t>	// kód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while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true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10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8ECBF-C28F-5062-8BE0-ED669FE0483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5DC76-7E7A-0A62-1764-43D5C248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 </a:t>
            </a:r>
            <a:r>
              <a:rPr lang="cs-CZ" dirty="0" err="1"/>
              <a:t>while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Provede se alespoň jednou bez ohledu na to, jestli je podmínka platná nebo ne</a:t>
            </a:r>
          </a:p>
          <a:p>
            <a:pPr marL="0" indent="0">
              <a:buNone/>
            </a:pPr>
            <a:r>
              <a:rPr lang="cs-CZ" dirty="0"/>
              <a:t>do {</a:t>
            </a:r>
          </a:p>
          <a:p>
            <a:pPr marL="0" indent="0">
              <a:buNone/>
            </a:pPr>
            <a:r>
              <a:rPr lang="cs-CZ" dirty="0"/>
              <a:t>	// kód</a:t>
            </a:r>
          </a:p>
          <a:p>
            <a:pPr marL="0" indent="0">
              <a:buNone/>
            </a:pPr>
            <a:r>
              <a:rPr lang="cs-CZ" dirty="0"/>
              <a:t>} </a:t>
            </a:r>
            <a:r>
              <a:rPr lang="cs-CZ" dirty="0" err="1"/>
              <a:t>while</a:t>
            </a:r>
            <a:r>
              <a:rPr lang="cs-CZ" dirty="0"/>
              <a:t> (</a:t>
            </a:r>
            <a:r>
              <a:rPr lang="cs-CZ" dirty="0" err="1"/>
              <a:t>pravdiva_podminka</a:t>
            </a:r>
            <a:r>
              <a:rPr lang="cs-CZ" dirty="0"/>
              <a:t>);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do </a:t>
            </a: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10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 </a:t>
            </a:r>
            <a:r>
              <a:rPr lang="en-GB" dirty="0">
                <a:solidFill>
                  <a:srgbClr val="CC7832"/>
                </a:solidFill>
                <a:effectLst/>
              </a:rPr>
              <a:t>while 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true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EF59B-1A83-88E6-3520-5D38EFDF765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6902-5A9C-69BB-53BB-F6561FDA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0A7F-7FAF-8CFE-42EE-87BF13E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– pole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985CA-8E7B-903C-5977-D03AAF2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Pole uchovává vícero hodnot stejného datového typu</a:t>
            </a:r>
          </a:p>
          <a:p>
            <a:pPr lvl="1"/>
            <a:r>
              <a:rPr lang="cs-CZ" dirty="0"/>
              <a:t>Dělí se na jednorozměrné a vícerozměrné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Zápis jednorozměrného pole: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datovyTyp</a:t>
            </a:r>
            <a:r>
              <a:rPr lang="cs-CZ" dirty="0"/>
              <a:t>[] </a:t>
            </a:r>
            <a:r>
              <a:rPr lang="cs-CZ" dirty="0" err="1"/>
              <a:t>nazev</a:t>
            </a:r>
            <a:r>
              <a:rPr lang="cs-CZ" dirty="0"/>
              <a:t> = {hodnota1, hodnota2};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int</a:t>
            </a:r>
            <a:r>
              <a:rPr lang="cs-CZ" dirty="0"/>
              <a:t>[] </a:t>
            </a:r>
            <a:r>
              <a:rPr lang="cs-CZ" dirty="0" err="1"/>
              <a:t>numbers</a:t>
            </a:r>
            <a:r>
              <a:rPr lang="cs-CZ" dirty="0"/>
              <a:t> = {1, 2, 3, 4, 5}; 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datovyTyp</a:t>
            </a:r>
            <a:r>
              <a:rPr lang="cs-CZ" dirty="0"/>
              <a:t>[] </a:t>
            </a:r>
            <a:r>
              <a:rPr lang="cs-CZ" dirty="0" err="1"/>
              <a:t>nazev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datovyTyp</a:t>
            </a:r>
            <a:r>
              <a:rPr lang="cs-CZ" dirty="0"/>
              <a:t>[</a:t>
            </a:r>
            <a:r>
              <a:rPr lang="cs-CZ" dirty="0" err="1"/>
              <a:t>delka</a:t>
            </a:r>
            <a:r>
              <a:rPr lang="cs-CZ" dirty="0"/>
              <a:t>]; //bez hodnot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F91D8-1646-A3EB-3835-19A97C97DAA6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5B436-BA6B-E756-5B0F-42936934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948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Definice cyklů</vt:lpstr>
      <vt:lpstr>for, break, continue</vt:lpstr>
      <vt:lpstr>while</vt:lpstr>
      <vt:lpstr>do while</vt:lpstr>
      <vt:lpstr>Základy programování – pole</vt:lpstr>
      <vt:lpstr>Základy programování – pole – index</vt:lpstr>
      <vt:lpstr>Základy programování – pole – index</vt:lpstr>
      <vt:lpstr>cykly – foreach</vt:lpstr>
      <vt:lpstr>Cykly a 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25</cp:revision>
  <dcterms:created xsi:type="dcterms:W3CDTF">2022-10-16T15:02:25Z</dcterms:created>
  <dcterms:modified xsi:type="dcterms:W3CDTF">2022-10-23T15:54:59Z</dcterms:modified>
</cp:coreProperties>
</file>