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332" r:id="rId7"/>
    <p:sldId id="329" r:id="rId8"/>
    <p:sldId id="330" r:id="rId9"/>
    <p:sldId id="264" r:id="rId10"/>
    <p:sldId id="331" r:id="rId11"/>
    <p:sldId id="333" r:id="rId12"/>
    <p:sldId id="265" r:id="rId13"/>
    <p:sldId id="266" r:id="rId14"/>
  </p:sldIdLst>
  <p:sldSz cx="12192000" cy="6858000"/>
  <p:notesSz cx="6858000" cy="9144000"/>
  <p:defaultTextStyle>
    <a:defPPr>
      <a:defRPr lang="en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A006C-4AA4-EC34-7697-BDCF3DD9A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BD0BA-B78E-5825-2EC4-02D9C1544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D2057-2216-BFC1-5A9A-AB8E5FA19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DE1E-23AF-E945-B6C4-56EF3F5F2F23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F553F-0364-19BA-21C6-F49156A2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7DE8A-9665-B2AA-558A-C1E50E7C8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19E6-912D-2A43-A7E3-A929DEF59B5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6760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6A015-F6FC-AE71-E60B-69C467632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FD347-E0D3-C1D3-3009-349F7A3E2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15C0D-890E-FAEE-443C-7E8C78569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DE1E-23AF-E945-B6C4-56EF3F5F2F23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D0768-7068-4EEB-4523-D62B5C90D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1FB28-3387-C4F0-B42C-8D905979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19E6-912D-2A43-A7E3-A929DEF59B5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8844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5ADE0B-C390-A6F2-C0CA-C66C120BE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E5A88-07A2-4258-096F-51E3545F1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FA2F0-132B-E741-79A5-ED080BBFE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DE1E-23AF-E945-B6C4-56EF3F5F2F23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923FB-7C0B-24D2-2CA4-B62AD8DF2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EEEF7-F118-0493-2828-5D7DE464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19E6-912D-2A43-A7E3-A929DEF59B5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221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04247-38C9-98FB-6B04-55C01F377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EF5E9-76B6-9608-31D4-7F739CBD0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D9820-F792-8949-F8F7-043987AB4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DE1E-23AF-E945-B6C4-56EF3F5F2F23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87FCC-78B1-35F9-E766-A7D78EF9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88C35-3B95-0C66-FB81-3734A7E8F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19E6-912D-2A43-A7E3-A929DEF59B5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241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F9BD4-F6BF-5ABD-27C6-1B5439612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C6BCF-DAD3-BC12-46EC-CFE76C202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B5D24-C4CF-6498-70BB-AD410212E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DE1E-23AF-E945-B6C4-56EF3F5F2F23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1B726-FD33-92C0-422D-4A5EFA5E7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30301-B48E-F0F8-82FF-3D36D54C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19E6-912D-2A43-A7E3-A929DEF59B5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618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3C8CB-CAFF-B7AE-027D-DC74403FC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33289-F70D-09D3-7578-4001F4592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81BB2-8C7B-0228-5D68-A87D0046F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41860-6DE4-35A5-C1F4-E501C611E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DE1E-23AF-E945-B6C4-56EF3F5F2F23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B4A27-E37F-29DD-E5FA-21E79A99B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F24EF-E8F7-1010-2A40-C64F7552F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19E6-912D-2A43-A7E3-A929DEF59B5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88543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DDDEC-CF89-2898-F036-D6DB313F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F4E1D-3C6C-EE5C-50A9-ABD07F2C4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AAD6D-17FD-144A-64ED-A67E07993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1E717-D0CB-6694-0296-FA0611809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6EE275-B78C-9316-EBD7-14179FC47D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E5CBD4-DF52-09A8-881D-0C4EBD2C8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DE1E-23AF-E945-B6C4-56EF3F5F2F23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305DAE-E32C-D7D9-605A-55FB9DEB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435026-7B64-CEEB-A9A3-980847DC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19E6-912D-2A43-A7E3-A929DEF59B5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0257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3E4F5-ACC8-BE07-8B9D-0E47FCC5B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FD6D51-223B-CC84-D375-C4E18093D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DE1E-23AF-E945-B6C4-56EF3F5F2F23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EE4960-74BF-CAD3-C077-1214947FC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30CA0-A3D0-6140-7D8D-299C4915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19E6-912D-2A43-A7E3-A929DEF59B5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018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AB1F4B-FA08-B5D2-C368-3D3B68E30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DE1E-23AF-E945-B6C4-56EF3F5F2F23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0F445-05A4-0285-4D4B-91AFDFFD4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7CDB2-9932-ED8B-F64E-EC87B894D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19E6-912D-2A43-A7E3-A929DEF59B5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9540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31836-DC04-E643-9B29-8C920372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E0B76-9ACA-4669-358D-A6F500A74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3457E-0169-A3E4-7AD8-B6D7B792D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C50B8-9696-DE96-2A0F-D799EA1CE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DE1E-23AF-E945-B6C4-56EF3F5F2F23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96AD6-DFB9-E25E-759E-7105AEEC2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68E84-20EE-8982-8421-81C118BD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19E6-912D-2A43-A7E3-A929DEF59B5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254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A150B-7842-B166-DE61-38F14A74C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932C3E-0719-E4CC-A0BB-AE6CD887C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13EBBA-DB80-96B7-D0F9-938B5522A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33EC0-60B2-4A69-5A4E-057306C60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DE1E-23AF-E945-B6C4-56EF3F5F2F23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6BDC6-F7EB-7009-3448-746813AE8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AE3F7-AE1C-F31B-907E-FBB12A9D0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19E6-912D-2A43-A7E3-A929DEF59B5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185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471A7A-DDFA-24E0-67B7-589A5EFD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8FA8F-5F42-CA65-082A-213BECF0F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EC18D-114C-31B1-FD52-AF65DF8F55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4DE1E-23AF-E945-B6C4-56EF3F5F2F23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77E21-87B5-859A-2E55-0E16C4F741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B1B97-814C-C6E9-8D20-0EB857356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219E6-912D-2A43-A7E3-A929DEF59B5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412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04ACA-3873-E0B1-ECBC-63AB7B3CF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z="6600" b="1" dirty="0"/>
              <a:t>Maturitní okruhy</a:t>
            </a:r>
            <a:br>
              <a:rPr lang="cs-CZ" dirty="0"/>
            </a:br>
            <a:r>
              <a:rPr lang="cs-CZ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Programování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C4F65-798A-93EA-1D31-C5F019A73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</a:t>
            </a:r>
          </a:p>
          <a:p>
            <a:r>
              <a:rPr lang="cs-CZ" sz="20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Pole</a:t>
            </a:r>
            <a:endParaRPr lang="en-CZ" sz="20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JAVA File Icon - Free PNG &amp; SVG 115848 - Noun Project">
            <a:extLst>
              <a:ext uri="{FF2B5EF4-FFF2-40B4-BE49-F238E27FC236}">
                <a16:creationId xmlns:a16="http://schemas.microsoft.com/office/drawing/2014/main" id="{158882A7-8CF4-640C-D584-9C2E04DA1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5EF145-F74B-983D-B1D8-CC59EF61BAE8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0354FF-DE68-8986-6E95-D72EF2BDE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37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0A7F-7FAF-8CFE-42EE-87BF13E5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Procházení pole – </a:t>
            </a:r>
            <a:r>
              <a:rPr lang="cs-CZ" dirty="0" err="1"/>
              <a:t>for</a:t>
            </a:r>
            <a:endParaRPr lang="cs-CZ" dirty="0"/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FFD5D5F8-4758-25C8-A37C-217B188F2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9985CA-8E7B-903C-5977-D03AAF265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58995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cs-CZ" dirty="0"/>
              <a:t>	</a:t>
            </a:r>
            <a:r>
              <a:rPr lang="cs-CZ" dirty="0" err="1"/>
              <a:t>String</a:t>
            </a:r>
            <a:r>
              <a:rPr lang="cs-CZ" dirty="0"/>
              <a:t>[] </a:t>
            </a:r>
            <a:r>
              <a:rPr lang="cs-CZ" dirty="0" err="1"/>
              <a:t>names</a:t>
            </a:r>
            <a:r>
              <a:rPr lang="cs-CZ" dirty="0"/>
              <a:t> = {</a:t>
            </a:r>
            <a:r>
              <a:rPr lang="en-GB" dirty="0">
                <a:solidFill>
                  <a:srgbClr val="98C379"/>
                </a:solidFill>
              </a:rPr>
              <a:t>"Jan", "Jana", "</a:t>
            </a:r>
            <a:r>
              <a:rPr lang="en-GB" dirty="0" err="1">
                <a:solidFill>
                  <a:srgbClr val="98C379"/>
                </a:solidFill>
              </a:rPr>
              <a:t>Jenda</a:t>
            </a:r>
            <a:r>
              <a:rPr lang="en-GB" dirty="0">
                <a:solidFill>
                  <a:srgbClr val="98C379"/>
                </a:solidFill>
              </a:rPr>
              <a:t>"</a:t>
            </a:r>
            <a:r>
              <a:rPr lang="cs-CZ" dirty="0"/>
              <a:t>}; </a:t>
            </a:r>
          </a:p>
          <a:p>
            <a:pPr marL="457200" lvl="1" indent="0">
              <a:buNone/>
            </a:pPr>
            <a:r>
              <a:rPr lang="cs-CZ" dirty="0"/>
              <a:t>	</a:t>
            </a:r>
          </a:p>
          <a:p>
            <a:pPr marL="457200" lvl="1" indent="0">
              <a:buNone/>
            </a:pPr>
            <a:r>
              <a:rPr lang="cs-CZ" dirty="0"/>
              <a:t>	</a:t>
            </a:r>
            <a:r>
              <a:rPr lang="en-GB" dirty="0">
                <a:solidFill>
                  <a:srgbClr val="CC7832"/>
                </a:solidFill>
                <a:effectLst/>
              </a:rPr>
              <a:t> for </a:t>
            </a:r>
            <a:r>
              <a:rPr lang="en-GB" dirty="0"/>
              <a:t>(</a:t>
            </a:r>
            <a:r>
              <a:rPr lang="en-GB" dirty="0">
                <a:solidFill>
                  <a:srgbClr val="CC7832"/>
                </a:solidFill>
                <a:effectLst/>
              </a:rPr>
              <a:t>int </a:t>
            </a:r>
            <a:r>
              <a:rPr lang="en-GB" dirty="0" err="1"/>
              <a:t>i</a:t>
            </a:r>
            <a:r>
              <a:rPr lang="en-GB" dirty="0"/>
              <a:t> = </a:t>
            </a:r>
            <a:r>
              <a:rPr lang="en-GB" dirty="0">
                <a:solidFill>
                  <a:srgbClr val="6897BB"/>
                </a:solidFill>
                <a:effectLst/>
              </a:rPr>
              <a:t>0</a:t>
            </a:r>
            <a:r>
              <a:rPr lang="en-GB" dirty="0">
                <a:solidFill>
                  <a:srgbClr val="CC7832"/>
                </a:solidFill>
                <a:effectLst/>
              </a:rPr>
              <a:t>; </a:t>
            </a:r>
            <a:r>
              <a:rPr lang="en-GB" dirty="0" err="1"/>
              <a:t>i</a:t>
            </a:r>
            <a:r>
              <a:rPr lang="en-GB" dirty="0"/>
              <a:t> &lt; </a:t>
            </a:r>
            <a:r>
              <a:rPr lang="en-GB" dirty="0" err="1"/>
              <a:t>names.</a:t>
            </a:r>
            <a:r>
              <a:rPr lang="en-GB" dirty="0" err="1">
                <a:solidFill>
                  <a:srgbClr val="9876AA"/>
                </a:solidFill>
                <a:effectLst/>
              </a:rPr>
              <a:t>length</a:t>
            </a:r>
            <a:r>
              <a:rPr lang="en-GB" dirty="0">
                <a:solidFill>
                  <a:srgbClr val="CC7832"/>
                </a:solidFill>
                <a:effectLst/>
              </a:rPr>
              <a:t>; </a:t>
            </a:r>
            <a:r>
              <a:rPr lang="en-GB" dirty="0" err="1"/>
              <a:t>i</a:t>
            </a:r>
            <a:r>
              <a:rPr lang="en-GB" dirty="0"/>
              <a:t>++) {</a:t>
            </a:r>
            <a:br>
              <a:rPr lang="en-GB" dirty="0"/>
            </a:br>
            <a:r>
              <a:rPr lang="en-GB" dirty="0"/>
              <a:t>    		</a:t>
            </a:r>
            <a:r>
              <a:rPr lang="en-GB" dirty="0" err="1"/>
              <a:t>System.</a:t>
            </a:r>
            <a:r>
              <a:rPr lang="en-GB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GB" dirty="0" err="1"/>
              <a:t>.println</a:t>
            </a:r>
            <a:r>
              <a:rPr lang="en-GB" dirty="0"/>
              <a:t>(names[</a:t>
            </a:r>
            <a:r>
              <a:rPr lang="en-GB" dirty="0" err="1"/>
              <a:t>i</a:t>
            </a:r>
            <a:r>
              <a:rPr lang="en-GB" dirty="0"/>
              <a:t>])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	</a:t>
            </a:r>
            <a:r>
              <a:rPr lang="en-GB" dirty="0"/>
              <a:t>}</a:t>
            </a:r>
            <a:endParaRPr lang="cs-CZ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AA8936-B634-4734-AA5E-965C2325D14D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86F0C7-8E1A-C652-66E2-EFBC07F54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16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0A7F-7FAF-8CFE-42EE-87BF13E5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Procházení pole – </a:t>
            </a:r>
            <a:r>
              <a:rPr lang="cs-CZ" dirty="0" err="1"/>
              <a:t>foreach</a:t>
            </a:r>
            <a:endParaRPr lang="cs-CZ" dirty="0"/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FFD5D5F8-4758-25C8-A37C-217B188F2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9985CA-8E7B-903C-5977-D03AAF265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58995" cy="4351338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cs-CZ" dirty="0"/>
              <a:t>	</a:t>
            </a:r>
            <a:r>
              <a:rPr lang="cs-CZ" dirty="0" err="1"/>
              <a:t>String</a:t>
            </a:r>
            <a:r>
              <a:rPr lang="cs-CZ" dirty="0"/>
              <a:t>[] </a:t>
            </a:r>
            <a:r>
              <a:rPr lang="cs-CZ" dirty="0" err="1"/>
              <a:t>names</a:t>
            </a:r>
            <a:r>
              <a:rPr lang="cs-CZ" dirty="0"/>
              <a:t> = {</a:t>
            </a:r>
            <a:r>
              <a:rPr lang="en-GB" dirty="0">
                <a:solidFill>
                  <a:srgbClr val="98C379"/>
                </a:solidFill>
              </a:rPr>
              <a:t>"Jan", "Jana", "</a:t>
            </a:r>
            <a:r>
              <a:rPr lang="en-GB" dirty="0" err="1">
                <a:solidFill>
                  <a:srgbClr val="98C379"/>
                </a:solidFill>
              </a:rPr>
              <a:t>Jenda</a:t>
            </a:r>
            <a:r>
              <a:rPr lang="en-GB" dirty="0">
                <a:solidFill>
                  <a:srgbClr val="98C379"/>
                </a:solidFill>
              </a:rPr>
              <a:t>"</a:t>
            </a:r>
            <a:r>
              <a:rPr lang="cs-CZ" dirty="0"/>
              <a:t>}; </a:t>
            </a:r>
          </a:p>
          <a:p>
            <a:pPr marL="457200" lvl="1" indent="0">
              <a:buNone/>
            </a:pPr>
            <a:r>
              <a:rPr lang="cs-CZ" dirty="0"/>
              <a:t>	</a:t>
            </a:r>
          </a:p>
          <a:p>
            <a:pPr marL="457200" lvl="1" indent="0">
              <a:buNone/>
            </a:pPr>
            <a:r>
              <a:rPr lang="cs-CZ" dirty="0"/>
              <a:t>	Zápis </a:t>
            </a:r>
            <a:r>
              <a:rPr lang="cs-CZ" dirty="0" err="1"/>
              <a:t>foreach</a:t>
            </a:r>
            <a:r>
              <a:rPr lang="cs-CZ" dirty="0"/>
              <a:t>:</a:t>
            </a:r>
          </a:p>
          <a:p>
            <a:pPr marL="457200" lvl="1" indent="0">
              <a:buNone/>
            </a:pPr>
            <a:r>
              <a:rPr lang="cs-CZ" dirty="0"/>
              <a:t>	</a:t>
            </a:r>
          </a:p>
          <a:p>
            <a:pPr marL="457200" lvl="1" indent="0">
              <a:buNone/>
            </a:pPr>
            <a:r>
              <a:rPr lang="cs-CZ" dirty="0"/>
              <a:t>	</a:t>
            </a:r>
            <a:r>
              <a:rPr lang="cs-CZ" dirty="0" err="1"/>
              <a:t>for</a:t>
            </a:r>
            <a:r>
              <a:rPr lang="cs-CZ" dirty="0"/>
              <a:t> (</a:t>
            </a:r>
            <a:r>
              <a:rPr lang="cs-CZ" dirty="0" err="1"/>
              <a:t>promenna</a:t>
            </a:r>
            <a:r>
              <a:rPr lang="cs-CZ" dirty="0"/>
              <a:t> : pole) {</a:t>
            </a:r>
          </a:p>
          <a:p>
            <a:pPr marL="457200" lvl="1" indent="0">
              <a:buNone/>
            </a:pPr>
            <a:r>
              <a:rPr lang="cs-CZ" dirty="0"/>
              <a:t>		//</a:t>
            </a:r>
            <a:r>
              <a:rPr lang="cs-CZ" dirty="0" err="1"/>
              <a:t>kod</a:t>
            </a:r>
            <a:endParaRPr lang="cs-CZ" dirty="0"/>
          </a:p>
          <a:p>
            <a:pPr marL="457200" lvl="1" indent="0">
              <a:buNone/>
            </a:pPr>
            <a:r>
              <a:rPr lang="cs-CZ" dirty="0"/>
              <a:t>	}</a:t>
            </a:r>
          </a:p>
          <a:p>
            <a:pPr marL="457200" lvl="1" indent="0">
              <a:buNone/>
            </a:pPr>
            <a:endParaRPr lang="cs-CZ" dirty="0"/>
          </a:p>
          <a:p>
            <a:pPr marL="457200" lvl="1" indent="0">
              <a:buNone/>
            </a:pPr>
            <a:r>
              <a:rPr lang="cs-CZ" dirty="0"/>
              <a:t>	//Projede </a:t>
            </a:r>
            <a:r>
              <a:rPr lang="cs-CZ" dirty="0" err="1"/>
              <a:t>kazde</a:t>
            </a:r>
            <a:r>
              <a:rPr lang="cs-CZ" dirty="0"/>
              <a:t> </a:t>
            </a:r>
            <a:r>
              <a:rPr lang="cs-CZ" dirty="0" err="1"/>
              <a:t>jmeno</a:t>
            </a:r>
            <a:r>
              <a:rPr lang="cs-CZ" dirty="0"/>
              <a:t> v poli </a:t>
            </a:r>
            <a:r>
              <a:rPr lang="cs-CZ" dirty="0" err="1"/>
              <a:t>names</a:t>
            </a:r>
            <a:r>
              <a:rPr lang="cs-CZ" dirty="0"/>
              <a:t> a </a:t>
            </a:r>
            <a:r>
              <a:rPr lang="cs-CZ" dirty="0" err="1"/>
              <a:t>vypise</a:t>
            </a:r>
            <a:r>
              <a:rPr lang="cs-CZ" dirty="0"/>
              <a:t> ho do konzole</a:t>
            </a:r>
          </a:p>
          <a:p>
            <a:pPr marL="457200" lvl="1" indent="0">
              <a:buNone/>
            </a:pPr>
            <a:r>
              <a:rPr lang="cs-CZ" dirty="0"/>
              <a:t>	//</a:t>
            </a:r>
            <a:r>
              <a:rPr lang="cs-CZ" dirty="0" err="1"/>
              <a:t>foreach</a:t>
            </a:r>
            <a:r>
              <a:rPr lang="cs-CZ" dirty="0"/>
              <a:t> – </a:t>
            </a:r>
            <a:r>
              <a:rPr lang="cs-CZ" b="1" dirty="0"/>
              <a:t>pro </a:t>
            </a:r>
            <a:r>
              <a:rPr lang="cs-CZ" b="1" dirty="0" err="1"/>
              <a:t>kazdou</a:t>
            </a:r>
            <a:r>
              <a:rPr lang="cs-CZ" b="1" dirty="0"/>
              <a:t> </a:t>
            </a:r>
            <a:r>
              <a:rPr lang="cs-CZ" dirty="0"/>
              <a:t>hodnotu</a:t>
            </a:r>
          </a:p>
          <a:p>
            <a:pPr marL="457200" lvl="1" indent="0">
              <a:buNone/>
            </a:pPr>
            <a:r>
              <a:rPr lang="cs-CZ" dirty="0"/>
              <a:t>	</a:t>
            </a:r>
            <a:r>
              <a:rPr lang="en-GB" dirty="0">
                <a:solidFill>
                  <a:srgbClr val="CC7832"/>
                </a:solidFill>
                <a:effectLst/>
              </a:rPr>
              <a:t>for </a:t>
            </a:r>
            <a:r>
              <a:rPr lang="en-GB" dirty="0"/>
              <a:t>(String name : names) {</a:t>
            </a:r>
            <a:br>
              <a:rPr lang="en-GB" dirty="0"/>
            </a:br>
            <a:r>
              <a:rPr lang="en-GB" dirty="0"/>
              <a:t>    	     </a:t>
            </a:r>
            <a:r>
              <a:rPr lang="en-GB" dirty="0" err="1"/>
              <a:t>System.</a:t>
            </a:r>
            <a:r>
              <a:rPr lang="en-GB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GB" dirty="0" err="1"/>
              <a:t>.println</a:t>
            </a:r>
            <a:r>
              <a:rPr lang="en-GB" dirty="0"/>
              <a:t>(name)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	</a:t>
            </a:r>
            <a:r>
              <a:rPr lang="en-GB" dirty="0"/>
              <a:t>}</a:t>
            </a:r>
            <a:endParaRPr lang="cs-CZ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AA8936-B634-4734-AA5E-965C2325D14D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86F0C7-8E1A-C652-66E2-EFBC07F54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846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Procházení pole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33E0E-8221-A883-0331-63841BD12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 rychlou generaci cyklů lze využít chytrých zkratek v </a:t>
            </a:r>
            <a:r>
              <a:rPr lang="cs-CZ" dirty="0" err="1"/>
              <a:t>IDEčku</a:t>
            </a:r>
            <a:endParaRPr lang="cs-CZ" dirty="0"/>
          </a:p>
          <a:p>
            <a:r>
              <a:rPr lang="en-CZ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Syntax: nazevPole.for || nazevPole.fori || nazevPole.forr</a:t>
            </a:r>
            <a:endParaRPr lang="en-CZ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E131AA-4C84-B8F5-5B2F-66BC460CA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2917884"/>
            <a:ext cx="7772400" cy="339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96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Třída </a:t>
            </a:r>
            <a:r>
              <a:rPr lang="cs-CZ" dirty="0" err="1"/>
              <a:t>Arrays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33E0E-8221-A883-0331-63841BD12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Třída </a:t>
            </a:r>
            <a:r>
              <a:rPr lang="cs-CZ" dirty="0" err="1"/>
              <a:t>Arrays</a:t>
            </a:r>
            <a:r>
              <a:rPr lang="cs-CZ" dirty="0"/>
              <a:t> obsahuje různé metody pro manipulaci s polem (např. sortování nebo hledání)</a:t>
            </a:r>
            <a:endParaRPr lang="en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7599C2-146F-144C-7D1F-AA0FAD4BC580}"/>
              </a:ext>
            </a:extLst>
          </p:cNvPr>
          <p:cNvSpPr txBox="1"/>
          <p:nvPr/>
        </p:nvSpPr>
        <p:spPr>
          <a:xfrm>
            <a:off x="1943100" y="3124131"/>
            <a:ext cx="8305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CC7832"/>
                </a:solidFill>
                <a:effectLst/>
              </a:rPr>
              <a:t>int</a:t>
            </a:r>
            <a:r>
              <a:rPr lang="en-GB" sz="3600" dirty="0"/>
              <a:t>[] </a:t>
            </a:r>
            <a:r>
              <a:rPr lang="en-GB" sz="3600" dirty="0" err="1"/>
              <a:t>nums</a:t>
            </a:r>
            <a:r>
              <a:rPr lang="en-GB" sz="3600" dirty="0"/>
              <a:t> = {</a:t>
            </a:r>
            <a:r>
              <a:rPr lang="en-GB" sz="3600" dirty="0">
                <a:solidFill>
                  <a:srgbClr val="6897BB"/>
                </a:solidFill>
                <a:effectLst/>
              </a:rPr>
              <a:t>420</a:t>
            </a:r>
            <a:r>
              <a:rPr lang="en-GB" sz="3600" dirty="0">
                <a:solidFill>
                  <a:srgbClr val="CC7832"/>
                </a:solidFill>
                <a:effectLst/>
              </a:rPr>
              <a:t>, </a:t>
            </a:r>
            <a:r>
              <a:rPr lang="en-GB" sz="3600" dirty="0">
                <a:solidFill>
                  <a:srgbClr val="6897BB"/>
                </a:solidFill>
                <a:effectLst/>
              </a:rPr>
              <a:t>69</a:t>
            </a:r>
            <a:r>
              <a:rPr lang="en-GB" sz="3600" dirty="0">
                <a:solidFill>
                  <a:srgbClr val="CC7832"/>
                </a:solidFill>
                <a:effectLst/>
              </a:rPr>
              <a:t>, </a:t>
            </a:r>
            <a:r>
              <a:rPr lang="en-GB" sz="3600" dirty="0">
                <a:solidFill>
                  <a:srgbClr val="6897BB"/>
                </a:solidFill>
                <a:effectLst/>
              </a:rPr>
              <a:t>25</a:t>
            </a:r>
            <a:r>
              <a:rPr lang="en-GB" sz="3600" dirty="0">
                <a:solidFill>
                  <a:srgbClr val="CC7832"/>
                </a:solidFill>
                <a:effectLst/>
              </a:rPr>
              <a:t>, </a:t>
            </a:r>
            <a:r>
              <a:rPr lang="en-GB" sz="3600" dirty="0">
                <a:solidFill>
                  <a:srgbClr val="6897BB"/>
                </a:solidFill>
                <a:effectLst/>
              </a:rPr>
              <a:t>10</a:t>
            </a:r>
            <a:r>
              <a:rPr lang="en-GB" sz="3600" dirty="0">
                <a:solidFill>
                  <a:srgbClr val="CC7832"/>
                </a:solidFill>
                <a:effectLst/>
              </a:rPr>
              <a:t>, </a:t>
            </a:r>
            <a:r>
              <a:rPr lang="en-GB" sz="3600" dirty="0">
                <a:solidFill>
                  <a:srgbClr val="6897BB"/>
                </a:solidFill>
                <a:effectLst/>
              </a:rPr>
              <a:t>2000</a:t>
            </a:r>
            <a:r>
              <a:rPr lang="en-GB" sz="3600" dirty="0"/>
              <a:t>}</a:t>
            </a:r>
            <a:r>
              <a:rPr lang="en-GB" sz="3600" dirty="0">
                <a:solidFill>
                  <a:srgbClr val="CC7832"/>
                </a:solidFill>
                <a:effectLst/>
              </a:rPr>
              <a:t>;</a:t>
            </a:r>
            <a:br>
              <a:rPr lang="en-GB" sz="3600" dirty="0">
                <a:solidFill>
                  <a:srgbClr val="CC7832"/>
                </a:solidFill>
                <a:effectLst/>
              </a:rPr>
            </a:br>
            <a:r>
              <a:rPr lang="en-GB" sz="3600" dirty="0" err="1"/>
              <a:t>Arrays.</a:t>
            </a:r>
            <a:r>
              <a:rPr lang="en-GB" sz="3600" i="1" dirty="0" err="1">
                <a:effectLst/>
              </a:rPr>
              <a:t>sort</a:t>
            </a:r>
            <a:r>
              <a:rPr lang="en-GB" sz="3600" dirty="0"/>
              <a:t>(</a:t>
            </a:r>
            <a:r>
              <a:rPr lang="en-GB" sz="3600" dirty="0" err="1"/>
              <a:t>nums</a:t>
            </a:r>
            <a:r>
              <a:rPr lang="en-GB" sz="3600" dirty="0"/>
              <a:t>)</a:t>
            </a:r>
            <a:r>
              <a:rPr lang="en-GB" sz="3600" dirty="0">
                <a:solidFill>
                  <a:srgbClr val="CC7832"/>
                </a:solidFill>
                <a:effectLst/>
              </a:rPr>
              <a:t>;</a:t>
            </a:r>
            <a:br>
              <a:rPr lang="en-GB" sz="3600" dirty="0">
                <a:solidFill>
                  <a:srgbClr val="CC7832"/>
                </a:solidFill>
                <a:effectLst/>
              </a:rPr>
            </a:br>
            <a:r>
              <a:rPr lang="en-GB" sz="3600" dirty="0" err="1"/>
              <a:t>System.</a:t>
            </a:r>
            <a:r>
              <a:rPr lang="en-GB" sz="3600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GB" sz="3600" dirty="0" err="1"/>
              <a:t>.println</a:t>
            </a:r>
            <a:r>
              <a:rPr lang="en-GB" sz="3600" dirty="0"/>
              <a:t>(</a:t>
            </a:r>
            <a:r>
              <a:rPr lang="en-GB" sz="3600" dirty="0" err="1"/>
              <a:t>Arrays.</a:t>
            </a:r>
            <a:r>
              <a:rPr lang="en-GB" sz="3600" i="1" dirty="0" err="1">
                <a:effectLst/>
              </a:rPr>
              <a:t>toString</a:t>
            </a:r>
            <a:r>
              <a:rPr lang="en-GB" sz="3600" dirty="0"/>
              <a:t>(</a:t>
            </a:r>
            <a:r>
              <a:rPr lang="en-GB" sz="3600" dirty="0" err="1"/>
              <a:t>nums</a:t>
            </a:r>
            <a:r>
              <a:rPr lang="en-GB" sz="3600" dirty="0"/>
              <a:t>))</a:t>
            </a:r>
            <a:r>
              <a:rPr lang="en-GB" sz="3600" dirty="0">
                <a:solidFill>
                  <a:srgbClr val="CC7832"/>
                </a:solidFill>
                <a:effectLst/>
              </a:rPr>
              <a:t>;</a:t>
            </a:r>
            <a:endParaRPr lang="cs-CZ" sz="3600" dirty="0"/>
          </a:p>
        </p:txBody>
      </p:sp>
    </p:spTree>
    <p:extLst>
      <p:ext uri="{BB962C8B-B14F-4D97-AF65-F5344CB8AC3E}">
        <p14:creationId xmlns:p14="http://schemas.microsoft.com/office/powerpoint/2010/main" val="1147488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04BF1-BF02-5481-F900-32B7EA5F9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Organizace ústní maturitní zkoušky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2B2B14-E281-C6EE-0331-5F5065290BEB}"/>
              </a:ext>
            </a:extLst>
          </p:cNvPr>
          <p:cNvSpPr txBox="1"/>
          <p:nvPr/>
        </p:nvSpPr>
        <p:spPr>
          <a:xfrm>
            <a:off x="4855167" y="2807961"/>
            <a:ext cx="223189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 dirty="0"/>
              <a:t>🤔</a:t>
            </a:r>
          </a:p>
          <a:p>
            <a:pPr algn="ctr"/>
            <a:r>
              <a:rPr lang="cs-CZ" sz="4800" dirty="0"/>
              <a:t>Příprava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15 minut</a:t>
            </a:r>
          </a:p>
        </p:txBody>
      </p:sp>
      <p:pic>
        <p:nvPicPr>
          <p:cNvPr id="6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60EE70E-E423-93C9-3773-B05BA6D8D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194DDD-FA43-0497-9F43-DC947473F37B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62D061-1AE9-0A7D-49BA-A3485F9B0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B6F33E-D70B-D8D9-07AC-FF74C363F24C}"/>
              </a:ext>
            </a:extLst>
          </p:cNvPr>
          <p:cNvSpPr txBox="1"/>
          <p:nvPr/>
        </p:nvSpPr>
        <p:spPr>
          <a:xfrm>
            <a:off x="7772049" y="2807961"/>
            <a:ext cx="3581751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 dirty="0"/>
              <a:t>😼</a:t>
            </a:r>
          </a:p>
          <a:p>
            <a:pPr algn="ctr"/>
            <a:r>
              <a:rPr lang="cs-CZ" sz="4800" dirty="0"/>
              <a:t>Ústní zkouška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15 minut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C4299D-AF66-376C-7EEE-D4BFB2A59A0A}"/>
              </a:ext>
            </a:extLst>
          </p:cNvPr>
          <p:cNvSpPr txBox="1"/>
          <p:nvPr/>
        </p:nvSpPr>
        <p:spPr>
          <a:xfrm>
            <a:off x="594072" y="2807961"/>
            <a:ext cx="357610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 dirty="0"/>
              <a:t>🎰</a:t>
            </a:r>
          </a:p>
          <a:p>
            <a:pPr algn="ctr"/>
            <a:r>
              <a:rPr lang="cs-CZ" sz="4800" dirty="0"/>
              <a:t>Losování čísla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25 témat</a:t>
            </a:r>
          </a:p>
        </p:txBody>
      </p:sp>
    </p:spTree>
    <p:extLst>
      <p:ext uri="{BB962C8B-B14F-4D97-AF65-F5344CB8AC3E}">
        <p14:creationId xmlns:p14="http://schemas.microsoft.com/office/powerpoint/2010/main" val="174725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99C44-E417-B57F-6988-7A5680A7E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Hodnocení ústní maturitní zkoušky</a:t>
            </a: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C921B358-C3D5-DFD5-699A-30F986623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BE1558-CB31-D441-286D-0C6859F6D878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AF109B-8840-ACB0-0EED-6B58F4849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E13DD6-99A8-8B66-C245-7A65B028F576}"/>
              </a:ext>
            </a:extLst>
          </p:cNvPr>
          <p:cNvSpPr txBox="1"/>
          <p:nvPr/>
        </p:nvSpPr>
        <p:spPr>
          <a:xfrm>
            <a:off x="564575" y="2052842"/>
            <a:ext cx="357610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 dirty="0"/>
              <a:t>🎰</a:t>
            </a:r>
          </a:p>
          <a:p>
            <a:pPr algn="ctr"/>
            <a:r>
              <a:rPr lang="cs-CZ" sz="4800" dirty="0"/>
              <a:t>Losování čísla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25 témat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E735C2-9EBC-948F-1FD3-24AA366170BD}"/>
              </a:ext>
            </a:extLst>
          </p:cNvPr>
          <p:cNvSpPr txBox="1"/>
          <p:nvPr/>
        </p:nvSpPr>
        <p:spPr>
          <a:xfrm>
            <a:off x="4309600" y="2052842"/>
            <a:ext cx="326403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 dirty="0"/>
              <a:t>7️⃣</a:t>
            </a:r>
          </a:p>
          <a:p>
            <a:pPr algn="ctr"/>
            <a:r>
              <a:rPr lang="cs-CZ" sz="4800" dirty="0"/>
              <a:t>Jedno téma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Praktická (max 5b) 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a teoretická (max 5b)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část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3B1FFB-4D0A-B232-7B1B-67362C9243C0}"/>
              </a:ext>
            </a:extLst>
          </p:cNvPr>
          <p:cNvSpPr txBox="1"/>
          <p:nvPr/>
        </p:nvSpPr>
        <p:spPr>
          <a:xfrm>
            <a:off x="7512330" y="2052842"/>
            <a:ext cx="4042196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 dirty="0"/>
              <a:t>✅</a:t>
            </a:r>
          </a:p>
          <a:p>
            <a:pPr algn="ctr"/>
            <a:r>
              <a:rPr lang="cs-CZ" sz="4800" dirty="0"/>
              <a:t>Bodová tabulka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8,5 a více – </a:t>
            </a:r>
            <a:r>
              <a:rPr lang="cs-CZ" sz="2800" dirty="0">
                <a:solidFill>
                  <a:srgbClr val="00B050"/>
                </a:solidFill>
              </a:rPr>
              <a:t>1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6,5 a více – </a:t>
            </a:r>
            <a:r>
              <a:rPr lang="cs-CZ" sz="2800" dirty="0">
                <a:solidFill>
                  <a:schemeClr val="accent1"/>
                </a:solidFill>
              </a:rPr>
              <a:t>2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5,0 a více – </a:t>
            </a:r>
            <a:r>
              <a:rPr lang="cs-CZ" sz="2800" dirty="0">
                <a:solidFill>
                  <a:schemeClr val="accent4"/>
                </a:solidFill>
              </a:rPr>
              <a:t>3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3,5 a více – </a:t>
            </a:r>
            <a:r>
              <a:rPr lang="cs-CZ" sz="2800" dirty="0">
                <a:solidFill>
                  <a:schemeClr val="accent2"/>
                </a:solidFill>
              </a:rPr>
              <a:t>4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Méně než 3,5 – </a:t>
            </a:r>
            <a:r>
              <a:rPr lang="cs-CZ" sz="2800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92462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Otázky k tomuto tématu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33E0E-8221-A883-0331-63841BD12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Praktická část – max 5 bodů</a:t>
            </a:r>
          </a:p>
          <a:p>
            <a:r>
              <a:rPr lang="cs-CZ" dirty="0"/>
              <a:t>Teoretická část – max 5 bodů</a:t>
            </a:r>
          </a:p>
          <a:p>
            <a:pPr marL="742950" lvl="1" indent="-285750">
              <a:buFont typeface="+mj-lt"/>
              <a:buAutoNum type="arabicPeriod"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Definice pole (max 0,5b)</a:t>
            </a:r>
            <a:endParaRPr lang="en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Jednorozměrné a dvourozměrné pole (max 1b)</a:t>
            </a:r>
            <a:endParaRPr lang="en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Index (max 1b)</a:t>
            </a:r>
            <a:endParaRPr lang="en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Zjištění délky pole (max 0,5b)</a:t>
            </a:r>
            <a:endParaRPr lang="en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Procházení pole (max 1b)</a:t>
            </a:r>
            <a:endParaRPr lang="en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Třída 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Arrays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(max 1b)</a:t>
            </a:r>
            <a:endParaRPr lang="en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4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Definice pole, </a:t>
            </a:r>
            <a:r>
              <a:rPr lang="cs-CZ" dirty="0" err="1"/>
              <a:t>jednorozmeřné</a:t>
            </a:r>
            <a:r>
              <a:rPr lang="cs-CZ" dirty="0"/>
              <a:t> a dvourozměrné pole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33E0E-8221-A883-0331-63841BD12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cs-CZ" dirty="0"/>
              <a:t>Pole uchovává vícero hodnot stejného datového typu</a:t>
            </a:r>
          </a:p>
          <a:p>
            <a:pPr lvl="1"/>
            <a:r>
              <a:rPr lang="cs-CZ" dirty="0"/>
              <a:t>Dělí se na jednorozměrné a vícerozměrné (dvourozměrné…)</a:t>
            </a:r>
          </a:p>
          <a:p>
            <a:pPr marL="457200" lvl="1" indent="0">
              <a:buNone/>
            </a:pPr>
            <a:endParaRPr lang="cs-CZ" dirty="0"/>
          </a:p>
          <a:p>
            <a:pPr marL="457200" lvl="1" indent="0">
              <a:buNone/>
            </a:pPr>
            <a:r>
              <a:rPr lang="cs-CZ" dirty="0"/>
              <a:t>Zápis jednorozměrného pole:</a:t>
            </a:r>
          </a:p>
          <a:p>
            <a:pPr marL="457200" lvl="1" indent="0">
              <a:buNone/>
            </a:pPr>
            <a:endParaRPr lang="cs-CZ" dirty="0"/>
          </a:p>
          <a:p>
            <a:pPr marL="457200" lvl="1" indent="0">
              <a:buNone/>
            </a:pPr>
            <a:r>
              <a:rPr lang="cs-CZ" dirty="0"/>
              <a:t>	</a:t>
            </a:r>
            <a:r>
              <a:rPr lang="cs-CZ" dirty="0" err="1"/>
              <a:t>datovyTyp</a:t>
            </a:r>
            <a:r>
              <a:rPr lang="cs-CZ" dirty="0"/>
              <a:t>[] </a:t>
            </a:r>
            <a:r>
              <a:rPr lang="cs-CZ" dirty="0" err="1"/>
              <a:t>nazev</a:t>
            </a:r>
            <a:r>
              <a:rPr lang="cs-CZ" dirty="0"/>
              <a:t> = {hodnota1, hodnota2};</a:t>
            </a:r>
          </a:p>
          <a:p>
            <a:pPr marL="457200" lvl="1" indent="0">
              <a:buNone/>
            </a:pPr>
            <a:r>
              <a:rPr lang="cs-CZ" dirty="0"/>
              <a:t>	</a:t>
            </a:r>
            <a:r>
              <a:rPr lang="cs-CZ" dirty="0" err="1"/>
              <a:t>int</a:t>
            </a:r>
            <a:r>
              <a:rPr lang="cs-CZ" dirty="0"/>
              <a:t>[] </a:t>
            </a:r>
            <a:r>
              <a:rPr lang="cs-CZ" dirty="0" err="1"/>
              <a:t>numbers</a:t>
            </a:r>
            <a:r>
              <a:rPr lang="cs-CZ" dirty="0"/>
              <a:t> = {1, 2, 3, 4, 5}; </a:t>
            </a:r>
          </a:p>
          <a:p>
            <a:pPr marL="457200" lvl="1" indent="0">
              <a:buNone/>
            </a:pPr>
            <a:endParaRPr lang="cs-CZ" dirty="0"/>
          </a:p>
          <a:p>
            <a:pPr marL="457200" lvl="1" indent="0">
              <a:buNone/>
            </a:pPr>
            <a:r>
              <a:rPr lang="cs-CZ" dirty="0"/>
              <a:t>	</a:t>
            </a:r>
            <a:r>
              <a:rPr lang="cs-CZ" dirty="0" err="1"/>
              <a:t>datovyTyp</a:t>
            </a:r>
            <a:r>
              <a:rPr lang="cs-CZ" dirty="0"/>
              <a:t>[] </a:t>
            </a:r>
            <a:r>
              <a:rPr lang="cs-CZ" dirty="0" err="1"/>
              <a:t>nazev</a:t>
            </a:r>
            <a:r>
              <a:rPr lang="cs-CZ" dirty="0"/>
              <a:t> = </a:t>
            </a:r>
            <a:r>
              <a:rPr lang="cs-CZ" dirty="0" err="1"/>
              <a:t>new</a:t>
            </a:r>
            <a:r>
              <a:rPr lang="cs-CZ" dirty="0"/>
              <a:t> </a:t>
            </a:r>
            <a:r>
              <a:rPr lang="cs-CZ" dirty="0" err="1"/>
              <a:t>datovyTyp</a:t>
            </a:r>
            <a:r>
              <a:rPr lang="cs-CZ" dirty="0"/>
              <a:t>[</a:t>
            </a:r>
            <a:r>
              <a:rPr lang="cs-CZ" dirty="0" err="1"/>
              <a:t>delka</a:t>
            </a:r>
            <a:r>
              <a:rPr lang="cs-CZ" dirty="0"/>
              <a:t>]; //bez hodnot</a:t>
            </a: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04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Definice pole, </a:t>
            </a:r>
            <a:r>
              <a:rPr lang="cs-CZ" dirty="0" err="1"/>
              <a:t>jednorozmeřné</a:t>
            </a:r>
            <a:r>
              <a:rPr lang="cs-CZ" dirty="0"/>
              <a:t> a dvourozměrné pole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33E0E-8221-A883-0331-63841BD12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cs-CZ" dirty="0"/>
              <a:t>Zápis vícerozměrného pole:</a:t>
            </a:r>
          </a:p>
          <a:p>
            <a:pPr marL="457200" lvl="1" indent="0">
              <a:buNone/>
            </a:pPr>
            <a:endParaRPr lang="cs-CZ" dirty="0"/>
          </a:p>
          <a:p>
            <a:pPr marL="457200" lvl="1" indent="0">
              <a:buNone/>
            </a:pPr>
            <a:r>
              <a:rPr lang="cs-CZ" dirty="0"/>
              <a:t>	</a:t>
            </a:r>
            <a:r>
              <a:rPr lang="cs-CZ" dirty="0" err="1"/>
              <a:t>datovyTyp</a:t>
            </a:r>
            <a:r>
              <a:rPr lang="cs-CZ" dirty="0"/>
              <a:t>[][] </a:t>
            </a:r>
            <a:r>
              <a:rPr lang="cs-CZ" dirty="0" err="1"/>
              <a:t>nazev</a:t>
            </a:r>
            <a:r>
              <a:rPr lang="cs-CZ" dirty="0"/>
              <a:t> = </a:t>
            </a:r>
            <a:r>
              <a:rPr lang="cs-CZ" dirty="0">
                <a:highlight>
                  <a:srgbClr val="0000FF"/>
                </a:highlight>
              </a:rPr>
              <a:t>{</a:t>
            </a:r>
          </a:p>
          <a:p>
            <a:pPr marL="457200" lvl="1" indent="0">
              <a:buNone/>
            </a:pPr>
            <a:r>
              <a:rPr lang="cs-CZ" dirty="0">
                <a:highlight>
                  <a:srgbClr val="0000FF"/>
                </a:highlight>
              </a:rPr>
              <a:t>		</a:t>
            </a:r>
            <a:r>
              <a:rPr lang="cs-CZ" dirty="0">
                <a:highlight>
                  <a:srgbClr val="FFFF00"/>
                </a:highlight>
              </a:rPr>
              <a:t>{</a:t>
            </a:r>
          </a:p>
          <a:p>
            <a:pPr marL="457200" lvl="1" indent="0">
              <a:buNone/>
            </a:pPr>
            <a:r>
              <a:rPr lang="cs-CZ" dirty="0">
                <a:highlight>
                  <a:srgbClr val="FFFF00"/>
                </a:highlight>
              </a:rPr>
              <a:t>			</a:t>
            </a:r>
            <a:r>
              <a:rPr lang="cs-CZ" b="1" dirty="0">
                <a:highlight>
                  <a:srgbClr val="FFFF00"/>
                </a:highlight>
              </a:rPr>
              <a:t>hodnota1</a:t>
            </a:r>
            <a:r>
              <a:rPr lang="cs-CZ" dirty="0">
                <a:highlight>
                  <a:srgbClr val="FFFF00"/>
                </a:highlight>
              </a:rPr>
              <a:t>,</a:t>
            </a:r>
          </a:p>
          <a:p>
            <a:pPr marL="457200" lvl="1" indent="0">
              <a:buNone/>
            </a:pPr>
            <a:r>
              <a:rPr lang="cs-CZ" dirty="0">
                <a:highlight>
                  <a:srgbClr val="FFFF00"/>
                </a:highlight>
              </a:rPr>
              <a:t>			</a:t>
            </a:r>
            <a:r>
              <a:rPr lang="cs-CZ" b="1" dirty="0">
                <a:highlight>
                  <a:srgbClr val="FFFF00"/>
                </a:highlight>
              </a:rPr>
              <a:t>hodnota2</a:t>
            </a:r>
            <a:r>
              <a:rPr lang="cs-CZ" dirty="0">
                <a:highlight>
                  <a:srgbClr val="FFFF00"/>
                </a:highlight>
              </a:rPr>
              <a:t>,</a:t>
            </a:r>
          </a:p>
          <a:p>
            <a:pPr marL="457200" lvl="1" indent="0">
              <a:buNone/>
            </a:pPr>
            <a:r>
              <a:rPr lang="cs-CZ" dirty="0">
                <a:highlight>
                  <a:srgbClr val="FFFF00"/>
                </a:highlight>
              </a:rPr>
              <a:t>		},</a:t>
            </a:r>
          </a:p>
          <a:p>
            <a:pPr marL="457200" lvl="1" indent="0">
              <a:buNone/>
            </a:pPr>
            <a:r>
              <a:rPr lang="cs-CZ" dirty="0">
                <a:highlight>
                  <a:srgbClr val="0000FF"/>
                </a:highlight>
              </a:rPr>
              <a:t>		</a:t>
            </a:r>
            <a:r>
              <a:rPr lang="cs-CZ" dirty="0">
                <a:highlight>
                  <a:srgbClr val="FF00FF"/>
                </a:highlight>
              </a:rPr>
              <a:t>{</a:t>
            </a:r>
          </a:p>
          <a:p>
            <a:pPr marL="457200" lvl="1" indent="0">
              <a:buNone/>
            </a:pPr>
            <a:r>
              <a:rPr lang="cs-CZ" dirty="0">
                <a:highlight>
                  <a:srgbClr val="FF00FF"/>
                </a:highlight>
              </a:rPr>
              <a:t>			</a:t>
            </a:r>
            <a:r>
              <a:rPr lang="cs-CZ" b="1" dirty="0">
                <a:highlight>
                  <a:srgbClr val="00FF00"/>
                </a:highlight>
              </a:rPr>
              <a:t>hodnota3</a:t>
            </a:r>
            <a:r>
              <a:rPr lang="cs-CZ" dirty="0">
                <a:highlight>
                  <a:srgbClr val="FF00FF"/>
                </a:highlight>
              </a:rPr>
              <a:t>,</a:t>
            </a:r>
          </a:p>
          <a:p>
            <a:pPr marL="457200" lvl="1" indent="0">
              <a:buNone/>
            </a:pPr>
            <a:r>
              <a:rPr lang="cs-CZ" dirty="0">
                <a:highlight>
                  <a:srgbClr val="FF00FF"/>
                </a:highlight>
              </a:rPr>
              <a:t>			</a:t>
            </a:r>
            <a:r>
              <a:rPr lang="cs-CZ" b="1" dirty="0">
                <a:highlight>
                  <a:srgbClr val="FF00FF"/>
                </a:highlight>
              </a:rPr>
              <a:t>hodnota4</a:t>
            </a:r>
            <a:r>
              <a:rPr lang="cs-CZ" dirty="0">
                <a:highlight>
                  <a:srgbClr val="FF00FF"/>
                </a:highlight>
              </a:rPr>
              <a:t>,</a:t>
            </a:r>
          </a:p>
          <a:p>
            <a:pPr marL="457200" lvl="1" indent="0">
              <a:buNone/>
            </a:pPr>
            <a:r>
              <a:rPr lang="cs-CZ" dirty="0">
                <a:highlight>
                  <a:srgbClr val="FF00FF"/>
                </a:highlight>
              </a:rPr>
              <a:t>		} </a:t>
            </a:r>
            <a:r>
              <a:rPr lang="cs-CZ" dirty="0">
                <a:highlight>
                  <a:srgbClr val="0000FF"/>
                </a:highlight>
              </a:rPr>
              <a:t>	</a:t>
            </a:r>
          </a:p>
          <a:p>
            <a:pPr marL="457200" lvl="1" indent="0">
              <a:buNone/>
            </a:pPr>
            <a:r>
              <a:rPr lang="cs-CZ" dirty="0">
                <a:highlight>
                  <a:srgbClr val="0000FF"/>
                </a:highlight>
              </a:rPr>
              <a:t>	};</a:t>
            </a:r>
          </a:p>
          <a:p>
            <a:pPr marL="457200" lvl="1" indent="0">
              <a:buNone/>
            </a:pPr>
            <a:r>
              <a:rPr lang="cs-CZ" dirty="0"/>
              <a:t>	</a:t>
            </a: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C5DB38-9CCD-DFB5-7704-228374F9D00B}"/>
              </a:ext>
            </a:extLst>
          </p:cNvPr>
          <p:cNvSpPr txBox="1"/>
          <p:nvPr/>
        </p:nvSpPr>
        <p:spPr>
          <a:xfrm>
            <a:off x="5459000" y="2128668"/>
            <a:ext cx="6096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CC7832"/>
                </a:solidFill>
                <a:effectLst/>
              </a:rPr>
              <a:t>int</a:t>
            </a:r>
            <a:r>
              <a:rPr lang="en-GB" sz="2400" dirty="0"/>
              <a:t>[][] </a:t>
            </a:r>
            <a:r>
              <a:rPr lang="en-GB" sz="2400" dirty="0" err="1"/>
              <a:t>nums</a:t>
            </a:r>
            <a:r>
              <a:rPr lang="en-GB" sz="2400" dirty="0"/>
              <a:t> = {</a:t>
            </a:r>
            <a:br>
              <a:rPr lang="en-GB" sz="2400" dirty="0"/>
            </a:br>
            <a:r>
              <a:rPr lang="en-GB" sz="2400" dirty="0"/>
              <a:t>        {</a:t>
            </a:r>
            <a:br>
              <a:rPr lang="en-GB" sz="2400" dirty="0"/>
            </a:br>
            <a:r>
              <a:rPr lang="en-GB" sz="2400" dirty="0"/>
              <a:t>                </a:t>
            </a:r>
            <a:r>
              <a:rPr lang="en-GB" sz="2400" dirty="0">
                <a:solidFill>
                  <a:srgbClr val="6897BB"/>
                </a:solidFill>
                <a:effectLst/>
              </a:rPr>
              <a:t>100</a:t>
            </a:r>
            <a:r>
              <a:rPr lang="en-GB" sz="2400" dirty="0">
                <a:solidFill>
                  <a:srgbClr val="CC7832"/>
                </a:solidFill>
                <a:effectLst/>
              </a:rPr>
              <a:t>,</a:t>
            </a:r>
            <a:br>
              <a:rPr lang="en-GB" sz="2400" dirty="0">
                <a:solidFill>
                  <a:srgbClr val="CC7832"/>
                </a:solidFill>
                <a:effectLst/>
              </a:rPr>
            </a:br>
            <a:r>
              <a:rPr lang="en-GB" sz="2400" dirty="0">
                <a:solidFill>
                  <a:srgbClr val="CC7832"/>
                </a:solidFill>
                <a:effectLst/>
              </a:rPr>
              <a:t>                </a:t>
            </a:r>
            <a:r>
              <a:rPr lang="en-GB" sz="2400" dirty="0">
                <a:solidFill>
                  <a:srgbClr val="6897BB"/>
                </a:solidFill>
                <a:effectLst/>
              </a:rPr>
              <a:t>230</a:t>
            </a:r>
            <a:r>
              <a:rPr lang="en-GB" sz="2400" dirty="0">
                <a:solidFill>
                  <a:srgbClr val="CC7832"/>
                </a:solidFill>
                <a:effectLst/>
              </a:rPr>
              <a:t>,</a:t>
            </a:r>
            <a:br>
              <a:rPr lang="en-GB" sz="2400" dirty="0">
                <a:solidFill>
                  <a:srgbClr val="CC7832"/>
                </a:solidFill>
                <a:effectLst/>
              </a:rPr>
            </a:br>
            <a:r>
              <a:rPr lang="en-GB" sz="2400" dirty="0">
                <a:solidFill>
                  <a:srgbClr val="CC7832"/>
                </a:solidFill>
                <a:effectLst/>
              </a:rPr>
              <a:t>        </a:t>
            </a:r>
            <a:r>
              <a:rPr lang="en-GB" sz="2400" dirty="0"/>
              <a:t>}</a:t>
            </a:r>
            <a:r>
              <a:rPr lang="en-GB" sz="2400" dirty="0">
                <a:solidFill>
                  <a:srgbClr val="CC7832"/>
                </a:solidFill>
                <a:effectLst/>
              </a:rPr>
              <a:t>,</a:t>
            </a:r>
            <a:br>
              <a:rPr lang="en-GB" sz="2400" dirty="0">
                <a:solidFill>
                  <a:srgbClr val="CC7832"/>
                </a:solidFill>
                <a:effectLst/>
              </a:rPr>
            </a:br>
            <a:r>
              <a:rPr lang="en-GB" sz="2400" dirty="0">
                <a:solidFill>
                  <a:srgbClr val="CC7832"/>
                </a:solidFill>
                <a:effectLst/>
              </a:rPr>
              <a:t>        </a:t>
            </a:r>
            <a:r>
              <a:rPr lang="en-GB" sz="2400" dirty="0"/>
              <a:t>{</a:t>
            </a:r>
            <a:br>
              <a:rPr lang="en-GB" sz="2400" dirty="0"/>
            </a:br>
            <a:r>
              <a:rPr lang="en-GB" sz="2400" dirty="0"/>
              <a:t>                </a:t>
            </a:r>
            <a:r>
              <a:rPr lang="en-GB" sz="2400" dirty="0">
                <a:solidFill>
                  <a:srgbClr val="6897BB"/>
                </a:solidFill>
                <a:effectLst/>
              </a:rPr>
              <a:t>400</a:t>
            </a:r>
            <a:r>
              <a:rPr lang="en-GB" sz="2400" dirty="0">
                <a:solidFill>
                  <a:srgbClr val="CC7832"/>
                </a:solidFill>
                <a:effectLst/>
              </a:rPr>
              <a:t>,</a:t>
            </a:r>
            <a:br>
              <a:rPr lang="en-GB" sz="2400" dirty="0">
                <a:solidFill>
                  <a:srgbClr val="CC7832"/>
                </a:solidFill>
                <a:effectLst/>
              </a:rPr>
            </a:br>
            <a:r>
              <a:rPr lang="en-GB" sz="2400" dirty="0">
                <a:solidFill>
                  <a:srgbClr val="CC7832"/>
                </a:solidFill>
                <a:effectLst/>
              </a:rPr>
              <a:t>                </a:t>
            </a:r>
            <a:r>
              <a:rPr lang="en-GB" sz="2400" dirty="0">
                <a:solidFill>
                  <a:srgbClr val="6897BB"/>
                </a:solidFill>
                <a:effectLst/>
              </a:rPr>
              <a:t>500</a:t>
            </a:r>
            <a:r>
              <a:rPr lang="en-GB" sz="2400" dirty="0">
                <a:solidFill>
                  <a:srgbClr val="CC7832"/>
                </a:solidFill>
                <a:effectLst/>
              </a:rPr>
              <a:t>,</a:t>
            </a:r>
            <a:br>
              <a:rPr lang="en-GB" sz="2400" dirty="0">
                <a:solidFill>
                  <a:srgbClr val="CC7832"/>
                </a:solidFill>
                <a:effectLst/>
              </a:rPr>
            </a:br>
            <a:r>
              <a:rPr lang="en-GB" sz="2400" dirty="0">
                <a:solidFill>
                  <a:srgbClr val="CC7832"/>
                </a:solidFill>
                <a:effectLst/>
              </a:rPr>
              <a:t>        </a:t>
            </a:r>
            <a:r>
              <a:rPr lang="en-GB" sz="2400" dirty="0"/>
              <a:t>}</a:t>
            </a:r>
            <a:br>
              <a:rPr lang="en-GB" sz="2400" dirty="0"/>
            </a:br>
            <a:r>
              <a:rPr lang="en-GB" sz="2400" dirty="0"/>
              <a:t>}</a:t>
            </a:r>
            <a:r>
              <a:rPr lang="en-GB" sz="2400" dirty="0">
                <a:solidFill>
                  <a:srgbClr val="CC7832"/>
                </a:solidFill>
                <a:effectLst/>
              </a:rPr>
              <a:t>;</a:t>
            </a:r>
            <a:br>
              <a:rPr lang="en-GB" sz="2400" dirty="0">
                <a:solidFill>
                  <a:srgbClr val="CC7832"/>
                </a:solidFill>
                <a:effectLst/>
              </a:rPr>
            </a:br>
            <a:r>
              <a:rPr lang="en-GB" sz="2400" dirty="0" err="1"/>
              <a:t>System.</a:t>
            </a:r>
            <a:r>
              <a:rPr lang="en-GB" sz="2400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GB" sz="2400" dirty="0" err="1"/>
              <a:t>.println</a:t>
            </a:r>
            <a:r>
              <a:rPr lang="en-GB" sz="2400" dirty="0"/>
              <a:t>(</a:t>
            </a:r>
            <a:r>
              <a:rPr lang="en-GB" sz="2400" dirty="0" err="1"/>
              <a:t>nums</a:t>
            </a:r>
            <a:r>
              <a:rPr lang="en-GB" sz="2400" dirty="0"/>
              <a:t>[</a:t>
            </a:r>
            <a:r>
              <a:rPr lang="en-GB" sz="2400" dirty="0">
                <a:solidFill>
                  <a:srgbClr val="6897BB"/>
                </a:solidFill>
                <a:effectLst/>
                <a:highlight>
                  <a:srgbClr val="FF00FF"/>
                </a:highlight>
              </a:rPr>
              <a:t>1</a:t>
            </a:r>
            <a:r>
              <a:rPr lang="en-GB" sz="2400" dirty="0"/>
              <a:t>][</a:t>
            </a:r>
            <a:r>
              <a:rPr lang="en-GB" sz="2400" dirty="0">
                <a:solidFill>
                  <a:srgbClr val="6897BB"/>
                </a:solidFill>
                <a:effectLst/>
                <a:highlight>
                  <a:srgbClr val="00FF00"/>
                </a:highlight>
              </a:rPr>
              <a:t>0</a:t>
            </a:r>
            <a:r>
              <a:rPr lang="en-GB" sz="2400" dirty="0"/>
              <a:t>])</a:t>
            </a:r>
            <a:r>
              <a:rPr lang="en-GB" sz="2400" dirty="0">
                <a:solidFill>
                  <a:srgbClr val="CC7832"/>
                </a:solidFill>
                <a:effectLst/>
              </a:rPr>
              <a:t>; </a:t>
            </a:r>
            <a:r>
              <a:rPr lang="en-GB" sz="2400" dirty="0">
                <a:solidFill>
                  <a:srgbClr val="808080"/>
                </a:solidFill>
                <a:effectLst/>
              </a:rPr>
              <a:t>//400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854060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0A7F-7FAF-8CFE-42EE-87BF13E5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index</a:t>
            </a: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FFD5D5F8-4758-25C8-A37C-217B188F2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9985CA-8E7B-903C-5977-D03AAF265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cs-CZ" dirty="0"/>
              <a:t>Každá hodnota v poli má svůj index. Index je přiřazené číslo hodnotě, díky kterému můžeme s danou hodnotou pracovat. V Javě se index počítá od 0.</a:t>
            </a:r>
          </a:p>
          <a:p>
            <a:pPr marL="457200" lvl="1" indent="0">
              <a:buNone/>
            </a:pPr>
            <a:endParaRPr lang="cs-CZ" dirty="0"/>
          </a:p>
          <a:p>
            <a:pPr marL="457200" lvl="1" indent="0">
              <a:buNone/>
            </a:pPr>
            <a:r>
              <a:rPr lang="cs-CZ" dirty="0"/>
              <a:t>	//index číslo        0  1  2  3  4</a:t>
            </a:r>
          </a:p>
          <a:p>
            <a:pPr marL="457200" lvl="1" indent="0">
              <a:buNone/>
            </a:pPr>
            <a:r>
              <a:rPr lang="cs-CZ" dirty="0"/>
              <a:t>	</a:t>
            </a:r>
            <a:r>
              <a:rPr lang="en-GB" dirty="0">
                <a:solidFill>
                  <a:srgbClr val="CC7832"/>
                </a:solidFill>
                <a:effectLst/>
              </a:rPr>
              <a:t>int</a:t>
            </a:r>
            <a:r>
              <a:rPr lang="en-GB" dirty="0"/>
              <a:t>[] numbers = {</a:t>
            </a:r>
            <a:r>
              <a:rPr lang="en-GB" dirty="0">
                <a:solidFill>
                  <a:srgbClr val="6897BB"/>
                </a:solidFill>
                <a:effectLst/>
              </a:rPr>
              <a:t>1</a:t>
            </a:r>
            <a:r>
              <a:rPr lang="en-GB" dirty="0">
                <a:solidFill>
                  <a:srgbClr val="CC7832"/>
                </a:solidFill>
                <a:effectLst/>
              </a:rPr>
              <a:t>, </a:t>
            </a:r>
            <a:r>
              <a:rPr lang="en-GB" dirty="0">
                <a:solidFill>
                  <a:srgbClr val="6897BB"/>
                </a:solidFill>
                <a:effectLst/>
              </a:rPr>
              <a:t>2</a:t>
            </a:r>
            <a:r>
              <a:rPr lang="en-GB" dirty="0">
                <a:solidFill>
                  <a:srgbClr val="CC7832"/>
                </a:solidFill>
                <a:effectLst/>
              </a:rPr>
              <a:t>, </a:t>
            </a:r>
            <a:r>
              <a:rPr lang="en-GB" dirty="0">
                <a:solidFill>
                  <a:srgbClr val="6897BB"/>
                </a:solidFill>
                <a:effectLst/>
              </a:rPr>
              <a:t>3</a:t>
            </a:r>
            <a:r>
              <a:rPr lang="en-GB" dirty="0">
                <a:solidFill>
                  <a:srgbClr val="CC7832"/>
                </a:solidFill>
                <a:effectLst/>
              </a:rPr>
              <a:t>, </a:t>
            </a:r>
            <a:r>
              <a:rPr lang="en-GB" dirty="0">
                <a:solidFill>
                  <a:srgbClr val="6897BB"/>
                </a:solidFill>
                <a:effectLst/>
              </a:rPr>
              <a:t>4</a:t>
            </a:r>
            <a:r>
              <a:rPr lang="en-GB" dirty="0">
                <a:solidFill>
                  <a:srgbClr val="CC7832"/>
                </a:solidFill>
                <a:effectLst/>
              </a:rPr>
              <a:t>, </a:t>
            </a:r>
            <a:r>
              <a:rPr lang="en-GB" dirty="0">
                <a:solidFill>
                  <a:srgbClr val="6897BB"/>
                </a:solidFill>
                <a:effectLst/>
              </a:rPr>
              <a:t>5</a:t>
            </a:r>
            <a:r>
              <a:rPr lang="en-GB" dirty="0"/>
              <a:t>}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	</a:t>
            </a:r>
            <a:r>
              <a:rPr lang="en-GB" dirty="0" err="1"/>
              <a:t>System.</a:t>
            </a:r>
            <a:r>
              <a:rPr lang="en-GB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GB" dirty="0" err="1"/>
              <a:t>.println</a:t>
            </a:r>
            <a:r>
              <a:rPr lang="en-GB" dirty="0"/>
              <a:t>(numbers[</a:t>
            </a:r>
            <a:r>
              <a:rPr lang="en-GB" dirty="0">
                <a:solidFill>
                  <a:srgbClr val="6897BB"/>
                </a:solidFill>
                <a:effectLst/>
              </a:rPr>
              <a:t>1</a:t>
            </a:r>
            <a:r>
              <a:rPr lang="en-GB" dirty="0"/>
              <a:t>])</a:t>
            </a:r>
            <a:r>
              <a:rPr lang="en-GB" dirty="0">
                <a:solidFill>
                  <a:srgbClr val="CC7832"/>
                </a:solidFill>
                <a:effectLst/>
              </a:rPr>
              <a:t>; </a:t>
            </a:r>
            <a:r>
              <a:rPr lang="en-GB" dirty="0">
                <a:solidFill>
                  <a:srgbClr val="808080"/>
                </a:solidFill>
                <a:effectLst/>
              </a:rPr>
              <a:t>//</a:t>
            </a:r>
            <a:r>
              <a:rPr lang="en-GB" dirty="0" err="1">
                <a:solidFill>
                  <a:srgbClr val="808080"/>
                </a:solidFill>
                <a:effectLst/>
              </a:rPr>
              <a:t>Vypis</a:t>
            </a:r>
            <a:r>
              <a:rPr lang="en-GB" dirty="0">
                <a:solidFill>
                  <a:srgbClr val="808080"/>
                </a:solidFill>
                <a:effectLst/>
              </a:rPr>
              <a:t> </a:t>
            </a:r>
            <a:r>
              <a:rPr lang="en-GB" dirty="0" err="1">
                <a:solidFill>
                  <a:srgbClr val="808080"/>
                </a:solidFill>
                <a:effectLst/>
              </a:rPr>
              <a:t>hodnotu</a:t>
            </a:r>
            <a:r>
              <a:rPr lang="en-GB" dirty="0">
                <a:solidFill>
                  <a:srgbClr val="808080"/>
                </a:solidFill>
                <a:effectLst/>
              </a:rPr>
              <a:t> s </a:t>
            </a:r>
            <a:r>
              <a:rPr lang="en-GB" dirty="0" err="1">
                <a:solidFill>
                  <a:srgbClr val="808080"/>
                </a:solidFill>
                <a:effectLst/>
              </a:rPr>
              <a:t>indexem</a:t>
            </a:r>
            <a:r>
              <a:rPr lang="en-GB" dirty="0">
                <a:solidFill>
                  <a:srgbClr val="808080"/>
                </a:solidFill>
                <a:effectLst/>
              </a:rPr>
              <a:t> 1. </a:t>
            </a:r>
            <a:r>
              <a:rPr lang="en-GB" dirty="0" err="1">
                <a:solidFill>
                  <a:srgbClr val="808080"/>
                </a:solidFill>
                <a:effectLst/>
              </a:rPr>
              <a:t>Vypíše</a:t>
            </a:r>
            <a:r>
              <a:rPr lang="en-GB" dirty="0">
                <a:solidFill>
                  <a:srgbClr val="808080"/>
                </a:solidFill>
                <a:effectLst/>
              </a:rPr>
              <a:t> se 2</a:t>
            </a:r>
            <a:endParaRPr lang="cs-CZ" dirty="0"/>
          </a:p>
          <a:p>
            <a:pPr marL="457200" lvl="1" indent="0">
              <a:buNone/>
            </a:pPr>
            <a:r>
              <a:rPr lang="cs-CZ" dirty="0"/>
              <a:t>	</a:t>
            </a:r>
          </a:p>
          <a:p>
            <a:pPr marL="457200" lvl="1" indent="0">
              <a:buNone/>
            </a:pPr>
            <a:r>
              <a:rPr lang="cs-CZ" dirty="0"/>
              <a:t>	//index číslo              0          1             2</a:t>
            </a:r>
          </a:p>
          <a:p>
            <a:pPr marL="457200" lvl="1" indent="0">
              <a:buNone/>
            </a:pPr>
            <a:r>
              <a:rPr lang="cs-CZ" dirty="0"/>
              <a:t>	</a:t>
            </a:r>
            <a:r>
              <a:rPr lang="en-GB" dirty="0"/>
              <a:t>String[] names = {</a:t>
            </a:r>
            <a:r>
              <a:rPr lang="en-GB" dirty="0">
                <a:solidFill>
                  <a:srgbClr val="6A8759"/>
                </a:solidFill>
                <a:effectLst/>
              </a:rPr>
              <a:t>"Jan"</a:t>
            </a:r>
            <a:r>
              <a:rPr lang="en-GB" dirty="0">
                <a:solidFill>
                  <a:srgbClr val="CC7832"/>
                </a:solidFill>
                <a:effectLst/>
              </a:rPr>
              <a:t>, </a:t>
            </a:r>
            <a:r>
              <a:rPr lang="en-GB" dirty="0">
                <a:solidFill>
                  <a:srgbClr val="6A8759"/>
                </a:solidFill>
                <a:effectLst/>
              </a:rPr>
              <a:t>"Jana"</a:t>
            </a:r>
            <a:r>
              <a:rPr lang="en-GB" dirty="0">
                <a:solidFill>
                  <a:srgbClr val="CC7832"/>
                </a:solidFill>
                <a:effectLst/>
              </a:rPr>
              <a:t>, </a:t>
            </a:r>
            <a:r>
              <a:rPr lang="en-GB" dirty="0">
                <a:solidFill>
                  <a:srgbClr val="6A8759"/>
                </a:solidFill>
                <a:effectLst/>
              </a:rPr>
              <a:t>"</a:t>
            </a:r>
            <a:r>
              <a:rPr lang="en-GB" dirty="0" err="1">
                <a:solidFill>
                  <a:srgbClr val="6A8759"/>
                </a:solidFill>
                <a:effectLst/>
              </a:rPr>
              <a:t>Jenda</a:t>
            </a:r>
            <a:r>
              <a:rPr lang="en-GB" dirty="0">
                <a:solidFill>
                  <a:srgbClr val="6A8759"/>
                </a:solidFill>
                <a:effectLst/>
              </a:rPr>
              <a:t>"</a:t>
            </a:r>
            <a:r>
              <a:rPr lang="en-GB" dirty="0"/>
              <a:t>}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	</a:t>
            </a:r>
            <a:r>
              <a:rPr lang="en-GB" dirty="0" err="1"/>
              <a:t>System.</a:t>
            </a:r>
            <a:r>
              <a:rPr lang="en-GB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GB" dirty="0" err="1"/>
              <a:t>.println</a:t>
            </a:r>
            <a:r>
              <a:rPr lang="en-GB" dirty="0"/>
              <a:t>(names[</a:t>
            </a:r>
            <a:r>
              <a:rPr lang="en-GB" dirty="0">
                <a:solidFill>
                  <a:srgbClr val="6897BB"/>
                </a:solidFill>
                <a:effectLst/>
              </a:rPr>
              <a:t>1</a:t>
            </a:r>
            <a:r>
              <a:rPr lang="en-GB" dirty="0"/>
              <a:t>])</a:t>
            </a:r>
            <a:r>
              <a:rPr lang="en-GB" dirty="0">
                <a:solidFill>
                  <a:srgbClr val="CC7832"/>
                </a:solidFill>
                <a:effectLst/>
              </a:rPr>
              <a:t>; </a:t>
            </a:r>
            <a:r>
              <a:rPr lang="en-GB" dirty="0">
                <a:solidFill>
                  <a:srgbClr val="808080"/>
                </a:solidFill>
                <a:effectLst/>
              </a:rPr>
              <a:t>//</a:t>
            </a:r>
            <a:r>
              <a:rPr lang="en-GB" dirty="0" err="1">
                <a:solidFill>
                  <a:srgbClr val="808080"/>
                </a:solidFill>
                <a:effectLst/>
              </a:rPr>
              <a:t>Vypis</a:t>
            </a:r>
            <a:r>
              <a:rPr lang="en-GB" dirty="0">
                <a:solidFill>
                  <a:srgbClr val="808080"/>
                </a:solidFill>
                <a:effectLst/>
              </a:rPr>
              <a:t> </a:t>
            </a:r>
            <a:r>
              <a:rPr lang="en-GB" dirty="0" err="1">
                <a:solidFill>
                  <a:srgbClr val="808080"/>
                </a:solidFill>
                <a:effectLst/>
              </a:rPr>
              <a:t>hodnotu</a:t>
            </a:r>
            <a:r>
              <a:rPr lang="en-GB" dirty="0">
                <a:solidFill>
                  <a:srgbClr val="808080"/>
                </a:solidFill>
                <a:effectLst/>
              </a:rPr>
              <a:t> s </a:t>
            </a:r>
            <a:r>
              <a:rPr lang="en-GB" dirty="0" err="1">
                <a:solidFill>
                  <a:srgbClr val="808080"/>
                </a:solidFill>
                <a:effectLst/>
              </a:rPr>
              <a:t>indexem</a:t>
            </a:r>
            <a:r>
              <a:rPr lang="en-GB" dirty="0">
                <a:solidFill>
                  <a:srgbClr val="808080"/>
                </a:solidFill>
                <a:effectLst/>
              </a:rPr>
              <a:t> 1. </a:t>
            </a:r>
            <a:r>
              <a:rPr lang="en-GB" dirty="0" err="1">
                <a:solidFill>
                  <a:srgbClr val="808080"/>
                </a:solidFill>
                <a:effectLst/>
              </a:rPr>
              <a:t>Vypíše</a:t>
            </a:r>
            <a:r>
              <a:rPr lang="en-GB" dirty="0">
                <a:solidFill>
                  <a:srgbClr val="808080"/>
                </a:solidFill>
                <a:effectLst/>
              </a:rPr>
              <a:t> se Jana</a:t>
            </a:r>
            <a:endParaRPr lang="cs-CZ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FB4B7F-8B93-1D27-9C46-DE9F9F16A8CA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8AC301-B909-14B7-09F7-5562B8B97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87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0A7F-7FAF-8CFE-42EE-87BF13E5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index</a:t>
            </a: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FFD5D5F8-4758-25C8-A37C-217B188F2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9985CA-8E7B-903C-5977-D03AAF265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58995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cs-CZ" dirty="0"/>
              <a:t>	//index číslo              0          1             2</a:t>
            </a:r>
          </a:p>
          <a:p>
            <a:pPr marL="457200" lvl="1" indent="0">
              <a:buNone/>
            </a:pPr>
            <a:r>
              <a:rPr lang="cs-CZ" dirty="0"/>
              <a:t>	</a:t>
            </a:r>
            <a:r>
              <a:rPr lang="en-GB" dirty="0"/>
              <a:t>String[] names = {</a:t>
            </a:r>
            <a:r>
              <a:rPr lang="en-GB" dirty="0">
                <a:solidFill>
                  <a:srgbClr val="6A8759"/>
                </a:solidFill>
                <a:effectLst/>
              </a:rPr>
              <a:t>"Jan"</a:t>
            </a:r>
            <a:r>
              <a:rPr lang="en-GB" dirty="0">
                <a:solidFill>
                  <a:srgbClr val="CC7832"/>
                </a:solidFill>
                <a:effectLst/>
              </a:rPr>
              <a:t>, </a:t>
            </a:r>
            <a:r>
              <a:rPr lang="en-GB" dirty="0">
                <a:solidFill>
                  <a:srgbClr val="6A8759"/>
                </a:solidFill>
                <a:effectLst/>
              </a:rPr>
              <a:t>"Jana"</a:t>
            </a:r>
            <a:r>
              <a:rPr lang="en-GB" dirty="0">
                <a:solidFill>
                  <a:srgbClr val="CC7832"/>
                </a:solidFill>
                <a:effectLst/>
              </a:rPr>
              <a:t>, </a:t>
            </a:r>
            <a:r>
              <a:rPr lang="en-GB" dirty="0">
                <a:solidFill>
                  <a:srgbClr val="6A8759"/>
                </a:solidFill>
                <a:effectLst/>
              </a:rPr>
              <a:t>"</a:t>
            </a:r>
            <a:r>
              <a:rPr lang="en-GB" dirty="0" err="1">
                <a:solidFill>
                  <a:srgbClr val="6A8759"/>
                </a:solidFill>
                <a:effectLst/>
              </a:rPr>
              <a:t>Jenda</a:t>
            </a:r>
            <a:r>
              <a:rPr lang="en-GB" dirty="0">
                <a:solidFill>
                  <a:srgbClr val="6A8759"/>
                </a:solidFill>
                <a:effectLst/>
              </a:rPr>
              <a:t>"</a:t>
            </a:r>
            <a:r>
              <a:rPr lang="en-GB" dirty="0"/>
              <a:t>}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	</a:t>
            </a:r>
            <a:r>
              <a:rPr lang="en-GB" dirty="0" err="1"/>
              <a:t>System.</a:t>
            </a:r>
            <a:r>
              <a:rPr lang="en-GB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GB" dirty="0" err="1"/>
              <a:t>.println</a:t>
            </a:r>
            <a:r>
              <a:rPr lang="en-GB" dirty="0"/>
              <a:t>(names[</a:t>
            </a:r>
            <a:r>
              <a:rPr lang="en-GB" dirty="0">
                <a:solidFill>
                  <a:srgbClr val="6897BB"/>
                </a:solidFill>
                <a:effectLst/>
              </a:rPr>
              <a:t>1</a:t>
            </a:r>
            <a:r>
              <a:rPr lang="en-GB" dirty="0"/>
              <a:t>])</a:t>
            </a:r>
            <a:r>
              <a:rPr lang="en-GB" dirty="0">
                <a:solidFill>
                  <a:srgbClr val="CC7832"/>
                </a:solidFill>
                <a:effectLst/>
              </a:rPr>
              <a:t>; </a:t>
            </a:r>
            <a:r>
              <a:rPr lang="en-GB" dirty="0">
                <a:solidFill>
                  <a:srgbClr val="808080"/>
                </a:solidFill>
                <a:effectLst/>
              </a:rPr>
              <a:t>//</a:t>
            </a:r>
            <a:r>
              <a:rPr lang="en-GB" dirty="0" err="1">
                <a:solidFill>
                  <a:srgbClr val="808080"/>
                </a:solidFill>
                <a:effectLst/>
              </a:rPr>
              <a:t>Vypis</a:t>
            </a:r>
            <a:r>
              <a:rPr lang="en-GB" dirty="0">
                <a:solidFill>
                  <a:srgbClr val="808080"/>
                </a:solidFill>
                <a:effectLst/>
              </a:rPr>
              <a:t> </a:t>
            </a:r>
            <a:r>
              <a:rPr lang="en-GB" dirty="0" err="1">
                <a:solidFill>
                  <a:srgbClr val="808080"/>
                </a:solidFill>
                <a:effectLst/>
              </a:rPr>
              <a:t>hodnotu</a:t>
            </a:r>
            <a:r>
              <a:rPr lang="en-GB" dirty="0">
                <a:solidFill>
                  <a:srgbClr val="808080"/>
                </a:solidFill>
                <a:effectLst/>
              </a:rPr>
              <a:t> s </a:t>
            </a:r>
            <a:r>
              <a:rPr lang="en-GB" dirty="0" err="1">
                <a:solidFill>
                  <a:srgbClr val="808080"/>
                </a:solidFill>
                <a:effectLst/>
              </a:rPr>
              <a:t>indexem</a:t>
            </a:r>
            <a:r>
              <a:rPr lang="en-GB" dirty="0">
                <a:solidFill>
                  <a:srgbClr val="808080"/>
                </a:solidFill>
                <a:effectLst/>
              </a:rPr>
              <a:t> 1. </a:t>
            </a:r>
            <a:r>
              <a:rPr lang="en-GB" dirty="0" err="1">
                <a:solidFill>
                  <a:srgbClr val="808080"/>
                </a:solidFill>
                <a:effectLst/>
              </a:rPr>
              <a:t>Vypíše</a:t>
            </a:r>
            <a:r>
              <a:rPr lang="en-GB" dirty="0">
                <a:solidFill>
                  <a:srgbClr val="808080"/>
                </a:solidFill>
                <a:effectLst/>
              </a:rPr>
              <a:t> se Jana</a:t>
            </a:r>
          </a:p>
          <a:p>
            <a:pPr marL="457200" lvl="1" indent="0">
              <a:buNone/>
            </a:pPr>
            <a:endParaRPr lang="cs-CZ" dirty="0"/>
          </a:p>
          <a:p>
            <a:pPr marL="457200" lvl="1" indent="0">
              <a:buNone/>
            </a:pPr>
            <a:r>
              <a:rPr lang="cs-CZ" dirty="0"/>
              <a:t>	</a:t>
            </a:r>
            <a:r>
              <a:rPr lang="en-GB" dirty="0"/>
              <a:t>names[</a:t>
            </a:r>
            <a:r>
              <a:rPr lang="en-GB" dirty="0">
                <a:solidFill>
                  <a:srgbClr val="6897BB"/>
                </a:solidFill>
                <a:effectLst/>
              </a:rPr>
              <a:t>1</a:t>
            </a:r>
            <a:r>
              <a:rPr lang="en-GB" dirty="0"/>
              <a:t>] = </a:t>
            </a:r>
            <a:r>
              <a:rPr lang="en-GB" dirty="0">
                <a:solidFill>
                  <a:srgbClr val="6A8759"/>
                </a:solidFill>
                <a:effectLst/>
              </a:rPr>
              <a:t>"</a:t>
            </a:r>
            <a:r>
              <a:rPr lang="en-GB" dirty="0" err="1">
                <a:solidFill>
                  <a:srgbClr val="6A8759"/>
                </a:solidFill>
                <a:effectLst/>
              </a:rPr>
              <a:t>Honzik</a:t>
            </a:r>
            <a:r>
              <a:rPr lang="en-GB" dirty="0">
                <a:solidFill>
                  <a:srgbClr val="6A8759"/>
                </a:solidFill>
                <a:effectLst/>
              </a:rPr>
              <a:t>"</a:t>
            </a:r>
            <a:r>
              <a:rPr lang="en-GB" dirty="0">
                <a:solidFill>
                  <a:srgbClr val="CC7832"/>
                </a:solidFill>
                <a:effectLst/>
              </a:rPr>
              <a:t>; </a:t>
            </a:r>
            <a:r>
              <a:rPr lang="en-GB" dirty="0">
                <a:solidFill>
                  <a:srgbClr val="808080"/>
                </a:solidFill>
                <a:effectLst/>
              </a:rPr>
              <a:t>//</a:t>
            </a:r>
            <a:r>
              <a:rPr lang="en-GB" dirty="0" err="1">
                <a:solidFill>
                  <a:srgbClr val="808080"/>
                </a:solidFill>
                <a:effectLst/>
              </a:rPr>
              <a:t>Prenastavi</a:t>
            </a:r>
            <a:r>
              <a:rPr lang="en-GB" dirty="0">
                <a:solidFill>
                  <a:srgbClr val="808080"/>
                </a:solidFill>
                <a:effectLst/>
              </a:rPr>
              <a:t> "Jana " </a:t>
            </a:r>
            <a:r>
              <a:rPr lang="en-GB" dirty="0" err="1">
                <a:solidFill>
                  <a:srgbClr val="808080"/>
                </a:solidFill>
                <a:effectLst/>
              </a:rPr>
              <a:t>na</a:t>
            </a:r>
            <a:r>
              <a:rPr lang="en-GB" dirty="0">
                <a:solidFill>
                  <a:srgbClr val="808080"/>
                </a:solidFill>
                <a:effectLst/>
              </a:rPr>
              <a:t> "</a:t>
            </a:r>
            <a:r>
              <a:rPr lang="en-GB" dirty="0" err="1">
                <a:solidFill>
                  <a:srgbClr val="808080"/>
                </a:solidFill>
                <a:effectLst/>
              </a:rPr>
              <a:t>Honzik</a:t>
            </a:r>
            <a:r>
              <a:rPr lang="en-GB" dirty="0">
                <a:solidFill>
                  <a:srgbClr val="808080"/>
                </a:solidFill>
                <a:effectLst/>
              </a:rPr>
              <a:t>"</a:t>
            </a:r>
            <a:br>
              <a:rPr lang="en-GB" dirty="0">
                <a:solidFill>
                  <a:srgbClr val="808080"/>
                </a:solidFill>
                <a:effectLst/>
              </a:rPr>
            </a:br>
            <a:r>
              <a:rPr lang="en-GB" dirty="0">
                <a:solidFill>
                  <a:srgbClr val="808080"/>
                </a:solidFill>
                <a:effectLst/>
              </a:rPr>
              <a:t>	</a:t>
            </a:r>
            <a:r>
              <a:rPr lang="en-GB" dirty="0" err="1"/>
              <a:t>System.</a:t>
            </a:r>
            <a:r>
              <a:rPr lang="en-GB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GB" dirty="0" err="1"/>
              <a:t>.println</a:t>
            </a:r>
            <a:r>
              <a:rPr lang="en-GB" dirty="0"/>
              <a:t>(names[</a:t>
            </a:r>
            <a:r>
              <a:rPr lang="en-GB" dirty="0">
                <a:solidFill>
                  <a:srgbClr val="6897BB"/>
                </a:solidFill>
                <a:effectLst/>
              </a:rPr>
              <a:t>1</a:t>
            </a:r>
            <a:r>
              <a:rPr lang="en-GB" dirty="0"/>
              <a:t>])</a:t>
            </a:r>
            <a:r>
              <a:rPr lang="en-GB" dirty="0">
                <a:solidFill>
                  <a:srgbClr val="CC7832"/>
                </a:solidFill>
                <a:effectLst/>
              </a:rPr>
              <a:t>; </a:t>
            </a:r>
            <a:r>
              <a:rPr lang="en-GB" dirty="0">
                <a:solidFill>
                  <a:srgbClr val="808080"/>
                </a:solidFill>
                <a:effectLst/>
              </a:rPr>
              <a:t>//</a:t>
            </a:r>
            <a:r>
              <a:rPr lang="en-GB" dirty="0" err="1">
                <a:solidFill>
                  <a:srgbClr val="808080"/>
                </a:solidFill>
                <a:effectLst/>
              </a:rPr>
              <a:t>Vypis</a:t>
            </a:r>
            <a:r>
              <a:rPr lang="en-GB" dirty="0">
                <a:solidFill>
                  <a:srgbClr val="808080"/>
                </a:solidFill>
                <a:effectLst/>
              </a:rPr>
              <a:t> </a:t>
            </a:r>
            <a:r>
              <a:rPr lang="en-GB" dirty="0" err="1">
                <a:solidFill>
                  <a:srgbClr val="808080"/>
                </a:solidFill>
                <a:effectLst/>
              </a:rPr>
              <a:t>hodnotu</a:t>
            </a:r>
            <a:r>
              <a:rPr lang="en-GB" dirty="0">
                <a:solidFill>
                  <a:srgbClr val="808080"/>
                </a:solidFill>
                <a:effectLst/>
              </a:rPr>
              <a:t> s </a:t>
            </a:r>
            <a:r>
              <a:rPr lang="en-GB" dirty="0" err="1">
                <a:solidFill>
                  <a:srgbClr val="808080"/>
                </a:solidFill>
                <a:effectLst/>
              </a:rPr>
              <a:t>indexem</a:t>
            </a:r>
            <a:r>
              <a:rPr lang="en-GB" dirty="0">
                <a:solidFill>
                  <a:srgbClr val="808080"/>
                </a:solidFill>
                <a:effectLst/>
              </a:rPr>
              <a:t> 1. </a:t>
            </a:r>
            <a:r>
              <a:rPr lang="en-GB" dirty="0" err="1">
                <a:solidFill>
                  <a:srgbClr val="808080"/>
                </a:solidFill>
                <a:effectLst/>
              </a:rPr>
              <a:t>Vypíše</a:t>
            </a:r>
            <a:r>
              <a:rPr lang="en-GB" dirty="0">
                <a:solidFill>
                  <a:srgbClr val="808080"/>
                </a:solidFill>
                <a:effectLst/>
              </a:rPr>
              <a:t> se </a:t>
            </a:r>
            <a:r>
              <a:rPr lang="en-GB" dirty="0" err="1">
                <a:solidFill>
                  <a:srgbClr val="808080"/>
                </a:solidFill>
                <a:effectLst/>
              </a:rPr>
              <a:t>Honzik</a:t>
            </a:r>
            <a:endParaRPr lang="cs-CZ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E842F3-D2F1-03FD-C4DC-B334F7E2C494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1B1C33-B588-9053-0AB7-D0CB16657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533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Zjištění délky pole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33E0E-8221-A883-0331-63841BD12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70950"/>
            <a:ext cx="10515600" cy="3244577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err="1"/>
              <a:t>nazevPole.</a:t>
            </a:r>
            <a:r>
              <a:rPr lang="en-GB" dirty="0" err="1">
                <a:solidFill>
                  <a:srgbClr val="9876AA"/>
                </a:solidFill>
                <a:effectLst/>
              </a:rPr>
              <a:t>length</a:t>
            </a:r>
            <a:endParaRPr lang="en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283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899</Words>
  <Application>Microsoft Macintosh PowerPoint</Application>
  <PresentationFormat>Widescreen</PresentationFormat>
  <Paragraphs>113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Maturitní okruhy Programování</vt:lpstr>
      <vt:lpstr>Organizace ústní maturitní zkoušky</vt:lpstr>
      <vt:lpstr>Hodnocení ústní maturitní zkoušky</vt:lpstr>
      <vt:lpstr>Otázky k tomuto tématu</vt:lpstr>
      <vt:lpstr>Definice pole, jednorozmeřné a dvourozměrné pole</vt:lpstr>
      <vt:lpstr>Definice pole, jednorozmeřné a dvourozměrné pole</vt:lpstr>
      <vt:lpstr>index</vt:lpstr>
      <vt:lpstr>index</vt:lpstr>
      <vt:lpstr>Zjištění délky pole</vt:lpstr>
      <vt:lpstr>Procházení pole – for</vt:lpstr>
      <vt:lpstr>Procházení pole – foreach</vt:lpstr>
      <vt:lpstr>Procházení pole</vt:lpstr>
      <vt:lpstr>Třída Arrays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Till</dc:creator>
  <cp:lastModifiedBy>Jan Till</cp:lastModifiedBy>
  <cp:revision>29</cp:revision>
  <dcterms:created xsi:type="dcterms:W3CDTF">2022-10-16T15:02:45Z</dcterms:created>
  <dcterms:modified xsi:type="dcterms:W3CDTF">2022-10-23T16:27:14Z</dcterms:modified>
</cp:coreProperties>
</file>