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2"/>
    <p:restoredTop sz="94694"/>
  </p:normalViewPr>
  <p:slideViewPr>
    <p:cSldViewPr snapToGrid="0">
      <p:cViewPr>
        <p:scale>
          <a:sx n="94" d="100"/>
          <a:sy n="94" d="100"/>
        </p:scale>
        <p:origin x="4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21EF-4C25-6BC6-2B2D-EDCD3EF1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6A45-09E6-C525-9C09-6618DF8B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D5A7-4A14-D3FB-AD46-B3B195D2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94A7-56A1-E424-EFEF-C3BA5C7D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E346-435D-2F57-4E04-15FF09C0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09F3-12DB-C58E-9E48-7FB9F012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461DB-6777-43BF-6C74-09A3B11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CD3E-F2E2-CE6C-808B-F667EB0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CA95-99C1-A550-94A9-5A91E77A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5D30-67DA-4001-D82F-6364700D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8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3CEB5-4796-5DDF-0A7D-44B3F24B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91A11-DD8E-618D-ACBD-5DBF3923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AE05-5749-13B4-94C5-23C2D5B9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BDB4-6CF5-7C1E-B8BA-4DEFCE5C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D572-33FA-2256-1B77-421FD7BF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98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6167-1E9A-D1AB-97E5-0000D519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E9EC-A99D-7551-08D8-A9D348D2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D728-AC19-C4B7-EDA2-D97ED0C3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F1A1-FB82-40D4-EA20-3CBA5D97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40C1-F843-6827-BB22-DA7C1AF8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660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4369-45E1-7B66-127C-5928B09D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4FB2-4BCA-76E2-8ECE-9B15D3E8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3D2E-FC06-07E2-4C7C-F3C3654B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4555-D1F8-AF0A-3C23-2FBCFFB4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240B-4C4F-4EC9-F90D-27BE0776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01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935F-53B2-683C-9715-BDAF1938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2DF8-4222-CD12-4B64-CC0CE6504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05C65-6073-13BD-C230-8B53C581A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67C20-A387-265C-D107-A44E19F5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2C71A-F7CE-B2BE-085A-25302BAC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5752-10A1-5454-84CC-30FD1F7A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CA7D-CBAF-9530-186A-4B16D0DF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74E9-F808-DA82-5B67-8CA028B6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BF87-4982-4A6D-BAE7-A73692C2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8B9EF-0278-9FF6-FA91-28C9208F3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3C8DA-1A14-8B18-4562-F434AD58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FE326-208E-484A-B4D3-7314CAE0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6097E-B6A2-2C9F-4CAE-39CB5AD3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DA6F4-A0B8-9371-7745-5CF63A9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885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26C-3475-913C-E687-41580613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478FB-AF28-6CAD-9BAF-5E5BFF81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7F091-81EC-17C1-D48A-1DB6E686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0DC60-5DD5-C80C-6382-6257C6A1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766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FD1BA-AFBB-8F21-4C71-99AA19FB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3EAC-E7E1-C8FA-29D7-907FCD1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59829-90EF-D520-1252-E7E6AC1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39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E68-D87B-4308-459A-E2E3839C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F33D-A579-BFAD-C2C7-FB6EE879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5ABC5-1024-7CED-B720-714DB9E7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83-DAC2-F92B-0D8E-4DFBE1BA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2624-F87D-7675-566F-E39DEA32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FE16-3E10-4690-46B5-68B2E69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23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46E0-9125-12F7-C79C-B9B50405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ADD3B-341B-5653-405B-65ACE1FA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E17D-1A59-8606-F146-F3AACF5E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86E0-5E48-E176-E050-A000A013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25EA9-415D-64F0-E10B-719C198A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A819-24F3-00A2-FFE6-E8AD5131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46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6E952-5A0F-E34A-714B-B94F52FB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7EE1D-D4BA-F361-33BD-5314942E1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4763-29DD-D84E-9A19-BE6CFD67D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151D-60BB-2A49-AB15-7FB37CE86223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4139-FA00-E172-3C22-A5ADFA72A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0320-5C91-7F4B-E360-3182CADA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9393-29C7-5645-97C7-88B2A37143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5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Objektově orientované programování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5C5AB-6B1C-455E-D146-5B3F2FBD79F3}"/>
              </a:ext>
            </a:extLst>
          </p:cNvPr>
          <p:cNvSpPr/>
          <p:nvPr/>
        </p:nvSpPr>
        <p:spPr>
          <a:xfrm>
            <a:off x="1173707" y="2565779"/>
            <a:ext cx="3425589" cy="13374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- atributy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Student {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int </a:t>
            </a:r>
            <a:r>
              <a:rPr lang="en-GB" dirty="0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dirty="0">
                <a:solidFill>
                  <a:srgbClr val="FFC66D"/>
                </a:solidFill>
                <a:effectLst/>
              </a:rPr>
              <a:t>Student</a:t>
            </a:r>
            <a:r>
              <a:rPr lang="en-GB" dirty="0"/>
              <a:t>(String name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/>
              <a:t>String gender)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305EA-5E3C-FC94-A2A5-0DF3FEC259D1}"/>
              </a:ext>
            </a:extLst>
          </p:cNvPr>
          <p:cNvSpPr txBox="1"/>
          <p:nvPr/>
        </p:nvSpPr>
        <p:spPr>
          <a:xfrm>
            <a:off x="4934803" y="2911353"/>
            <a:ext cx="568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>
                <a:solidFill>
                  <a:srgbClr val="FF0000"/>
                </a:solidFill>
              </a:rPr>
              <a:t>Atributy – vlastnosti studenta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6C676A64-CF33-2198-63B8-53816BA4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FD3D3-2BD6-7766-C83C-4AD108F214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0B887-9BB8-32DE-73FF-C61DCD31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- konstruktor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>
                <a:solidFill>
                  <a:srgbClr val="00B050"/>
                </a:solidFill>
                <a:effectLst/>
              </a:rPr>
              <a:t>Student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int </a:t>
            </a:r>
            <a:r>
              <a:rPr lang="en-GB" dirty="0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dirty="0">
                <a:solidFill>
                  <a:srgbClr val="00B050"/>
                </a:solidFill>
                <a:effectLst/>
              </a:rPr>
              <a:t>Student</a:t>
            </a:r>
            <a:r>
              <a:rPr lang="en-GB" dirty="0"/>
              <a:t>(String name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/>
              <a:t>String gender)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061C6-D5A8-E32A-EAF7-2515F95F0FF4}"/>
              </a:ext>
            </a:extLst>
          </p:cNvPr>
          <p:cNvSpPr/>
          <p:nvPr/>
        </p:nvSpPr>
        <p:spPr>
          <a:xfrm>
            <a:off x="1047405" y="3934460"/>
            <a:ext cx="7813963" cy="237744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0B4E-5D6C-2DAE-88C2-CE454279677C}"/>
              </a:ext>
            </a:extLst>
          </p:cNvPr>
          <p:cNvSpPr txBox="1"/>
          <p:nvPr/>
        </p:nvSpPr>
        <p:spPr>
          <a:xfrm>
            <a:off x="4589937" y="2046377"/>
            <a:ext cx="716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rgbClr val="00B050"/>
                </a:solidFill>
              </a:rPr>
              <a:t>Konstruktor – metoda, která se volá při vytvoření objektu, stejný název jako třída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62BAFF60-1DF5-4F8C-1C05-A39AFE82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DA531-266B-3F36-3D19-ABC5242E8C0E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BA1B0-6B17-E19E-F071-D87D38F8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A713-5F23-AE0D-8D1A-872FCA6B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19" y="18857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dirty="0">
                <a:solidFill>
                  <a:srgbClr val="FFC66D"/>
                </a:solidFill>
                <a:effectLst/>
              </a:rPr>
              <a:t>main</a:t>
            </a:r>
            <a:r>
              <a:rPr lang="en-GB" dirty="0"/>
              <a:t>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nazevTridy</a:t>
            </a:r>
            <a:r>
              <a:rPr lang="en-GB" dirty="0"/>
              <a:t> </a:t>
            </a:r>
            <a:r>
              <a:rPr lang="en-GB" dirty="0" err="1"/>
              <a:t>nazevPromenne</a:t>
            </a:r>
            <a:r>
              <a:rPr lang="en-GB" dirty="0"/>
              <a:t> = new </a:t>
            </a:r>
            <a:r>
              <a:rPr lang="en-GB" dirty="0" err="1"/>
              <a:t>nazevKonstruktoru</a:t>
            </a:r>
            <a:r>
              <a:rPr lang="en-GB" dirty="0"/>
              <a:t>(</a:t>
            </a:r>
            <a:r>
              <a:rPr lang="en-GB" dirty="0" err="1"/>
              <a:t>argumenty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</a:t>
            </a:r>
            <a:r>
              <a:rPr lang="en-GB" i="1" dirty="0">
                <a:effectLst/>
              </a:rPr>
              <a:t>Student </a:t>
            </a:r>
            <a:r>
              <a:rPr lang="en-GB" i="1" dirty="0" err="1">
                <a:effectLst/>
              </a:rPr>
              <a:t>myStudent</a:t>
            </a:r>
            <a:r>
              <a:rPr lang="en-GB" i="1" dirty="0">
                <a:effectLst/>
              </a:rPr>
              <a:t> = new </a:t>
            </a:r>
            <a:r>
              <a:rPr lang="en-GB" i="1" dirty="0">
                <a:solidFill>
                  <a:srgbClr val="00B050"/>
                </a:solidFill>
                <a:effectLst/>
              </a:rPr>
              <a:t>Student</a:t>
            </a:r>
            <a:r>
              <a:rPr lang="en-GB" i="1" dirty="0">
                <a:effectLst/>
              </a:rPr>
              <a:t>(”</a:t>
            </a:r>
            <a:r>
              <a:rPr lang="en-GB" i="1" dirty="0">
                <a:solidFill>
                  <a:srgbClr val="FF0000"/>
                </a:solidFill>
                <a:effectLst/>
              </a:rPr>
              <a:t>Petr</a:t>
            </a:r>
            <a:r>
              <a:rPr lang="en-GB" i="1" dirty="0">
                <a:effectLst/>
              </a:rPr>
              <a:t>”, </a:t>
            </a:r>
            <a:r>
              <a:rPr lang="en-GB" i="1" dirty="0">
                <a:solidFill>
                  <a:schemeClr val="accent2"/>
                </a:solidFill>
                <a:effectLst/>
              </a:rPr>
              <a:t>20</a:t>
            </a:r>
            <a:r>
              <a:rPr lang="en-GB" i="1" dirty="0">
                <a:effectLst/>
              </a:rPr>
              <a:t>, “</a:t>
            </a:r>
            <a:r>
              <a:rPr lang="en-GB" i="1" dirty="0" err="1">
                <a:solidFill>
                  <a:schemeClr val="accent4"/>
                </a:solidFill>
                <a:effectLst/>
              </a:rPr>
              <a:t>Muž</a:t>
            </a:r>
            <a:r>
              <a:rPr lang="en-GB" i="1" dirty="0">
                <a:effectLst/>
              </a:rPr>
              <a:t>”)</a:t>
            </a:r>
            <a:r>
              <a:rPr lang="en-GB" i="1" dirty="0"/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  <a:endParaRPr lang="cs-CZ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26F23A-B36F-7A23-67B6-6983AD73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Jak taková třída vypadá? – konstruktor a vytvoření objektu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972F8B-BA6A-8354-92FA-7F10DD629856}"/>
              </a:ext>
            </a:extLst>
          </p:cNvPr>
          <p:cNvSpPr txBox="1">
            <a:spLocks/>
          </p:cNvSpPr>
          <p:nvPr/>
        </p:nvSpPr>
        <p:spPr>
          <a:xfrm>
            <a:off x="584464" y="45588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CC7832"/>
                </a:solidFill>
              </a:rPr>
              <a:t>    public </a:t>
            </a:r>
            <a:r>
              <a:rPr lang="en-GB" dirty="0">
                <a:solidFill>
                  <a:srgbClr val="00B050"/>
                </a:solidFill>
              </a:rPr>
              <a:t>Student</a:t>
            </a:r>
            <a:r>
              <a:rPr lang="en-GB" dirty="0"/>
              <a:t>(String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CC7832"/>
                </a:solidFill>
              </a:rPr>
              <a:t>, int </a:t>
            </a:r>
            <a:r>
              <a:rPr lang="en-GB" dirty="0">
                <a:solidFill>
                  <a:schemeClr val="accent2"/>
                </a:solidFill>
              </a:rPr>
              <a:t>age</a:t>
            </a:r>
            <a:r>
              <a:rPr lang="en-GB" dirty="0">
                <a:solidFill>
                  <a:srgbClr val="CC7832"/>
                </a:solidFill>
              </a:rPr>
              <a:t>, </a:t>
            </a:r>
            <a:r>
              <a:rPr lang="en-GB" dirty="0"/>
              <a:t>String </a:t>
            </a:r>
            <a:r>
              <a:rPr lang="en-GB" dirty="0">
                <a:solidFill>
                  <a:schemeClr val="accent4"/>
                </a:solidFill>
              </a:rPr>
              <a:t>gender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</a:rPr>
              <a:t>name</a:t>
            </a:r>
            <a:r>
              <a:rPr lang="en-GB" dirty="0">
                <a:solidFill>
                  <a:srgbClr val="9876AA"/>
                </a:solidFill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CC7832"/>
                </a:solidFill>
              </a:rPr>
              <a:t>;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>
                <a:solidFill>
                  <a:srgbClr val="CC7832"/>
                </a:solidFill>
              </a:rPr>
              <a:t>        </a:t>
            </a:r>
            <a:r>
              <a:rPr lang="en-GB" dirty="0" err="1">
                <a:solidFill>
                  <a:srgbClr val="CC7832"/>
                </a:solidFill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</a:rPr>
              <a:t>age</a:t>
            </a:r>
            <a:r>
              <a:rPr lang="en-GB" dirty="0">
                <a:solidFill>
                  <a:srgbClr val="9876AA"/>
                </a:solidFill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chemeClr val="accent2"/>
                </a:solidFill>
              </a:rPr>
              <a:t>age</a:t>
            </a:r>
            <a:r>
              <a:rPr lang="en-GB" dirty="0">
                <a:solidFill>
                  <a:srgbClr val="CC7832"/>
                </a:solidFill>
              </a:rPr>
              <a:t>;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>
                <a:solidFill>
                  <a:srgbClr val="CC7832"/>
                </a:solidFill>
              </a:rPr>
              <a:t>        </a:t>
            </a:r>
            <a:r>
              <a:rPr lang="en-GB" dirty="0" err="1">
                <a:solidFill>
                  <a:srgbClr val="CC7832"/>
                </a:solidFill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</a:rPr>
              <a:t>gender</a:t>
            </a:r>
            <a:r>
              <a:rPr lang="en-GB" dirty="0">
                <a:solidFill>
                  <a:srgbClr val="9876AA"/>
                </a:solidFill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chemeClr val="accent4"/>
                </a:solidFill>
              </a:rPr>
              <a:t>gender</a:t>
            </a:r>
            <a:r>
              <a:rPr lang="en-GB" dirty="0">
                <a:solidFill>
                  <a:srgbClr val="CC7832"/>
                </a:solidFill>
              </a:rPr>
              <a:t>;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>
                <a:solidFill>
                  <a:srgbClr val="CC7832"/>
                </a:solidFill>
              </a:rPr>
              <a:t>    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DDFC-68B9-0A36-2AD4-45AEA8F399BA}"/>
              </a:ext>
            </a:extLst>
          </p:cNvPr>
          <p:cNvSpPr txBox="1"/>
          <p:nvPr/>
        </p:nvSpPr>
        <p:spPr>
          <a:xfrm>
            <a:off x="4681360" y="3163506"/>
            <a:ext cx="716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rgbClr val="00B050"/>
                </a:solidFill>
              </a:rPr>
              <a:t>Konstruktor – metoda, která se volá při vytvoření objektu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66457-E33A-AEAE-2943-48B9C1DDA4D7}"/>
              </a:ext>
            </a:extLst>
          </p:cNvPr>
          <p:cNvSpPr txBox="1"/>
          <p:nvPr/>
        </p:nvSpPr>
        <p:spPr>
          <a:xfrm>
            <a:off x="884119" y="1398300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i="1" dirty="0" err="1">
                <a:solidFill>
                  <a:schemeClr val="bg1">
                    <a:lumMod val="50000"/>
                  </a:schemeClr>
                </a:solidFill>
              </a:rPr>
              <a:t>Main.java</a:t>
            </a:r>
            <a:endParaRPr lang="cs-CZ" sz="3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3C3E6-8CB5-D8A3-2087-532D7DDA123A}"/>
              </a:ext>
            </a:extLst>
          </p:cNvPr>
          <p:cNvSpPr txBox="1"/>
          <p:nvPr/>
        </p:nvSpPr>
        <p:spPr>
          <a:xfrm>
            <a:off x="884118" y="3974118"/>
            <a:ext cx="2346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i="1" dirty="0" err="1">
                <a:solidFill>
                  <a:schemeClr val="bg1">
                    <a:lumMod val="50000"/>
                  </a:schemeClr>
                </a:solidFill>
              </a:rPr>
              <a:t>Student.java</a:t>
            </a:r>
            <a:endParaRPr lang="cs-CZ" sz="32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2" descr="JAVA File Icon - Free PNG &amp; SVG 115848 - Noun Project">
            <a:extLst>
              <a:ext uri="{FF2B5EF4-FFF2-40B4-BE49-F238E27FC236}">
                <a16:creationId xmlns:a16="http://schemas.microsoft.com/office/drawing/2014/main" id="{276FEB85-ADFE-9A50-7741-F10846ECA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A3E95-474F-EB79-D32F-12CDB449AE32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C5B49-BB13-2870-FA69-A44EF87E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- </a:t>
            </a:r>
            <a:r>
              <a:rPr lang="cs-CZ" dirty="0" err="1"/>
              <a:t>this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Student {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int </a:t>
            </a:r>
            <a:r>
              <a:rPr lang="en-GB" dirty="0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dirty="0">
                <a:solidFill>
                  <a:srgbClr val="FFC66D"/>
                </a:solidFill>
                <a:effectLst/>
              </a:rPr>
              <a:t>Student</a:t>
            </a:r>
            <a:r>
              <a:rPr lang="en-GB" dirty="0"/>
              <a:t>(String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>
                <a:solidFill>
                  <a:schemeClr val="accent2"/>
                </a:solidFill>
              </a:rPr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/>
              <a:t>String </a:t>
            </a:r>
            <a:r>
              <a:rPr lang="en-GB" dirty="0">
                <a:solidFill>
                  <a:schemeClr val="accent4"/>
                </a:solidFill>
              </a:rPr>
              <a:t>gender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 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chemeClr val="accent2"/>
                </a:solidFill>
              </a:rPr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chemeClr val="accent4"/>
                </a:solidFill>
              </a:rPr>
              <a:t>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0B4E-5D6C-2DAE-88C2-CE454279677C}"/>
              </a:ext>
            </a:extLst>
          </p:cNvPr>
          <p:cNvSpPr txBox="1"/>
          <p:nvPr/>
        </p:nvSpPr>
        <p:spPr>
          <a:xfrm>
            <a:off x="4602294" y="2323375"/>
            <a:ext cx="7168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Slovo </a:t>
            </a:r>
            <a:r>
              <a:rPr lang="en-GB" sz="4400" dirty="0">
                <a:solidFill>
                  <a:srgbClr val="CC7832"/>
                </a:solidFill>
                <a:effectLst/>
              </a:rPr>
              <a:t>this </a:t>
            </a:r>
            <a:r>
              <a:rPr lang="en-GB" sz="3600" dirty="0" err="1">
                <a:effectLst/>
              </a:rPr>
              <a:t>odkazuje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na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daný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objekt</a:t>
            </a:r>
            <a:r>
              <a:rPr lang="cs-CZ" sz="3600" dirty="0"/>
              <a:t> 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845BA76B-0518-3FCF-6404-FE8E8890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26C98-FF11-6180-EE7F-A8B97170AD8F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027C4-EEBC-D771-50E0-52F86321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- </a:t>
            </a:r>
            <a:r>
              <a:rPr lang="cs-CZ" dirty="0" err="1"/>
              <a:t>this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6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Student {</a:t>
            </a:r>
            <a:br>
              <a:rPr lang="en-GB" sz="2400" dirty="0"/>
            </a:br>
            <a:r>
              <a:rPr lang="en-GB" sz="2400" dirty="0"/>
              <a:t>    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private </a:t>
            </a:r>
            <a:r>
              <a:rPr lang="en-GB" sz="2400" dirty="0"/>
              <a:t>String </a:t>
            </a:r>
            <a:r>
              <a:rPr lang="en-GB" sz="2400" dirty="0">
                <a:solidFill>
                  <a:srgbClr val="9876AA"/>
                </a:solidFill>
                <a:effectLst/>
              </a:rPr>
              <a:t>name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private int </a:t>
            </a:r>
            <a:r>
              <a:rPr lang="en-GB" sz="2400" dirty="0">
                <a:solidFill>
                  <a:srgbClr val="9876AA"/>
                </a:solidFill>
                <a:effectLst/>
              </a:rPr>
              <a:t>age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sz="2400" dirty="0"/>
              <a:t>String </a:t>
            </a:r>
            <a:r>
              <a:rPr lang="en-GB" sz="2400" dirty="0">
                <a:solidFill>
                  <a:srgbClr val="9876AA"/>
                </a:solidFill>
                <a:effectLst/>
              </a:rPr>
              <a:t>gender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sz="2400" dirty="0">
                <a:solidFill>
                  <a:srgbClr val="FFC66D"/>
                </a:solidFill>
                <a:effectLst/>
              </a:rPr>
              <a:t>Student</a:t>
            </a:r>
            <a:r>
              <a:rPr lang="en-GB" sz="2400" dirty="0"/>
              <a:t>(String </a:t>
            </a:r>
            <a:r>
              <a:rPr lang="en-GB" sz="2400" dirty="0">
                <a:solidFill>
                  <a:srgbClr val="FF0000"/>
                </a:solidFill>
              </a:rPr>
              <a:t>name</a:t>
            </a:r>
            <a:r>
              <a:rPr lang="en-GB" sz="2400" dirty="0">
                <a:solidFill>
                  <a:srgbClr val="CC7832"/>
                </a:solidFill>
                <a:effectLst/>
              </a:rPr>
              <a:t>, int </a:t>
            </a:r>
            <a:r>
              <a:rPr lang="en-GB" sz="2400" dirty="0">
                <a:solidFill>
                  <a:schemeClr val="accent2"/>
                </a:solidFill>
              </a:rPr>
              <a:t>age</a:t>
            </a:r>
            <a:r>
              <a:rPr lang="en-GB" sz="2400" dirty="0">
                <a:solidFill>
                  <a:srgbClr val="CC7832"/>
                </a:solidFill>
                <a:effectLst/>
              </a:rPr>
              <a:t>, </a:t>
            </a:r>
            <a:r>
              <a:rPr lang="en-GB" sz="2400" dirty="0"/>
              <a:t>String </a:t>
            </a:r>
            <a:r>
              <a:rPr lang="en-GB" sz="2400" dirty="0">
                <a:solidFill>
                  <a:schemeClr val="accent4"/>
                </a:solidFill>
              </a:rPr>
              <a:t>gender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2400" dirty="0" err="1"/>
              <a:t>.</a:t>
            </a:r>
            <a:r>
              <a:rPr lang="en-GB" sz="2400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sz="2400" dirty="0">
                <a:solidFill>
                  <a:srgbClr val="9876AA"/>
                </a:solidFill>
                <a:effectLst/>
              </a:rPr>
              <a:t>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name</a:t>
            </a:r>
            <a:r>
              <a:rPr lang="en-GB" sz="2400" dirty="0">
                <a:solidFill>
                  <a:srgbClr val="CC7832"/>
                </a:solidFill>
                <a:effectLst/>
              </a:rPr>
              <a:t>; </a:t>
            </a:r>
          </a:p>
          <a:p>
            <a:pPr marL="0" indent="0">
              <a:buNone/>
            </a:pPr>
            <a:r>
              <a:rPr lang="en-GB" sz="2400" dirty="0"/>
              <a:t>        </a:t>
            </a:r>
            <a:r>
              <a:rPr lang="en-GB" sz="2400" dirty="0">
                <a:effectLst/>
              </a:rPr>
              <a:t>//</a:t>
            </a:r>
            <a:r>
              <a:rPr lang="en-GB" sz="2400" dirty="0">
                <a:solidFill>
                  <a:srgbClr val="CC7832"/>
                </a:solidFill>
                <a:effectLst/>
              </a:rPr>
              <a:t>this</a:t>
            </a:r>
            <a:r>
              <a:rPr lang="en-GB" sz="2400" dirty="0">
                <a:effectLst/>
              </a:rPr>
              <a:t> – </a:t>
            </a:r>
            <a:r>
              <a:rPr lang="en-GB" sz="2400" dirty="0" err="1">
                <a:effectLst/>
              </a:rPr>
              <a:t>tomuhle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objektu</a:t>
            </a:r>
            <a:r>
              <a:rPr lang="en-GB" sz="2400" dirty="0">
                <a:effectLst/>
              </a:rPr>
              <a:t>, </a:t>
            </a:r>
            <a:r>
              <a:rPr lang="en-GB" sz="2400" dirty="0" err="1">
                <a:effectLst/>
              </a:rPr>
              <a:t>vlastnosti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9876AA"/>
                </a:solidFill>
                <a:effectLst/>
              </a:rPr>
              <a:t>name </a:t>
            </a:r>
            <a:r>
              <a:rPr lang="en-GB" sz="2400" dirty="0" err="1">
                <a:effectLst/>
              </a:rPr>
              <a:t>nastavime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effectLst/>
              </a:rPr>
              <a:t>hodnotu</a:t>
            </a:r>
            <a:r>
              <a:rPr lang="en-GB" sz="2400" dirty="0">
                <a:effectLst/>
              </a:rPr>
              <a:t> z </a:t>
            </a:r>
            <a:r>
              <a:rPr lang="en-GB" sz="2400" dirty="0" err="1">
                <a:effectLst/>
              </a:rPr>
              <a:t>parametru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name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2400" dirty="0" err="1"/>
              <a:t>.</a:t>
            </a:r>
            <a:r>
              <a:rPr lang="en-GB" sz="2400" dirty="0" err="1">
                <a:solidFill>
                  <a:srgbClr val="9876AA"/>
                </a:solidFill>
                <a:effectLst/>
              </a:rPr>
              <a:t>age</a:t>
            </a:r>
            <a:r>
              <a:rPr lang="en-GB" sz="2400" dirty="0">
                <a:solidFill>
                  <a:srgbClr val="9876AA"/>
                </a:solidFill>
                <a:effectLst/>
              </a:rPr>
              <a:t>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accent2"/>
                </a:solidFill>
              </a:rPr>
              <a:t>age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2400" dirty="0" err="1"/>
              <a:t>.</a:t>
            </a:r>
            <a:r>
              <a:rPr lang="en-GB" sz="2400" dirty="0" err="1">
                <a:solidFill>
                  <a:srgbClr val="9876AA"/>
                </a:solidFill>
                <a:effectLst/>
              </a:rPr>
              <a:t>gender</a:t>
            </a:r>
            <a:r>
              <a:rPr lang="en-GB" sz="2400" dirty="0">
                <a:solidFill>
                  <a:srgbClr val="9876AA"/>
                </a:solidFill>
                <a:effectLst/>
              </a:rPr>
              <a:t>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accent4"/>
                </a:solidFill>
              </a:rPr>
              <a:t>gender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B0B4E-5D6C-2DAE-88C2-CE454279677C}"/>
              </a:ext>
            </a:extLst>
          </p:cNvPr>
          <p:cNvSpPr txBox="1"/>
          <p:nvPr/>
        </p:nvSpPr>
        <p:spPr>
          <a:xfrm>
            <a:off x="4602294" y="2323375"/>
            <a:ext cx="7168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Slovo </a:t>
            </a:r>
            <a:r>
              <a:rPr lang="en-GB" sz="4400" dirty="0">
                <a:solidFill>
                  <a:srgbClr val="CC7832"/>
                </a:solidFill>
                <a:effectLst/>
              </a:rPr>
              <a:t>this </a:t>
            </a:r>
            <a:r>
              <a:rPr lang="en-GB" sz="3600" dirty="0" err="1">
                <a:effectLst/>
              </a:rPr>
              <a:t>odkazuje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na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daný</a:t>
            </a:r>
            <a:r>
              <a:rPr lang="en-GB" sz="3600" dirty="0">
                <a:effectLst/>
              </a:rPr>
              <a:t> </a:t>
            </a:r>
            <a:r>
              <a:rPr lang="en-GB" sz="3600" dirty="0" err="1">
                <a:effectLst/>
              </a:rPr>
              <a:t>objekt</a:t>
            </a:r>
            <a:r>
              <a:rPr lang="cs-CZ" sz="3600" dirty="0"/>
              <a:t> 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DC0922E-D341-3D28-2CCD-3A005DB6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4C897-EAB1-4160-0E2E-D49D9FA8B36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C627D-BC3E-FDF9-E994-6951B864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– </a:t>
            </a:r>
            <a:r>
              <a:rPr lang="cs-CZ" dirty="0" err="1"/>
              <a:t>gettery</a:t>
            </a:r>
            <a:r>
              <a:rPr lang="cs-CZ" dirty="0"/>
              <a:t> a </a:t>
            </a:r>
            <a:r>
              <a:rPr lang="cs-CZ" dirty="0" err="1"/>
              <a:t>settery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000" dirty="0"/>
              <a:t>Getter – </a:t>
            </a:r>
            <a:r>
              <a:rPr lang="en-GB" sz="4000" dirty="0" err="1"/>
              <a:t>získává</a:t>
            </a:r>
            <a:r>
              <a:rPr lang="en-GB" sz="4000" dirty="0"/>
              <a:t> </a:t>
            </a:r>
            <a:r>
              <a:rPr lang="en-GB" sz="4000" dirty="0" err="1"/>
              <a:t>hodnotu</a:t>
            </a:r>
            <a:endParaRPr lang="en-GB" sz="4000" dirty="0"/>
          </a:p>
          <a:p>
            <a:pPr marL="0" indent="0">
              <a:buNone/>
            </a:pPr>
            <a:r>
              <a:rPr lang="en-GB" sz="4000" dirty="0">
                <a:effectLst/>
              </a:rPr>
              <a:t>Setter – </a:t>
            </a:r>
            <a:r>
              <a:rPr lang="en-GB" sz="4000" dirty="0" err="1">
                <a:effectLst/>
              </a:rPr>
              <a:t>nastaví</a:t>
            </a:r>
            <a:r>
              <a:rPr lang="en-GB" sz="4000" dirty="0">
                <a:effectLst/>
              </a:rPr>
              <a:t> </a:t>
            </a:r>
            <a:r>
              <a:rPr lang="en-GB" sz="4000" dirty="0" err="1">
                <a:effectLst/>
              </a:rPr>
              <a:t>hodnotu</a:t>
            </a:r>
            <a:endParaRPr lang="en-GB" sz="4000" dirty="0">
              <a:effectLst/>
            </a:endParaRPr>
          </a:p>
          <a:p>
            <a:pPr marL="0" indent="0">
              <a:buNone/>
            </a:pPr>
            <a:endParaRPr lang="en-GB" sz="4000" dirty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4000" dirty="0"/>
              <a:t>String </a:t>
            </a:r>
            <a:r>
              <a:rPr lang="en-GB" sz="4000" dirty="0" err="1">
                <a:solidFill>
                  <a:srgbClr val="FFC66D"/>
                </a:solidFill>
                <a:effectLst/>
              </a:rPr>
              <a:t>getName</a:t>
            </a:r>
            <a:r>
              <a:rPr lang="en-GB" sz="4000" dirty="0"/>
              <a:t>() { </a:t>
            </a:r>
            <a:br>
              <a:rPr lang="en-GB" sz="4000" dirty="0"/>
            </a:br>
            <a:r>
              <a:rPr lang="en-GB" sz="4000" dirty="0"/>
              <a:t>    </a:t>
            </a:r>
            <a:r>
              <a:rPr lang="en-GB" sz="4000" dirty="0">
                <a:solidFill>
                  <a:srgbClr val="CC7832"/>
                </a:solidFill>
                <a:effectLst/>
              </a:rPr>
              <a:t>return </a:t>
            </a:r>
            <a:r>
              <a:rPr lang="en-GB" sz="4000" dirty="0">
                <a:solidFill>
                  <a:srgbClr val="9876AA"/>
                </a:solidFill>
                <a:effectLst/>
              </a:rPr>
              <a:t>name</a:t>
            </a:r>
            <a:r>
              <a:rPr lang="en-GB" sz="4000" dirty="0">
                <a:solidFill>
                  <a:srgbClr val="CC7832"/>
                </a:solidFill>
                <a:effectLst/>
              </a:rPr>
              <a:t>;</a:t>
            </a:r>
            <a:br>
              <a:rPr lang="en-GB" sz="4000" dirty="0">
                <a:solidFill>
                  <a:srgbClr val="CC7832"/>
                </a:solidFill>
                <a:effectLst/>
              </a:rPr>
            </a:br>
            <a:r>
              <a:rPr lang="en-GB" sz="4000" dirty="0"/>
              <a:t>}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4000" dirty="0" err="1">
                <a:solidFill>
                  <a:srgbClr val="FFC66D"/>
                </a:solidFill>
                <a:effectLst/>
              </a:rPr>
              <a:t>setName</a:t>
            </a:r>
            <a:r>
              <a:rPr lang="en-GB" sz="4000" dirty="0"/>
              <a:t>(String name) {</a:t>
            </a:r>
            <a:br>
              <a:rPr lang="en-GB" sz="4000" dirty="0"/>
            </a:br>
            <a:r>
              <a:rPr lang="en-GB" sz="4000" dirty="0"/>
              <a:t>    </a:t>
            </a:r>
            <a:r>
              <a:rPr lang="en-GB" sz="40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4000" dirty="0" err="1"/>
              <a:t>.</a:t>
            </a:r>
            <a:r>
              <a:rPr lang="en-GB" sz="4000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sz="4000" dirty="0">
                <a:solidFill>
                  <a:srgbClr val="9876AA"/>
                </a:solidFill>
                <a:effectLst/>
              </a:rPr>
              <a:t> </a:t>
            </a:r>
            <a:r>
              <a:rPr lang="en-GB" sz="4000" dirty="0"/>
              <a:t>= name</a:t>
            </a:r>
            <a:r>
              <a:rPr lang="en-GB" sz="4000" dirty="0">
                <a:solidFill>
                  <a:srgbClr val="CC7832"/>
                </a:solidFill>
                <a:effectLst/>
              </a:rPr>
              <a:t>;</a:t>
            </a:r>
            <a:br>
              <a:rPr lang="en-GB" sz="4000" dirty="0">
                <a:solidFill>
                  <a:srgbClr val="CC7832"/>
                </a:solidFill>
                <a:effectLst/>
              </a:rPr>
            </a:br>
            <a:r>
              <a:rPr lang="en-GB" sz="4000" dirty="0"/>
              <a:t>}</a:t>
            </a:r>
            <a:endParaRPr lang="cs-CZ" sz="5400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830EEFFA-C0C0-3375-82B5-0E164EB1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8C71F-D586-DAC9-0715-175ACCDF358D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C57BD-B9ED-25E1-45FF-5B967C0A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2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– </a:t>
            </a:r>
            <a:r>
              <a:rPr lang="cs-CZ" dirty="0" err="1"/>
              <a:t>gettery</a:t>
            </a:r>
            <a:r>
              <a:rPr lang="cs-CZ" dirty="0"/>
              <a:t> a </a:t>
            </a:r>
            <a:r>
              <a:rPr lang="cs-CZ" dirty="0" err="1"/>
              <a:t>settery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4000" dirty="0"/>
              <a:t>String </a:t>
            </a:r>
            <a:r>
              <a:rPr lang="en-GB" sz="4000" dirty="0" err="1">
                <a:solidFill>
                  <a:srgbClr val="FFC66D"/>
                </a:solidFill>
                <a:effectLst/>
              </a:rPr>
              <a:t>getName</a:t>
            </a:r>
            <a:r>
              <a:rPr lang="en-GB" sz="4000" dirty="0"/>
              <a:t>() { </a:t>
            </a:r>
            <a:br>
              <a:rPr lang="en-GB" sz="4000" dirty="0"/>
            </a:br>
            <a:r>
              <a:rPr lang="en-GB" sz="4000" dirty="0"/>
              <a:t>    </a:t>
            </a:r>
            <a:r>
              <a:rPr lang="en-GB" sz="4000" dirty="0">
                <a:solidFill>
                  <a:srgbClr val="CC7832"/>
                </a:solidFill>
                <a:effectLst/>
              </a:rPr>
              <a:t>return </a:t>
            </a:r>
            <a:r>
              <a:rPr lang="en-GB" sz="4000" dirty="0">
                <a:solidFill>
                  <a:srgbClr val="9876AA"/>
                </a:solidFill>
                <a:effectLst/>
              </a:rPr>
              <a:t>name</a:t>
            </a:r>
            <a:r>
              <a:rPr lang="en-GB" sz="4000" dirty="0">
                <a:solidFill>
                  <a:srgbClr val="CC7832"/>
                </a:solidFill>
                <a:effectLst/>
              </a:rPr>
              <a:t>;</a:t>
            </a:r>
            <a:br>
              <a:rPr lang="en-GB" sz="4000" dirty="0">
                <a:solidFill>
                  <a:srgbClr val="CC7832"/>
                </a:solidFill>
                <a:effectLst/>
              </a:rPr>
            </a:br>
            <a:r>
              <a:rPr lang="en-GB" sz="4000" dirty="0"/>
              <a:t>}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</a:rPr>
              <a:t>p</a:t>
            </a:r>
            <a:r>
              <a:rPr lang="en-GB" dirty="0">
                <a:solidFill>
                  <a:srgbClr val="CC7832"/>
                </a:solidFill>
                <a:effectLst/>
              </a:rPr>
              <a:t>ublic </a:t>
            </a:r>
            <a:r>
              <a:rPr lang="en-GB" dirty="0">
                <a:effectLst/>
              </a:rPr>
              <a:t>– </a:t>
            </a:r>
            <a:r>
              <a:rPr lang="en-GB" dirty="0" err="1">
                <a:effectLst/>
              </a:rPr>
              <a:t>veřejná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metoda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String – </a:t>
            </a:r>
            <a:r>
              <a:rPr lang="en-GB" dirty="0" err="1"/>
              <a:t>vrací</a:t>
            </a:r>
            <a:r>
              <a:rPr lang="en-GB" dirty="0"/>
              <a:t> </a:t>
            </a:r>
            <a:r>
              <a:rPr lang="en-GB" dirty="0" err="1"/>
              <a:t>hodnotu</a:t>
            </a:r>
            <a:r>
              <a:rPr lang="en-GB" dirty="0"/>
              <a:t> </a:t>
            </a:r>
            <a:r>
              <a:rPr lang="en-GB" dirty="0" err="1"/>
              <a:t>datového</a:t>
            </a:r>
            <a:r>
              <a:rPr lang="en-GB" dirty="0"/>
              <a:t> </a:t>
            </a:r>
            <a:r>
              <a:rPr lang="en-GB" dirty="0" err="1"/>
              <a:t>typu</a:t>
            </a:r>
            <a:r>
              <a:rPr lang="en-GB" dirty="0"/>
              <a:t> String</a:t>
            </a:r>
          </a:p>
          <a:p>
            <a:pPr marL="0" indent="0">
              <a:buNone/>
            </a:pPr>
            <a:r>
              <a:rPr lang="en-GB" dirty="0" err="1"/>
              <a:t>getName</a:t>
            </a:r>
            <a:r>
              <a:rPr lang="en-GB" dirty="0"/>
              <a:t>() – </a:t>
            </a:r>
            <a:r>
              <a:rPr lang="en-GB" dirty="0" err="1"/>
              <a:t>název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– pro </a:t>
            </a:r>
            <a:r>
              <a:rPr lang="en-GB" dirty="0" err="1"/>
              <a:t>gettery</a:t>
            </a:r>
            <a:r>
              <a:rPr lang="en-GB" dirty="0"/>
              <a:t> </a:t>
            </a:r>
            <a:r>
              <a:rPr lang="en-GB" dirty="0" err="1"/>
              <a:t>předpona</a:t>
            </a:r>
            <a:r>
              <a:rPr lang="en-GB" dirty="0"/>
              <a:t> get + </a:t>
            </a:r>
            <a:r>
              <a:rPr lang="en-GB" dirty="0" err="1"/>
              <a:t>název</a:t>
            </a:r>
            <a:r>
              <a:rPr lang="en-GB" dirty="0"/>
              <a:t> </a:t>
            </a:r>
            <a:r>
              <a:rPr lang="en-GB" dirty="0" err="1"/>
              <a:t>atributu</a:t>
            </a:r>
            <a:endParaRPr lang="en-GB" dirty="0"/>
          </a:p>
          <a:p>
            <a:pPr marL="0" indent="0">
              <a:buNone/>
            </a:pPr>
            <a:r>
              <a:rPr lang="en-GB" sz="2800" dirty="0">
                <a:solidFill>
                  <a:srgbClr val="CC7832"/>
                </a:solidFill>
                <a:effectLst/>
              </a:rPr>
              <a:t>return </a:t>
            </a:r>
            <a:r>
              <a:rPr lang="en-GB" sz="2800" dirty="0">
                <a:solidFill>
                  <a:srgbClr val="9876AA"/>
                </a:solidFill>
                <a:effectLst/>
              </a:rPr>
              <a:t>name</a:t>
            </a:r>
            <a:r>
              <a:rPr lang="en-GB" sz="2800" dirty="0">
                <a:solidFill>
                  <a:srgbClr val="CC7832"/>
                </a:solidFill>
                <a:effectLst/>
              </a:rPr>
              <a:t>; </a:t>
            </a:r>
            <a:r>
              <a:rPr lang="en-GB" dirty="0"/>
              <a:t>- </a:t>
            </a:r>
            <a:r>
              <a:rPr lang="en-GB" dirty="0" err="1"/>
              <a:t>vrací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name </a:t>
            </a:r>
            <a:r>
              <a:rPr lang="en-GB" dirty="0" err="1"/>
              <a:t>objektu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endParaRPr lang="en-GB" dirty="0"/>
          </a:p>
          <a:p>
            <a:pPr marL="0" indent="0">
              <a:buNone/>
            </a:pPr>
            <a:endParaRPr lang="cs-CZ" sz="5400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8C17659-E99C-8729-4098-2D2AD92DD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A041A-CD3F-3C77-7CE8-F61BAB5B2513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897B6-256E-F4B8-5B71-183C6C1A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– </a:t>
            </a:r>
            <a:r>
              <a:rPr lang="cs-CZ" dirty="0" err="1"/>
              <a:t>gettery</a:t>
            </a:r>
            <a:r>
              <a:rPr lang="cs-CZ" dirty="0"/>
              <a:t> a </a:t>
            </a:r>
            <a:r>
              <a:rPr lang="cs-CZ" dirty="0" err="1"/>
              <a:t>settery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0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4000" dirty="0" err="1">
                <a:solidFill>
                  <a:srgbClr val="FFC66D"/>
                </a:solidFill>
                <a:effectLst/>
              </a:rPr>
              <a:t>setName</a:t>
            </a:r>
            <a:r>
              <a:rPr lang="en-GB" sz="4000" dirty="0"/>
              <a:t>(String </a:t>
            </a:r>
            <a:r>
              <a:rPr lang="en-GB" sz="4000" dirty="0">
                <a:solidFill>
                  <a:srgbClr val="FF0000"/>
                </a:solidFill>
              </a:rPr>
              <a:t>name</a:t>
            </a:r>
            <a:r>
              <a:rPr lang="en-GB" sz="4000" dirty="0"/>
              <a:t>) {</a:t>
            </a:r>
            <a:br>
              <a:rPr lang="en-GB" sz="4000" dirty="0"/>
            </a:br>
            <a:r>
              <a:rPr lang="en-GB" sz="4000" dirty="0"/>
              <a:t>    </a:t>
            </a:r>
            <a:r>
              <a:rPr lang="en-GB" sz="40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4000" dirty="0" err="1"/>
              <a:t>.</a:t>
            </a:r>
            <a:r>
              <a:rPr lang="en-GB" sz="4000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sz="4000" dirty="0">
                <a:solidFill>
                  <a:srgbClr val="9876AA"/>
                </a:solidFill>
                <a:effectLst/>
              </a:rPr>
              <a:t> </a:t>
            </a:r>
            <a:r>
              <a:rPr lang="en-GB" sz="4000" dirty="0"/>
              <a:t>= </a:t>
            </a:r>
            <a:r>
              <a:rPr lang="en-GB" sz="4000" dirty="0">
                <a:solidFill>
                  <a:srgbClr val="FF0000"/>
                </a:solidFill>
              </a:rPr>
              <a:t>name</a:t>
            </a:r>
            <a:r>
              <a:rPr lang="en-GB" sz="4000" dirty="0">
                <a:solidFill>
                  <a:srgbClr val="CC7832"/>
                </a:solidFill>
                <a:effectLst/>
              </a:rPr>
              <a:t>;</a:t>
            </a:r>
            <a:br>
              <a:rPr lang="en-GB" sz="4000" dirty="0">
                <a:solidFill>
                  <a:srgbClr val="CC7832"/>
                </a:solidFill>
                <a:effectLst/>
              </a:rPr>
            </a:br>
            <a:r>
              <a:rPr lang="en-GB" sz="4000" dirty="0"/>
              <a:t>}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</a:rPr>
              <a:t>p</a:t>
            </a:r>
            <a:r>
              <a:rPr lang="en-GB" dirty="0">
                <a:solidFill>
                  <a:srgbClr val="CC7832"/>
                </a:solidFill>
                <a:effectLst/>
              </a:rPr>
              <a:t>ublic </a:t>
            </a:r>
            <a:r>
              <a:rPr lang="en-GB" dirty="0">
                <a:effectLst/>
              </a:rPr>
              <a:t>– </a:t>
            </a:r>
            <a:r>
              <a:rPr lang="en-GB" dirty="0" err="1">
                <a:effectLst/>
              </a:rPr>
              <a:t>veřejná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metoda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/>
              <a:t>void – </a:t>
            </a:r>
            <a:r>
              <a:rPr lang="en-GB" dirty="0" err="1"/>
              <a:t>nevrací</a:t>
            </a:r>
            <a:r>
              <a:rPr lang="en-GB" dirty="0"/>
              <a:t> </a:t>
            </a:r>
            <a:r>
              <a:rPr lang="en-GB" dirty="0" err="1"/>
              <a:t>hodnotu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setName</a:t>
            </a:r>
            <a:r>
              <a:rPr lang="en-GB" dirty="0"/>
              <a:t>() – </a:t>
            </a:r>
            <a:r>
              <a:rPr lang="en-GB" dirty="0" err="1"/>
              <a:t>název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– pro </a:t>
            </a:r>
            <a:r>
              <a:rPr lang="en-GB" dirty="0" err="1"/>
              <a:t>settery</a:t>
            </a:r>
            <a:r>
              <a:rPr lang="en-GB" dirty="0"/>
              <a:t> </a:t>
            </a:r>
            <a:r>
              <a:rPr lang="en-GB" dirty="0" err="1"/>
              <a:t>předpona</a:t>
            </a:r>
            <a:r>
              <a:rPr lang="en-GB" dirty="0"/>
              <a:t> set + </a:t>
            </a:r>
            <a:r>
              <a:rPr lang="en-GB" dirty="0" err="1"/>
              <a:t>název</a:t>
            </a:r>
            <a:r>
              <a:rPr lang="en-GB" dirty="0"/>
              <a:t> </a:t>
            </a:r>
            <a:r>
              <a:rPr lang="en-GB" dirty="0" err="1"/>
              <a:t>atributu</a:t>
            </a:r>
            <a:endParaRPr lang="en-GB" dirty="0"/>
          </a:p>
          <a:p>
            <a:pPr marL="0" indent="0">
              <a:buNone/>
            </a:pPr>
            <a:r>
              <a:rPr lang="en-GB" sz="2800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sz="2800" dirty="0" err="1"/>
              <a:t>.</a:t>
            </a:r>
            <a:r>
              <a:rPr lang="en-GB" sz="2800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sz="2800" dirty="0">
                <a:solidFill>
                  <a:srgbClr val="9876AA"/>
                </a:solidFill>
                <a:effectLst/>
              </a:rPr>
              <a:t> </a:t>
            </a:r>
            <a:r>
              <a:rPr lang="en-GB" sz="2800" dirty="0"/>
              <a:t>= </a:t>
            </a:r>
            <a:r>
              <a:rPr lang="en-GB" sz="2800" dirty="0">
                <a:solidFill>
                  <a:srgbClr val="FF0000"/>
                </a:solidFill>
              </a:rPr>
              <a:t>name</a:t>
            </a:r>
            <a:r>
              <a:rPr lang="en-GB" sz="2800" dirty="0">
                <a:solidFill>
                  <a:srgbClr val="CC7832"/>
                </a:solidFill>
                <a:effectLst/>
              </a:rPr>
              <a:t>; </a:t>
            </a:r>
            <a:r>
              <a:rPr lang="en-GB" sz="2800" dirty="0">
                <a:effectLst/>
              </a:rPr>
              <a:t>- </a:t>
            </a:r>
            <a:r>
              <a:rPr lang="en-GB" sz="2800" dirty="0" err="1">
                <a:effectLst/>
              </a:rPr>
              <a:t>nastaví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danému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objektu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atributu</a:t>
            </a:r>
            <a:r>
              <a:rPr lang="en-GB" sz="2800" dirty="0">
                <a:effectLst/>
              </a:rPr>
              <a:t> </a:t>
            </a:r>
            <a:r>
              <a:rPr lang="en-GB" sz="2800" dirty="0">
                <a:solidFill>
                  <a:srgbClr val="9876AA"/>
                </a:solidFill>
                <a:effectLst/>
              </a:rPr>
              <a:t>name</a:t>
            </a:r>
            <a:r>
              <a:rPr lang="en-GB" sz="2800" dirty="0">
                <a:effectLst/>
              </a:rPr>
              <a:t>, </a:t>
            </a:r>
            <a:r>
              <a:rPr lang="en-GB" sz="2800" dirty="0" err="1">
                <a:effectLst/>
              </a:rPr>
              <a:t>hodnotu</a:t>
            </a:r>
            <a:r>
              <a:rPr lang="en-GB" sz="2800" dirty="0">
                <a:effectLst/>
              </a:rPr>
              <a:t> z </a:t>
            </a:r>
            <a:r>
              <a:rPr lang="en-GB" sz="2800" dirty="0" err="1">
                <a:effectLst/>
              </a:rPr>
              <a:t>parametru</a:t>
            </a:r>
            <a:r>
              <a:rPr lang="en-GB" sz="2800" dirty="0">
                <a:effectLst/>
              </a:rPr>
              <a:t> </a:t>
            </a:r>
            <a:r>
              <a:rPr lang="en-GB" sz="2800" dirty="0">
                <a:solidFill>
                  <a:srgbClr val="FF0000"/>
                </a:solidFill>
                <a:effectLst/>
              </a:rPr>
              <a:t>name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endParaRPr lang="en-GB" dirty="0"/>
          </a:p>
          <a:p>
            <a:pPr marL="0" indent="0">
              <a:buNone/>
            </a:pPr>
            <a:endParaRPr lang="cs-CZ" sz="5400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A99C1ACB-56C0-4486-1721-3EFD07ED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987C9-C1F3-7931-535E-47AEF5276159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D2F52-AF47-3F08-18D2-145840EC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4C29-3AE2-F012-87B2-5C397057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 – </a:t>
            </a:r>
            <a:r>
              <a:rPr lang="cs-CZ" dirty="0" err="1"/>
              <a:t>toString</a:t>
            </a:r>
            <a:r>
              <a:rPr lang="cs-CZ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1A3B-34F1-D7E1-D521-0D4D9E2F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BBB529"/>
                </a:solidFill>
                <a:effectLst/>
              </a:rPr>
              <a:t>@Override</a:t>
            </a:r>
            <a:br>
              <a:rPr lang="en-GB" dirty="0">
                <a:solidFill>
                  <a:srgbClr val="BBB529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public </a:t>
            </a:r>
            <a:r>
              <a:rPr lang="en-GB" dirty="0"/>
              <a:t>String </a:t>
            </a:r>
            <a:r>
              <a:rPr lang="en-GB" dirty="0" err="1">
                <a:solidFill>
                  <a:srgbClr val="FFC66D"/>
                </a:solidFill>
                <a:effectLst/>
              </a:rPr>
              <a:t>toString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return </a:t>
            </a:r>
            <a:r>
              <a:rPr lang="en-GB" dirty="0">
                <a:solidFill>
                  <a:srgbClr val="6A8759"/>
                </a:solidFill>
                <a:effectLst/>
              </a:rPr>
              <a:t>"Student{" </a:t>
            </a:r>
            <a:r>
              <a:rPr lang="en-GB" dirty="0"/>
              <a:t>+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6A8759"/>
                </a:solidFill>
                <a:effectLst/>
              </a:rPr>
              <a:t>"name='" </a:t>
            </a:r>
            <a:r>
              <a:rPr lang="en-GB" dirty="0"/>
              <a:t>+ </a:t>
            </a:r>
            <a:r>
              <a:rPr lang="en-GB" dirty="0">
                <a:solidFill>
                  <a:srgbClr val="9876AA"/>
                </a:solidFill>
                <a:effectLst/>
              </a:rPr>
              <a:t>name </a:t>
            </a:r>
            <a:r>
              <a:rPr lang="en-GB" dirty="0"/>
              <a:t>+ </a:t>
            </a:r>
            <a:r>
              <a:rPr lang="en-GB" dirty="0">
                <a:solidFill>
                  <a:srgbClr val="6A8759"/>
                </a:solidFill>
                <a:effectLst/>
              </a:rPr>
              <a:t>'</a:t>
            </a:r>
            <a:r>
              <a:rPr lang="en-GB" dirty="0">
                <a:solidFill>
                  <a:srgbClr val="CC7832"/>
                </a:solidFill>
                <a:effectLst/>
              </a:rPr>
              <a:t>\'</a:t>
            </a:r>
            <a:r>
              <a:rPr lang="en-GB" dirty="0">
                <a:solidFill>
                  <a:srgbClr val="6A8759"/>
                </a:solidFill>
                <a:effectLst/>
              </a:rPr>
              <a:t>' </a:t>
            </a:r>
            <a:r>
              <a:rPr lang="en-GB" dirty="0"/>
              <a:t>+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6A8759"/>
                </a:solidFill>
                <a:effectLst/>
              </a:rPr>
              <a:t>", age=" </a:t>
            </a:r>
            <a:r>
              <a:rPr lang="en-GB" dirty="0"/>
              <a:t>+ </a:t>
            </a:r>
            <a:r>
              <a:rPr lang="en-GB" dirty="0">
                <a:solidFill>
                  <a:srgbClr val="9876AA"/>
                </a:solidFill>
                <a:effectLst/>
              </a:rPr>
              <a:t>age </a:t>
            </a:r>
            <a:r>
              <a:rPr lang="en-GB" dirty="0"/>
              <a:t>+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6A8759"/>
                </a:solidFill>
                <a:effectLst/>
              </a:rPr>
              <a:t>", gender='" </a:t>
            </a:r>
            <a:r>
              <a:rPr lang="en-GB" dirty="0"/>
              <a:t>+ </a:t>
            </a:r>
            <a:r>
              <a:rPr lang="en-GB" dirty="0">
                <a:solidFill>
                  <a:srgbClr val="9876AA"/>
                </a:solidFill>
                <a:effectLst/>
              </a:rPr>
              <a:t>gender </a:t>
            </a:r>
            <a:r>
              <a:rPr lang="en-GB" dirty="0"/>
              <a:t>+ </a:t>
            </a:r>
            <a:r>
              <a:rPr lang="en-GB" dirty="0">
                <a:solidFill>
                  <a:srgbClr val="6A8759"/>
                </a:solidFill>
                <a:effectLst/>
              </a:rPr>
              <a:t>'</a:t>
            </a:r>
            <a:r>
              <a:rPr lang="en-GB" dirty="0">
                <a:solidFill>
                  <a:srgbClr val="CC7832"/>
                </a:solidFill>
                <a:effectLst/>
              </a:rPr>
              <a:t>\'</a:t>
            </a:r>
            <a:r>
              <a:rPr lang="en-GB" dirty="0">
                <a:solidFill>
                  <a:srgbClr val="6A8759"/>
                </a:solidFill>
                <a:effectLst/>
              </a:rPr>
              <a:t>' </a:t>
            </a:r>
            <a:r>
              <a:rPr lang="en-GB" dirty="0"/>
              <a:t>+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>
                <a:solidFill>
                  <a:srgbClr val="6A8759"/>
                </a:solidFill>
                <a:effectLst/>
              </a:rPr>
              <a:t>'}’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toString</a:t>
            </a:r>
            <a:r>
              <a:rPr lang="en-GB" dirty="0"/>
              <a:t>() – </a:t>
            </a:r>
            <a:r>
              <a:rPr lang="en-GB" dirty="0" err="1"/>
              <a:t>metoda</a:t>
            </a:r>
            <a:r>
              <a:rPr lang="en-GB" dirty="0"/>
              <a:t>, </a:t>
            </a:r>
            <a:r>
              <a:rPr lang="en-GB" dirty="0" err="1"/>
              <a:t>která</a:t>
            </a:r>
            <a:r>
              <a:rPr lang="en-GB" dirty="0"/>
              <a:t> </a:t>
            </a:r>
            <a:r>
              <a:rPr lang="en-GB" dirty="0" err="1"/>
              <a:t>definuje</a:t>
            </a:r>
            <a:r>
              <a:rPr lang="en-GB" dirty="0"/>
              <a:t> </a:t>
            </a:r>
            <a:r>
              <a:rPr lang="en-GB" dirty="0" err="1"/>
              <a:t>výstup</a:t>
            </a:r>
            <a:r>
              <a:rPr lang="en-GB" dirty="0"/>
              <a:t> pro </a:t>
            </a:r>
            <a:r>
              <a:rPr lang="en-GB" dirty="0" err="1"/>
              <a:t>objekt</a:t>
            </a:r>
            <a:r>
              <a:rPr lang="en-GB" dirty="0"/>
              <a:t>, </a:t>
            </a:r>
            <a:r>
              <a:rPr lang="en-GB" dirty="0" err="1"/>
              <a:t>když</a:t>
            </a:r>
            <a:r>
              <a:rPr lang="en-GB" dirty="0"/>
              <a:t> s </a:t>
            </a:r>
            <a:r>
              <a:rPr lang="en-GB" dirty="0" err="1"/>
              <a:t>ním</a:t>
            </a:r>
            <a:r>
              <a:rPr lang="en-GB" dirty="0"/>
              <a:t> </a:t>
            </a:r>
            <a:r>
              <a:rPr lang="en-GB" dirty="0" err="1"/>
              <a:t>budeme</a:t>
            </a:r>
            <a:r>
              <a:rPr lang="en-GB" dirty="0"/>
              <a:t> </a:t>
            </a:r>
            <a:r>
              <a:rPr lang="en-GB" dirty="0" err="1"/>
              <a:t>chtít</a:t>
            </a:r>
            <a:r>
              <a:rPr lang="en-GB" dirty="0"/>
              <a:t> </a:t>
            </a:r>
            <a:r>
              <a:rPr lang="en-GB" dirty="0" err="1"/>
              <a:t>pracovat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s </a:t>
            </a:r>
            <a:r>
              <a:rPr lang="en-GB" dirty="0" err="1"/>
              <a:t>řetězcem</a:t>
            </a:r>
            <a:r>
              <a:rPr lang="en-GB" dirty="0"/>
              <a:t> – </a:t>
            </a:r>
            <a:r>
              <a:rPr lang="en-GB" dirty="0" err="1"/>
              <a:t>např</a:t>
            </a:r>
            <a:r>
              <a:rPr lang="en-GB" dirty="0"/>
              <a:t>. </a:t>
            </a:r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myStudent</a:t>
            </a:r>
            <a:r>
              <a:rPr lang="en-GB" dirty="0"/>
              <a:t>);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9936410B-05D3-D042-B099-03CF2321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AC664-73EE-8809-395D-2B21478ADD01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CBCB0-4170-EDAB-9DEC-C1F30518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0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extends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0A9D-7ACC-96C9-E021-90463040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slova </a:t>
            </a:r>
            <a:r>
              <a:rPr lang="cs-CZ" b="1" dirty="0" err="1"/>
              <a:t>extends</a:t>
            </a:r>
            <a:r>
              <a:rPr lang="cs-CZ" dirty="0"/>
              <a:t> může vybraná třída dědit atributy a metody z jiné třídy</a:t>
            </a: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CD96F-A888-4C57-E9C2-97EEBF1D7723}"/>
              </a:ext>
            </a:extLst>
          </p:cNvPr>
          <p:cNvSpPr txBox="1"/>
          <p:nvPr/>
        </p:nvSpPr>
        <p:spPr>
          <a:xfrm>
            <a:off x="838200" y="2980983"/>
            <a:ext cx="61005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Human {</a:t>
            </a:r>
            <a:br>
              <a:rPr lang="en-GB" sz="2800" dirty="0"/>
            </a:br>
            <a:r>
              <a:rPr lang="en-GB" sz="2800" dirty="0"/>
              <a:t>    String </a:t>
            </a:r>
            <a:r>
              <a:rPr lang="en-GB" sz="2800" dirty="0">
                <a:solidFill>
                  <a:srgbClr val="9876AA"/>
                </a:solidFill>
                <a:effectLst/>
              </a:rPr>
              <a:t>name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7ED5E-711B-3349-F0C9-556F2768D5C8}"/>
              </a:ext>
            </a:extLst>
          </p:cNvPr>
          <p:cNvSpPr txBox="1"/>
          <p:nvPr/>
        </p:nvSpPr>
        <p:spPr>
          <a:xfrm>
            <a:off x="4307575" y="2980983"/>
            <a:ext cx="61005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Man </a:t>
            </a:r>
            <a:r>
              <a:rPr lang="en-GB" sz="2800" dirty="0">
                <a:solidFill>
                  <a:srgbClr val="CC7832"/>
                </a:solidFill>
                <a:effectLst/>
              </a:rPr>
              <a:t>extends </a:t>
            </a:r>
            <a:r>
              <a:rPr lang="en-GB" sz="2800" dirty="0"/>
              <a:t>Human{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EEACC-A611-DFBB-A686-8684DB719876}"/>
              </a:ext>
            </a:extLst>
          </p:cNvPr>
          <p:cNvSpPr txBox="1"/>
          <p:nvPr/>
        </p:nvSpPr>
        <p:spPr>
          <a:xfrm>
            <a:off x="5120188" y="3997206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Main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4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400" dirty="0"/>
              <a:t>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Man man = </a:t>
            </a:r>
            <a:r>
              <a:rPr lang="en-GB" sz="24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400" dirty="0"/>
              <a:t>Man()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man.</a:t>
            </a:r>
            <a:r>
              <a:rPr lang="en-GB" sz="2400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sz="2400" dirty="0">
                <a:solidFill>
                  <a:srgbClr val="9876AA"/>
                </a:solidFill>
                <a:effectLst/>
              </a:rPr>
              <a:t>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6A8759"/>
                </a:solidFill>
                <a:effectLst/>
              </a:rPr>
              <a:t>"John"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 err="1"/>
              <a:t>man.</a:t>
            </a:r>
            <a:r>
              <a:rPr lang="en-GB" sz="2400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1791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0B4B-62A9-DA94-44D8-38BBF72E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 - </a:t>
            </a:r>
            <a:r>
              <a:rPr lang="cs-CZ" dirty="0" err="1"/>
              <a:t>Overloading</a:t>
            </a:r>
            <a:r>
              <a:rPr lang="cs-CZ" dirty="0"/>
              <a:t> metod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277-2A2A-5297-E821-8F45B9B7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mají</a:t>
            </a:r>
            <a:r>
              <a:rPr lang="en-GB" dirty="0"/>
              <a:t> </a:t>
            </a:r>
            <a:r>
              <a:rPr lang="en-GB" b="1" dirty="0"/>
              <a:t>STEJNÝ NÁZEV</a:t>
            </a:r>
            <a:r>
              <a:rPr lang="en-GB" dirty="0"/>
              <a:t>, ale </a:t>
            </a:r>
            <a:r>
              <a:rPr lang="en-GB" dirty="0" err="1"/>
              <a:t>jiné</a:t>
            </a:r>
            <a:r>
              <a:rPr lang="en-GB" dirty="0"/>
              <a:t> </a:t>
            </a:r>
            <a:r>
              <a:rPr lang="en-GB" dirty="0" err="1"/>
              <a:t>definice</a:t>
            </a:r>
            <a:r>
              <a:rPr lang="en-GB" dirty="0"/>
              <a:t> a </a:t>
            </a:r>
            <a:r>
              <a:rPr lang="en-GB" b="1" dirty="0"/>
              <a:t>JINÝ POČET PARAMETRŮ</a:t>
            </a:r>
            <a:endParaRPr lang="en-GB" sz="2800" b="1" dirty="0">
              <a:effectLst/>
            </a:endParaRPr>
          </a:p>
          <a:p>
            <a:pPr marL="0" indent="0">
              <a:buNone/>
            </a:pPr>
            <a:endParaRPr lang="en-GB" dirty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2800" dirty="0">
                <a:solidFill>
                  <a:srgbClr val="FFC66D"/>
                </a:solidFill>
                <a:effectLst/>
              </a:rPr>
              <a:t>sum</a:t>
            </a:r>
            <a:r>
              <a:rPr lang="en-GB" sz="2800" dirty="0"/>
              <a:t>(int </a:t>
            </a:r>
            <a:r>
              <a:rPr lang="en-GB" sz="2800" dirty="0">
                <a:solidFill>
                  <a:schemeClr val="accent2"/>
                </a:solidFill>
              </a:rPr>
              <a:t>a</a:t>
            </a:r>
            <a:r>
              <a:rPr lang="en-GB" sz="2800" dirty="0"/>
              <a:t>, int </a:t>
            </a:r>
            <a:r>
              <a:rPr lang="en-GB" sz="2800" dirty="0">
                <a:solidFill>
                  <a:srgbClr val="FF0000"/>
                </a:solidFill>
              </a:rPr>
              <a:t>b</a:t>
            </a:r>
            <a:r>
              <a:rPr lang="en-GB" sz="2800" dirty="0"/>
              <a:t>)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 err="1">
                <a:effectLst/>
              </a:rPr>
              <a:t>System.out.println</a:t>
            </a:r>
            <a:r>
              <a:rPr lang="en-GB" sz="2800" dirty="0">
                <a:effectLst/>
              </a:rPr>
              <a:t>(</a:t>
            </a:r>
            <a:r>
              <a:rPr lang="en-GB" sz="2800" dirty="0">
                <a:solidFill>
                  <a:schemeClr val="accent2"/>
                </a:solidFill>
                <a:effectLst/>
              </a:rPr>
              <a:t>a</a:t>
            </a:r>
            <a:r>
              <a:rPr lang="en-GB" sz="2800" dirty="0">
                <a:effectLst/>
              </a:rPr>
              <a:t> + </a:t>
            </a:r>
            <a:r>
              <a:rPr lang="en-GB" sz="2800" dirty="0">
                <a:solidFill>
                  <a:srgbClr val="FF0000"/>
                </a:solidFill>
                <a:effectLst/>
              </a:rPr>
              <a:t>b</a:t>
            </a:r>
            <a:r>
              <a:rPr lang="en-GB" sz="2800" dirty="0">
                <a:effectLst/>
              </a:rPr>
              <a:t>);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2800" dirty="0">
                <a:solidFill>
                  <a:srgbClr val="FFC66D"/>
                </a:solidFill>
                <a:effectLst/>
              </a:rPr>
              <a:t>sum</a:t>
            </a:r>
            <a:r>
              <a:rPr lang="en-GB" sz="2800" dirty="0"/>
              <a:t>(int </a:t>
            </a:r>
            <a:r>
              <a:rPr lang="en-GB" sz="2800" dirty="0">
                <a:solidFill>
                  <a:schemeClr val="accent2"/>
                </a:solidFill>
              </a:rPr>
              <a:t>a</a:t>
            </a:r>
            <a:r>
              <a:rPr lang="en-GB" sz="2800" dirty="0"/>
              <a:t>, int </a:t>
            </a:r>
            <a:r>
              <a:rPr lang="en-GB" sz="2800" dirty="0">
                <a:solidFill>
                  <a:srgbClr val="FF0000"/>
                </a:solidFill>
              </a:rPr>
              <a:t>b</a:t>
            </a:r>
            <a:r>
              <a:rPr lang="en-GB" sz="2800" dirty="0"/>
              <a:t>, int </a:t>
            </a:r>
            <a:r>
              <a:rPr lang="en-GB" sz="2800" dirty="0">
                <a:solidFill>
                  <a:schemeClr val="accent6"/>
                </a:solidFill>
              </a:rPr>
              <a:t>c</a:t>
            </a:r>
            <a:r>
              <a:rPr lang="en-GB" sz="2800" dirty="0"/>
              <a:t>)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 err="1">
                <a:effectLst/>
              </a:rPr>
              <a:t>System.out.println</a:t>
            </a:r>
            <a:r>
              <a:rPr lang="en-GB" sz="2800" dirty="0">
                <a:effectLst/>
              </a:rPr>
              <a:t>(</a:t>
            </a:r>
            <a:r>
              <a:rPr lang="en-GB" sz="2800" dirty="0">
                <a:solidFill>
                  <a:schemeClr val="accent2"/>
                </a:solidFill>
                <a:effectLst/>
              </a:rPr>
              <a:t>a</a:t>
            </a:r>
            <a:r>
              <a:rPr lang="en-GB" sz="2800" dirty="0">
                <a:effectLst/>
              </a:rPr>
              <a:t> + </a:t>
            </a:r>
            <a:r>
              <a:rPr lang="en-GB" sz="2800" dirty="0">
                <a:solidFill>
                  <a:srgbClr val="FF0000"/>
                </a:solidFill>
                <a:effectLst/>
              </a:rPr>
              <a:t>b </a:t>
            </a:r>
            <a:r>
              <a:rPr lang="en-GB" sz="2800" dirty="0">
                <a:effectLst/>
              </a:rPr>
              <a:t>+</a:t>
            </a:r>
            <a:r>
              <a:rPr lang="en-GB" sz="2800" dirty="0">
                <a:solidFill>
                  <a:srgbClr val="FF0000"/>
                </a:solidFill>
                <a:effectLst/>
              </a:rPr>
              <a:t> </a:t>
            </a:r>
            <a:r>
              <a:rPr lang="en-GB" sz="2800" dirty="0">
                <a:solidFill>
                  <a:schemeClr val="accent6"/>
                </a:solidFill>
                <a:effectLst/>
              </a:rPr>
              <a:t>c</a:t>
            </a:r>
            <a:r>
              <a:rPr lang="en-GB" sz="2800" dirty="0">
                <a:effectLst/>
              </a:rPr>
              <a:t>);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}</a:t>
            </a:r>
          </a:p>
          <a:p>
            <a:pPr marL="0" indent="0">
              <a:buNone/>
            </a:pPr>
            <a:endParaRPr lang="en-GB" sz="2800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F596B-C2B6-E58E-EF86-3D66722251C6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2F026-A01F-3AD8-C3E9-4EAF2F07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5A6B7CD7-10A1-812D-0E32-A9CC4AF65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5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0B4B-62A9-DA94-44D8-38BBF72E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 - </a:t>
            </a:r>
            <a:r>
              <a:rPr lang="cs-CZ" dirty="0" err="1"/>
              <a:t>Overriding</a:t>
            </a:r>
            <a:r>
              <a:rPr lang="cs-CZ" dirty="0"/>
              <a:t> metod, </a:t>
            </a:r>
            <a:r>
              <a:rPr lang="cs-CZ" dirty="0" err="1"/>
              <a:t>upcasting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277-2A2A-5297-E821-8F45B9B7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Metoda</a:t>
            </a:r>
            <a:r>
              <a:rPr lang="en-GB" dirty="0"/>
              <a:t> u </a:t>
            </a:r>
            <a:r>
              <a:rPr lang="en-GB" dirty="0" err="1"/>
              <a:t>potomka</a:t>
            </a:r>
            <a:r>
              <a:rPr lang="en-GB" dirty="0"/>
              <a:t>, </a:t>
            </a:r>
            <a:r>
              <a:rPr lang="en-GB" dirty="0" err="1"/>
              <a:t>přepisuje</a:t>
            </a:r>
            <a:r>
              <a:rPr lang="en-GB" dirty="0"/>
              <a:t> </a:t>
            </a:r>
            <a:r>
              <a:rPr lang="en-GB" dirty="0" err="1"/>
              <a:t>metodu</a:t>
            </a:r>
            <a:r>
              <a:rPr lang="en-GB" dirty="0"/>
              <a:t> se </a:t>
            </a:r>
            <a:r>
              <a:rPr lang="en-GB" dirty="0" err="1"/>
              <a:t>stejným</a:t>
            </a:r>
            <a:r>
              <a:rPr lang="en-GB" dirty="0"/>
              <a:t> </a:t>
            </a:r>
            <a:r>
              <a:rPr lang="en-GB" dirty="0" err="1"/>
              <a:t>názvem</a:t>
            </a:r>
            <a:r>
              <a:rPr lang="en-GB" dirty="0"/>
              <a:t> u </a:t>
            </a:r>
            <a:r>
              <a:rPr lang="en-GB" dirty="0" err="1"/>
              <a:t>rodiče</a:t>
            </a:r>
            <a:endParaRPr lang="en-GB" sz="2800" dirty="0"/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2F026-A01F-3AD8-C3E9-4EAF2F07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5DF4C-BE9D-04D6-E131-325BC91225B3}"/>
              </a:ext>
            </a:extLst>
          </p:cNvPr>
          <p:cNvSpPr txBox="1"/>
          <p:nvPr/>
        </p:nvSpPr>
        <p:spPr>
          <a:xfrm>
            <a:off x="838200" y="2635745"/>
            <a:ext cx="61005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Animal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makeSound</a:t>
            </a:r>
            <a:r>
              <a:rPr lang="en-GB" sz="2800" dirty="0"/>
              <a:t>() {</a:t>
            </a:r>
            <a:br>
              <a:rPr lang="en-GB" sz="2800" dirty="0"/>
            </a:br>
            <a:r>
              <a:rPr lang="en-GB" sz="2800" dirty="0"/>
              <a:t>        </a:t>
            </a:r>
            <a:r>
              <a:rPr lang="en-GB" sz="2800" dirty="0" err="1"/>
              <a:t>System.</a:t>
            </a:r>
            <a:r>
              <a:rPr lang="en-GB" sz="28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800" dirty="0" err="1"/>
              <a:t>.println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6A8759"/>
                </a:solidFill>
                <a:effectLst/>
              </a:rPr>
              <a:t>"</a:t>
            </a:r>
            <a:r>
              <a:rPr lang="en-GB" sz="2800" dirty="0" err="1">
                <a:solidFill>
                  <a:srgbClr val="6A8759"/>
                </a:solidFill>
                <a:effectLst/>
              </a:rPr>
              <a:t>Vrrrrr</a:t>
            </a:r>
            <a:r>
              <a:rPr lang="en-GB" sz="2800" dirty="0">
                <a:solidFill>
                  <a:srgbClr val="6A8759"/>
                </a:solidFill>
                <a:effectLst/>
              </a:rPr>
              <a:t>"</a:t>
            </a:r>
            <a:r>
              <a:rPr lang="en-GB" sz="2800" dirty="0"/>
              <a:t>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}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DBA7B-AA73-ABBC-6D58-E043C5DCB42F}"/>
              </a:ext>
            </a:extLst>
          </p:cNvPr>
          <p:cNvSpPr txBox="1"/>
          <p:nvPr/>
        </p:nvSpPr>
        <p:spPr>
          <a:xfrm>
            <a:off x="6091452" y="2500808"/>
            <a:ext cx="61005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u="sng" dirty="0"/>
              <a:t>Dog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CC7832"/>
                </a:solidFill>
                <a:effectLst/>
              </a:rPr>
              <a:t>extends </a:t>
            </a:r>
            <a:r>
              <a:rPr lang="en-GB" sz="2800" u="sng" dirty="0"/>
              <a:t>Animal</a:t>
            </a:r>
            <a:r>
              <a:rPr lang="en-GB" sz="2800" dirty="0"/>
              <a:t>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makeSound</a:t>
            </a:r>
            <a:r>
              <a:rPr lang="en-GB" sz="2800" dirty="0"/>
              <a:t>() {</a:t>
            </a:r>
            <a:br>
              <a:rPr lang="en-GB" sz="2800" dirty="0"/>
            </a:br>
            <a:r>
              <a:rPr lang="en-GB" sz="2800" dirty="0"/>
              <a:t>        </a:t>
            </a:r>
            <a:r>
              <a:rPr lang="en-GB" sz="2800" dirty="0" err="1"/>
              <a:t>System.</a:t>
            </a:r>
            <a:r>
              <a:rPr lang="en-GB" sz="28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800" dirty="0" err="1"/>
              <a:t>.println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6A8759"/>
                </a:solidFill>
                <a:effectLst/>
              </a:rPr>
              <a:t>"</a:t>
            </a:r>
            <a:r>
              <a:rPr lang="en-GB" sz="2800" dirty="0" err="1">
                <a:solidFill>
                  <a:srgbClr val="6A8759"/>
                </a:solidFill>
                <a:effectLst/>
              </a:rPr>
              <a:t>Haf</a:t>
            </a:r>
            <a:r>
              <a:rPr lang="en-GB" sz="2800" dirty="0">
                <a:solidFill>
                  <a:srgbClr val="6A8759"/>
                </a:solidFill>
                <a:effectLst/>
              </a:rPr>
              <a:t> </a:t>
            </a:r>
            <a:r>
              <a:rPr lang="en-GB" sz="2800" dirty="0" err="1">
                <a:solidFill>
                  <a:srgbClr val="6A8759"/>
                </a:solidFill>
                <a:effectLst/>
              </a:rPr>
              <a:t>haf</a:t>
            </a:r>
            <a:r>
              <a:rPr lang="en-GB" sz="2800" dirty="0">
                <a:solidFill>
                  <a:srgbClr val="6A8759"/>
                </a:solidFill>
                <a:effectLst/>
              </a:rPr>
              <a:t>"</a:t>
            </a:r>
            <a:r>
              <a:rPr lang="en-GB" sz="2800" dirty="0"/>
              <a:t>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}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15471-DC36-20AE-F67F-9ABCD84F79B2}"/>
              </a:ext>
            </a:extLst>
          </p:cNvPr>
          <p:cNvSpPr txBox="1"/>
          <p:nvPr/>
        </p:nvSpPr>
        <p:spPr>
          <a:xfrm>
            <a:off x="1857280" y="4747577"/>
            <a:ext cx="61005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Main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4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400" dirty="0"/>
              <a:t>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  <a:br>
              <a:rPr lang="en-GB" sz="2400" dirty="0"/>
            </a:br>
            <a:r>
              <a:rPr lang="en-GB" sz="2400" dirty="0"/>
              <a:t>        </a:t>
            </a:r>
            <a:r>
              <a:rPr lang="en-GB" sz="2400" u="sng" dirty="0"/>
              <a:t>Animal</a:t>
            </a:r>
            <a:r>
              <a:rPr lang="en-GB" sz="2400" dirty="0"/>
              <a:t> </a:t>
            </a:r>
            <a:r>
              <a:rPr lang="en-GB" sz="2400" dirty="0" err="1"/>
              <a:t>myAnimal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400" dirty="0"/>
              <a:t>Dog()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 err="1"/>
              <a:t>myAnimal.makeSound</a:t>
            </a:r>
            <a:r>
              <a:rPr lang="en-GB" sz="2400" dirty="0"/>
              <a:t>()</a:t>
            </a:r>
            <a:r>
              <a:rPr lang="en-GB" sz="2400" dirty="0">
                <a:solidFill>
                  <a:srgbClr val="CC7832"/>
                </a:solidFill>
                <a:effectLst/>
              </a:rPr>
              <a:t>; //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Haf</a:t>
            </a:r>
            <a:r>
              <a:rPr lang="en-GB" sz="2400" dirty="0">
                <a:solidFill>
                  <a:srgbClr val="CC7832"/>
                </a:solidFill>
                <a:effectLst/>
              </a:rPr>
              <a:t> </a:t>
            </a:r>
            <a:r>
              <a:rPr lang="en-GB" sz="2400" dirty="0" err="1">
                <a:solidFill>
                  <a:srgbClr val="CC7832"/>
                </a:solidFill>
                <a:effectLst/>
              </a:rPr>
              <a:t>haf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  <p:pic>
        <p:nvPicPr>
          <p:cNvPr id="12" name="Picture 2" descr="JAVA File Icon - Free PNG &amp; SVG 115848 - Noun Project">
            <a:extLst>
              <a:ext uri="{FF2B5EF4-FFF2-40B4-BE49-F238E27FC236}">
                <a16:creationId xmlns:a16="http://schemas.microsoft.com/office/drawing/2014/main" id="{9C356FE9-086B-21C3-28E8-02F8B375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Fajn zkratka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0A9D-7ACC-96C9-E021-90463040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ALT + Insert – generuje konstruktor, </a:t>
            </a:r>
            <a:r>
              <a:rPr lang="cs-CZ" dirty="0" err="1"/>
              <a:t>gettery</a:t>
            </a:r>
            <a:r>
              <a:rPr lang="cs-CZ" dirty="0"/>
              <a:t>, </a:t>
            </a:r>
            <a:r>
              <a:rPr lang="cs-CZ" dirty="0" err="1"/>
              <a:t>settery</a:t>
            </a:r>
            <a:r>
              <a:rPr lang="cs-CZ" dirty="0"/>
              <a:t>, </a:t>
            </a:r>
            <a:r>
              <a:rPr lang="cs-CZ" dirty="0" err="1"/>
              <a:t>toString</a:t>
            </a:r>
            <a:r>
              <a:rPr lang="cs-CZ" dirty="0"/>
              <a:t> a další věci za vás</a:t>
            </a: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C706-1F67-E38A-2D4C-FF79582B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přístupu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07568-BCCC-0A6B-7A6D-EC768BDC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access-modifiers-in-java">
            <a:extLst>
              <a:ext uri="{FF2B5EF4-FFF2-40B4-BE49-F238E27FC236}">
                <a16:creationId xmlns:a16="http://schemas.microsoft.com/office/drawing/2014/main" id="{08B2062C-11FB-296C-A948-5229D30E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" y="1825625"/>
            <a:ext cx="10993120" cy="375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8A0C647-7CDC-890A-59C5-02DB7C270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94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0A9D-7ACC-96C9-E021-90463040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atribut nebo metoda obsahuje slovo </a:t>
            </a:r>
            <a:r>
              <a:rPr lang="cs-CZ" b="1" dirty="0"/>
              <a:t>static</a:t>
            </a:r>
            <a:r>
              <a:rPr lang="cs-CZ" dirty="0"/>
              <a:t>, tak náležitá věc nepatří vytvořenému objektu, ale dané třídě.</a:t>
            </a:r>
          </a:p>
          <a:p>
            <a:r>
              <a:rPr lang="cs-CZ" dirty="0"/>
              <a:t>Atribut se dá stále měnit, zákaz změny atributy se nastavuje pomocí slova </a:t>
            </a:r>
            <a:r>
              <a:rPr lang="cs-CZ" b="1" dirty="0" err="1"/>
              <a:t>final</a:t>
            </a:r>
            <a:r>
              <a:rPr lang="cs-CZ" dirty="0"/>
              <a:t> </a:t>
            </a:r>
            <a:r>
              <a:rPr lang="cs-CZ" dirty="0">
                <a:sym typeface="Wingdings" pitchFamily="2" charset="2"/>
              </a:rPr>
              <a:t></a:t>
            </a:r>
          </a:p>
          <a:p>
            <a:endParaRPr lang="cs-CZ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</a:t>
            </a: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9691D-1E9E-DBD5-D8DB-274B0FDAA2A0}"/>
              </a:ext>
            </a:extLst>
          </p:cNvPr>
          <p:cNvSpPr txBox="1"/>
          <p:nvPr/>
        </p:nvSpPr>
        <p:spPr>
          <a:xfrm>
            <a:off x="886559" y="1435869"/>
            <a:ext cx="66197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Utils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public double </a:t>
            </a:r>
            <a:r>
              <a:rPr lang="en-GB" sz="2800" dirty="0">
                <a:solidFill>
                  <a:srgbClr val="FFC66D"/>
                </a:solidFill>
                <a:effectLst/>
              </a:rPr>
              <a:t>sum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CC7832"/>
                </a:solidFill>
                <a:effectLst/>
              </a:rPr>
              <a:t>double </a:t>
            </a:r>
            <a:r>
              <a:rPr lang="en-GB" sz="2800" dirty="0"/>
              <a:t>a</a:t>
            </a:r>
            <a:r>
              <a:rPr lang="en-GB" sz="2800" dirty="0">
                <a:solidFill>
                  <a:srgbClr val="CC7832"/>
                </a:solidFill>
                <a:effectLst/>
              </a:rPr>
              <a:t>, double </a:t>
            </a:r>
            <a:r>
              <a:rPr lang="en-GB" sz="2800" dirty="0"/>
              <a:t>b) {</a:t>
            </a:r>
            <a:br>
              <a:rPr lang="en-GB" sz="2800" dirty="0"/>
            </a:br>
            <a:r>
              <a:rPr lang="en-GB" sz="2800" dirty="0"/>
              <a:t>    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return </a:t>
            </a:r>
            <a:r>
              <a:rPr lang="en-GB" sz="2800" dirty="0"/>
              <a:t>a + b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}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C1FF7-CEE0-DE01-2189-55F609C47121}"/>
              </a:ext>
            </a:extLst>
          </p:cNvPr>
          <p:cNvSpPr txBox="1"/>
          <p:nvPr/>
        </p:nvSpPr>
        <p:spPr>
          <a:xfrm>
            <a:off x="886559" y="3815219"/>
            <a:ext cx="87078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Main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8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800" dirty="0"/>
              <a:t>(String[] </a:t>
            </a:r>
            <a:r>
              <a:rPr lang="en-GB" sz="2800" dirty="0" err="1"/>
              <a:t>args</a:t>
            </a:r>
            <a:r>
              <a:rPr lang="en-GB" sz="2800" dirty="0"/>
              <a:t>) {</a:t>
            </a:r>
            <a:br>
              <a:rPr lang="en-GB" sz="2800" dirty="0"/>
            </a:br>
            <a:r>
              <a:rPr lang="en-GB" sz="2800" dirty="0"/>
              <a:t>        Utils utils = </a:t>
            </a:r>
            <a:r>
              <a:rPr lang="en-GB" sz="28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800" dirty="0"/>
              <a:t>Utils()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800" dirty="0" err="1"/>
              <a:t>System.</a:t>
            </a:r>
            <a:r>
              <a:rPr lang="en-GB" sz="28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800" dirty="0" err="1"/>
              <a:t>.println</a:t>
            </a:r>
            <a:r>
              <a:rPr lang="en-GB" sz="2800" dirty="0"/>
              <a:t>(</a:t>
            </a:r>
            <a:r>
              <a:rPr lang="en-GB" sz="2800" dirty="0" err="1"/>
              <a:t>utils.sum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6897BB"/>
                </a:solidFill>
                <a:effectLst/>
              </a:rPr>
              <a:t>5.2</a:t>
            </a:r>
            <a:r>
              <a:rPr lang="en-GB" sz="2800" dirty="0">
                <a:solidFill>
                  <a:srgbClr val="CC7832"/>
                </a:solidFill>
                <a:effectLst/>
              </a:rPr>
              <a:t>, </a:t>
            </a:r>
            <a:r>
              <a:rPr lang="en-GB" sz="2800" dirty="0">
                <a:solidFill>
                  <a:srgbClr val="6897BB"/>
                </a:solidFill>
                <a:effectLst/>
              </a:rPr>
              <a:t>4.1</a:t>
            </a:r>
            <a:r>
              <a:rPr lang="en-GB" sz="2800" dirty="0"/>
              <a:t>))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}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B0B14-672F-B77F-E3AA-16F4C37EF5AF}"/>
              </a:ext>
            </a:extLst>
          </p:cNvPr>
          <p:cNvSpPr txBox="1"/>
          <p:nvPr/>
        </p:nvSpPr>
        <p:spPr>
          <a:xfrm>
            <a:off x="7710985" y="2405365"/>
            <a:ext cx="4015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Bez slova static u metody sum(), musíme vytvořit objekt a z tohoto objektu zavolat metodu()</a:t>
            </a:r>
          </a:p>
        </p:txBody>
      </p:sp>
    </p:spTree>
    <p:extLst>
      <p:ext uri="{BB962C8B-B14F-4D97-AF65-F5344CB8AC3E}">
        <p14:creationId xmlns:p14="http://schemas.microsoft.com/office/powerpoint/2010/main" val="181585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static</a:t>
            </a: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BB0B14-672F-B77F-E3AA-16F4C37EF5AF}"/>
              </a:ext>
            </a:extLst>
          </p:cNvPr>
          <p:cNvSpPr txBox="1"/>
          <p:nvPr/>
        </p:nvSpPr>
        <p:spPr>
          <a:xfrm>
            <a:off x="7765576" y="2529615"/>
            <a:ext cx="4015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Se slovem static už objekt vytvářet nemusíme. Stačí napsat název třídy a rovnou metodu zavolat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1659F-79C7-72CD-3EB1-92839AAF48B2}"/>
              </a:ext>
            </a:extLst>
          </p:cNvPr>
          <p:cNvSpPr txBox="1"/>
          <p:nvPr/>
        </p:nvSpPr>
        <p:spPr>
          <a:xfrm>
            <a:off x="838200" y="1406230"/>
            <a:ext cx="91917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Utils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2800" u="sng" dirty="0">
                <a:solidFill>
                  <a:srgbClr val="CC7832"/>
                </a:solidFill>
                <a:effectLst/>
              </a:rPr>
              <a:t>static</a:t>
            </a:r>
            <a:r>
              <a:rPr lang="en-GB" sz="2800" dirty="0">
                <a:solidFill>
                  <a:srgbClr val="CC7832"/>
                </a:solidFill>
                <a:effectLst/>
              </a:rPr>
              <a:t> double </a:t>
            </a:r>
            <a:r>
              <a:rPr lang="en-GB" sz="2800" dirty="0">
                <a:solidFill>
                  <a:srgbClr val="FFC66D"/>
                </a:solidFill>
                <a:effectLst/>
              </a:rPr>
              <a:t>sum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CC7832"/>
                </a:solidFill>
                <a:effectLst/>
              </a:rPr>
              <a:t>double </a:t>
            </a:r>
            <a:r>
              <a:rPr lang="en-GB" sz="2800" dirty="0"/>
              <a:t>a</a:t>
            </a:r>
            <a:r>
              <a:rPr lang="en-GB" sz="2800" dirty="0">
                <a:solidFill>
                  <a:srgbClr val="CC7832"/>
                </a:solidFill>
                <a:effectLst/>
              </a:rPr>
              <a:t>, double </a:t>
            </a:r>
            <a:r>
              <a:rPr lang="en-GB" sz="2800" dirty="0"/>
              <a:t>b) {</a:t>
            </a:r>
            <a:br>
              <a:rPr lang="en-GB" sz="2800" dirty="0"/>
            </a:br>
            <a:r>
              <a:rPr lang="en-GB" sz="2800" dirty="0"/>
              <a:t>    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return </a:t>
            </a:r>
            <a:r>
              <a:rPr lang="en-GB" sz="2800" dirty="0"/>
              <a:t>a + b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}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A4DE1-1813-2CC1-7B39-A20BC5167DFB}"/>
              </a:ext>
            </a:extLst>
          </p:cNvPr>
          <p:cNvSpPr txBox="1"/>
          <p:nvPr/>
        </p:nvSpPr>
        <p:spPr>
          <a:xfrm>
            <a:off x="838200" y="3954559"/>
            <a:ext cx="90143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800" dirty="0"/>
              <a:t>Main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8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800" dirty="0"/>
              <a:t>(String[] </a:t>
            </a:r>
            <a:r>
              <a:rPr lang="en-GB" sz="2800" dirty="0" err="1"/>
              <a:t>args</a:t>
            </a:r>
            <a:r>
              <a:rPr lang="en-GB" sz="2800" dirty="0"/>
              <a:t>) {</a:t>
            </a:r>
            <a:br>
              <a:rPr lang="en-GB" sz="2800" dirty="0"/>
            </a:br>
            <a:r>
              <a:rPr lang="en-GB" sz="2800" dirty="0"/>
              <a:t>        </a:t>
            </a:r>
            <a:r>
              <a:rPr lang="en-GB" sz="2800" dirty="0" err="1"/>
              <a:t>System.</a:t>
            </a:r>
            <a:r>
              <a:rPr lang="en-GB" sz="28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800" dirty="0" err="1"/>
              <a:t>.println</a:t>
            </a:r>
            <a:r>
              <a:rPr lang="en-GB" sz="2800" dirty="0"/>
              <a:t>(</a:t>
            </a:r>
            <a:r>
              <a:rPr lang="en-GB" sz="2800" dirty="0" err="1"/>
              <a:t>Utils.</a:t>
            </a:r>
            <a:r>
              <a:rPr lang="en-GB" sz="2800" i="1" dirty="0" err="1">
                <a:effectLst/>
              </a:rPr>
              <a:t>sum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6897BB"/>
                </a:solidFill>
                <a:effectLst/>
              </a:rPr>
              <a:t>5.2</a:t>
            </a:r>
            <a:r>
              <a:rPr lang="en-GB" sz="2800" dirty="0">
                <a:solidFill>
                  <a:srgbClr val="CC7832"/>
                </a:solidFill>
                <a:effectLst/>
              </a:rPr>
              <a:t>, </a:t>
            </a:r>
            <a:r>
              <a:rPr lang="en-GB" sz="2800" dirty="0">
                <a:solidFill>
                  <a:srgbClr val="6897BB"/>
                </a:solidFill>
                <a:effectLst/>
              </a:rPr>
              <a:t>4.1</a:t>
            </a:r>
            <a:r>
              <a:rPr lang="en-GB" sz="2800" dirty="0"/>
              <a:t>))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}</a:t>
            </a:r>
            <a:br>
              <a:rPr lang="en-GB" sz="2800" dirty="0"/>
            </a:br>
            <a:r>
              <a:rPr lang="en-GB" sz="2800" dirty="0"/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76211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final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0A9D-7ACC-96C9-E021-90463040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Slovo </a:t>
            </a:r>
            <a:r>
              <a:rPr lang="cs-CZ" b="1" dirty="0" err="1"/>
              <a:t>final</a:t>
            </a:r>
            <a:r>
              <a:rPr lang="cs-CZ" b="1" dirty="0"/>
              <a:t> </a:t>
            </a:r>
            <a:r>
              <a:rPr lang="cs-CZ" dirty="0"/>
              <a:t>má v několik využití:</a:t>
            </a:r>
          </a:p>
          <a:p>
            <a:pPr lvl="1"/>
            <a:r>
              <a:rPr lang="cs-CZ" sz="2800" dirty="0">
                <a:sym typeface="Wingdings" pitchFamily="2" charset="2"/>
              </a:rPr>
              <a:t>u proměnné vytvoří konstantu</a:t>
            </a:r>
          </a:p>
          <a:p>
            <a:pPr lvl="1"/>
            <a:r>
              <a:rPr lang="cs-CZ" sz="2800" dirty="0">
                <a:sym typeface="Wingdings" pitchFamily="2" charset="2"/>
              </a:rPr>
              <a:t>u metody zakáže </a:t>
            </a:r>
            <a:r>
              <a:rPr lang="cs-CZ" sz="2800" dirty="0" err="1">
                <a:sym typeface="Wingdings" pitchFamily="2" charset="2"/>
              </a:rPr>
              <a:t>overriding</a:t>
            </a:r>
            <a:endParaRPr lang="cs-CZ" sz="2800" dirty="0">
              <a:sym typeface="Wingdings" pitchFamily="2" charset="2"/>
            </a:endParaRPr>
          </a:p>
          <a:p>
            <a:pPr lvl="1"/>
            <a:r>
              <a:rPr lang="cs-CZ" sz="2800" dirty="0">
                <a:sym typeface="Wingdings" pitchFamily="2" charset="2"/>
              </a:rPr>
              <a:t>u třídy zakáže dědičnost</a:t>
            </a:r>
            <a:endParaRPr lang="cs-CZ" dirty="0">
              <a:sym typeface="Wingdings" pitchFamily="2" charset="2"/>
            </a:endParaRPr>
          </a:p>
          <a:p>
            <a:endParaRPr lang="cs-CZ" dirty="0"/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E8B-F774-A127-6078-867F2787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this</a:t>
            </a:r>
            <a:r>
              <a:rPr lang="cs-CZ" dirty="0"/>
              <a:t>, 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0A9D-7ACC-96C9-E021-90463040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Slovo </a:t>
            </a:r>
            <a:r>
              <a:rPr lang="cs-CZ" b="1" dirty="0" err="1"/>
              <a:t>this</a:t>
            </a:r>
            <a:r>
              <a:rPr lang="cs-CZ" b="1" dirty="0"/>
              <a:t> </a:t>
            </a:r>
            <a:r>
              <a:rPr lang="cs-CZ" dirty="0"/>
              <a:t>odkazuje na objekt</a:t>
            </a:r>
          </a:p>
          <a:p>
            <a:r>
              <a:rPr lang="cs-CZ" dirty="0"/>
              <a:t>Slovo </a:t>
            </a:r>
            <a:r>
              <a:rPr lang="cs-CZ" b="1" dirty="0"/>
              <a:t>super</a:t>
            </a:r>
            <a:r>
              <a:rPr lang="cs-CZ" dirty="0"/>
              <a:t> odkazuje na rodičovskou třídu</a:t>
            </a: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48841840-31D2-95BE-077C-1762C297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D0BF9-D0B5-4C99-C160-1BEFD655A5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C949-9B3E-8307-ADBC-45D88069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Pojem OOP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Vlastnosti OOP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Třída a její instance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Modifikátory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tatic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xtends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inal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super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Pojem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– Objektově orientované programování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Objektově orientované programování je koncept/paradigma/technika, která kombinuje data a instrukce pro zpracování těchto dat do takzvaných „objektů“.  Objekty většinou reprezentují různé věci např. z reálného života (Student, auto, zvíře…)</a:t>
            </a:r>
          </a:p>
          <a:p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Abychom mohly tyto </a:t>
            </a:r>
            <a:r>
              <a:rPr lang="cs-CZ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utvářet a uchovávat v nich data-</a:t>
            </a:r>
            <a:r>
              <a:rPr lang="cs-CZ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atributy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tak je zapotřebí pro takovou strukturu vždy vytvořit šablonu-</a:t>
            </a:r>
            <a:r>
              <a:rPr lang="cs-CZ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třídu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podle které budeme objekty odvozovat. Jinak řečeno od nějaké třídy budeme vždy vytvářet nějakou </a:t>
            </a:r>
            <a:r>
              <a:rPr lang="cs-CZ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instanci (objekt)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8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00CF-E7C4-E7CB-CD4D-D51FA338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Pojem OOP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DC9B3A5F-9BE7-EDA6-CB1A-3A913BD5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25616-CA1F-365A-262C-0E2534729E4E}"/>
              </a:ext>
            </a:extLst>
          </p:cNvPr>
          <p:cNvSpPr txBox="1"/>
          <p:nvPr/>
        </p:nvSpPr>
        <p:spPr>
          <a:xfrm>
            <a:off x="838201" y="1690688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 err="1">
                <a:solidFill>
                  <a:schemeClr val="accent2"/>
                </a:solidFill>
              </a:rPr>
              <a:t>Class</a:t>
            </a:r>
            <a:endParaRPr lang="cs-CZ" sz="40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CAE5B-2666-17B1-8C11-08FFD44754D1}"/>
              </a:ext>
            </a:extLst>
          </p:cNvPr>
          <p:cNvSpPr txBox="1"/>
          <p:nvPr/>
        </p:nvSpPr>
        <p:spPr>
          <a:xfrm>
            <a:off x="838201" y="3075057"/>
            <a:ext cx="232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 err="1">
                <a:solidFill>
                  <a:srgbClr val="FF0000"/>
                </a:solidFill>
              </a:rPr>
              <a:t>Attributes</a:t>
            </a:r>
            <a:endParaRPr lang="cs-CZ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96D52-1C00-B743-9B5F-8F12283B7638}"/>
              </a:ext>
            </a:extLst>
          </p:cNvPr>
          <p:cNvSpPr txBox="1"/>
          <p:nvPr/>
        </p:nvSpPr>
        <p:spPr>
          <a:xfrm>
            <a:off x="838200" y="4667375"/>
            <a:ext cx="209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b="1" dirty="0" err="1">
                <a:solidFill>
                  <a:schemeClr val="accent1"/>
                </a:solidFill>
              </a:rPr>
              <a:t>Methods</a:t>
            </a:r>
            <a:endParaRPr lang="cs-CZ" sz="4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0CDC7-91E2-FBEA-D331-CE978B1277D5}"/>
              </a:ext>
            </a:extLst>
          </p:cNvPr>
          <p:cNvSpPr txBox="1"/>
          <p:nvPr/>
        </p:nvSpPr>
        <p:spPr>
          <a:xfrm>
            <a:off x="3623770" y="1783021"/>
            <a:ext cx="135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Student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D23AC8-C04D-402A-05EC-C72905ABBD6B}"/>
              </a:ext>
            </a:extLst>
          </p:cNvPr>
          <p:cNvCxnSpPr>
            <a:cxnSpLocks/>
          </p:cNvCxnSpPr>
          <p:nvPr/>
        </p:nvCxnSpPr>
        <p:spPr>
          <a:xfrm>
            <a:off x="3415862" y="1707151"/>
            <a:ext cx="0" cy="41471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4837C1-E1AC-D54D-C270-E1B5D718D30B}"/>
              </a:ext>
            </a:extLst>
          </p:cNvPr>
          <p:cNvSpPr txBox="1"/>
          <p:nvPr/>
        </p:nvSpPr>
        <p:spPr>
          <a:xfrm>
            <a:off x="3623770" y="2774549"/>
            <a:ext cx="1289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rgbClr val="FF0000"/>
                </a:solidFill>
              </a:rPr>
              <a:t>Name</a:t>
            </a:r>
          </a:p>
          <a:p>
            <a:r>
              <a:rPr lang="cs-CZ" sz="2800" b="1" dirty="0">
                <a:solidFill>
                  <a:srgbClr val="FF0000"/>
                </a:solidFill>
              </a:rPr>
              <a:t>Age</a:t>
            </a:r>
          </a:p>
          <a:p>
            <a:r>
              <a:rPr lang="cs-CZ" sz="2800" b="1" dirty="0">
                <a:solidFill>
                  <a:srgbClr val="FF0000"/>
                </a:solidFill>
              </a:rPr>
              <a:t>Gender</a:t>
            </a:r>
          </a:p>
          <a:p>
            <a:endParaRPr lang="cs-CZ" sz="2800" b="1" dirty="0"/>
          </a:p>
          <a:p>
            <a:endParaRPr lang="cs-CZ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C02A6-9A99-9160-BE1E-5E3571DF2617}"/>
              </a:ext>
            </a:extLst>
          </p:cNvPr>
          <p:cNvSpPr txBox="1"/>
          <p:nvPr/>
        </p:nvSpPr>
        <p:spPr>
          <a:xfrm>
            <a:off x="3623769" y="4366241"/>
            <a:ext cx="12273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1"/>
                </a:solidFill>
              </a:rPr>
              <a:t>study()</a:t>
            </a:r>
          </a:p>
          <a:p>
            <a:r>
              <a:rPr lang="cs-CZ" sz="2800" b="1" dirty="0" err="1">
                <a:solidFill>
                  <a:schemeClr val="accent1"/>
                </a:solidFill>
              </a:rPr>
              <a:t>sleep</a:t>
            </a:r>
            <a:r>
              <a:rPr lang="cs-CZ" sz="2800" b="1" dirty="0">
                <a:solidFill>
                  <a:schemeClr val="accent1"/>
                </a:solidFill>
              </a:rPr>
              <a:t>()</a:t>
            </a:r>
          </a:p>
          <a:p>
            <a:r>
              <a:rPr lang="cs-CZ" sz="2800" b="1" dirty="0" err="1">
                <a:solidFill>
                  <a:schemeClr val="accent1"/>
                </a:solidFill>
              </a:rPr>
              <a:t>eat</a:t>
            </a:r>
            <a:r>
              <a:rPr lang="cs-CZ" sz="2800" b="1" dirty="0">
                <a:solidFill>
                  <a:schemeClr val="accent1"/>
                </a:solidFill>
              </a:rPr>
              <a:t>()</a:t>
            </a:r>
          </a:p>
        </p:txBody>
      </p: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F6628797-D0F9-09F0-A9F1-C5663C576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359" y="1783021"/>
            <a:ext cx="1569719" cy="1569719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DA05ECE0-1E9E-E877-17D0-FDD036F8F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360" y="4207219"/>
            <a:ext cx="1569719" cy="15697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502ABC-1664-82E0-4DBC-FD6DD5835C11}"/>
              </a:ext>
            </a:extLst>
          </p:cNvPr>
          <p:cNvSpPr txBox="1"/>
          <p:nvPr/>
        </p:nvSpPr>
        <p:spPr>
          <a:xfrm>
            <a:off x="7809868" y="1853361"/>
            <a:ext cx="135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24CB-5E7E-B25E-B24A-758A6CBE4722}"/>
              </a:ext>
            </a:extLst>
          </p:cNvPr>
          <p:cNvSpPr txBox="1"/>
          <p:nvPr/>
        </p:nvSpPr>
        <p:spPr>
          <a:xfrm>
            <a:off x="7809868" y="2306241"/>
            <a:ext cx="8338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rgbClr val="FF0000"/>
                </a:solidFill>
              </a:rPr>
              <a:t>Petr</a:t>
            </a:r>
          </a:p>
          <a:p>
            <a:r>
              <a:rPr lang="cs-CZ" sz="2800" b="1" dirty="0">
                <a:solidFill>
                  <a:srgbClr val="FF0000"/>
                </a:solidFill>
              </a:rPr>
              <a:t>20</a:t>
            </a:r>
          </a:p>
          <a:p>
            <a:r>
              <a:rPr lang="cs-CZ" sz="2800" b="1" dirty="0">
                <a:solidFill>
                  <a:srgbClr val="FF0000"/>
                </a:solidFill>
              </a:rPr>
              <a:t>Muž</a:t>
            </a:r>
          </a:p>
          <a:p>
            <a:endParaRPr lang="cs-CZ" sz="2800" b="1" dirty="0"/>
          </a:p>
          <a:p>
            <a:endParaRPr lang="cs-CZ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1B7DC-869C-9CF7-0447-DFE0A3E788ED}"/>
              </a:ext>
            </a:extLst>
          </p:cNvPr>
          <p:cNvSpPr txBox="1"/>
          <p:nvPr/>
        </p:nvSpPr>
        <p:spPr>
          <a:xfrm>
            <a:off x="7826078" y="4277997"/>
            <a:ext cx="135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Student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77FDA7-0A4A-6A15-ABBA-16C49DE37D56}"/>
              </a:ext>
            </a:extLst>
          </p:cNvPr>
          <p:cNvSpPr txBox="1"/>
          <p:nvPr/>
        </p:nvSpPr>
        <p:spPr>
          <a:xfrm>
            <a:off x="7826078" y="4730877"/>
            <a:ext cx="13184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rgbClr val="FF0000"/>
                </a:solidFill>
              </a:rPr>
              <a:t>Monika</a:t>
            </a:r>
          </a:p>
          <a:p>
            <a:r>
              <a:rPr lang="cs-CZ" sz="2800" b="1" dirty="0">
                <a:solidFill>
                  <a:srgbClr val="FF0000"/>
                </a:solidFill>
              </a:rPr>
              <a:t>18</a:t>
            </a:r>
          </a:p>
          <a:p>
            <a:r>
              <a:rPr lang="cs-CZ" sz="2800" b="1" dirty="0">
                <a:solidFill>
                  <a:srgbClr val="FF0000"/>
                </a:solidFill>
              </a:rPr>
              <a:t>Žena</a:t>
            </a:r>
          </a:p>
          <a:p>
            <a:endParaRPr lang="cs-CZ" sz="2800" b="1" dirty="0"/>
          </a:p>
          <a:p>
            <a:endParaRPr lang="cs-CZ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DAD8EB-FFD3-0591-8537-A8AF572D075E}"/>
              </a:ext>
            </a:extLst>
          </p:cNvPr>
          <p:cNvSpPr txBox="1"/>
          <p:nvPr/>
        </p:nvSpPr>
        <p:spPr>
          <a:xfrm>
            <a:off x="9152219" y="2291966"/>
            <a:ext cx="12273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1"/>
                </a:solidFill>
              </a:rPr>
              <a:t>study()</a:t>
            </a:r>
          </a:p>
          <a:p>
            <a:r>
              <a:rPr lang="cs-CZ" sz="2800" b="1" dirty="0" err="1">
                <a:solidFill>
                  <a:schemeClr val="accent1"/>
                </a:solidFill>
              </a:rPr>
              <a:t>sleep</a:t>
            </a:r>
            <a:r>
              <a:rPr lang="cs-CZ" sz="2800" b="1" dirty="0">
                <a:solidFill>
                  <a:schemeClr val="accent1"/>
                </a:solidFill>
              </a:rPr>
              <a:t>()</a:t>
            </a:r>
          </a:p>
          <a:p>
            <a:r>
              <a:rPr lang="cs-CZ" sz="2800" b="1" dirty="0" err="1">
                <a:solidFill>
                  <a:schemeClr val="accent1"/>
                </a:solidFill>
              </a:rPr>
              <a:t>eat</a:t>
            </a:r>
            <a:r>
              <a:rPr lang="cs-CZ" sz="28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474A77-DFF9-BDAB-6A3C-6241E6DB208C}"/>
              </a:ext>
            </a:extLst>
          </p:cNvPr>
          <p:cNvSpPr txBox="1"/>
          <p:nvPr/>
        </p:nvSpPr>
        <p:spPr>
          <a:xfrm>
            <a:off x="9165437" y="4730877"/>
            <a:ext cx="12273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b="1" dirty="0">
                <a:solidFill>
                  <a:schemeClr val="accent1"/>
                </a:solidFill>
              </a:rPr>
              <a:t>study()</a:t>
            </a:r>
          </a:p>
          <a:p>
            <a:r>
              <a:rPr lang="cs-CZ" sz="2800" b="1" dirty="0" err="1">
                <a:solidFill>
                  <a:schemeClr val="accent1"/>
                </a:solidFill>
              </a:rPr>
              <a:t>sleep</a:t>
            </a:r>
            <a:r>
              <a:rPr lang="cs-CZ" sz="2800" b="1" dirty="0">
                <a:solidFill>
                  <a:schemeClr val="accent1"/>
                </a:solidFill>
              </a:rPr>
              <a:t>()</a:t>
            </a:r>
          </a:p>
          <a:p>
            <a:r>
              <a:rPr lang="cs-CZ" sz="2800" b="1" dirty="0" err="1">
                <a:solidFill>
                  <a:schemeClr val="accent1"/>
                </a:solidFill>
              </a:rPr>
              <a:t>eat</a:t>
            </a:r>
            <a:r>
              <a:rPr lang="cs-CZ" sz="28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D3B08-B0BB-011C-E10F-A9FA1B767AB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74DB2-E213-4478-9759-C946EDC3F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Dědičnost – určitý kód můžeme znovu použít. Třídy dokáží dědit jinou třídu – zdědí atributy a metody. K tomuto dědění používáme slovo </a:t>
            </a:r>
            <a:r>
              <a:rPr lang="cs-CZ" b="1" dirty="0" err="1"/>
              <a:t>extends</a:t>
            </a:r>
            <a:endParaRPr lang="cs-CZ" b="1" dirty="0"/>
          </a:p>
          <a:p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Polymorfismus -  v překladu „mnoho forem“. V našem případě může například jedna metoda nabývat mnoho forem díky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Overloading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či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Overridingu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nebo objekt může být např.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upcastnut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Zapouzdření – atributy objekt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jsou uzavřeny jen na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třídy (mají modifikátor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 jsou dostupné zvenčí jen pomocí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setterů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getterů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Abstrakce – proces, při kterém je implementace před uživatelem schována a uživateli je poskytnuta jenom dostupná funkcionalita. Abstrakci lze vytvořit buď pomocí abstraktní třídy nebo pomocí </a:t>
            </a:r>
            <a:r>
              <a:rPr lang="cs-CZ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interfacu</a:t>
            </a:r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a její instance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Třída slouží jako šablona</a:t>
            </a:r>
          </a:p>
          <a:p>
            <a:r>
              <a:rPr lang="cs-C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 t</a:t>
            </a:r>
            <a:r>
              <a:rPr lang="cs-C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éto šablony se tvoří instance - objekt</a:t>
            </a:r>
            <a:endParaRPr lang="en-C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2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564D-A209-C481-F850-2A4B4E8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taková třída vypadá?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24-E1BE-D4FC-EB37-3C63FA75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dirty="0"/>
              <a:t>Student {</a:t>
            </a:r>
            <a:br>
              <a:rPr lang="en-GB" dirty="0"/>
            </a:br>
            <a:r>
              <a:rPr lang="en-GB" dirty="0"/>
              <a:t>    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rgbClr val="CC7832"/>
                </a:solidFill>
                <a:effectLst/>
              </a:rPr>
              <a:t>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int </a:t>
            </a:r>
            <a:r>
              <a:rPr lang="en-GB" dirty="0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private </a:t>
            </a:r>
            <a:r>
              <a:rPr lang="en-GB" dirty="0"/>
              <a:t>String </a:t>
            </a:r>
            <a:r>
              <a:rPr lang="en-GB" dirty="0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public </a:t>
            </a:r>
            <a:r>
              <a:rPr lang="en-GB" dirty="0">
                <a:solidFill>
                  <a:srgbClr val="FFC66D"/>
                </a:solidFill>
                <a:effectLst/>
              </a:rPr>
              <a:t>Student</a:t>
            </a:r>
            <a:r>
              <a:rPr lang="en-GB" dirty="0"/>
              <a:t>(String name</a:t>
            </a:r>
            <a:r>
              <a:rPr lang="en-GB" dirty="0">
                <a:solidFill>
                  <a:srgbClr val="CC7832"/>
                </a:solidFill>
                <a:effectLst/>
              </a:rPr>
              <a:t>, int </a:t>
            </a:r>
            <a:r>
              <a:rPr lang="en-GB" dirty="0"/>
              <a:t>age</a:t>
            </a:r>
            <a:r>
              <a:rPr lang="en-GB" dirty="0">
                <a:solidFill>
                  <a:srgbClr val="CC7832"/>
                </a:solidFill>
                <a:effectLst/>
              </a:rPr>
              <a:t>, </a:t>
            </a:r>
            <a:r>
              <a:rPr lang="en-GB" dirty="0"/>
              <a:t>String gender)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name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name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age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age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    </a:t>
            </a:r>
            <a:r>
              <a:rPr lang="en-GB" dirty="0" err="1">
                <a:solidFill>
                  <a:srgbClr val="CC7832"/>
                </a:solidFill>
                <a:effectLst/>
              </a:rPr>
              <a:t>this</a:t>
            </a:r>
            <a:r>
              <a:rPr lang="en-GB" dirty="0" err="1"/>
              <a:t>.</a:t>
            </a:r>
            <a:r>
              <a:rPr lang="en-GB" dirty="0" err="1">
                <a:solidFill>
                  <a:srgbClr val="9876AA"/>
                </a:solidFill>
                <a:effectLst/>
              </a:rPr>
              <a:t>gender</a:t>
            </a:r>
            <a:r>
              <a:rPr lang="en-GB" dirty="0">
                <a:solidFill>
                  <a:srgbClr val="9876AA"/>
                </a:solidFill>
                <a:effectLst/>
              </a:rPr>
              <a:t> </a:t>
            </a:r>
            <a:r>
              <a:rPr lang="en-GB" dirty="0"/>
              <a:t>= gender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CC7832"/>
                </a:solidFill>
                <a:effectLst/>
              </a:rPr>
              <a:t>    </a:t>
            </a:r>
            <a:r>
              <a:rPr lang="en-GB" dirty="0"/>
              <a:t>}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BD13B6C0-5679-1D35-8D1A-F4CBC0D8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E52E69-6B8F-4D7E-FC70-38435077194C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D8568-1E39-B686-4D2D-7200F370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2031</Words>
  <Application>Microsoft Macintosh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Pojem OOP</vt:lpstr>
      <vt:lpstr>Pojem OOP</vt:lpstr>
      <vt:lpstr>Vlastnosti OOP</vt:lpstr>
      <vt:lpstr>Třída a její instance </vt:lpstr>
      <vt:lpstr>Jak taková třída vypadá?</vt:lpstr>
      <vt:lpstr>Jak taková třída vypadá? - atributy</vt:lpstr>
      <vt:lpstr>Jak taková třída vypadá? - konstruktor</vt:lpstr>
      <vt:lpstr>Jak taková třída vypadá? – konstruktor a vytvoření objektu</vt:lpstr>
      <vt:lpstr>Jak taková třída vypadá? - this</vt:lpstr>
      <vt:lpstr>Jak taková třída vypadá? - this</vt:lpstr>
      <vt:lpstr>Jak taková třída vypadá? – gettery a settery</vt:lpstr>
      <vt:lpstr>Jak taková třída vypadá? – gettery a settery</vt:lpstr>
      <vt:lpstr>Jak taková třída vypadá? – gettery a settery</vt:lpstr>
      <vt:lpstr>Jak taková třída vypadá? – toString()</vt:lpstr>
      <vt:lpstr>extends</vt:lpstr>
      <vt:lpstr>Polymorfismus - Overloading metod</vt:lpstr>
      <vt:lpstr>Polymorfismus - Overriding metod, upcasting</vt:lpstr>
      <vt:lpstr>Fajn zkratka</vt:lpstr>
      <vt:lpstr>Modifikátory přístupu</vt:lpstr>
      <vt:lpstr>static</vt:lpstr>
      <vt:lpstr>static</vt:lpstr>
      <vt:lpstr>static</vt:lpstr>
      <vt:lpstr>final</vt:lpstr>
      <vt:lpstr>this, super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31</cp:revision>
  <dcterms:created xsi:type="dcterms:W3CDTF">2022-10-16T15:03:04Z</dcterms:created>
  <dcterms:modified xsi:type="dcterms:W3CDTF">2022-10-23T17:30:52Z</dcterms:modified>
</cp:coreProperties>
</file>