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3" r:id="rId1"/>
  </p:sldMasterIdLst>
  <p:notesMasterIdLst>
    <p:notesMasterId r:id="rId26"/>
  </p:notesMasterIdLst>
  <p:sldIdLst>
    <p:sldId id="256" r:id="rId2"/>
    <p:sldId id="277" r:id="rId3"/>
    <p:sldId id="281" r:id="rId4"/>
    <p:sldId id="280" r:id="rId5"/>
    <p:sldId id="257" r:id="rId6"/>
    <p:sldId id="258" r:id="rId7"/>
    <p:sldId id="260" r:id="rId8"/>
    <p:sldId id="259" r:id="rId9"/>
    <p:sldId id="261" r:id="rId10"/>
    <p:sldId id="262" r:id="rId11"/>
    <p:sldId id="263" r:id="rId12"/>
    <p:sldId id="282" r:id="rId13"/>
    <p:sldId id="278" r:id="rId14"/>
    <p:sldId id="279" r:id="rId15"/>
    <p:sldId id="264" r:id="rId16"/>
    <p:sldId id="265" r:id="rId17"/>
    <p:sldId id="266" r:id="rId18"/>
    <p:sldId id="267" r:id="rId19"/>
    <p:sldId id="268" r:id="rId20"/>
    <p:sldId id="270" r:id="rId21"/>
    <p:sldId id="271" r:id="rId22"/>
    <p:sldId id="273" r:id="rId23"/>
    <p:sldId id="274"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576"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37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F210FB-A3EF-4DC2-A002-E69FDB65E1F2}" type="datetimeFigureOut">
              <a:rPr lang="en-US" smtClean="0"/>
              <a:t>08/08/20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F05417-9A8B-48E6-A7FD-62CCE9B8A38B}" type="slidenum">
              <a:rPr lang="en-US" smtClean="0"/>
              <a:t>‹#›</a:t>
            </a:fld>
            <a:endParaRPr lang="en-US"/>
          </a:p>
        </p:txBody>
      </p:sp>
    </p:spTree>
    <p:extLst>
      <p:ext uri="{BB962C8B-B14F-4D97-AF65-F5344CB8AC3E}">
        <p14:creationId xmlns:p14="http://schemas.microsoft.com/office/powerpoint/2010/main" val="3375047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A1E792-B7E7-4FD9-B712-0D2A33586891}" type="slidenum">
              <a:rPr lang="en-US" smtClean="0"/>
              <a:t>5</a:t>
            </a:fld>
            <a:endParaRPr lang="en-US"/>
          </a:p>
        </p:txBody>
      </p:sp>
    </p:spTree>
    <p:extLst>
      <p:ext uri="{BB962C8B-B14F-4D97-AF65-F5344CB8AC3E}">
        <p14:creationId xmlns:p14="http://schemas.microsoft.com/office/powerpoint/2010/main" val="3925606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1" y="2222623"/>
            <a:ext cx="5917679" cy="2554983"/>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76937" y="1828799"/>
            <a:ext cx="990599" cy="228659"/>
          </a:xfrm>
        </p:spPr>
        <p:txBody>
          <a:bodyPr/>
          <a:lstStyle>
            <a:lvl1pPr algn="l">
              <a:defRPr b="0" i="0">
                <a:solidFill>
                  <a:schemeClr val="bg1"/>
                </a:solidFill>
              </a:defRPr>
            </a:lvl1pPr>
          </a:lstStyle>
          <a:p>
            <a:fld id="{1D8BD707-D9CF-40AE-B4C6-C98DA3205C09}" type="datetimeFigureOut">
              <a:rPr lang="en-US" smtClean="0"/>
              <a:pPr/>
              <a:t>08/08/20</a:t>
            </a:fld>
            <a:endParaRPr lang="en-US"/>
          </a:p>
        </p:txBody>
      </p:sp>
      <p:sp>
        <p:nvSpPr>
          <p:cNvPr id="5" name="Footer Placeholder 4"/>
          <p:cNvSpPr>
            <a:spLocks noGrp="1"/>
          </p:cNvSpPr>
          <p:nvPr>
            <p:ph type="ftr" sz="quarter" idx="11"/>
          </p:nvPr>
        </p:nvSpPr>
        <p:spPr bwMode="gray">
          <a:xfrm rot="5400000">
            <a:off x="6236210" y="3264407"/>
            <a:ext cx="3859795" cy="228659"/>
          </a:xfrm>
        </p:spPr>
        <p:txBody>
          <a:bodyPr/>
          <a:lstStyle>
            <a:lvl1pPr>
              <a:defRPr b="0" i="0">
                <a:solidFill>
                  <a:schemeClr val="bg1"/>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2238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08/08/20</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25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08/08/20</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591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12" name="TextBox 11"/>
          <p:cNvSpPr txBox="1"/>
          <p:nvPr/>
        </p:nvSpPr>
        <p:spPr bwMode="gray">
          <a:xfrm>
            <a:off x="7033422" y="2898648"/>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3" y="589767"/>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8" y="903421"/>
            <a:ext cx="6160385" cy="2895658"/>
          </a:xfrm>
        </p:spPr>
        <p:txBody>
          <a:bodyP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08/08/20</a:t>
            </a:fld>
            <a:endParaRPr lang="en-US"/>
          </a:p>
        </p:txBody>
      </p:sp>
      <p:sp>
        <p:nvSpPr>
          <p:cNvPr id="5" name="Footer Placeholder 4"/>
          <p:cNvSpPr>
            <a:spLocks noGrp="1"/>
          </p:cNvSpPr>
          <p:nvPr>
            <p:ph type="ftr" sz="quarter" idx="11"/>
          </p:nvPr>
        </p:nvSpPr>
        <p:spPr/>
        <p:txBody>
          <a:bodyPr/>
          <a:lstStyle/>
          <a:p>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1947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08/08/20</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2288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2305"/>
            <a:ext cx="6423592" cy="714660"/>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2"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08/08/20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9732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0" name="Text Placeholder 3"/>
          <p:cNvSpPr>
            <a:spLocks noGrp="1"/>
          </p:cNvSpPr>
          <p:nvPr>
            <p:ph type="body" sz="half" idx="21"/>
          </p:nvPr>
        </p:nvSpPr>
        <p:spPr>
          <a:xfrm>
            <a:off x="881461" y="4837558"/>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04318" y="4837558"/>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63821" y="4837558"/>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08/08/20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7872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08/08/20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6490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077347" cy="457199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08/08/20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778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08/08/20</a:t>
            </a:fld>
            <a:endParaRPr lang="en-US"/>
          </a:p>
        </p:txBody>
      </p:sp>
      <p:sp>
        <p:nvSpPr>
          <p:cNvPr id="5" name="Footer Placeholder 4"/>
          <p:cNvSpPr>
            <a:spLocks noGrp="1"/>
          </p:cNvSpPr>
          <p:nvPr>
            <p:ph type="ftr" sz="quarter" idx="11"/>
          </p:nvPr>
        </p:nvSpPr>
        <p:spPr/>
        <p:txBody>
          <a:bodyPr/>
          <a:lstStyle/>
          <a:p>
            <a:endParaRPr lang="en-US"/>
          </a:p>
        </p:txBody>
      </p:sp>
      <p:sp>
        <p:nvSpPr>
          <p:cNvPr id="9"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7013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08/08/20</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9951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08/08/20</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21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08/08/20</a:t>
            </a:fld>
            <a:endParaRPr lang="en-US"/>
          </a:p>
        </p:txBody>
      </p:sp>
      <p:sp>
        <p:nvSpPr>
          <p:cNvPr id="8" name="Footer Placeholder 7"/>
          <p:cNvSpPr>
            <a:spLocks noGrp="1"/>
          </p:cNvSpPr>
          <p:nvPr>
            <p:ph type="ftr" sz="quarter" idx="11"/>
          </p:nvPr>
        </p:nvSpPr>
        <p:spPr/>
        <p:txBody>
          <a:bodyPr/>
          <a:lstStyle/>
          <a:p>
            <a:endParaRPr lang="en-US"/>
          </a:p>
        </p:txBody>
      </p:sp>
      <p:sp>
        <p:nvSpPr>
          <p:cNvPr id="10" name="Slide Number Placeholder 5"/>
          <p:cNvSpPr>
            <a:spLocks noGrp="1"/>
          </p:cNvSpPr>
          <p:nvPr>
            <p:ph type="sldNum" sz="quarter" idx="12"/>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3017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08/08/20</a:t>
            </a:fld>
            <a:endParaRPr lang="en-US"/>
          </a:p>
        </p:txBody>
      </p:sp>
      <p:sp>
        <p:nvSpPr>
          <p:cNvPr id="4" name="Footer Placeholder 3"/>
          <p:cNvSpPr>
            <a:spLocks noGrp="1"/>
          </p:cNvSpPr>
          <p:nvPr>
            <p:ph type="ftr" sz="quarter" idx="11"/>
          </p:nvPr>
        </p:nvSpPr>
        <p:spPr/>
        <p:txBody>
          <a:bodyPr/>
          <a:lstStyle/>
          <a:p>
            <a:endParaRPr lang="en-US"/>
          </a:p>
        </p:txBody>
      </p:sp>
      <p:sp>
        <p:nvSpPr>
          <p:cNvPr id="6"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5297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08/08/20</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28" y="295730"/>
            <a:ext cx="628813" cy="767687"/>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0958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08/08/20</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11637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08/08/20</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85913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3202"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39638" y="6365499"/>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1D8BD707-D9CF-40AE-B4C6-C98DA3205C09}" type="datetimeFigureOut">
              <a:rPr lang="en-US" smtClean="0"/>
              <a:pPr/>
              <a:t>08/08/20</a:t>
            </a:fld>
            <a:endParaRPr lang="en-US"/>
          </a:p>
        </p:txBody>
      </p:sp>
      <p:sp>
        <p:nvSpPr>
          <p:cNvPr id="5" name="Footer Placeholder 4"/>
          <p:cNvSpPr>
            <a:spLocks noGrp="1"/>
          </p:cNvSpPr>
          <p:nvPr>
            <p:ph type="ftr" sz="quarter" idx="3"/>
          </p:nvPr>
        </p:nvSpPr>
        <p:spPr>
          <a:xfrm>
            <a:off x="590843"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6" y="295730"/>
            <a:ext cx="791308" cy="767687"/>
          </a:xfrm>
          <a:prstGeom prst="rect">
            <a:avLst/>
          </a:prstGeom>
        </p:spPr>
        <p:txBody>
          <a:bodyPr vert="horz" lIns="91440" tIns="45720" rIns="91440" bIns="45720" rtlCol="0" anchor="b"/>
          <a:lstStyle>
            <a:lvl1pPr algn="ctr">
              <a:defRPr sz="2800" b="0" i="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11095904"/>
      </p:ext>
    </p:extLst>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096" r:id="rId13"/>
    <p:sldLayoutId id="2147484097" r:id="rId14"/>
    <p:sldLayoutId id="2147484098" r:id="rId15"/>
    <p:sldLayoutId id="2147484099" r:id="rId16"/>
    <p:sldLayoutId id="2147484100" r:id="rId17"/>
  </p:sldLayoutIdLst>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8077200" cy="2554983"/>
          </a:xfrm>
        </p:spPr>
        <p:txBody>
          <a:bodyPr>
            <a:normAutofit/>
          </a:bodyPr>
          <a:lstStyle/>
          <a:p>
            <a:pPr algn="ctr"/>
            <a:r>
              <a:rPr lang="en-US" dirty="0" smtClean="0"/>
              <a:t>GOOD GOVERNANCE LEADS TO FLOURISHING OF SOCIETY AND NATION</a:t>
            </a:r>
            <a:endParaRPr lang="en-US" dirty="0"/>
          </a:p>
        </p:txBody>
      </p:sp>
    </p:spTree>
    <p:extLst>
      <p:ext uri="{BB962C8B-B14F-4D97-AF65-F5344CB8AC3E}">
        <p14:creationId xmlns:p14="http://schemas.microsoft.com/office/powerpoint/2010/main" val="6734770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543300" y="762000"/>
            <a:ext cx="2209800" cy="960438"/>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IN" sz="5400" u="sng" dirty="0" smtClean="0">
                <a:solidFill>
                  <a:srgbClr val="FFFF00"/>
                </a:solidFill>
                <a:latin typeface="Bauhaus 93" pitchFamily="82" charset="0"/>
              </a:rPr>
              <a:t>HOW?</a:t>
            </a:r>
            <a:endParaRPr lang="en-IN" sz="5400" u="sng" dirty="0">
              <a:solidFill>
                <a:srgbClr val="FFFF00"/>
              </a:solidFill>
              <a:latin typeface="Bauhaus 93" pitchFamily="82" charset="0"/>
            </a:endParaRPr>
          </a:p>
        </p:txBody>
      </p:sp>
      <p:sp>
        <p:nvSpPr>
          <p:cNvPr id="3" name="Content Placeholder 2"/>
          <p:cNvSpPr txBox="1">
            <a:spLocks/>
          </p:cNvSpPr>
          <p:nvPr/>
        </p:nvSpPr>
        <p:spPr>
          <a:xfrm>
            <a:off x="838200" y="2526001"/>
            <a:ext cx="7620000" cy="3265199"/>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a:r>
              <a:rPr lang="en-IN" sz="2400" dirty="0" smtClean="0">
                <a:latin typeface="Aharoni" pitchFamily="2" charset="-79"/>
                <a:cs typeface="Aharoni" pitchFamily="2" charset="-79"/>
              </a:rPr>
              <a:t>THE BASIC PLANNING SHOULD BE REVISED EVERY YEAR TO KEEP UP WITH THE CHANGES IN THE ECONOMIC STATUS ACROSS THE NATION.</a:t>
            </a:r>
          </a:p>
          <a:p>
            <a:pPr algn="just"/>
            <a:r>
              <a:rPr lang="en-IN" sz="2400" dirty="0" smtClean="0">
                <a:latin typeface="Aharoni" pitchFamily="2" charset="-79"/>
                <a:cs typeface="Aharoni" pitchFamily="2" charset="-79"/>
              </a:rPr>
              <a:t>EFFICIENCY OF RURAL EMPLOYMENT(NREGA), SHOULD BE IN PROGRESSION.</a:t>
            </a:r>
          </a:p>
          <a:p>
            <a:pPr algn="just"/>
            <a:r>
              <a:rPr lang="en-IN" sz="2400" dirty="0" smtClean="0">
                <a:latin typeface="Aharoni" pitchFamily="2" charset="-79"/>
                <a:cs typeface="Aharoni" pitchFamily="2" charset="-79"/>
              </a:rPr>
              <a:t>FLEXIBILITY IN PUBLIC SECTOR EMPLOYMENT CAN PLAY AN IMPORTANT ROLE.</a:t>
            </a:r>
            <a:endParaRPr lang="en-IN" sz="2400" dirty="0">
              <a:latin typeface="Aharoni" pitchFamily="2" charset="-79"/>
              <a:cs typeface="Aharoni" pitchFamily="2" charset="-79"/>
            </a:endParaRPr>
          </a:p>
        </p:txBody>
      </p:sp>
    </p:spTree>
    <p:extLst>
      <p:ext uri="{BB962C8B-B14F-4D97-AF65-F5344CB8AC3E}">
        <p14:creationId xmlns:p14="http://schemas.microsoft.com/office/powerpoint/2010/main" val="298554789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42655" y="160337"/>
            <a:ext cx="5334000" cy="1972831"/>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r>
              <a:rPr lang="en-IN" sz="4400" u="sng" dirty="0" smtClean="0">
                <a:solidFill>
                  <a:srgbClr val="FFFF00"/>
                </a:solidFill>
                <a:effectLst/>
                <a:latin typeface="Algerian" pitchFamily="82" charset="0"/>
              </a:rPr>
              <a:t>ROLE OF GOOD GOVERNANCE</a:t>
            </a:r>
            <a:endParaRPr lang="en-IN" sz="4400" u="sng" dirty="0">
              <a:solidFill>
                <a:srgbClr val="FFFF00"/>
              </a:solidFill>
              <a:effectLst/>
              <a:latin typeface="Algerian" pitchFamily="82" charset="0"/>
            </a:endParaRPr>
          </a:p>
        </p:txBody>
      </p:sp>
      <p:sp>
        <p:nvSpPr>
          <p:cNvPr id="3" name="Content Placeholder 2"/>
          <p:cNvSpPr txBox="1">
            <a:spLocks/>
          </p:cNvSpPr>
          <p:nvPr/>
        </p:nvSpPr>
        <p:spPr>
          <a:xfrm>
            <a:off x="765175" y="2438400"/>
            <a:ext cx="7772400" cy="4525963"/>
          </a:xfrm>
          <a:prstGeom prst="rect">
            <a:avLst/>
          </a:prstGeom>
        </p:spPr>
        <p:txBody>
          <a:bodyPr vert="horz" lIns="0" rIns="18288">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IN" sz="3200" dirty="0">
                <a:latin typeface="Bauhaus 93" pitchFamily="82" charset="0"/>
              </a:rPr>
              <a:t>THE GOVERNMENT CAN BE CONSIDERED EFFICIENT ONLY IF IT IS CAPABLE TO KEEP NATIONAL EMPLOYMENT RATIO STEADY.</a:t>
            </a:r>
          </a:p>
          <a:p>
            <a:pPr algn="l"/>
            <a:r>
              <a:rPr lang="en-IN" sz="3200" dirty="0">
                <a:latin typeface="Bauhaus 93" pitchFamily="82" charset="0"/>
              </a:rPr>
              <a:t>EFFICIENCY REFLECTS IN ITS GDP.</a:t>
            </a:r>
          </a:p>
          <a:p>
            <a:pPr algn="l"/>
            <a:r>
              <a:rPr lang="en-IN" sz="3200" dirty="0">
                <a:latin typeface="Bauhaus 93" pitchFamily="82" charset="0"/>
              </a:rPr>
              <a:t>SATISFACTION IN EMPLOYED POPULATION RESULTS IN REINSTATEMENT OF GOVERNMENT IN THE FUTURE.</a:t>
            </a:r>
          </a:p>
          <a:p>
            <a:pPr algn="l"/>
            <a:endParaRPr lang="en-IN" sz="3200" dirty="0">
              <a:latin typeface="Bauhaus 93" pitchFamily="82" charset="0"/>
              <a:cs typeface="Aharoni" pitchFamily="2" charset="-79"/>
            </a:endParaRPr>
          </a:p>
        </p:txBody>
      </p:sp>
      <p:sp>
        <p:nvSpPr>
          <p:cNvPr id="4" name="AutoShape 2" descr="data:image/jpeg;base64,/9j/4AAQSkZJRgABAQAAAQABAAD/2wCEAAkGBxQTEhQUExQWFhQXGB0YFxgYGB8aIRocHBofHyAbGxgaHyggHhwlHBsZJDEhJSktLi8vGh8zODMsNygtLisBCgoKDg0OGxAQGzAlHyUrLjc3Mi8sLCwxNyw2MDQtNCwsNywwOC03NC8yMDg3LiwrNSwsLy40LSwsLCwsLCwsLP/AABEIAJ0A8AMBIgACEQEDEQH/xAAcAAACAgMBAQAAAAAAAAAAAAADBQIEAAEGBwj/xABEEAABAgUCBAQEAwYCBwkAAAABAhEAAxIhMQRBBSJRYRMycYEGQpGhByOxFFJiwdHwM+EVQ3KCorLxCCQ0RFNUY5Li/8QAGQEBAAMBAQAAAAAAAAAAAAAAAAECAwQF/8QAKhEAAgIBAwIFBAMBAAAAAAAAAAECAxEEEiExYRMUQVHRBTJxoVKBsSL/2gAMAwEAAhEDEQA/APcYyMhVxVZSt3WOQtTup8Gxb1gBrGQlSv8AMmgqtSonJawvgNvuXigiYm/MpNgCQnDYbmOWufSAOpjI5hK0rLrWvBUbMLPhlWu/2gkmYhL1VKBCGI5diAPN2LwB0cZCFGqRUVAzLAulwQyQHDnP1/WIftMunw0+KBa7jswc4zmAOhjI5w6mWoElUwNS7NzEAsd+htgxOpGy5im5ciwWCff/APIgDoIyOaVqJZBLzQWcEEfptcEX6wbUTgmZM5lB3BYCwZyRfP3PtAD+MjmlTZd3MxwwFwWzZ3Y+/TtGzNlAXVMqZjd9iD2O30EAdJGRz0jUUVKClFQSCyyCCCw2O1r94hNW8srBJqcKoLJSC1lZI9u8AdJGRzcyagLIqmE1PYgjfD7Xx2iMvUIAzNbJDpuzKA7Z2gDpoyOcllBKQDNLbkjpjvZB+sDM9BSOaY9IAHKbbB+tx3uIA6eMjnkz01JIMx7cpKXcOkC93JyBh7xrUamWU5mAkhWXJDWucbfUQB0UZHOyVgrSEqmVFQclmd1XD7Zx26QTVyqEBCF1qqxk3BbGcE+0APo1CPRLNcoOWNZI6X/UQXi05QWKVtanzAc2euSGsYAcRkIV+KStlsdk1B7lVmexZvpGTDMu0ypg9QUGpb6u7XgB7G4V6BKxMZayeV2qGaiHbLM0M4A3Cbj8gEFVJLIVeoAe4yR6Q5hJx2W6nYGmWVbBr5LguOwgAui0yhOKiBTzMx6tfrdsHDRyfxJ+IMjTzDL08lM1aSxVZKQegIBJL9IY/EGqVKRqpiAyhLUxFPTIYODk52jmfwk4fJo1GpmAFUshIcPSAmoqA6l/tFkvU9HSUV+FK+xZSwsdw3CPxKSqYETtIlNRDGXzF9uQhz7R2PxPx/T6KWFTQCpb0oADqbPtfJ6x5/qfxIJWmYrQy6kOUKUogj0NHSKPFpv7dxSUmcaUL8MM+ElAWQD3JI94nB3P6fGVilKG2KTbw85x7DRP4prf/wAJL8PpWX+tLO0d78Ncf0+tllUsAEABaFAOl8AjcZ7QwVwuT4XheGjw2algzekeKaaarR6zVIkKLJTNQC+wDj3T17RHDMYU0auMlVHbJd85R3HxN+IcnTrMuRKTOWkspT0pB6AgEk+kUOD/AInoKwnU6dMtOAtF6fVJDgekA/B7hMpfjTlgKWgpQgG9IZ6vU4f+GH/4p8JlL0ipxAEyWxSrBLlik9RE8dC8q9JC7yzg2+m7PqT+MfjFOiMnw5KJqZyVKCgqmwpGyS7hX2hHpfxTllf5ukpBZ1JUFG27FIdo4PimoUrSaUKLhHjpT6Ogt949l4lwaTqOHgTEpcSQpK2ukhDu8MJFrdNptPCKsjlttZz3L6OIS5khM3TlJQogOEVMN3SLuL2gMmdNIPIkEFLJ8OwcM79ix9o87/C7UrKNTLfkAlzLqpAJJBvs4b6R6JdSZRrKU0rF1EHq4tcAAm8VawzytZp/AudeehqRq5iamQHIUzSyLghnbNnME/bZ96QCALEoIqdwCzvlrdIhNVMA/wAQeSo3NwS5ViwewHSNqXMJU0wJchINRLFRqDWvsIg5jJuvmuWQ2SxQT6OR2iUzUTRUSkBgotQ/lZhUDd3+0V5841E1HzcwBU2ACkED94nEZKStYWBMJIB5SSMhhzEB2Nj6PaADo18xzypISHACCKgDdnNrbRqVrFhVK0IsRZKDmkmxc7sHjJMxRQllG01i68g7BQZ7n6xJJmikJmBTlVyrzNysPQAk94AhJ1kwlPKg7k0FLW5hc5HXfpGHiCzSPDSl2d0E2Y/0AiKdTMZwtNkBTlThmpc263jNVNWCxmMsJDsSRZ7lg10sfrABtPqpqijkSkGm1BOUkkguGx94qaSUFJmUIC+ZJFwlrH9yxboGN4NpJi1LYTGFjSSSWBciogX/AJGAaZly2PiKKSPIqqxCh82LO7doAnINKpOX+blApdTNe+e+0Ely5alzPEBSxKlGuxF8ggFmLWtA5cshcupJAd3L7r3IDdLGN6eylhdISklwQLkmztk4MAC1EpBWsFaQCo4fcG7t3vdomiTUJiqpaQoUF3SA7YcDpApSmH+qdxdj0sAAL3c/9YN47SlCoPUDyBre4A2+0AH0CgqcFVIci4S7nl7i1hmHcIuGf4ksP8jsCTtvhh9YewBuE3FyPFlhVwwYMk5V3hzCriUweLLHLkPyupidjhnF4AqfsyZk6YhQBSutJ7hg4bbOd3jzmZwzXcInKVISqZKVaoJKwoDAWlNwoPmPT6D4qloUglSTSKnu1nG4eBon6h25XLs9O29t3btEp4OvTat05WMxfVM8n47rtdxNUsfspdFQTRLUBzM7qXbYR0fxZ8DzlSpE+QPzkSkJmIBuSgBlJPUf0jtpWp1DE8pccpJS213Bxn+8ymTp72ZrluVwLMM+rnpE7jof1OScfDioqOeOvX3PNT8ccTKPB8E+J5a/BXX9MP3aHnwF8DqQJk3VjmmJKQglyArzFR/eP9Y7ETJ5SbpCnSAzMBd3+0B8bUMOt9k3wz3wz43b3bitmvzBwqgo564PNJvCtdwiepchKpko2qCSsKSMBaU3BD59Yjr9XxHiyky/CKJYL2SpCAeqlKy3QR6YZmpHrbZPQ+m/9jfBO1Pv3CcdVXF8M3eG40X1N/e4Jz/keb/H/wANKkS9HJkomTAlEytSUFTqUUEk0gs9/pGtRxnierlJ0qNMtCKQk0y1pcANzLXYCPTjP1A+UEPs37z2c4pt6wTUrnVmhqSBS7MLXPXpDcRH6n/wlOCk1nl+7Od+Gfhz/R+mJWUmbMUkzCQ6QBhI7C9+phuoyymVW+VAJGBcO73yAn3gqvHIILF7/K6b97OzZiJM5OfDJ3BpFslv94/aKnn22ytm5y6spSaFMCJgcJBUVCyVBg9mZomVyVCohSUk4ChYkXUwwwD/AFg4E4hipG37j2Hoze1oJOEytQSZeWSDS5DeU9j9YGZSny0VMQp3ULqS1iHLkYJJgunnJAWpAU5QomsAgsQzgC/mOImpE5ykqTvfkvhizbtiJzVzjiikks1NxfL5flx0MAQUuWZRqNKRMwgnptUMb26RXUtCTYTGSVUEMwCVXI6g2+0XxLmALuh6XQBSzkkWcfutnrAV+K1KQgswBFN2zY7KO38O0ABolCoc1KAyuYc7G1u53ER1CEYdZFmIKb1Jsb4sG9osTJcwE00WqIcIBAcM3s+YglM5rAF2ayL2L7d+h9oAloFI8RLVVOU3ZvLe4tsIrSm8KYTelSc2dIdhl+vf1i5o/ErFRQEWfysWGA13vEVadUqVMJI+VIpVez4JBbPl2veAIqSxkC2E3ABfmuApi31vAp1d+WVd9k7q3NW/84LqJZolqSEFkA1G2FDFR779YFL4aSLJThLAtfL3B2+8ASpWKilCGu1hcbPzWADsY3cO0uWfQg7gpYPsx+sV16RQwlLsDszEW+Z3ckdGixptOg+IVhLsShiOhezm/aALelkqE96SEAMm2zYd4bQk4TMTWkCt6S7qsGAwn6/SHcAbhPxUhM1CipVg7BLux6vbMOITcbmstPOU8pJF79rbnDwAu0wQguFGpIt+W+HGAqC+FLFBKl0gqZwHwFE1A9fuYinUlvMWe5vZ7Uv1tb7tElH/AOSwDsXtgu25YgNv7QBGcmWQGKmCAh6RsCcVA7jtY+2kIQpRLl3CTyBn2+bHLf0grtas1GzhL1VIDN13PvBdJNS5NdTJUSGbAG1gGv8AfpAGphlAYqBPiVJSAOVgQHPU/wDFFTwZYTcqZmekXITgGrvcYJiw7S0f4bMoc79QS1JYCwiKFh7+CAbYW7WBdzaxFzAEV6ZArfxBSC7gXDtyv+o79YLrdNLRL8SZMYMG5RcsGFshgLe8QKSPH7l36c/Xpv0G8Kvir/ylb+E3N9Uv/wAL/eMNRa663JG+mqVtiiyWn47p2UlSZgCmFbCzYLDu5t1hjxeZJkMVTFOq4QAMUlNgfKKS1+0VuP6ybLAVLRJMgU0EgKv1DGKOgnCZrUq1DcyElL4cpDZ2zHE9VZF7M85XOMI7lpa5LxMYWHxnL/HyXeE8SkTFKQVKSZgpNQAe+ARh8NFnTIlLnLkvMC035gkuxyCz7v3eKnx4JdKKW8V7U5Zu3dmjfxEhchcnVAczUr9W3+/2iz1FkG0+duM/h/BVaaqai4rG5PCfuvk1MnSAqakeIfCBqICWuwN2/u8a0XEZEyalKPFQVGxISWLdS5iOn0Hh8PmrV55gqJOWe39feLPwkmfSiqjwaS2Kn2/nERvuc4xfqs9O5MqKFXKS5w8de3yU/wDTGlIpImgAUiySwd85htOTp5aUTCslMwsF2bmSbkAMBf2+scdp55Tp5oCAUqWAVfunP3h98QyUo0MhKVVAEGrq4JjOvW2uEpPHCz+zS3RVKcYrKy8fobcQ0MqVKM01KCRsRe4xEuFaKXNlJmJKhUCx5QQGA2DOAPuY5zX+NIkGUrnkzEihX7psW/yhiOJ+Dw+Wx51ApT9S59hG8dY973cJRzjuYS0S2Lby3LCfYYaHSyZ1VCyaCEYFqSW2uLt6JET0suSJypdR8QAliwcKF2DNHM8B18uRPRQslC0hMxwQyut9nP3ixxrSGbrylKqVUgpPQgRVa2TrTSy84aJeiirHFvCxlMvcRky5K5Uo1EzLAgJYXSPb2iXFOKSZQVJUpa1FVRoADE7PiEus1U1eokJnJaZLUEk/vOoMftFz4KoM2b4jeLtV6mpn3dootZOc9keMv1XTg0ejrhXvlzhej68/4Gn8akFKFHxnIYNTak4IZrljjYQXTa2TMTUjxE0UouQCHCiCLFzmK3xaP+8yPDpq26VVDMc18Ua2eVlExQCksCEWHXAyYh6yyuxqXKTxwiPKVzqUorDaz17nZLRJ5gKyQCGcYS5Z2xyj6iLOlMupNiaqslO4Y+UdusVZkopUEqKgKFl5hsTQfKAMMTbNomhiU5IpWzu/o7evSPWPKLXBlAL+QlQJFK6mA2b+ZN4ewi4TKUFg0LAYuTg2Dbev2h5AG4T8WKhMDJfkIHJVcvYlsYhxCHjUtJmNWxIA8pLO4Fx1fHaAAzUzCbS0pZJYUPazAHcxOYglXKgAZAMuwADg9SXtT3gSJaKgmvdgaDgKN0nABLgnFos8N0aVKCq6qQCGBGzDPZN4AGpExm8IEMD5PK72HVgUj2Mb0qZrAUMLAmhiHdwxDEWH2gGjLFLPZaUi5OE38wB+wiY1KlomkqUry38oF8Umw+sAW/2SsSxMWEqpcJYJLnJbtazQCbp0lSlLmEFKgFEoYOSGCfp3y8AnEhMt0g2UebmZyOaxb/eMF1pJmTByEAuQp/3QkE3vnbtAG5qUJ8QVecqvQbUqD3G0WJiJM5AkLdTDzAECwuoK/vMLJiWJBKXFQZ1liw3fmftvF3Tz6JhKwwpLFKFfMRfpdh7xDSksMmMnF5QllcB05vXPKXFKWDqfpbt2hrreH6aelCGWkpSQkjKQhnCnzGSUITzCbzAJUCEEBja49w/SJEIuRNVWAorVQSOZha2bWEYLS1JNKPU3lq7m03J8FPg/CtOiYlRMxavlKwGBZ9t/WGnENVKnSyhSVlCsEJy17P6QAypaFOFEgM7IUoMQxBIDOXHo8QmBJSEmaShOAZRtmyu+bReFMIR2pcFJ32TkpSfKL/FVS1y/CVUkLS9hcAXx17Qg0nC5EtSV1zjSymJQ2bYP6WhxqZ6CAqjxCzFQdLFIq9rE49IClSCAfCsxfnNmUHP3BeE6K5yUpLlEwvshFxi+GVNDoJCJcyU8xQmEC9IYsbi+3fOzwI6KSZAlGZNKAax5QQ9mc27+8Mpc6SSHQQ5TcqLZ6nLOC3eLus0cqWiqiwYWJB2HXNhFfLVYxgnzVuc7vXP9glauUUeGUKWAKSGHWkO53P6wsVoJCVyypUyiU4QkgEFjzXyWJH0GYvTZqQgLTKcEEnmZqS4cv1c+0D1aTWoplpI5XdyxUxtzbk7D1MXlVCXVFI3Tj9rN8a0sqaihSFoYBbhKXHb7tApWllImJ1BXMUpISm9N3TYnG3eNK1BKQ6UulNISynIAd84CgA33jGGKQXPKRUAo1JwKtgT9Ih0VuW7HJKvsUdqfBa18yTNKSUKKkKcEAOCFM1zglvrC/i/DdPMmE88tb3KWuXbHWLMt2SoeG5PMmlTpIdYBNWXB2gaphN6UFSmcMq2GUS+CVH/OE6a5/chC+yHMWUVcGkKSgeJO5QSSALAkEk2sziOORKTM1KEOaStnyWdgTtHoa5ZUkUyXcLfzBmYAFj0AcHLQl4Z8M0TPECVKDMAoMADu+S0cd2iTsg4LhPk6q9ZLw5Kby/QaayXLZZUuYjzsSwp2IBdgxXvbHSOY4Zw2YhjI1itVKZgixIcZBCiCzEEd45b8c+IzwjTS2KJa/FUoAEVLBRZT5ABfpftHMfg/rCniklMtSkomJUmYHt5TdsWbMd8oJnLXdKCcV0Z7L8Ma7VK1ISZSVae4E0KIYBIsU1Fy9vKI7qOU+HtEqVqFgpNHMEm22PYg/aOriIZxyLpJy4SX4Nwg46Of5PLuz7u7j6e8P4TccmB2KVHkNx0JD7ZFP3i5kL5ksm/5dwTanDkOX9RiDInlBCh4YsAogpBNy56MWI9o1qUIStSed3YFxg3ZugqyYhVKABZYJANJbrb6uT7d4AsnTJCkBEytVTl1XsCP79Iq6V/DmD+BCHckC53sABBJS5aCFc4AIIDg1cpUO4YED3jRnS2mBImc2bhTsVXc9aTkwBKYoUodmCVZfmZQDClqgekS1iEmZM5XLpcFRYuwuwtcixieteiUkqVh/LZrWKk3FukZqqzNUELSCVBhUHcC3K/clv4YAqJWl3KVOFAPUXADgqxs33izqtRcVodgRZRL0EHcXJMaTp5p8pIsbGYFG9IN33NRHTs8F02lWCkrJAqLut3FiNzuGs2YABpZaVFACAXUz1k4pLYuGH2iOkSlQfwzylKQCosyj6dQIv6VCwsVLDOSRy36UsHA29ooSZZCFpQ5U6XpSpJZ1W2durCAJypyKWpWxHlCiRU4YY8xaNLKVVNKmEFyQFG+cjrlvaJzJE5RS9VwLglOx81ODf8ASNT5c3mbxa3VUXLFO1Lb4xfMAROpDFKUkOoKdKiXL4TYZb9YBqak4KlcoPmO4e1ouoVOASEhTgqJqcjYJDnIu/tExOnCjlWRLHPa6tsb2vbcwBUnAuQDMLE0tuGu3UApA9+8akhRlzHrPlAZy3MbDoR72aLE3TzBVR4j1skkk2pd72yf0jUtM2oeH4iUuPO55mLu/wAuIABqUsiUWFgtTKDWcWY/pFzUqUJieZYBUmzMnbd+2O5gOqkTCmWCF5XU3MzkN/lBtRLUZyCEK5SnmNwQw2Ngc/T0gCorVPKQKzUFGq5Fi7OeloszNcQUFDqRLArOXcbnsP1jF/tALBz5vkT1t9nMbSrUYAsX8yUh+jtYGAKyp5dRStRUVKs5IoY37QLxTSllKJ5nAWdgG/naLsmbPBDgkbilI9Ga7dekQE3Uctt78qAXs4/2c3zAEpU55yOZ3QHPXlN8t9o1wjVBMuwd1JSObch3NyB7RqaZoKSySo1B6BZmAP3JaIIUtm8MJQqn5Bt5nt339oARfFfw/L4jJVLIIU5VLUf9WpTOpwLjs94X/C/4YyNDN8ZExc1dBSQpk+bcHaO7a0aETgEAGUk9wP0hxCdBukdVD+sOIMGQg4+h173QwABNRc2tjO/WH8JONvWGS5CXsl3Llge3bvEAlq5s0KUQlJSC109A9y+H3iMqdOJBoBQ4+S5yHAfZvaBM82cAHJCmYB39x6bxNKpqUICFAMk2dOXOX7Mzb5gAepWqmVWqhRBdISU3dI27FvRzAisggeKTdSeVIF0jfqDV9ou6iXMUlJ5SrmCiaDd7C/ys+L4eKwkLI/1bYHkqb/leAAr1KyHSuZio3axYWFWxCvrFkJJn3dzYjtTc1MwD7AwNenWAoqKEhmDiXcvh2bDQcECefmU7+VP7uyixf0gCrp5csqCWmWLZSMA3dIfCMe8RliWopDTHLDKTlhjZvvFqQsLpQZbJd3dQYlyQ+XuRAQpBAPgkOH86g1j5W/2RABNDISVihK2Qq5NLBiQM3Nun6xZ4H5pr2Lhx9b3JN+hipp9SkEKEpVQuGUS9ibjdj+sW+FzhVyywkKclicpIGMAmoQBX4VPIlzlAlRCQRk3YtkekRV44Dc3lKE52Yu/Uiz9oFpCoIWqullJuVZzZxch/YxNKylEwJmE3RcKOTnm79BAEZiL8iZgl8tQL3L3YZxGJQqtLhdPyuFEgOWdt/WJGdNTMCQpQPLyqVVkGx294IdWtpg5gta2AuSkNdh27dYAr6ZKwhucE+GQz+59eoic2WoLJmpUfM9LsbJAYjqR+sWU69alS6bqpNaOpBD+hitppxLCZNWhIBILkOX3OfbtAE5VXhiXLCq1F1linHQn2H1g5T4i5KlBTlwvIun9Lv6xVkz1FC/zFVFgBXuVZbYY3a8F1M9ZTJZSg4NVzzcwDPufTvdoAryUGnnTMJp/LZ7Fy/oX/ALxFhMua13IEwFQ3DEXHY3+kH1WsUmaseIEizBSSrbZsRqao/tEt8lKX2fzbG4gBdPlhBIKnIJBDNllWJIs739I3JkupKXZVgQ2wJOcWG4vcO8WtMgksoJUkqcVkBZ2qt6b9IIvXJSpYEsOggA+tr9LD7QAtVSU5IdJwnoGc3uTVdobTJCRMUxJIAJGwcN9bE+8UlTJeBKAAS/MtQtSHGbvZvSKkiYqWuctQUEVJZz8pTYDuN98QA7eBvA9PPCnIe4BD9LxsmLAyQXmDtDuE+nSx7mHEQwZCPjI/NACQpRQwdTXc9CP7eHkI/iECpHcMfLjs93vtEAzTLH7TMBYBi+MDvn1/yiisSGytTpDFkhugZxdhF7UzJlcwBO7D8t3DXu1/r2iC/EcEpBSVEeS7Pvy2e33gAcnw6gAZllVGyQAou73uGSrGxgSRJIBdYcMxCcAA+12DiCpnTgkOli3/AKeHboD1O0H8aa5cMn94S3LOWt7AfeAKmoKfDIS4CVAuVC9Sbtv2aDy1fnJTcCoFiRZk2YZH92iOpmzKFBvnb/Dyli2U/wBYnJtPRs7YUSSyRZSarejQBYAWJpQVGhJMwl/lIsH6O/0isviKimY7gKDy9mbYH0vGabXzFhXMjA2sAVXdx0MGVMmsCoIpF25cOkWL7ipvQQBkzWgKlmvl8NQN7VADPeK/D5yvEQFLVhNivJbocvFnSGcSkLSkpyWCdxbfqDeMmapdcuqWmWSoPzJJI6Yf3gBfILodrVp8pJIACurkDpFjSH8udZQZKSASbG7tjB3GYMiepaJgIchv8N5fW5Kmt/d4jw6U8qaluYgbZywcljf0gDFahYEshiSgvU1yMEk3+8ZL4mRSVCoiqo0sQAAw+pjaZJJk1J+RdQa3phoDLWtIT+Skmi4Cck3SPqPvAB18SpQhVKfEJNTDYHm99o3+2FU6kUlBNnT/AAu79e0CrUDUilTpJUfDI+YPbO5LdoFLKnZKEMLg0EORUx6hwP7tAByhSpcysp5VBJpl5YubDIMBC1Ckp8QBSQE0U3LqsyiQ7HaLurcacqFlKIUabZvn0ZzFLUSj4aD4ZNvOSosCT8oOWuTAE+JTz4jFRBQA1gb0uSdnwPe0FWp5spRUCWSCHu5B+X3F9ojxKWeWmtSaQ5HlIb+HmJiJP58sByBSwsAA3+0D/wDYQADSyx4iUuLKau/MxJYWZ3JeLQmT3LAXy6QBkix+YAMX/rEEFIMtAmpUgLFKUs+bOXwIraZKfzbkshQDDIJDkOWGB9IAtrmTik2TuzAODSSkMbWJF+3eITfHB81Vhsk5q6gXFh9IrTBLD2WAbsyVYDWc3PN7ZiCkICVKYkhQyR/EdncWzACb4p+MZegmS0zUTFmYCRTSCEpUzrFg5fHYwq1n4qShLKpOnWo4Fagke9LmON/Fdf8A34JDsmWkD6nLWfvHMaqYEID7XLbk4D7CLIg6/V/iRqZup05URI06JqVLSjcBQcrUbkAPYMOr2j6DSoEOLg4j5A180UgsR7Z7iPq34alrTpNMlfnElAV60iIYQzhNxmUSosFGpFNg9V/KT8vr37Q5hJxmW8y6kh0MxURuXZgesQSBmImBUzzsagGJy4b0tgiBzJa7N4nlP7wbLkF/17NGKlWP5yTU73N1Dy7Z5r+0YdP5vzEEEk3WQxO9hlLj69oAN+zLSE1mYqWXJCSXBYM9369niKZU8pWDVhLgu/seoa8DnSSkV+Kkiqxcm5NQwPQ+5gCaXbxQ3V1Ozu/ly3fMAFVLXf8AxGe55++wP6doso/8SBgO7d6cm+f6Y3gemmFH5iQFmyT5skqKjcYpKY3InlU0EoIBU5uWBsHw7ttjEAAk2CwoL8osbnzAvcANb9YLQgIWolYDUfKXCg9gOj1QSXplMtpbOBUFCoFVXyuXIAu7wVYWVMJQAqsqh7NSCz2xnYNAEZWpSmcSKiSaPlZhhg72z7mB6WnxklFZJyFpLsd6jf6wTh6lBaQpKUMHDJ6gPvbHu3aA6FS60zCVBMxQ5rc3QENYdgYA0lFQWzN4iTQ/mF93Nz0faCztOoS5popSoppQ5s2TbDwNSJYlAgqKTMDuAMO9wHjUpafDXylF0E81VieirP2gAqZygmSAogKPMx/i7irtmB66ZZRKi4mqAuRam7GoYGwMYtTqk1HYNdvntZKSNh0geumulYNiVlTgvsQxAul23gA8+X+a/NdSCL2bluT1tBNDrVKm0lTpFTd82Ja7f28AmoHjA4NSGTklwLhxgfyOI3KQtEwr8NQAJ6mxPr0vj9IAhpjVp1hIOQ9rX2a4YekSQuhnmLQSgWSl/mU1iGvtv1iennTJaTSgkEk3csxbHdwfrAtYvxFEqSQqlkgIeognNQdmbtcwBPUTqVq5pgJCLJYfK5faw/WCAPOSQ5unmINhSLEMznq8D1aVVkOlLpA5gw8rEBTNk9dhE2acgEJJ5XU9Rekdw30MAD0qeZHm8WvmDcoD7bN0aM09ZVMZQKkpITSkXch2DAFmyYHo5ssTQQhNLgJFWLs5y57RKQpArdZAKVJslQUqpXmL5IxbrAFlIm0k1mrlpHKQ58220aQiYVISXUAVPZBqFqT6NV9YyUJQBUq9qCBLIDkWNPVrRVQySkpWKqEgEIJuUG9t92+sAeJfiJMKuKTApgUpQkikBjS+MM5zCvgnAzq5WvUylHTyq0NgLqOwt5UqzG/i6eRxHVlyaZhSnuzBvtHqf4WcFErR6d0sqeVLW4yHsD/u+1zEg8N1ZeSFPYpPa4/6x9e8PRTKlgFwEJD9WAj5I4tw9UhU3TqYrkzFSyRggWBPt+sfUPwJq/F4fpFvUTJQ57gN/KDA+ihrdMVKfwwqzOV0td7MDcdYvxkQBMOHqz4bF3H5xsTkvTn+cEOlJF5KTckc+6je7f20NYyAFX+jSSEjkl0uQhWVYzk2aIS+HrDKJddVw4ppfDYxDiMgBONPPZrCysFnKsY6RLS6ScFJKlGkEuKybNu+b7bQ2jIAUSNDN/LqWuwNfOcjHq93gP7BPpHMp3v+Yen9du0PYyAFkzRLK5ayyqUgKdrm+Ldz9Yr6Xh8xK0EpFIvTUSEk5pHaHcagBYnRK8KlQL1EshTWc7nbtAxoplMwB7lJTUsvbPMm8OIyAEw0C/yrAU+ZlG3M9uvd4DN4UtlMkOTYu2Xc5L57Q/jUAKjo5gmVJw43DMwBsb7Y+8aVwctaYT0BJIAv0PcfSG0ZACj/AEQvHiOO79Qevb7xrU8OmVJKCSpKQKyQLh74J3hzGQAo1GhmFQVyKsBzOQLXLYz2iatCvxguzBvoAMDZ+3SGcZACmTopoIWVCokVBh5QerfpGHgzhislvLYMHLm27w3jUALUcLII57VBTUgXDfyED1fDkoQVOwQVTDYF7OzdgIbQs+J1No9SRtJmf8hgD5R1upXPXWATMnrJF/mWrbu5YR9WSeFUeAlFkSkBL+jbd2u8fL/wUx12gSQ4E2WW93/WPraAPm38Z+DmTxEzP/cIrYfwmk/YCPUvwO1/icLQjeStcs+xcf8ACRHHf9ocNqNEoZ8OaPoUf1MMP+znOJla1OwmoUPVSCD/AMog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TEhQUExQWFhQXGB0YFxgYGB8aIRocHBofHyAbGxgaHyggHhwlHBsZJDEhJSktLi8vGh8zODMsNygtLisBCgoKDg0OGxAQGzAlHyUrLjc3Mi8sLCwxNyw2MDQtNCwsNywwOC03NC8yMDg3LiwrNSwsLy40LSwsLCwsLCwsLP/AABEIAJ0A8AMBIgACEQEDEQH/xAAcAAACAgMBAQAAAAAAAAAAAAADBQIEAAEGBwj/xABEEAABAgUCBAQEAwYCBwkAAAABAhEAAxIhMQRBBSJRYRMycYEGQpGhByOxFFJiwdHwM+EVQ3KCorLxCCQ0RFNUY5Li/8QAGQEBAAMBAQAAAAAAAAAAAAAAAAECAwQF/8QAKhEAAgIBAwIFBAMBAAAAAAAAAAECAxEEEiExYRMUQVHRBTJxoVKBsSL/2gAMAwEAAhEDEQA/APcYyMhVxVZSt3WOQtTup8Gxb1gBrGQlSv8AMmgqtSonJawvgNvuXigiYm/MpNgCQnDYbmOWufSAOpjI5hK0rLrWvBUbMLPhlWu/2gkmYhL1VKBCGI5diAPN2LwB0cZCFGqRUVAzLAulwQyQHDnP1/WIftMunw0+KBa7jswc4zmAOhjI5w6mWoElUwNS7NzEAsd+htgxOpGy5im5ciwWCff/APIgDoIyOaVqJZBLzQWcEEfptcEX6wbUTgmZM5lB3BYCwZyRfP3PtAD+MjmlTZd3MxwwFwWzZ3Y+/TtGzNlAXVMqZjd9iD2O30EAdJGRz0jUUVKClFQSCyyCCCw2O1r94hNW8srBJqcKoLJSC1lZI9u8AdJGRzcyagLIqmE1PYgjfD7Xx2iMvUIAzNbJDpuzKA7Z2gDpoyOcllBKQDNLbkjpjvZB+sDM9BSOaY9IAHKbbB+tx3uIA6eMjnkz01JIMx7cpKXcOkC93JyBh7xrUamWU5mAkhWXJDWucbfUQB0UZHOyVgrSEqmVFQclmd1XD7Zx26QTVyqEBCF1qqxk3BbGcE+0APo1CPRLNcoOWNZI6X/UQXi05QWKVtanzAc2euSGsYAcRkIV+KStlsdk1B7lVmexZvpGTDMu0ypg9QUGpb6u7XgB7G4V6BKxMZayeV2qGaiHbLM0M4A3Cbj8gEFVJLIVeoAe4yR6Q5hJx2W6nYGmWVbBr5LguOwgAui0yhOKiBTzMx6tfrdsHDRyfxJ+IMjTzDL08lM1aSxVZKQegIBJL9IY/EGqVKRqpiAyhLUxFPTIYODk52jmfwk4fJo1GpmAFUshIcPSAmoqA6l/tFkvU9HSUV+FK+xZSwsdw3CPxKSqYETtIlNRDGXzF9uQhz7R2PxPx/T6KWFTQCpb0oADqbPtfJ6x5/qfxIJWmYrQy6kOUKUogj0NHSKPFpv7dxSUmcaUL8MM+ElAWQD3JI94nB3P6fGVilKG2KTbw85x7DRP4prf/wAJL8PpWX+tLO0d78Ncf0+tllUsAEABaFAOl8AjcZ7QwVwuT4XheGjw2algzekeKaaarR6zVIkKLJTNQC+wDj3T17RHDMYU0auMlVHbJd85R3HxN+IcnTrMuRKTOWkspT0pB6AgEk+kUOD/AInoKwnU6dMtOAtF6fVJDgekA/B7hMpfjTlgKWgpQgG9IZ6vU4f+GH/4p8JlL0ipxAEyWxSrBLlik9RE8dC8q9JC7yzg2+m7PqT+MfjFOiMnw5KJqZyVKCgqmwpGyS7hX2hHpfxTllf5ukpBZ1JUFG27FIdo4PimoUrSaUKLhHjpT6Ogt949l4lwaTqOHgTEpcSQpK2ukhDu8MJFrdNptPCKsjlttZz3L6OIS5khM3TlJQogOEVMN3SLuL2gMmdNIPIkEFLJ8OwcM79ix9o87/C7UrKNTLfkAlzLqpAJJBvs4b6R6JdSZRrKU0rF1EHq4tcAAm8VawzytZp/AudeehqRq5iamQHIUzSyLghnbNnME/bZ96QCALEoIqdwCzvlrdIhNVMA/wAQeSo3NwS5ViwewHSNqXMJU0wJchINRLFRqDWvsIg5jJuvmuWQ2SxQT6OR2iUzUTRUSkBgotQ/lZhUDd3+0V5841E1HzcwBU2ACkED94nEZKStYWBMJIB5SSMhhzEB2Nj6PaADo18xzypISHACCKgDdnNrbRqVrFhVK0IsRZKDmkmxc7sHjJMxRQllG01i68g7BQZ7n6xJJmikJmBTlVyrzNysPQAk94AhJ1kwlPKg7k0FLW5hc5HXfpGHiCzSPDSl2d0E2Y/0AiKdTMZwtNkBTlThmpc263jNVNWCxmMsJDsSRZ7lg10sfrABtPqpqijkSkGm1BOUkkguGx94qaSUFJmUIC+ZJFwlrH9yxboGN4NpJi1LYTGFjSSSWBciogX/AJGAaZly2PiKKSPIqqxCh82LO7doAnINKpOX+blApdTNe+e+0Ely5alzPEBSxKlGuxF8ggFmLWtA5cshcupJAd3L7r3IDdLGN6eylhdISklwQLkmztk4MAC1EpBWsFaQCo4fcG7t3vdomiTUJiqpaQoUF3SA7YcDpApSmH+qdxdj0sAAL3c/9YN47SlCoPUDyBre4A2+0AH0CgqcFVIci4S7nl7i1hmHcIuGf4ksP8jsCTtvhh9YewBuE3FyPFlhVwwYMk5V3hzCriUweLLHLkPyupidjhnF4AqfsyZk6YhQBSutJ7hg4bbOd3jzmZwzXcInKVISqZKVaoJKwoDAWlNwoPmPT6D4qloUglSTSKnu1nG4eBon6h25XLs9O29t3btEp4OvTat05WMxfVM8n47rtdxNUsfspdFQTRLUBzM7qXbYR0fxZ8DzlSpE+QPzkSkJmIBuSgBlJPUf0jtpWp1DE8pccpJS213Bxn+8ymTp72ZrluVwLMM+rnpE7jof1OScfDioqOeOvX3PNT8ccTKPB8E+J5a/BXX9MP3aHnwF8DqQJk3VjmmJKQglyArzFR/eP9Y7ETJ5SbpCnSAzMBd3+0B8bUMOt9k3wz3wz43b3bitmvzBwqgo564PNJvCtdwiepchKpko2qCSsKSMBaU3BD59Yjr9XxHiyky/CKJYL2SpCAeqlKy3QR6YZmpHrbZPQ+m/9jfBO1Pv3CcdVXF8M3eG40X1N/e4Jz/keb/H/wANKkS9HJkomTAlEytSUFTqUUEk0gs9/pGtRxnierlJ0qNMtCKQk0y1pcANzLXYCPTjP1A+UEPs37z2c4pt6wTUrnVmhqSBS7MLXPXpDcRH6n/wlOCk1nl+7Od+Gfhz/R+mJWUmbMUkzCQ6QBhI7C9+phuoyymVW+VAJGBcO73yAn3gqvHIILF7/K6b97OzZiJM5OfDJ3BpFslv94/aKnn22ytm5y6spSaFMCJgcJBUVCyVBg9mZomVyVCohSUk4ChYkXUwwwD/AFg4E4hipG37j2Hoze1oJOEytQSZeWSDS5DeU9j9YGZSny0VMQp3ULqS1iHLkYJJgunnJAWpAU5QomsAgsQzgC/mOImpE5ykqTvfkvhizbtiJzVzjiikks1NxfL5flx0MAQUuWZRqNKRMwgnptUMb26RXUtCTYTGSVUEMwCVXI6g2+0XxLmALuh6XQBSzkkWcfutnrAV+K1KQgswBFN2zY7KO38O0ABolCoc1KAyuYc7G1u53ER1CEYdZFmIKb1Jsb4sG9osTJcwE00WqIcIBAcM3s+YglM5rAF2ayL2L7d+h9oAloFI8RLVVOU3ZvLe4tsIrSm8KYTelSc2dIdhl+vf1i5o/ErFRQEWfysWGA13vEVadUqVMJI+VIpVez4JBbPl2veAIqSxkC2E3ABfmuApi31vAp1d+WVd9k7q3NW/84LqJZolqSEFkA1G2FDFR779YFL4aSLJThLAtfL3B2+8ASpWKilCGu1hcbPzWADsY3cO0uWfQg7gpYPsx+sV16RQwlLsDszEW+Z3ckdGixptOg+IVhLsShiOhezm/aALelkqE96SEAMm2zYd4bQk4TMTWkCt6S7qsGAwn6/SHcAbhPxUhM1CipVg7BLux6vbMOITcbmstPOU8pJF79rbnDwAu0wQguFGpIt+W+HGAqC+FLFBKl0gqZwHwFE1A9fuYinUlvMWe5vZ7Uv1tb7tElH/AOSwDsXtgu25YgNv7QBGcmWQGKmCAh6RsCcVA7jtY+2kIQpRLl3CTyBn2+bHLf0grtas1GzhL1VIDN13PvBdJNS5NdTJUSGbAG1gGv8AfpAGphlAYqBPiVJSAOVgQHPU/wDFFTwZYTcqZmekXITgGrvcYJiw7S0f4bMoc79QS1JYCwiKFh7+CAbYW7WBdzaxFzAEV6ZArfxBSC7gXDtyv+o79YLrdNLRL8SZMYMG5RcsGFshgLe8QKSPH7l36c/Xpv0G8Kvir/ylb+E3N9Uv/wAL/eMNRa663JG+mqVtiiyWn47p2UlSZgCmFbCzYLDu5t1hjxeZJkMVTFOq4QAMUlNgfKKS1+0VuP6ybLAVLRJMgU0EgKv1DGKOgnCZrUq1DcyElL4cpDZ2zHE9VZF7M85XOMI7lpa5LxMYWHxnL/HyXeE8SkTFKQVKSZgpNQAe+ARh8NFnTIlLnLkvMC035gkuxyCz7v3eKnx4JdKKW8V7U5Zu3dmjfxEhchcnVAczUr9W3+/2iz1FkG0+duM/h/BVaaqai4rG5PCfuvk1MnSAqakeIfCBqICWuwN2/u8a0XEZEyalKPFQVGxISWLdS5iOn0Hh8PmrV55gqJOWe39feLPwkmfSiqjwaS2Kn2/nERvuc4xfqs9O5MqKFXKS5w8de3yU/wDTGlIpImgAUiySwd85htOTp5aUTCslMwsF2bmSbkAMBf2+scdp55Tp5oCAUqWAVfunP3h98QyUo0MhKVVAEGrq4JjOvW2uEpPHCz+zS3RVKcYrKy8fobcQ0MqVKM01KCRsRe4xEuFaKXNlJmJKhUCx5QQGA2DOAPuY5zX+NIkGUrnkzEihX7psW/yhiOJ+Dw+Wx51ApT9S59hG8dY973cJRzjuYS0S2Lby3LCfYYaHSyZ1VCyaCEYFqSW2uLt6JET0suSJypdR8QAliwcKF2DNHM8B18uRPRQslC0hMxwQyut9nP3ixxrSGbrylKqVUgpPQgRVa2TrTSy84aJeiirHFvCxlMvcRky5K5Uo1EzLAgJYXSPb2iXFOKSZQVJUpa1FVRoADE7PiEus1U1eokJnJaZLUEk/vOoMftFz4KoM2b4jeLtV6mpn3dootZOc9keMv1XTg0ejrhXvlzhej68/4Gn8akFKFHxnIYNTak4IZrljjYQXTa2TMTUjxE0UouQCHCiCLFzmK3xaP+8yPDpq26VVDMc18Ua2eVlExQCksCEWHXAyYh6yyuxqXKTxwiPKVzqUorDaz17nZLRJ5gKyQCGcYS5Z2xyj6iLOlMupNiaqslO4Y+UdusVZkopUEqKgKFl5hsTQfKAMMTbNomhiU5IpWzu/o7evSPWPKLXBlAL+QlQJFK6mA2b+ZN4ewi4TKUFg0LAYuTg2Dbev2h5AG4T8WKhMDJfkIHJVcvYlsYhxCHjUtJmNWxIA8pLO4Fx1fHaAAzUzCbS0pZJYUPazAHcxOYglXKgAZAMuwADg9SXtT3gSJaKgmvdgaDgKN0nABLgnFos8N0aVKCq6qQCGBGzDPZN4AGpExm8IEMD5PK72HVgUj2Mb0qZrAUMLAmhiHdwxDEWH2gGjLFLPZaUi5OE38wB+wiY1KlomkqUry38oF8Umw+sAW/2SsSxMWEqpcJYJLnJbtazQCbp0lSlLmEFKgFEoYOSGCfp3y8AnEhMt0g2UebmZyOaxb/eMF1pJmTByEAuQp/3QkE3vnbtAG5qUJ8QVecqvQbUqD3G0WJiJM5AkLdTDzAECwuoK/vMLJiWJBKXFQZ1liw3fmftvF3Tz6JhKwwpLFKFfMRfpdh7xDSksMmMnF5QllcB05vXPKXFKWDqfpbt2hrreH6aelCGWkpSQkjKQhnCnzGSUITzCbzAJUCEEBja49w/SJEIuRNVWAorVQSOZha2bWEYLS1JNKPU3lq7m03J8FPg/CtOiYlRMxavlKwGBZ9t/WGnENVKnSyhSVlCsEJy17P6QAypaFOFEgM7IUoMQxBIDOXHo8QmBJSEmaShOAZRtmyu+bReFMIR2pcFJ32TkpSfKL/FVS1y/CVUkLS9hcAXx17Qg0nC5EtSV1zjSymJQ2bYP6WhxqZ6CAqjxCzFQdLFIq9rE49IClSCAfCsxfnNmUHP3BeE6K5yUpLlEwvshFxi+GVNDoJCJcyU8xQmEC9IYsbi+3fOzwI6KSZAlGZNKAax5QQ9mc27+8Mpc6SSHQQ5TcqLZ6nLOC3eLus0cqWiqiwYWJB2HXNhFfLVYxgnzVuc7vXP9glauUUeGUKWAKSGHWkO53P6wsVoJCVyypUyiU4QkgEFjzXyWJH0GYvTZqQgLTKcEEnmZqS4cv1c+0D1aTWoplpI5XdyxUxtzbk7D1MXlVCXVFI3Tj9rN8a0sqaihSFoYBbhKXHb7tApWllImJ1BXMUpISm9N3TYnG3eNK1BKQ6UulNISynIAd84CgA33jGGKQXPKRUAo1JwKtgT9Ih0VuW7HJKvsUdqfBa18yTNKSUKKkKcEAOCFM1zglvrC/i/DdPMmE88tb3KWuXbHWLMt2SoeG5PMmlTpIdYBNWXB2gaphN6UFSmcMq2GUS+CVH/OE6a5/chC+yHMWUVcGkKSgeJO5QSSALAkEk2sziOORKTM1KEOaStnyWdgTtHoa5ZUkUyXcLfzBmYAFj0AcHLQl4Z8M0TPECVKDMAoMADu+S0cd2iTsg4LhPk6q9ZLw5Kby/QaayXLZZUuYjzsSwp2IBdgxXvbHSOY4Zw2YhjI1itVKZgixIcZBCiCzEEd45b8c+IzwjTS2KJa/FUoAEVLBRZT5ABfpftHMfg/rCniklMtSkomJUmYHt5TdsWbMd8oJnLXdKCcV0Z7L8Ma7VK1ISZSVae4E0KIYBIsU1Fy9vKI7qOU+HtEqVqFgpNHMEm22PYg/aOriIZxyLpJy4SX4Nwg46Of5PLuz7u7j6e8P4TccmB2KVHkNx0JD7ZFP3i5kL5ksm/5dwTanDkOX9RiDInlBCh4YsAogpBNy56MWI9o1qUIStSed3YFxg3ZugqyYhVKABZYJANJbrb6uT7d4AsnTJCkBEytVTl1XsCP79Iq6V/DmD+BCHckC53sABBJS5aCFc4AIIDg1cpUO4YED3jRnS2mBImc2bhTsVXc9aTkwBKYoUodmCVZfmZQDClqgekS1iEmZM5XLpcFRYuwuwtcixieteiUkqVh/LZrWKk3FukZqqzNUELSCVBhUHcC3K/clv4YAqJWl3KVOFAPUXADgqxs33izqtRcVodgRZRL0EHcXJMaTp5p8pIsbGYFG9IN33NRHTs8F02lWCkrJAqLut3FiNzuGs2YABpZaVFACAXUz1k4pLYuGH2iOkSlQfwzylKQCosyj6dQIv6VCwsVLDOSRy36UsHA29ooSZZCFpQ5U6XpSpJZ1W2durCAJypyKWpWxHlCiRU4YY8xaNLKVVNKmEFyQFG+cjrlvaJzJE5RS9VwLglOx81ODf8ASNT5c3mbxa3VUXLFO1Lb4xfMAROpDFKUkOoKdKiXL4TYZb9YBqak4KlcoPmO4e1ouoVOASEhTgqJqcjYJDnIu/tExOnCjlWRLHPa6tsb2vbcwBUnAuQDMLE0tuGu3UApA9+8akhRlzHrPlAZy3MbDoR72aLE3TzBVR4j1skkk2pd72yf0jUtM2oeH4iUuPO55mLu/wAuIABqUsiUWFgtTKDWcWY/pFzUqUJieZYBUmzMnbd+2O5gOqkTCmWCF5XU3MzkN/lBtRLUZyCEK5SnmNwQw2Ngc/T0gCorVPKQKzUFGq5Fi7OeloszNcQUFDqRLArOXcbnsP1jF/tALBz5vkT1t9nMbSrUYAsX8yUh+jtYGAKyp5dRStRUVKs5IoY37QLxTSllKJ5nAWdgG/naLsmbPBDgkbilI9Ga7dekQE3Uctt78qAXs4/2c3zAEpU55yOZ3QHPXlN8t9o1wjVBMuwd1JSObch3NyB7RqaZoKSySo1B6BZmAP3JaIIUtm8MJQqn5Bt5nt339oARfFfw/L4jJVLIIU5VLUf9WpTOpwLjs94X/C/4YyNDN8ZExc1dBSQpk+bcHaO7a0aETgEAGUk9wP0hxCdBukdVD+sOIMGQg4+h173QwABNRc2tjO/WH8JONvWGS5CXsl3Llge3bvEAlq5s0KUQlJSC109A9y+H3iMqdOJBoBQ4+S5yHAfZvaBM82cAHJCmYB39x6bxNKpqUICFAMk2dOXOX7Mzb5gAepWqmVWqhRBdISU3dI27FvRzAisggeKTdSeVIF0jfqDV9ou6iXMUlJ5SrmCiaDd7C/ys+L4eKwkLI/1bYHkqb/leAAr1KyHSuZio3axYWFWxCvrFkJJn3dzYjtTc1MwD7AwNenWAoqKEhmDiXcvh2bDQcECefmU7+VP7uyixf0gCrp5csqCWmWLZSMA3dIfCMe8RliWopDTHLDKTlhjZvvFqQsLpQZbJd3dQYlyQ+XuRAQpBAPgkOH86g1j5W/2RABNDISVihK2Qq5NLBiQM3Nun6xZ4H5pr2Lhx9b3JN+hipp9SkEKEpVQuGUS9ibjdj+sW+FzhVyywkKclicpIGMAmoQBX4VPIlzlAlRCQRk3YtkekRV44Dc3lKE52Yu/Uiz9oFpCoIWqullJuVZzZxch/YxNKylEwJmE3RcKOTnm79BAEZiL8iZgl8tQL3L3YZxGJQqtLhdPyuFEgOWdt/WJGdNTMCQpQPLyqVVkGx294IdWtpg5gta2AuSkNdh27dYAr6ZKwhucE+GQz+59eoic2WoLJmpUfM9LsbJAYjqR+sWU69alS6bqpNaOpBD+hitppxLCZNWhIBILkOX3OfbtAE5VXhiXLCq1F1linHQn2H1g5T4i5KlBTlwvIun9Lv6xVkz1FC/zFVFgBXuVZbYY3a8F1M9ZTJZSg4NVzzcwDPufTvdoAryUGnnTMJp/LZ7Fy/oX/ALxFhMua13IEwFQ3DEXHY3+kH1WsUmaseIEizBSSrbZsRqao/tEt8lKX2fzbG4gBdPlhBIKnIJBDNllWJIs739I3JkupKXZVgQ2wJOcWG4vcO8WtMgksoJUkqcVkBZ2qt6b9IIvXJSpYEsOggA+tr9LD7QAtVSU5IdJwnoGc3uTVdobTJCRMUxJIAJGwcN9bE+8UlTJeBKAAS/MtQtSHGbvZvSKkiYqWuctQUEVJZz8pTYDuN98QA7eBvA9PPCnIe4BD9LxsmLAyQXmDtDuE+nSx7mHEQwZCPjI/NACQpRQwdTXc9CP7eHkI/iECpHcMfLjs93vtEAzTLH7TMBYBi+MDvn1/yiisSGytTpDFkhugZxdhF7UzJlcwBO7D8t3DXu1/r2iC/EcEpBSVEeS7Pvy2e33gAcnw6gAZllVGyQAou73uGSrGxgSRJIBdYcMxCcAA+12DiCpnTgkOli3/AKeHboD1O0H8aa5cMn94S3LOWt7AfeAKmoKfDIS4CVAuVC9Sbtv2aDy1fnJTcCoFiRZk2YZH92iOpmzKFBvnb/Dyli2U/wBYnJtPRs7YUSSyRZSarejQBYAWJpQVGhJMwl/lIsH6O/0isviKimY7gKDy9mbYH0vGabXzFhXMjA2sAVXdx0MGVMmsCoIpF25cOkWL7ipvQQBkzWgKlmvl8NQN7VADPeK/D5yvEQFLVhNivJbocvFnSGcSkLSkpyWCdxbfqDeMmapdcuqWmWSoPzJJI6Yf3gBfILodrVp8pJIACurkDpFjSH8udZQZKSASbG7tjB3GYMiepaJgIchv8N5fW5Kmt/d4jw6U8qaluYgbZywcljf0gDFahYEshiSgvU1yMEk3+8ZL4mRSVCoiqo0sQAAw+pjaZJJk1J+RdQa3phoDLWtIT+Skmi4Cck3SPqPvAB18SpQhVKfEJNTDYHm99o3+2FU6kUlBNnT/AAu79e0CrUDUilTpJUfDI+YPbO5LdoFLKnZKEMLg0EORUx6hwP7tAByhSpcysp5VBJpl5YubDIMBC1Ckp8QBSQE0U3LqsyiQ7HaLurcacqFlKIUabZvn0ZzFLUSj4aD4ZNvOSosCT8oOWuTAE+JTz4jFRBQA1gb0uSdnwPe0FWp5spRUCWSCHu5B+X3F9ojxKWeWmtSaQ5HlIb+HmJiJP58sByBSwsAA3+0D/wDYQADSyx4iUuLKau/MxJYWZ3JeLQmT3LAXy6QBkix+YAMX/rEEFIMtAmpUgLFKUs+bOXwIraZKfzbkshQDDIJDkOWGB9IAtrmTik2TuzAODSSkMbWJF+3eITfHB81Vhsk5q6gXFh9IrTBLD2WAbsyVYDWc3PN7ZiCkICVKYkhQyR/EdncWzACb4p+MZegmS0zUTFmYCRTSCEpUzrFg5fHYwq1n4qShLKpOnWo4Fagke9LmON/Fdf8A34JDsmWkD6nLWfvHMaqYEID7XLbk4D7CLIg6/V/iRqZup05URI06JqVLSjcBQcrUbkAPYMOr2j6DSoEOLg4j5A180UgsR7Z7iPq34alrTpNMlfnElAV60iIYQzhNxmUSosFGpFNg9V/KT8vr37Q5hJxmW8y6kh0MxURuXZgesQSBmImBUzzsagGJy4b0tgiBzJa7N4nlP7wbLkF/17NGKlWP5yTU73N1Dy7Z5r+0YdP5vzEEEk3WQxO9hlLj69oAN+zLSE1mYqWXJCSXBYM9369niKZU8pWDVhLgu/seoa8DnSSkV+Kkiqxcm5NQwPQ+5gCaXbxQ3V1Ozu/ly3fMAFVLXf8AxGe55++wP6doso/8SBgO7d6cm+f6Y3gemmFH5iQFmyT5skqKjcYpKY3InlU0EoIBU5uWBsHw7ttjEAAk2CwoL8osbnzAvcANb9YLQgIWolYDUfKXCg9gOj1QSXplMtpbOBUFCoFVXyuXIAu7wVYWVMJQAqsqh7NSCz2xnYNAEZWpSmcSKiSaPlZhhg72z7mB6WnxklFZJyFpLsd6jf6wTh6lBaQpKUMHDJ6gPvbHu3aA6FS60zCVBMxQ5rc3QENYdgYA0lFQWzN4iTQ/mF93Nz0faCztOoS5popSoppQ5s2TbDwNSJYlAgqKTMDuAMO9wHjUpafDXylF0E81VieirP2gAqZygmSAogKPMx/i7irtmB66ZZRKi4mqAuRam7GoYGwMYtTqk1HYNdvntZKSNh0geumulYNiVlTgvsQxAul23gA8+X+a/NdSCL2bluT1tBNDrVKm0lTpFTd82Ja7f28AmoHjA4NSGTklwLhxgfyOI3KQtEwr8NQAJ6mxPr0vj9IAhpjVp1hIOQ9rX2a4YekSQuhnmLQSgWSl/mU1iGvtv1iennTJaTSgkEk3csxbHdwfrAtYvxFEqSQqlkgIeognNQdmbtcwBPUTqVq5pgJCLJYfK5faw/WCAPOSQ5unmINhSLEMznq8D1aVVkOlLpA5gw8rEBTNk9dhE2acgEJJ5XU9Rekdw30MAD0qeZHm8WvmDcoD7bN0aM09ZVMZQKkpITSkXch2DAFmyYHo5ssTQQhNLgJFWLs5y57RKQpArdZAKVJslQUqpXmL5IxbrAFlIm0k1mrlpHKQ58220aQiYVISXUAVPZBqFqT6NV9YyUJQBUq9qCBLIDkWNPVrRVQySkpWKqEgEIJuUG9t92+sAeJfiJMKuKTApgUpQkikBjS+MM5zCvgnAzq5WvUylHTyq0NgLqOwt5UqzG/i6eRxHVlyaZhSnuzBvtHqf4WcFErR6d0sqeVLW4yHsD/u+1zEg8N1ZeSFPYpPa4/6x9e8PRTKlgFwEJD9WAj5I4tw9UhU3TqYrkzFSyRggWBPt+sfUPwJq/F4fpFvUTJQ57gN/KDA+ihrdMVKfwwqzOV0td7MDcdYvxkQBMOHqz4bF3H5xsTkvTn+cEOlJF5KTckc+6je7f20NYyAFX+jSSEjkl0uQhWVYzk2aIS+HrDKJddVw4ppfDYxDiMgBONPPZrCysFnKsY6RLS6ScFJKlGkEuKybNu+b7bQ2jIAUSNDN/LqWuwNfOcjHq93gP7BPpHMp3v+Yen9du0PYyAFkzRLK5ayyqUgKdrm+Ldz9Yr6Xh8xK0EpFIvTUSEk5pHaHcagBYnRK8KlQL1EshTWc7nbtAxoplMwB7lJTUsvbPMm8OIyAEw0C/yrAU+ZlG3M9uvd4DN4UtlMkOTYu2Xc5L57Q/jUAKjo5gmVJw43DMwBsb7Y+8aVwctaYT0BJIAv0PcfSG0ZACj/AEQvHiOO79Qevb7xrU8OmVJKCSpKQKyQLh74J3hzGQAo1GhmFQVyKsBzOQLXLYz2iatCvxguzBvoAMDZ+3SGcZACmTopoIWVCokVBh5QerfpGHgzhislvLYMHLm27w3jUALUcLII57VBTUgXDfyED1fDkoQVOwQVTDYF7OzdgIbQs+J1No9SRtJmf8hgD5R1upXPXWATMnrJF/mWrbu5YR9WSeFUeAlFkSkBL+jbd2u8fL/wUx12gSQ4E2WW93/WPraAPm38Z+DmTxEzP/cIrYfwmk/YCPUvwO1/icLQjeStcs+xcf8ACRHHf9ocNqNEoZ8OaPoUf1MMP+znOJla1OwmoUPVSCD/AMog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jpeg;base64,/9j/4AAQSkZJRgABAQAAAQABAAD/2wCEAAkGBxQTEhQUExQWFhQXGB0YFxgYGB8aIRocHBofHyAbGxgaHyggHhwlHBsZJDEhJSktLi8vGh8zODMsNygtLisBCgoKDg0OGxAQGzAlHyUrLjc3Mi8sLCwxNyw2MDQtNCwsNywwOC03NC8yMDg3LiwrNSwsLy40LSwsLCwsLCwsLP/AABEIAJ0A8AMBIgACEQEDEQH/xAAcAAACAgMBAQAAAAAAAAAAAAADBQIEAAEGBwj/xABEEAABAgUCBAQEAwYCBwkAAAABAhEAAxIhMQRBBSJRYRMycYEGQpGhByOxFFJiwdHwM+EVQ3KCorLxCCQ0RFNUY5Li/8QAGQEBAAMBAQAAAAAAAAAAAAAAAAECAwQF/8QAKhEAAgIBAwIFBAMBAAAAAAAAAAECAxEEEiExYRMUQVHRBTJxoVKBsSL/2gAMAwEAAhEDEQA/APcYyMhVxVZSt3WOQtTup8Gxb1gBrGQlSv8AMmgqtSonJawvgNvuXigiYm/MpNgCQnDYbmOWufSAOpjI5hK0rLrWvBUbMLPhlWu/2gkmYhL1VKBCGI5diAPN2LwB0cZCFGqRUVAzLAulwQyQHDnP1/WIftMunw0+KBa7jswc4zmAOhjI5w6mWoElUwNS7NzEAsd+htgxOpGy5im5ciwWCff/APIgDoIyOaVqJZBLzQWcEEfptcEX6wbUTgmZM5lB3BYCwZyRfP3PtAD+MjmlTZd3MxwwFwWzZ3Y+/TtGzNlAXVMqZjd9iD2O30EAdJGRz0jUUVKClFQSCyyCCCw2O1r94hNW8srBJqcKoLJSC1lZI9u8AdJGRzcyagLIqmE1PYgjfD7Xx2iMvUIAzNbJDpuzKA7Z2gDpoyOcllBKQDNLbkjpjvZB+sDM9BSOaY9IAHKbbB+tx3uIA6eMjnkz01JIMx7cpKXcOkC93JyBh7xrUamWU5mAkhWXJDWucbfUQB0UZHOyVgrSEqmVFQclmd1XD7Zx26QTVyqEBCF1qqxk3BbGcE+0APo1CPRLNcoOWNZI6X/UQXi05QWKVtanzAc2euSGsYAcRkIV+KStlsdk1B7lVmexZvpGTDMu0ypg9QUGpb6u7XgB7G4V6BKxMZayeV2qGaiHbLM0M4A3Cbj8gEFVJLIVeoAe4yR6Q5hJx2W6nYGmWVbBr5LguOwgAui0yhOKiBTzMx6tfrdsHDRyfxJ+IMjTzDL08lM1aSxVZKQegIBJL9IY/EGqVKRqpiAyhLUxFPTIYODk52jmfwk4fJo1GpmAFUshIcPSAmoqA6l/tFkvU9HSUV+FK+xZSwsdw3CPxKSqYETtIlNRDGXzF9uQhz7R2PxPx/T6KWFTQCpb0oADqbPtfJ6x5/qfxIJWmYrQy6kOUKUogj0NHSKPFpv7dxSUmcaUL8MM+ElAWQD3JI94nB3P6fGVilKG2KTbw85x7DRP4prf/wAJL8PpWX+tLO0d78Ncf0+tllUsAEABaFAOl8AjcZ7QwVwuT4XheGjw2algzekeKaaarR6zVIkKLJTNQC+wDj3T17RHDMYU0auMlVHbJd85R3HxN+IcnTrMuRKTOWkspT0pB6AgEk+kUOD/AInoKwnU6dMtOAtF6fVJDgekA/B7hMpfjTlgKWgpQgG9IZ6vU4f+GH/4p8JlL0ipxAEyWxSrBLlik9RE8dC8q9JC7yzg2+m7PqT+MfjFOiMnw5KJqZyVKCgqmwpGyS7hX2hHpfxTllf5ukpBZ1JUFG27FIdo4PimoUrSaUKLhHjpT6Ogt949l4lwaTqOHgTEpcSQpK2ukhDu8MJFrdNptPCKsjlttZz3L6OIS5khM3TlJQogOEVMN3SLuL2gMmdNIPIkEFLJ8OwcM79ix9o87/C7UrKNTLfkAlzLqpAJJBvs4b6R6JdSZRrKU0rF1EHq4tcAAm8VawzytZp/AudeehqRq5iamQHIUzSyLghnbNnME/bZ96QCALEoIqdwCzvlrdIhNVMA/wAQeSo3NwS5ViwewHSNqXMJU0wJchINRLFRqDWvsIg5jJuvmuWQ2SxQT6OR2iUzUTRUSkBgotQ/lZhUDd3+0V5841E1HzcwBU2ACkED94nEZKStYWBMJIB5SSMhhzEB2Nj6PaADo18xzypISHACCKgDdnNrbRqVrFhVK0IsRZKDmkmxc7sHjJMxRQllG01i68g7BQZ7n6xJJmikJmBTlVyrzNysPQAk94AhJ1kwlPKg7k0FLW5hc5HXfpGHiCzSPDSl2d0E2Y/0AiKdTMZwtNkBTlThmpc263jNVNWCxmMsJDsSRZ7lg10sfrABtPqpqijkSkGm1BOUkkguGx94qaSUFJmUIC+ZJFwlrH9yxboGN4NpJi1LYTGFjSSSWBciogX/AJGAaZly2PiKKSPIqqxCh82LO7doAnINKpOX+blApdTNe+e+0Ely5alzPEBSxKlGuxF8ggFmLWtA5cshcupJAd3L7r3IDdLGN6eylhdISklwQLkmztk4MAC1EpBWsFaQCo4fcG7t3vdomiTUJiqpaQoUF3SA7YcDpApSmH+qdxdj0sAAL3c/9YN47SlCoPUDyBre4A2+0AH0CgqcFVIci4S7nl7i1hmHcIuGf4ksP8jsCTtvhh9YewBuE3FyPFlhVwwYMk5V3hzCriUweLLHLkPyupidjhnF4AqfsyZk6YhQBSutJ7hg4bbOd3jzmZwzXcInKVISqZKVaoJKwoDAWlNwoPmPT6D4qloUglSTSKnu1nG4eBon6h25XLs9O29t3btEp4OvTat05WMxfVM8n47rtdxNUsfspdFQTRLUBzM7qXbYR0fxZ8DzlSpE+QPzkSkJmIBuSgBlJPUf0jtpWp1DE8pccpJS213Bxn+8ymTp72ZrluVwLMM+rnpE7jof1OScfDioqOeOvX3PNT8ccTKPB8E+J5a/BXX9MP3aHnwF8DqQJk3VjmmJKQglyArzFR/eP9Y7ETJ5SbpCnSAzMBd3+0B8bUMOt9k3wz3wz43b3bitmvzBwqgo564PNJvCtdwiepchKpko2qCSsKSMBaU3BD59Yjr9XxHiyky/CKJYL2SpCAeqlKy3QR6YZmpHrbZPQ+m/9jfBO1Pv3CcdVXF8M3eG40X1N/e4Jz/keb/H/wANKkS9HJkomTAlEytSUFTqUUEk0gs9/pGtRxnierlJ0qNMtCKQk0y1pcANzLXYCPTjP1A+UEPs37z2c4pt6wTUrnVmhqSBS7MLXPXpDcRH6n/wlOCk1nl+7Od+Gfhz/R+mJWUmbMUkzCQ6QBhI7C9+phuoyymVW+VAJGBcO73yAn3gqvHIILF7/K6b97OzZiJM5OfDJ3BpFslv94/aKnn22ytm5y6spSaFMCJgcJBUVCyVBg9mZomVyVCohSUk4ChYkXUwwwD/AFg4E4hipG37j2Hoze1oJOEytQSZeWSDS5DeU9j9YGZSny0VMQp3ULqS1iHLkYJJgunnJAWpAU5QomsAgsQzgC/mOImpE5ykqTvfkvhizbtiJzVzjiikks1NxfL5flx0MAQUuWZRqNKRMwgnptUMb26RXUtCTYTGSVUEMwCVXI6g2+0XxLmALuh6XQBSzkkWcfutnrAV+K1KQgswBFN2zY7KO38O0ABolCoc1KAyuYc7G1u53ER1CEYdZFmIKb1Jsb4sG9osTJcwE00WqIcIBAcM3s+YglM5rAF2ayL2L7d+h9oAloFI8RLVVOU3ZvLe4tsIrSm8KYTelSc2dIdhl+vf1i5o/ErFRQEWfysWGA13vEVadUqVMJI+VIpVez4JBbPl2veAIqSxkC2E3ABfmuApi31vAp1d+WVd9k7q3NW/84LqJZolqSEFkA1G2FDFR779YFL4aSLJThLAtfL3B2+8ASpWKilCGu1hcbPzWADsY3cO0uWfQg7gpYPsx+sV16RQwlLsDszEW+Z3ckdGixptOg+IVhLsShiOhezm/aALelkqE96SEAMm2zYd4bQk4TMTWkCt6S7qsGAwn6/SHcAbhPxUhM1CipVg7BLux6vbMOITcbmstPOU8pJF79rbnDwAu0wQguFGpIt+W+HGAqC+FLFBKl0gqZwHwFE1A9fuYinUlvMWe5vZ7Uv1tb7tElH/AOSwDsXtgu25YgNv7QBGcmWQGKmCAh6RsCcVA7jtY+2kIQpRLl3CTyBn2+bHLf0grtas1GzhL1VIDN13PvBdJNS5NdTJUSGbAG1gGv8AfpAGphlAYqBPiVJSAOVgQHPU/wDFFTwZYTcqZmekXITgGrvcYJiw7S0f4bMoc79QS1JYCwiKFh7+CAbYW7WBdzaxFzAEV6ZArfxBSC7gXDtyv+o79YLrdNLRL8SZMYMG5RcsGFshgLe8QKSPH7l36c/Xpv0G8Kvir/ylb+E3N9Uv/wAL/eMNRa663JG+mqVtiiyWn47p2UlSZgCmFbCzYLDu5t1hjxeZJkMVTFOq4QAMUlNgfKKS1+0VuP6ybLAVLRJMgU0EgKv1DGKOgnCZrUq1DcyElL4cpDZ2zHE9VZF7M85XOMI7lpa5LxMYWHxnL/HyXeE8SkTFKQVKSZgpNQAe+ARh8NFnTIlLnLkvMC035gkuxyCz7v3eKnx4JdKKW8V7U5Zu3dmjfxEhchcnVAczUr9W3+/2iz1FkG0+duM/h/BVaaqai4rG5PCfuvk1MnSAqakeIfCBqICWuwN2/u8a0XEZEyalKPFQVGxISWLdS5iOn0Hh8PmrV55gqJOWe39feLPwkmfSiqjwaS2Kn2/nERvuc4xfqs9O5MqKFXKS5w8de3yU/wDTGlIpImgAUiySwd85htOTp5aUTCslMwsF2bmSbkAMBf2+scdp55Tp5oCAUqWAVfunP3h98QyUo0MhKVVAEGrq4JjOvW2uEpPHCz+zS3RVKcYrKy8fobcQ0MqVKM01KCRsRe4xEuFaKXNlJmJKhUCx5QQGA2DOAPuY5zX+NIkGUrnkzEihX7psW/yhiOJ+Dw+Wx51ApT9S59hG8dY973cJRzjuYS0S2Lby3LCfYYaHSyZ1VCyaCEYFqSW2uLt6JET0suSJypdR8QAliwcKF2DNHM8B18uRPRQslC0hMxwQyut9nP3ixxrSGbrylKqVUgpPQgRVa2TrTSy84aJeiirHFvCxlMvcRky5K5Uo1EzLAgJYXSPb2iXFOKSZQVJUpa1FVRoADE7PiEus1U1eokJnJaZLUEk/vOoMftFz4KoM2b4jeLtV6mpn3dootZOc9keMv1XTg0ejrhXvlzhej68/4Gn8akFKFHxnIYNTak4IZrljjYQXTa2TMTUjxE0UouQCHCiCLFzmK3xaP+8yPDpq26VVDMc18Ua2eVlExQCksCEWHXAyYh6yyuxqXKTxwiPKVzqUorDaz17nZLRJ5gKyQCGcYS5Z2xyj6iLOlMupNiaqslO4Y+UdusVZkopUEqKgKFl5hsTQfKAMMTbNomhiU5IpWzu/o7evSPWPKLXBlAL+QlQJFK6mA2b+ZN4ewi4TKUFg0LAYuTg2Dbev2h5AG4T8WKhMDJfkIHJVcvYlsYhxCHjUtJmNWxIA8pLO4Fx1fHaAAzUzCbS0pZJYUPazAHcxOYglXKgAZAMuwADg9SXtT3gSJaKgmvdgaDgKN0nABLgnFos8N0aVKCq6qQCGBGzDPZN4AGpExm8IEMD5PK72HVgUj2Mb0qZrAUMLAmhiHdwxDEWH2gGjLFLPZaUi5OE38wB+wiY1KlomkqUry38oF8Umw+sAW/2SsSxMWEqpcJYJLnJbtazQCbp0lSlLmEFKgFEoYOSGCfp3y8AnEhMt0g2UebmZyOaxb/eMF1pJmTByEAuQp/3QkE3vnbtAG5qUJ8QVecqvQbUqD3G0WJiJM5AkLdTDzAECwuoK/vMLJiWJBKXFQZ1liw3fmftvF3Tz6JhKwwpLFKFfMRfpdh7xDSksMmMnF5QllcB05vXPKXFKWDqfpbt2hrreH6aelCGWkpSQkjKQhnCnzGSUITzCbzAJUCEEBja49w/SJEIuRNVWAorVQSOZha2bWEYLS1JNKPU3lq7m03J8FPg/CtOiYlRMxavlKwGBZ9t/WGnENVKnSyhSVlCsEJy17P6QAypaFOFEgM7IUoMQxBIDOXHo8QmBJSEmaShOAZRtmyu+bReFMIR2pcFJ32TkpSfKL/FVS1y/CVUkLS9hcAXx17Qg0nC5EtSV1zjSymJQ2bYP6WhxqZ6CAqjxCzFQdLFIq9rE49IClSCAfCsxfnNmUHP3BeE6K5yUpLlEwvshFxi+GVNDoJCJcyU8xQmEC9IYsbi+3fOzwI6KSZAlGZNKAax5QQ9mc27+8Mpc6SSHQQ5TcqLZ6nLOC3eLus0cqWiqiwYWJB2HXNhFfLVYxgnzVuc7vXP9glauUUeGUKWAKSGHWkO53P6wsVoJCVyypUyiU4QkgEFjzXyWJH0GYvTZqQgLTKcEEnmZqS4cv1c+0D1aTWoplpI5XdyxUxtzbk7D1MXlVCXVFI3Tj9rN8a0sqaihSFoYBbhKXHb7tApWllImJ1BXMUpISm9N3TYnG3eNK1BKQ6UulNISynIAd84CgA33jGGKQXPKRUAo1JwKtgT9Ih0VuW7HJKvsUdqfBa18yTNKSUKKkKcEAOCFM1zglvrC/i/DdPMmE88tb3KWuXbHWLMt2SoeG5PMmlTpIdYBNWXB2gaphN6UFSmcMq2GUS+CVH/OE6a5/chC+yHMWUVcGkKSgeJO5QSSALAkEk2sziOORKTM1KEOaStnyWdgTtHoa5ZUkUyXcLfzBmYAFj0AcHLQl4Z8M0TPECVKDMAoMADu+S0cd2iTsg4LhPk6q9ZLw5Kby/QaayXLZZUuYjzsSwp2IBdgxXvbHSOY4Zw2YhjI1itVKZgixIcZBCiCzEEd45b8c+IzwjTS2KJa/FUoAEVLBRZT5ABfpftHMfg/rCniklMtSkomJUmYHt5TdsWbMd8oJnLXdKCcV0Z7L8Ma7VK1ISZSVae4E0KIYBIsU1Fy9vKI7qOU+HtEqVqFgpNHMEm22PYg/aOriIZxyLpJy4SX4Nwg46Of5PLuz7u7j6e8P4TccmB2KVHkNx0JD7ZFP3i5kL5ksm/5dwTanDkOX9RiDInlBCh4YsAogpBNy56MWI9o1qUIStSed3YFxg3ZugqyYhVKABZYJANJbrb6uT7d4AsnTJCkBEytVTl1XsCP79Iq6V/DmD+BCHckC53sABBJS5aCFc4AIIDg1cpUO4YED3jRnS2mBImc2bhTsVXc9aTkwBKYoUodmCVZfmZQDClqgekS1iEmZM5XLpcFRYuwuwtcixieteiUkqVh/LZrWKk3FukZqqzNUELSCVBhUHcC3K/clv4YAqJWl3KVOFAPUXADgqxs33izqtRcVodgRZRL0EHcXJMaTp5p8pIsbGYFG9IN33NRHTs8F02lWCkrJAqLut3FiNzuGs2YABpZaVFACAXUz1k4pLYuGH2iOkSlQfwzylKQCosyj6dQIv6VCwsVLDOSRy36UsHA29ooSZZCFpQ5U6XpSpJZ1W2durCAJypyKWpWxHlCiRU4YY8xaNLKVVNKmEFyQFG+cjrlvaJzJE5RS9VwLglOx81ODf8ASNT5c3mbxa3VUXLFO1Lb4xfMAROpDFKUkOoKdKiXL4TYZb9YBqak4KlcoPmO4e1ouoVOASEhTgqJqcjYJDnIu/tExOnCjlWRLHPa6tsb2vbcwBUnAuQDMLE0tuGu3UApA9+8akhRlzHrPlAZy3MbDoR72aLE3TzBVR4j1skkk2pd72yf0jUtM2oeH4iUuPO55mLu/wAuIABqUsiUWFgtTKDWcWY/pFzUqUJieZYBUmzMnbd+2O5gOqkTCmWCF5XU3MzkN/lBtRLUZyCEK5SnmNwQw2Ngc/T0gCorVPKQKzUFGq5Fi7OeloszNcQUFDqRLArOXcbnsP1jF/tALBz5vkT1t9nMbSrUYAsX8yUh+jtYGAKyp5dRStRUVKs5IoY37QLxTSllKJ5nAWdgG/naLsmbPBDgkbilI9Ga7dekQE3Uctt78qAXs4/2c3zAEpU55yOZ3QHPXlN8t9o1wjVBMuwd1JSObch3NyB7RqaZoKSySo1B6BZmAP3JaIIUtm8MJQqn5Bt5nt339oARfFfw/L4jJVLIIU5VLUf9WpTOpwLjs94X/C/4YyNDN8ZExc1dBSQpk+bcHaO7a0aETgEAGUk9wP0hxCdBukdVD+sOIMGQg4+h173QwABNRc2tjO/WH8JONvWGS5CXsl3Llge3bvEAlq5s0KUQlJSC109A9y+H3iMqdOJBoBQ4+S5yHAfZvaBM82cAHJCmYB39x6bxNKpqUICFAMk2dOXOX7Mzb5gAepWqmVWqhRBdISU3dI27FvRzAisggeKTdSeVIF0jfqDV9ou6iXMUlJ5SrmCiaDd7C/ys+L4eKwkLI/1bYHkqb/leAAr1KyHSuZio3axYWFWxCvrFkJJn3dzYjtTc1MwD7AwNenWAoqKEhmDiXcvh2bDQcECefmU7+VP7uyixf0gCrp5csqCWmWLZSMA3dIfCMe8RliWopDTHLDKTlhjZvvFqQsLpQZbJd3dQYlyQ+XuRAQpBAPgkOH86g1j5W/2RABNDISVihK2Qq5NLBiQM3Nun6xZ4H5pr2Lhx9b3JN+hipp9SkEKEpVQuGUS9ibjdj+sW+FzhVyywkKclicpIGMAmoQBX4VPIlzlAlRCQRk3YtkekRV44Dc3lKE52Yu/Uiz9oFpCoIWqullJuVZzZxch/YxNKylEwJmE3RcKOTnm79BAEZiL8iZgl8tQL3L3YZxGJQqtLhdPyuFEgOWdt/WJGdNTMCQpQPLyqVVkGx294IdWtpg5gta2AuSkNdh27dYAr6ZKwhucE+GQz+59eoic2WoLJmpUfM9LsbJAYjqR+sWU69alS6bqpNaOpBD+hitppxLCZNWhIBILkOX3OfbtAE5VXhiXLCq1F1linHQn2H1g5T4i5KlBTlwvIun9Lv6xVkz1FC/zFVFgBXuVZbYY3a8F1M9ZTJZSg4NVzzcwDPufTvdoAryUGnnTMJp/LZ7Fy/oX/ALxFhMua13IEwFQ3DEXHY3+kH1WsUmaseIEizBSSrbZsRqao/tEt8lKX2fzbG4gBdPlhBIKnIJBDNllWJIs739I3JkupKXZVgQ2wJOcWG4vcO8WtMgksoJUkqcVkBZ2qt6b9IIvXJSpYEsOggA+tr9LD7QAtVSU5IdJwnoGc3uTVdobTJCRMUxJIAJGwcN9bE+8UlTJeBKAAS/MtQtSHGbvZvSKkiYqWuctQUEVJZz8pTYDuN98QA7eBvA9PPCnIe4BD9LxsmLAyQXmDtDuE+nSx7mHEQwZCPjI/NACQpRQwdTXc9CP7eHkI/iECpHcMfLjs93vtEAzTLH7TMBYBi+MDvn1/yiisSGytTpDFkhugZxdhF7UzJlcwBO7D8t3DXu1/r2iC/EcEpBSVEeS7Pvy2e33gAcnw6gAZllVGyQAou73uGSrGxgSRJIBdYcMxCcAA+12DiCpnTgkOli3/AKeHboD1O0H8aa5cMn94S3LOWt7AfeAKmoKfDIS4CVAuVC9Sbtv2aDy1fnJTcCoFiRZk2YZH92iOpmzKFBvnb/Dyli2U/wBYnJtPRs7YUSSyRZSarejQBYAWJpQVGhJMwl/lIsH6O/0isviKimY7gKDy9mbYH0vGabXzFhXMjA2sAVXdx0MGVMmsCoIpF25cOkWL7ipvQQBkzWgKlmvl8NQN7VADPeK/D5yvEQFLVhNivJbocvFnSGcSkLSkpyWCdxbfqDeMmapdcuqWmWSoPzJJI6Yf3gBfILodrVp8pJIACurkDpFjSH8udZQZKSASbG7tjB3GYMiepaJgIchv8N5fW5Kmt/d4jw6U8qaluYgbZywcljf0gDFahYEshiSgvU1yMEk3+8ZL4mRSVCoiqo0sQAAw+pjaZJJk1J+RdQa3phoDLWtIT+Skmi4Cck3SPqPvAB18SpQhVKfEJNTDYHm99o3+2FU6kUlBNnT/AAu79e0CrUDUilTpJUfDI+YPbO5LdoFLKnZKEMLg0EORUx6hwP7tAByhSpcysp5VBJpl5YubDIMBC1Ckp8QBSQE0U3LqsyiQ7HaLurcacqFlKIUabZvn0ZzFLUSj4aD4ZNvOSosCT8oOWuTAE+JTz4jFRBQA1gb0uSdnwPe0FWp5spRUCWSCHu5B+X3F9ojxKWeWmtSaQ5HlIb+HmJiJP58sByBSwsAA3+0D/wDYQADSyx4iUuLKau/MxJYWZ3JeLQmT3LAXy6QBkix+YAMX/rEEFIMtAmpUgLFKUs+bOXwIraZKfzbkshQDDIJDkOWGB9IAtrmTik2TuzAODSSkMbWJF+3eITfHB81Vhsk5q6gXFh9IrTBLD2WAbsyVYDWc3PN7ZiCkICVKYkhQyR/EdncWzACb4p+MZegmS0zUTFmYCRTSCEpUzrFg5fHYwq1n4qShLKpOnWo4Fagke9LmON/Fdf8A34JDsmWkD6nLWfvHMaqYEID7XLbk4D7CLIg6/V/iRqZup05URI06JqVLSjcBQcrUbkAPYMOr2j6DSoEOLg4j5A180UgsR7Z7iPq34alrTpNMlfnElAV60iIYQzhNxmUSosFGpFNg9V/KT8vr37Q5hJxmW8y6kh0MxURuXZgesQSBmImBUzzsagGJy4b0tgiBzJa7N4nlP7wbLkF/17NGKlWP5yTU73N1Dy7Z5r+0YdP5vzEEEk3WQxO9hlLj69oAN+zLSE1mYqWXJCSXBYM9369niKZU8pWDVhLgu/seoa8DnSSkV+Kkiqxcm5NQwPQ+5gCaXbxQ3V1Ozu/ly3fMAFVLXf8AxGe55++wP6doso/8SBgO7d6cm+f6Y3gemmFH5iQFmyT5skqKjcYpKY3InlU0EoIBU5uWBsHw7ttjEAAk2CwoL8osbnzAvcANb9YLQgIWolYDUfKXCg9gOj1QSXplMtpbOBUFCoFVXyuXIAu7wVYWVMJQAqsqh7NSCz2xnYNAEZWpSmcSKiSaPlZhhg72z7mB6WnxklFZJyFpLsd6jf6wTh6lBaQpKUMHDJ6gPvbHu3aA6FS60zCVBMxQ5rc3QENYdgYA0lFQWzN4iTQ/mF93Nz0faCztOoS5popSoppQ5s2TbDwNSJYlAgqKTMDuAMO9wHjUpafDXylF0E81VieirP2gAqZygmSAogKPMx/i7irtmB66ZZRKi4mqAuRam7GoYGwMYtTqk1HYNdvntZKSNh0geumulYNiVlTgvsQxAul23gA8+X+a/NdSCL2bluT1tBNDrVKm0lTpFTd82Ja7f28AmoHjA4NSGTklwLhxgfyOI3KQtEwr8NQAJ6mxPr0vj9IAhpjVp1hIOQ9rX2a4YekSQuhnmLQSgWSl/mU1iGvtv1iennTJaTSgkEk3csxbHdwfrAtYvxFEqSQqlkgIeognNQdmbtcwBPUTqVq5pgJCLJYfK5faw/WCAPOSQ5unmINhSLEMznq8D1aVVkOlLpA5gw8rEBTNk9dhE2acgEJJ5XU9Rekdw30MAD0qeZHm8WvmDcoD7bN0aM09ZVMZQKkpITSkXch2DAFmyYHo5ssTQQhNLgJFWLs5y57RKQpArdZAKVJslQUqpXmL5IxbrAFlIm0k1mrlpHKQ58220aQiYVISXUAVPZBqFqT6NV9YyUJQBUq9qCBLIDkWNPVrRVQySkpWKqEgEIJuUG9t92+sAeJfiJMKuKTApgUpQkikBjS+MM5zCvgnAzq5WvUylHTyq0NgLqOwt5UqzG/i6eRxHVlyaZhSnuzBvtHqf4WcFErR6d0sqeVLW4yHsD/u+1zEg8N1ZeSFPYpPa4/6x9e8PRTKlgFwEJD9WAj5I4tw9UhU3TqYrkzFSyRggWBPt+sfUPwJq/F4fpFvUTJQ57gN/KDA+ihrdMVKfwwqzOV0td7MDcdYvxkQBMOHqz4bF3H5xsTkvTn+cEOlJF5KTckc+6je7f20NYyAFX+jSSEjkl0uQhWVYzk2aIS+HrDKJddVw4ppfDYxDiMgBONPPZrCysFnKsY6RLS6ScFJKlGkEuKybNu+b7bQ2jIAUSNDN/LqWuwNfOcjHq93gP7BPpHMp3v+Yen9du0PYyAFkzRLK5ayyqUgKdrm+Ldz9Yr6Xh8xK0EpFIvTUSEk5pHaHcagBYnRK8KlQL1EshTWc7nbtAxoplMwB7lJTUsvbPMm8OIyAEw0C/yrAU+ZlG3M9uvd4DN4UtlMkOTYu2Xc5L57Q/jUAKjo5gmVJw43DMwBsb7Y+8aVwctaYT0BJIAv0PcfSG0ZACj/AEQvHiOO79Qevb7xrU8OmVJKCSpKQKyQLh74J3hzGQAo1GhmFQVyKsBzOQLXLYz2iatCvxguzBvoAMDZ+3SGcZACmTopoIWVCokVBh5QerfpGHgzhislvLYMHLm27w3jUALUcLII57VBTUgXDfyED1fDkoQVOwQVTDYF7OzdgIbQs+J1No9SRtJmf8hgD5R1upXPXWATMnrJF/mWrbu5YR9WSeFUeAlFkSkBL+jbd2u8fL/wUx12gSQ4E2WW93/WPraAPm38Z+DmTxEzP/cIrYfwmk/YCPUvwO1/icLQjeStcs+xcf8ACRHHf9ocNqNEoZ8OaPoUf1MMP+znOJla1OwmoUPVSCD/AMog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jpeg;base64,/9j/4AAQSkZJRgABAQAAAQABAAD/2wCEAAkGBxQTEhQUExQWFhQXGB0YFxgYGB8aIRocHBofHyAbGxgaHyggHhwlHBsZJDEhJSktLi8vGh8zODMsNygtLisBCgoKDg0OGxAQGzAlHyUrLjc3Mi8sLCwxNyw2MDQtNCwsNywwOC03NC8yMDg3LiwrNSwsLy40LSwsLCwsLCwsLP/AABEIAJ0A8AMBIgACEQEDEQH/xAAcAAACAgMBAQAAAAAAAAAAAAADBQIEAAEGBwj/xABEEAABAgUCBAQEAwYCBwkAAAABAhEAAxIhMQRBBSJRYRMycYEGQpGhByOxFFJiwdHwM+EVQ3KCorLxCCQ0RFNUY5Li/8QAGQEBAAMBAQAAAAAAAAAAAAAAAAECAwQF/8QAKhEAAgIBAwIFBAMBAAAAAAAAAAECAxEEEiExYRMUQVHRBTJxoVKBsSL/2gAMAwEAAhEDEQA/APcYyMhVxVZSt3WOQtTup8Gxb1gBrGQlSv8AMmgqtSonJawvgNvuXigiYm/MpNgCQnDYbmOWufSAOpjI5hK0rLrWvBUbMLPhlWu/2gkmYhL1VKBCGI5diAPN2LwB0cZCFGqRUVAzLAulwQyQHDnP1/WIftMunw0+KBa7jswc4zmAOhjI5w6mWoElUwNS7NzEAsd+htgxOpGy5im5ciwWCff/APIgDoIyOaVqJZBLzQWcEEfptcEX6wbUTgmZM5lB3BYCwZyRfP3PtAD+MjmlTZd3MxwwFwWzZ3Y+/TtGzNlAXVMqZjd9iD2O30EAdJGRz0jUUVKClFQSCyyCCCw2O1r94hNW8srBJqcKoLJSC1lZI9u8AdJGRzcyagLIqmE1PYgjfD7Xx2iMvUIAzNbJDpuzKA7Z2gDpoyOcllBKQDNLbkjpjvZB+sDM9BSOaY9IAHKbbB+tx3uIA6eMjnkz01JIMx7cpKXcOkC93JyBh7xrUamWU5mAkhWXJDWucbfUQB0UZHOyVgrSEqmVFQclmd1XD7Zx26QTVyqEBCF1qqxk3BbGcE+0APo1CPRLNcoOWNZI6X/UQXi05QWKVtanzAc2euSGsYAcRkIV+KStlsdk1B7lVmexZvpGTDMu0ypg9QUGpb6u7XgB7G4V6BKxMZayeV2qGaiHbLM0M4A3Cbj8gEFVJLIVeoAe4yR6Q5hJx2W6nYGmWVbBr5LguOwgAui0yhOKiBTzMx6tfrdsHDRyfxJ+IMjTzDL08lM1aSxVZKQegIBJL9IY/EGqVKRqpiAyhLUxFPTIYODk52jmfwk4fJo1GpmAFUshIcPSAmoqA6l/tFkvU9HSUV+FK+xZSwsdw3CPxKSqYETtIlNRDGXzF9uQhz7R2PxPx/T6KWFTQCpb0oADqbPtfJ6x5/qfxIJWmYrQy6kOUKUogj0NHSKPFpv7dxSUmcaUL8MM+ElAWQD3JI94nB3P6fGVilKG2KTbw85x7DRP4prf/wAJL8PpWX+tLO0d78Ncf0+tllUsAEABaFAOl8AjcZ7QwVwuT4XheGjw2algzekeKaaarR6zVIkKLJTNQC+wDj3T17RHDMYU0auMlVHbJd85R3HxN+IcnTrMuRKTOWkspT0pB6AgEk+kUOD/AInoKwnU6dMtOAtF6fVJDgekA/B7hMpfjTlgKWgpQgG9IZ6vU4f+GH/4p8JlL0ipxAEyWxSrBLlik9RE8dC8q9JC7yzg2+m7PqT+MfjFOiMnw5KJqZyVKCgqmwpGyS7hX2hHpfxTllf5ukpBZ1JUFG27FIdo4PimoUrSaUKLhHjpT6Ogt949l4lwaTqOHgTEpcSQpK2ukhDu8MJFrdNptPCKsjlttZz3L6OIS5khM3TlJQogOEVMN3SLuL2gMmdNIPIkEFLJ8OwcM79ix9o87/C7UrKNTLfkAlzLqpAJJBvs4b6R6JdSZRrKU0rF1EHq4tcAAm8VawzytZp/AudeehqRq5iamQHIUzSyLghnbNnME/bZ96QCALEoIqdwCzvlrdIhNVMA/wAQeSo3NwS5ViwewHSNqXMJU0wJchINRLFRqDWvsIg5jJuvmuWQ2SxQT6OR2iUzUTRUSkBgotQ/lZhUDd3+0V5841E1HzcwBU2ACkED94nEZKStYWBMJIB5SSMhhzEB2Nj6PaADo18xzypISHACCKgDdnNrbRqVrFhVK0IsRZKDmkmxc7sHjJMxRQllG01i68g7BQZ7n6xJJmikJmBTlVyrzNysPQAk94AhJ1kwlPKg7k0FLW5hc5HXfpGHiCzSPDSl2d0E2Y/0AiKdTMZwtNkBTlThmpc263jNVNWCxmMsJDsSRZ7lg10sfrABtPqpqijkSkGm1BOUkkguGx94qaSUFJmUIC+ZJFwlrH9yxboGN4NpJi1LYTGFjSSSWBciogX/AJGAaZly2PiKKSPIqqxCh82LO7doAnINKpOX+blApdTNe+e+0Ely5alzPEBSxKlGuxF8ggFmLWtA5cshcupJAd3L7r3IDdLGN6eylhdISklwQLkmztk4MAC1EpBWsFaQCo4fcG7t3vdomiTUJiqpaQoUF3SA7YcDpApSmH+qdxdj0sAAL3c/9YN47SlCoPUDyBre4A2+0AH0CgqcFVIci4S7nl7i1hmHcIuGf4ksP8jsCTtvhh9YewBuE3FyPFlhVwwYMk5V3hzCriUweLLHLkPyupidjhnF4AqfsyZk6YhQBSutJ7hg4bbOd3jzmZwzXcInKVISqZKVaoJKwoDAWlNwoPmPT6D4qloUglSTSKnu1nG4eBon6h25XLs9O29t3btEp4OvTat05WMxfVM8n47rtdxNUsfspdFQTRLUBzM7qXbYR0fxZ8DzlSpE+QPzkSkJmIBuSgBlJPUf0jtpWp1DE8pccpJS213Bxn+8ymTp72ZrluVwLMM+rnpE7jof1OScfDioqOeOvX3PNT8ccTKPB8E+J5a/BXX9MP3aHnwF8DqQJk3VjmmJKQglyArzFR/eP9Y7ETJ5SbpCnSAzMBd3+0B8bUMOt9k3wz3wz43b3bitmvzBwqgo564PNJvCtdwiepchKpko2qCSsKSMBaU3BD59Yjr9XxHiyky/CKJYL2SpCAeqlKy3QR6YZmpHrbZPQ+m/9jfBO1Pv3CcdVXF8M3eG40X1N/e4Jz/keb/H/wANKkS9HJkomTAlEytSUFTqUUEk0gs9/pGtRxnierlJ0qNMtCKQk0y1pcANzLXYCPTjP1A+UEPs37z2c4pt6wTUrnVmhqSBS7MLXPXpDcRH6n/wlOCk1nl+7Od+Gfhz/R+mJWUmbMUkzCQ6QBhI7C9+phuoyymVW+VAJGBcO73yAn3gqvHIILF7/K6b97OzZiJM5OfDJ3BpFslv94/aKnn22ytm5y6spSaFMCJgcJBUVCyVBg9mZomVyVCohSUk4ChYkXUwwwD/AFg4E4hipG37j2Hoze1oJOEytQSZeWSDS5DeU9j9YGZSny0VMQp3ULqS1iHLkYJJgunnJAWpAU5QomsAgsQzgC/mOImpE5ykqTvfkvhizbtiJzVzjiikks1NxfL5flx0MAQUuWZRqNKRMwgnptUMb26RXUtCTYTGSVUEMwCVXI6g2+0XxLmALuh6XQBSzkkWcfutnrAV+K1KQgswBFN2zY7KO38O0ABolCoc1KAyuYc7G1u53ER1CEYdZFmIKb1Jsb4sG9osTJcwE00WqIcIBAcM3s+YglM5rAF2ayL2L7d+h9oAloFI8RLVVOU3ZvLe4tsIrSm8KYTelSc2dIdhl+vf1i5o/ErFRQEWfysWGA13vEVadUqVMJI+VIpVez4JBbPl2veAIqSxkC2E3ABfmuApi31vAp1d+WVd9k7q3NW/84LqJZolqSEFkA1G2FDFR779YFL4aSLJThLAtfL3B2+8ASpWKilCGu1hcbPzWADsY3cO0uWfQg7gpYPsx+sV16RQwlLsDszEW+Z3ckdGixptOg+IVhLsShiOhezm/aALelkqE96SEAMm2zYd4bQk4TMTWkCt6S7qsGAwn6/SHcAbhPxUhM1CipVg7BLux6vbMOITcbmstPOU8pJF79rbnDwAu0wQguFGpIt+W+HGAqC+FLFBKl0gqZwHwFE1A9fuYinUlvMWe5vZ7Uv1tb7tElH/AOSwDsXtgu25YgNv7QBGcmWQGKmCAh6RsCcVA7jtY+2kIQpRLl3CTyBn2+bHLf0grtas1GzhL1VIDN13PvBdJNS5NdTJUSGbAG1gGv8AfpAGphlAYqBPiVJSAOVgQHPU/wDFFTwZYTcqZmekXITgGrvcYJiw7S0f4bMoc79QS1JYCwiKFh7+CAbYW7WBdzaxFzAEV6ZArfxBSC7gXDtyv+o79YLrdNLRL8SZMYMG5RcsGFshgLe8QKSPH7l36c/Xpv0G8Kvir/ylb+E3N9Uv/wAL/eMNRa663JG+mqVtiiyWn47p2UlSZgCmFbCzYLDu5t1hjxeZJkMVTFOq4QAMUlNgfKKS1+0VuP6ybLAVLRJMgU0EgKv1DGKOgnCZrUq1DcyElL4cpDZ2zHE9VZF7M85XOMI7lpa5LxMYWHxnL/HyXeE8SkTFKQVKSZgpNQAe+ARh8NFnTIlLnLkvMC035gkuxyCz7v3eKnx4JdKKW8V7U5Zu3dmjfxEhchcnVAczUr9W3+/2iz1FkG0+duM/h/BVaaqai4rG5PCfuvk1MnSAqakeIfCBqICWuwN2/u8a0XEZEyalKPFQVGxISWLdS5iOn0Hh8PmrV55gqJOWe39feLPwkmfSiqjwaS2Kn2/nERvuc4xfqs9O5MqKFXKS5w8de3yU/wDTGlIpImgAUiySwd85htOTp5aUTCslMwsF2bmSbkAMBf2+scdp55Tp5oCAUqWAVfunP3h98QyUo0MhKVVAEGrq4JjOvW2uEpPHCz+zS3RVKcYrKy8fobcQ0MqVKM01KCRsRe4xEuFaKXNlJmJKhUCx5QQGA2DOAPuY5zX+NIkGUrnkzEihX7psW/yhiOJ+Dw+Wx51ApT9S59hG8dY973cJRzjuYS0S2Lby3LCfYYaHSyZ1VCyaCEYFqSW2uLt6JET0suSJypdR8QAliwcKF2DNHM8B18uRPRQslC0hMxwQyut9nP3ixxrSGbrylKqVUgpPQgRVa2TrTSy84aJeiirHFvCxlMvcRky5K5Uo1EzLAgJYXSPb2iXFOKSZQVJUpa1FVRoADE7PiEus1U1eokJnJaZLUEk/vOoMftFz4KoM2b4jeLtV6mpn3dootZOc9keMv1XTg0ejrhXvlzhej68/4Gn8akFKFHxnIYNTak4IZrljjYQXTa2TMTUjxE0UouQCHCiCLFzmK3xaP+8yPDpq26VVDMc18Ua2eVlExQCksCEWHXAyYh6yyuxqXKTxwiPKVzqUorDaz17nZLRJ5gKyQCGcYS5Z2xyj6iLOlMupNiaqslO4Y+UdusVZkopUEqKgKFl5hsTQfKAMMTbNomhiU5IpWzu/o7evSPWPKLXBlAL+QlQJFK6mA2b+ZN4ewi4TKUFg0LAYuTg2Dbev2h5AG4T8WKhMDJfkIHJVcvYlsYhxCHjUtJmNWxIA8pLO4Fx1fHaAAzUzCbS0pZJYUPazAHcxOYglXKgAZAMuwADg9SXtT3gSJaKgmvdgaDgKN0nABLgnFos8N0aVKCq6qQCGBGzDPZN4AGpExm8IEMD5PK72HVgUj2Mb0qZrAUMLAmhiHdwxDEWH2gGjLFLPZaUi5OE38wB+wiY1KlomkqUry38oF8Umw+sAW/2SsSxMWEqpcJYJLnJbtazQCbp0lSlLmEFKgFEoYOSGCfp3y8AnEhMt0g2UebmZyOaxb/eMF1pJmTByEAuQp/3QkE3vnbtAG5qUJ8QVecqvQbUqD3G0WJiJM5AkLdTDzAECwuoK/vMLJiWJBKXFQZ1liw3fmftvF3Tz6JhKwwpLFKFfMRfpdh7xDSksMmMnF5QllcB05vXPKXFKWDqfpbt2hrreH6aelCGWkpSQkjKQhnCnzGSUITzCbzAJUCEEBja49w/SJEIuRNVWAorVQSOZha2bWEYLS1JNKPU3lq7m03J8FPg/CtOiYlRMxavlKwGBZ9t/WGnENVKnSyhSVlCsEJy17P6QAypaFOFEgM7IUoMQxBIDOXHo8QmBJSEmaShOAZRtmyu+bReFMIR2pcFJ32TkpSfKL/FVS1y/CVUkLS9hcAXx17Qg0nC5EtSV1zjSymJQ2bYP6WhxqZ6CAqjxCzFQdLFIq9rE49IClSCAfCsxfnNmUHP3BeE6K5yUpLlEwvshFxi+GVNDoJCJcyU8xQmEC9IYsbi+3fOzwI6KSZAlGZNKAax5QQ9mc27+8Mpc6SSHQQ5TcqLZ6nLOC3eLus0cqWiqiwYWJB2HXNhFfLVYxgnzVuc7vXP9glauUUeGUKWAKSGHWkO53P6wsVoJCVyypUyiU4QkgEFjzXyWJH0GYvTZqQgLTKcEEnmZqS4cv1c+0D1aTWoplpI5XdyxUxtzbk7D1MXlVCXVFI3Tj9rN8a0sqaihSFoYBbhKXHb7tApWllImJ1BXMUpISm9N3TYnG3eNK1BKQ6UulNISynIAd84CgA33jGGKQXPKRUAo1JwKtgT9Ih0VuW7HJKvsUdqfBa18yTNKSUKKkKcEAOCFM1zglvrC/i/DdPMmE88tb3KWuXbHWLMt2SoeG5PMmlTpIdYBNWXB2gaphN6UFSmcMq2GUS+CVH/OE6a5/chC+yHMWUVcGkKSgeJO5QSSALAkEk2sziOORKTM1KEOaStnyWdgTtHoa5ZUkUyXcLfzBmYAFj0AcHLQl4Z8M0TPECVKDMAoMADu+S0cd2iTsg4LhPk6q9ZLw5Kby/QaayXLZZUuYjzsSwp2IBdgxXvbHSOY4Zw2YhjI1itVKZgixIcZBCiCzEEd45b8c+IzwjTS2KJa/FUoAEVLBRZT5ABfpftHMfg/rCniklMtSkomJUmYHt5TdsWbMd8oJnLXdKCcV0Z7L8Ma7VK1ISZSVae4E0KIYBIsU1Fy9vKI7qOU+HtEqVqFgpNHMEm22PYg/aOriIZxyLpJy4SX4Nwg46Of5PLuz7u7j6e8P4TccmB2KVHkNx0JD7ZFP3i5kL5ksm/5dwTanDkOX9RiDInlBCh4YsAogpBNy56MWI9o1qUIStSed3YFxg3ZugqyYhVKABZYJANJbrb6uT7d4AsnTJCkBEytVTl1XsCP79Iq6V/DmD+BCHckC53sABBJS5aCFc4AIIDg1cpUO4YED3jRnS2mBImc2bhTsVXc9aTkwBKYoUodmCVZfmZQDClqgekS1iEmZM5XLpcFRYuwuwtcixieteiUkqVh/LZrWKk3FukZqqzNUELSCVBhUHcC3K/clv4YAqJWl3KVOFAPUXADgqxs33izqtRcVodgRZRL0EHcXJMaTp5p8pIsbGYFG9IN33NRHTs8F02lWCkrJAqLut3FiNzuGs2YABpZaVFACAXUz1k4pLYuGH2iOkSlQfwzylKQCosyj6dQIv6VCwsVLDOSRy36UsHA29ooSZZCFpQ5U6XpSpJZ1W2durCAJypyKWpWxHlCiRU4YY8xaNLKVVNKmEFyQFG+cjrlvaJzJE5RS9VwLglOx81ODf8ASNT5c3mbxa3VUXLFO1Lb4xfMAROpDFKUkOoKdKiXL4TYZb9YBqak4KlcoPmO4e1ouoVOASEhTgqJqcjYJDnIu/tExOnCjlWRLHPa6tsb2vbcwBUnAuQDMLE0tuGu3UApA9+8akhRlzHrPlAZy3MbDoR72aLE3TzBVR4j1skkk2pd72yf0jUtM2oeH4iUuPO55mLu/wAuIABqUsiUWFgtTKDWcWY/pFzUqUJieZYBUmzMnbd+2O5gOqkTCmWCF5XU3MzkN/lBtRLUZyCEK5SnmNwQw2Ngc/T0gCorVPKQKzUFGq5Fi7OeloszNcQUFDqRLArOXcbnsP1jF/tALBz5vkT1t9nMbSrUYAsX8yUh+jtYGAKyp5dRStRUVKs5IoY37QLxTSllKJ5nAWdgG/naLsmbPBDgkbilI9Ga7dekQE3Uctt78qAXs4/2c3zAEpU55yOZ3QHPXlN8t9o1wjVBMuwd1JSObch3NyB7RqaZoKSySo1B6BZmAP3JaIIUtm8MJQqn5Bt5nt339oARfFfw/L4jJVLIIU5VLUf9WpTOpwLjs94X/C/4YyNDN8ZExc1dBSQpk+bcHaO7a0aETgEAGUk9wP0hxCdBukdVD+sOIMGQg4+h173QwABNRc2tjO/WH8JONvWGS5CXsl3Llge3bvEAlq5s0KUQlJSC109A9y+H3iMqdOJBoBQ4+S5yHAfZvaBM82cAHJCmYB39x6bxNKpqUICFAMk2dOXOX7Mzb5gAepWqmVWqhRBdISU3dI27FvRzAisggeKTdSeVIF0jfqDV9ou6iXMUlJ5SrmCiaDd7C/ys+L4eKwkLI/1bYHkqb/leAAr1KyHSuZio3axYWFWxCvrFkJJn3dzYjtTc1MwD7AwNenWAoqKEhmDiXcvh2bDQcECefmU7+VP7uyixf0gCrp5csqCWmWLZSMA3dIfCMe8RliWopDTHLDKTlhjZvvFqQsLpQZbJd3dQYlyQ+XuRAQpBAPgkOH86g1j5W/2RABNDISVihK2Qq5NLBiQM3Nun6xZ4H5pr2Lhx9b3JN+hipp9SkEKEpVQuGUS9ibjdj+sW+FzhVyywkKclicpIGMAmoQBX4VPIlzlAlRCQRk3YtkekRV44Dc3lKE52Yu/Uiz9oFpCoIWqullJuVZzZxch/YxNKylEwJmE3RcKOTnm79BAEZiL8iZgl8tQL3L3YZxGJQqtLhdPyuFEgOWdt/WJGdNTMCQpQPLyqVVkGx294IdWtpg5gta2AuSkNdh27dYAr6ZKwhucE+GQz+59eoic2WoLJmpUfM9LsbJAYjqR+sWU69alS6bqpNaOpBD+hitppxLCZNWhIBILkOX3OfbtAE5VXhiXLCq1F1linHQn2H1g5T4i5KlBTlwvIun9Lv6xVkz1FC/zFVFgBXuVZbYY3a8F1M9ZTJZSg4NVzzcwDPufTvdoAryUGnnTMJp/LZ7Fy/oX/ALxFhMua13IEwFQ3DEXHY3+kH1WsUmaseIEizBSSrbZsRqao/tEt8lKX2fzbG4gBdPlhBIKnIJBDNllWJIs739I3JkupKXZVgQ2wJOcWG4vcO8WtMgksoJUkqcVkBZ2qt6b9IIvXJSpYEsOggA+tr9LD7QAtVSU5IdJwnoGc3uTVdobTJCRMUxJIAJGwcN9bE+8UlTJeBKAAS/MtQtSHGbvZvSKkiYqWuctQUEVJZz8pTYDuN98QA7eBvA9PPCnIe4BD9LxsmLAyQXmDtDuE+nSx7mHEQwZCPjI/NACQpRQwdTXc9CP7eHkI/iECpHcMfLjs93vtEAzTLH7TMBYBi+MDvn1/yiisSGytTpDFkhugZxdhF7UzJlcwBO7D8t3DXu1/r2iC/EcEpBSVEeS7Pvy2e33gAcnw6gAZllVGyQAou73uGSrGxgSRJIBdYcMxCcAA+12DiCpnTgkOli3/AKeHboD1O0H8aa5cMn94S3LOWt7AfeAKmoKfDIS4CVAuVC9Sbtv2aDy1fnJTcCoFiRZk2YZH92iOpmzKFBvnb/Dyli2U/wBYnJtPRs7YUSSyRZSarejQBYAWJpQVGhJMwl/lIsH6O/0isviKimY7gKDy9mbYH0vGabXzFhXMjA2sAVXdx0MGVMmsCoIpF25cOkWL7ipvQQBkzWgKlmvl8NQN7VADPeK/D5yvEQFLVhNivJbocvFnSGcSkLSkpyWCdxbfqDeMmapdcuqWmWSoPzJJI6Yf3gBfILodrVp8pJIACurkDpFjSH8udZQZKSASbG7tjB3GYMiepaJgIchv8N5fW5Kmt/d4jw6U8qaluYgbZywcljf0gDFahYEshiSgvU1yMEk3+8ZL4mRSVCoiqo0sQAAw+pjaZJJk1J+RdQa3phoDLWtIT+Skmi4Cck3SPqPvAB18SpQhVKfEJNTDYHm99o3+2FU6kUlBNnT/AAu79e0CrUDUilTpJUfDI+YPbO5LdoFLKnZKEMLg0EORUx6hwP7tAByhSpcysp5VBJpl5YubDIMBC1Ckp8QBSQE0U3LqsyiQ7HaLurcacqFlKIUabZvn0ZzFLUSj4aD4ZNvOSosCT8oOWuTAE+JTz4jFRBQA1gb0uSdnwPe0FWp5spRUCWSCHu5B+X3F9ojxKWeWmtSaQ5HlIb+HmJiJP58sByBSwsAA3+0D/wDYQADSyx4iUuLKau/MxJYWZ3JeLQmT3LAXy6QBkix+YAMX/rEEFIMtAmpUgLFKUs+bOXwIraZKfzbkshQDDIJDkOWGB9IAtrmTik2TuzAODSSkMbWJF+3eITfHB81Vhsk5q6gXFh9IrTBLD2WAbsyVYDWc3PN7ZiCkICVKYkhQyR/EdncWzACb4p+MZegmS0zUTFmYCRTSCEpUzrFg5fHYwq1n4qShLKpOnWo4Fagke9LmON/Fdf8A34JDsmWkD6nLWfvHMaqYEID7XLbk4D7CLIg6/V/iRqZup05URI06JqVLSjcBQcrUbkAPYMOr2j6DSoEOLg4j5A180UgsR7Z7iPq34alrTpNMlfnElAV60iIYQzhNxmUSosFGpFNg9V/KT8vr37Q5hJxmW8y6kh0MxURuXZgesQSBmImBUzzsagGJy4b0tgiBzJa7N4nlP7wbLkF/17NGKlWP5yTU73N1Dy7Z5r+0YdP5vzEEEk3WQxO9hlLj69oAN+zLSE1mYqWXJCSXBYM9369niKZU8pWDVhLgu/seoa8DnSSkV+Kkiqxcm5NQwPQ+5gCaXbxQ3V1Ozu/ly3fMAFVLXf8AxGe55++wP6doso/8SBgO7d6cm+f6Y3gemmFH5iQFmyT5skqKjcYpKY3InlU0EoIBU5uWBsHw7ttjEAAk2CwoL8osbnzAvcANb9YLQgIWolYDUfKXCg9gOj1QSXplMtpbOBUFCoFVXyuXIAu7wVYWVMJQAqsqh7NSCz2xnYNAEZWpSmcSKiSaPlZhhg72z7mB6WnxklFZJyFpLsd6jf6wTh6lBaQpKUMHDJ6gPvbHu3aA6FS60zCVBMxQ5rc3QENYdgYA0lFQWzN4iTQ/mF93Nz0faCztOoS5popSoppQ5s2TbDwNSJYlAgqKTMDuAMO9wHjUpafDXylF0E81VieirP2gAqZygmSAogKPMx/i7irtmB66ZZRKi4mqAuRam7GoYGwMYtTqk1HYNdvntZKSNh0geumulYNiVlTgvsQxAul23gA8+X+a/NdSCL2bluT1tBNDrVKm0lTpFTd82Ja7f28AmoHjA4NSGTklwLhxgfyOI3KQtEwr8NQAJ6mxPr0vj9IAhpjVp1hIOQ9rX2a4YekSQuhnmLQSgWSl/mU1iGvtv1iennTJaTSgkEk3csxbHdwfrAtYvxFEqSQqlkgIeognNQdmbtcwBPUTqVq5pgJCLJYfK5faw/WCAPOSQ5unmINhSLEMznq8D1aVVkOlLpA5gw8rEBTNk9dhE2acgEJJ5XU9Rekdw30MAD0qeZHm8WvmDcoD7bN0aM09ZVMZQKkpITSkXch2DAFmyYHo5ssTQQhNLgJFWLs5y57RKQpArdZAKVJslQUqpXmL5IxbrAFlIm0k1mrlpHKQ58220aQiYVISXUAVPZBqFqT6NV9YyUJQBUq9qCBLIDkWNPVrRVQySkpWKqEgEIJuUG9t92+sAeJfiJMKuKTApgUpQkikBjS+MM5zCvgnAzq5WvUylHTyq0NgLqOwt5UqzG/i6eRxHVlyaZhSnuzBvtHqf4WcFErR6d0sqeVLW4yHsD/u+1zEg8N1ZeSFPYpPa4/6x9e8PRTKlgFwEJD9WAj5I4tw9UhU3TqYrkzFSyRggWBPt+sfUPwJq/F4fpFvUTJQ57gN/KDA+ihrdMVKfwwqzOV0td7MDcdYvxkQBMOHqz4bF3H5xsTkvTn+cEOlJF5KTckc+6je7f20NYyAFX+jSSEjkl0uQhWVYzk2aIS+HrDKJddVw4ppfDYxDiMgBONPPZrCysFnKsY6RLS6ScFJKlGkEuKybNu+b7bQ2jIAUSNDN/LqWuwNfOcjHq93gP7BPpHMp3v+Yen9du0PYyAFkzRLK5ayyqUgKdrm+Ldz9Yr6Xh8xK0EpFIvTUSEk5pHaHcagBYnRK8KlQL1EshTWc7nbtAxoplMwB7lJTUsvbPMm8OIyAEw0C/yrAU+ZlG3M9uvd4DN4UtlMkOTYu2Xc5L57Q/jUAKjo5gmVJw43DMwBsb7Y+8aVwctaYT0BJIAv0PcfSG0ZACj/AEQvHiOO79Qevb7xrU8OmVJKCSpKQKyQLh74J3hzGQAo1GhmFQVyKsBzOQLXLYz2iatCvxguzBvoAMDZ+3SGcZACmTopoIWVCokVBh5QerfpGHgzhislvLYMHLm27w3jUALUcLII57VBTUgXDfyED1fDkoQVOwQVTDYF7OzdgIbQs+J1No9SRtJmf8hgD5R1upXPXWATMnrJF/mWrbu5YR9WSeFUeAlFkSkBL+jbd2u8fL/wUx12gSQ4E2WW93/WPraAPm38Z+DmTxEzP/cIrYfwmk/YCPUvwO1/icLQjeStcs+xcf8ACRHHf9ocNqNEoZ8OaPoUf1MMP+znOJla1OwmoUPVSCD/AMogD//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33587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43000"/>
            <a:ext cx="6858000" cy="5143500"/>
          </a:xfrm>
          <a:prstGeom prst="rect">
            <a:avLst/>
          </a:prstGeom>
        </p:spPr>
      </p:pic>
    </p:spTree>
    <p:extLst>
      <p:ext uri="{BB962C8B-B14F-4D97-AF65-F5344CB8AC3E}">
        <p14:creationId xmlns:p14="http://schemas.microsoft.com/office/powerpoint/2010/main" val="15245533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1523999"/>
          </a:xfrm>
        </p:spPr>
        <p:txBody>
          <a:bodyPr/>
          <a:lstStyle/>
          <a:p>
            <a:r>
              <a:rPr lang="en-IN" dirty="0"/>
              <a:t>Promoting good governance and fostering an active and independent civil society</a:t>
            </a:r>
          </a:p>
        </p:txBody>
      </p:sp>
      <p:sp>
        <p:nvSpPr>
          <p:cNvPr id="3" name="Content Placeholder 2"/>
          <p:cNvSpPr>
            <a:spLocks noGrp="1"/>
          </p:cNvSpPr>
          <p:nvPr>
            <p:ph idx="1"/>
          </p:nvPr>
        </p:nvSpPr>
        <p:spPr>
          <a:xfrm>
            <a:off x="457201" y="2514600"/>
            <a:ext cx="8077200" cy="3886200"/>
          </a:xfrm>
        </p:spPr>
        <p:txBody>
          <a:bodyPr>
            <a:normAutofit/>
          </a:bodyPr>
          <a:lstStyle/>
          <a:p>
            <a:r>
              <a:rPr lang="en-IN" dirty="0" err="1"/>
              <a:t>Engility</a:t>
            </a:r>
            <a:r>
              <a:rPr lang="en-IN" dirty="0"/>
              <a:t> defines good governance as the process—inclusive, participatory, transparent, and accountable—in which decisions are made in a democratic </a:t>
            </a:r>
            <a:r>
              <a:rPr lang="en-IN" dirty="0" smtClean="0"/>
              <a:t>society.</a:t>
            </a:r>
          </a:p>
          <a:p>
            <a:r>
              <a:rPr lang="en-IN" dirty="0"/>
              <a:t>Our experts apply good governance practices to all of our technical work, but particularly in clean energy, climate change, food security, and natural resource management programming. </a:t>
            </a:r>
            <a:r>
              <a:rPr lang="en-IN" dirty="0" err="1"/>
              <a:t>Engility</a:t>
            </a:r>
            <a:r>
              <a:rPr lang="en-IN" dirty="0"/>
              <a:t> brings a politically attentive, conflict-sensitive, and cross-</a:t>
            </a:r>
            <a:r>
              <a:rPr lang="en-IN" dirty="0" err="1"/>
              <a:t>sectoral</a:t>
            </a:r>
            <a:r>
              <a:rPr lang="en-IN" dirty="0"/>
              <a:t> approach to its democratic governance and civic empowerment programming. </a:t>
            </a:r>
            <a:r>
              <a:rPr lang="en-IN" dirty="0" err="1"/>
              <a:t>Engility</a:t>
            </a:r>
            <a:r>
              <a:rPr lang="en-IN" dirty="0"/>
              <a:t> fosters local partnerships with national and subnational government bodies, civil society organizations, and the private sector to harness synergies to maximize impact of intended development outcomes.</a:t>
            </a:r>
          </a:p>
        </p:txBody>
      </p:sp>
    </p:spTree>
    <p:extLst>
      <p:ext uri="{BB962C8B-B14F-4D97-AF65-F5344CB8AC3E}">
        <p14:creationId xmlns:p14="http://schemas.microsoft.com/office/powerpoint/2010/main" val="32816802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3379451" cy="369332"/>
          </a:xfrm>
          <a:prstGeom prst="rect">
            <a:avLst/>
          </a:prstGeom>
          <a:ln>
            <a:solidFill>
              <a:schemeClr val="bg1"/>
            </a:solidFill>
          </a:ln>
        </p:spPr>
        <p:txBody>
          <a:bodyPr wrap="none">
            <a:spAutoFit/>
          </a:bodyPr>
          <a:lstStyle/>
          <a:p>
            <a:pPr marL="285750" indent="-285750">
              <a:buFont typeface="Wingdings" panose="05000000000000000000" pitchFamily="2" charset="2"/>
              <a:buChar char="Ø"/>
            </a:pPr>
            <a:r>
              <a:rPr lang="en-IN" b="1" dirty="0"/>
              <a:t>Democratic Governance </a:t>
            </a:r>
          </a:p>
        </p:txBody>
      </p:sp>
      <p:sp>
        <p:nvSpPr>
          <p:cNvPr id="5" name="Rectangle 4"/>
          <p:cNvSpPr/>
          <p:nvPr/>
        </p:nvSpPr>
        <p:spPr>
          <a:xfrm>
            <a:off x="762000" y="751344"/>
            <a:ext cx="7772400" cy="1815882"/>
          </a:xfrm>
          <a:prstGeom prst="rect">
            <a:avLst/>
          </a:prstGeom>
        </p:spPr>
        <p:txBody>
          <a:bodyPr wrap="square">
            <a:spAutoFit/>
          </a:bodyPr>
          <a:lstStyle/>
          <a:p>
            <a:pPr algn="just"/>
            <a:r>
              <a:rPr lang="en-IN" sz="1400" dirty="0"/>
              <a:t>Democratic governance is an inclusive, participatory process that promotes transparent, accountable, equitable, and effective use of power to develop and implement public policies. Our approach is based on good governance principles; it considers both the larger political economy surrounding a particular governance program intervention as well as the nuts and bolts of the governance processes that require reform. Through this in-depth understanding of a society’s political culture and attendant practices, </a:t>
            </a:r>
            <a:r>
              <a:rPr lang="en-IN" sz="1400" dirty="0" err="1"/>
              <a:t>Engility</a:t>
            </a:r>
            <a:r>
              <a:rPr lang="en-IN" sz="1400" dirty="0"/>
              <a:t> continuously looks for opportunities to support home-grown reform efforts through transparent support for these stakeholders.</a:t>
            </a:r>
          </a:p>
        </p:txBody>
      </p:sp>
      <p:sp>
        <p:nvSpPr>
          <p:cNvPr id="6" name="Rectangle 5"/>
          <p:cNvSpPr/>
          <p:nvPr/>
        </p:nvSpPr>
        <p:spPr>
          <a:xfrm>
            <a:off x="458337" y="2559265"/>
            <a:ext cx="3413114" cy="369332"/>
          </a:xfrm>
          <a:prstGeom prst="rect">
            <a:avLst/>
          </a:prstGeom>
        </p:spPr>
        <p:txBody>
          <a:bodyPr wrap="none">
            <a:spAutoFit/>
          </a:bodyPr>
          <a:lstStyle/>
          <a:p>
            <a:pPr marL="285750" indent="-285750">
              <a:buFont typeface="Wingdings" panose="05000000000000000000" pitchFamily="2" charset="2"/>
              <a:buChar char="Ø"/>
            </a:pPr>
            <a:r>
              <a:rPr lang="en-IN" b="1" dirty="0" smtClean="0"/>
              <a:t>Civil </a:t>
            </a:r>
            <a:r>
              <a:rPr lang="en-IN" b="1" dirty="0"/>
              <a:t>Society Development</a:t>
            </a:r>
          </a:p>
        </p:txBody>
      </p:sp>
      <p:sp>
        <p:nvSpPr>
          <p:cNvPr id="7" name="Rectangle 6"/>
          <p:cNvSpPr/>
          <p:nvPr/>
        </p:nvSpPr>
        <p:spPr>
          <a:xfrm>
            <a:off x="748352" y="2928597"/>
            <a:ext cx="7772400" cy="1600438"/>
          </a:xfrm>
          <a:prstGeom prst="rect">
            <a:avLst/>
          </a:prstGeom>
        </p:spPr>
        <p:txBody>
          <a:bodyPr wrap="square">
            <a:spAutoFit/>
          </a:bodyPr>
          <a:lstStyle/>
          <a:p>
            <a:pPr algn="just"/>
            <a:r>
              <a:rPr lang="en-IN" sz="1400" dirty="0"/>
              <a:t>Societies with organized, active, and open non-governmental organizations (NGOs) and civil society groups (CSGs) contribute greatly to the quality of a nation’s democratic governance. </a:t>
            </a:r>
            <a:r>
              <a:rPr lang="en-IN" sz="1400" dirty="0" err="1"/>
              <a:t>Engility</a:t>
            </a:r>
            <a:r>
              <a:rPr lang="en-IN" sz="1400" dirty="0"/>
              <a:t> offers expertise in local partner capacity building, organizational development, research, advocacy, and oversight skills training. </a:t>
            </a:r>
            <a:r>
              <a:rPr lang="en-IN" sz="1400" dirty="0" err="1"/>
              <a:t>Engility</a:t>
            </a:r>
            <a:r>
              <a:rPr lang="en-IN" sz="1400" dirty="0"/>
              <a:t> has worked to empower a range of NGOs/CSGs, media organizations, and community groups in providing services to the public that government is unable or unwilling to provide.</a:t>
            </a:r>
          </a:p>
        </p:txBody>
      </p:sp>
      <p:sp>
        <p:nvSpPr>
          <p:cNvPr id="8" name="Rectangle 7"/>
          <p:cNvSpPr/>
          <p:nvPr/>
        </p:nvSpPr>
        <p:spPr>
          <a:xfrm>
            <a:off x="457200" y="4521074"/>
            <a:ext cx="1758815" cy="369332"/>
          </a:xfrm>
          <a:prstGeom prst="rect">
            <a:avLst/>
          </a:prstGeom>
        </p:spPr>
        <p:txBody>
          <a:bodyPr wrap="none">
            <a:spAutoFit/>
          </a:bodyPr>
          <a:lstStyle/>
          <a:p>
            <a:pPr marL="285750" indent="-285750">
              <a:buFont typeface="Wingdings" panose="05000000000000000000" pitchFamily="2" charset="2"/>
              <a:buChar char="Ø"/>
            </a:pPr>
            <a:r>
              <a:rPr lang="en-IN" b="1" dirty="0"/>
              <a:t>Rule of Law</a:t>
            </a:r>
          </a:p>
        </p:txBody>
      </p:sp>
      <p:sp>
        <p:nvSpPr>
          <p:cNvPr id="9" name="Rectangle 8"/>
          <p:cNvSpPr/>
          <p:nvPr/>
        </p:nvSpPr>
        <p:spPr>
          <a:xfrm>
            <a:off x="762000" y="4898367"/>
            <a:ext cx="7758752" cy="1600438"/>
          </a:xfrm>
          <a:prstGeom prst="rect">
            <a:avLst/>
          </a:prstGeom>
        </p:spPr>
        <p:txBody>
          <a:bodyPr wrap="square">
            <a:spAutoFit/>
          </a:bodyPr>
          <a:lstStyle/>
          <a:p>
            <a:pPr algn="just"/>
            <a:r>
              <a:rPr lang="en-IN" sz="1400" dirty="0"/>
              <a:t>Adherence to the rule of law is fundamental for good governance to flourish in any society. Respect for a nation’s constitution and its body of laws leads to the effective protection of human rights. We support processes and POLICY AND GOVERNANCE Use of USAID imagery does not imply endorsement by USAID. practices that hold every individual, private enterprise, and the government accountable to publically promulgated laws enforced and independently adjudicated through equitable justice systems.</a:t>
            </a:r>
          </a:p>
        </p:txBody>
      </p:sp>
    </p:spTree>
    <p:extLst>
      <p:ext uri="{BB962C8B-B14F-4D97-AF65-F5344CB8AC3E}">
        <p14:creationId xmlns:p14="http://schemas.microsoft.com/office/powerpoint/2010/main" val="64351422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4191000" cy="2362200"/>
          </a:xfrm>
        </p:spPr>
        <p:txBody>
          <a:bodyPr>
            <a:normAutofit fontScale="90000"/>
          </a:bodyPr>
          <a:lstStyle/>
          <a:p>
            <a:pPr algn="ctr"/>
            <a:r>
              <a:rPr lang="en-US" sz="4400" u="sng" dirty="0">
                <a:solidFill>
                  <a:srgbClr val="FFC000"/>
                </a:solidFill>
                <a:effectLst/>
                <a:latin typeface="Aharoni" pitchFamily="2" charset="-79"/>
                <a:cs typeface="Aharoni" pitchFamily="2" charset="-79"/>
              </a:rPr>
              <a:t>W</a:t>
            </a:r>
            <a:r>
              <a:rPr lang="en-US" sz="4400" u="sng" dirty="0" smtClean="0">
                <a:solidFill>
                  <a:srgbClr val="FFC000"/>
                </a:solidFill>
                <a:effectLst/>
                <a:latin typeface="Aharoni" pitchFamily="2" charset="-79"/>
                <a:cs typeface="Aharoni" pitchFamily="2" charset="-79"/>
              </a:rPr>
              <a:t>hy </a:t>
            </a:r>
            <a:r>
              <a:rPr lang="en-US" sz="4400" u="sng" dirty="0">
                <a:solidFill>
                  <a:srgbClr val="FFC000"/>
                </a:solidFill>
                <a:effectLst/>
                <a:latin typeface="Aharoni" pitchFamily="2" charset="-79"/>
                <a:cs typeface="Aharoni" pitchFamily="2" charset="-79"/>
              </a:rPr>
              <a:t>education is extremely </a:t>
            </a:r>
            <a:r>
              <a:rPr lang="en-US" sz="4400" u="sng" dirty="0" smtClean="0">
                <a:solidFill>
                  <a:srgbClr val="FFC000"/>
                </a:solidFill>
                <a:effectLst/>
                <a:latin typeface="Aharoni" pitchFamily="2" charset="-79"/>
                <a:cs typeface="Aharoni" pitchFamily="2" charset="-79"/>
              </a:rPr>
              <a:t>important?</a:t>
            </a:r>
            <a:r>
              <a:rPr lang="en-US" sz="4400" u="sng" dirty="0">
                <a:solidFill>
                  <a:srgbClr val="FFC000"/>
                </a:solidFill>
                <a:effectLst/>
                <a:latin typeface="Aharoni" pitchFamily="2" charset="-79"/>
                <a:cs typeface="Aharoni" pitchFamily="2" charset="-79"/>
              </a:rPr>
              <a:t/>
            </a:r>
            <a:br>
              <a:rPr lang="en-US" sz="4400" u="sng" dirty="0">
                <a:solidFill>
                  <a:srgbClr val="FFC000"/>
                </a:solidFill>
                <a:effectLst/>
                <a:latin typeface="Aharoni" pitchFamily="2" charset="-79"/>
                <a:cs typeface="Aharoni" pitchFamily="2" charset="-79"/>
              </a:rPr>
            </a:br>
            <a:endParaRPr lang="en-US" sz="4400" u="sng" dirty="0">
              <a:solidFill>
                <a:srgbClr val="FFC000"/>
              </a:solidFill>
              <a:latin typeface="Aharoni" pitchFamily="2" charset="-79"/>
              <a:cs typeface="Aharoni" pitchFamily="2" charset="-79"/>
            </a:endParaRPr>
          </a:p>
        </p:txBody>
      </p:sp>
      <p:sp>
        <p:nvSpPr>
          <p:cNvPr id="3" name="Text Placeholder 2"/>
          <p:cNvSpPr>
            <a:spLocks noGrp="1"/>
          </p:cNvSpPr>
          <p:nvPr>
            <p:ph type="body" idx="1"/>
          </p:nvPr>
        </p:nvSpPr>
        <p:spPr>
          <a:xfrm>
            <a:off x="3429000" y="1535942"/>
            <a:ext cx="5434652" cy="5295900"/>
          </a:xfrm>
        </p:spPr>
        <p:txBody>
          <a:bodyPr>
            <a:normAutofit fontScale="92500"/>
          </a:bodyPr>
          <a:lstStyle/>
          <a:p>
            <a:pPr algn="r"/>
            <a:r>
              <a:rPr lang="en-US" sz="2400" dirty="0">
                <a:latin typeface="Britannic Bold" pitchFamily="34" charset="0"/>
              </a:rPr>
              <a:t>. </a:t>
            </a:r>
            <a:r>
              <a:rPr lang="en-US" sz="2400" dirty="0">
                <a:solidFill>
                  <a:schemeClr val="tx1"/>
                </a:solidFill>
                <a:latin typeface="Britannic Bold" pitchFamily="34" charset="0"/>
              </a:rPr>
              <a:t>Keeping up with the world</a:t>
            </a:r>
          </a:p>
          <a:p>
            <a:pPr algn="r"/>
            <a:r>
              <a:rPr lang="en-US" sz="2400" dirty="0">
                <a:solidFill>
                  <a:schemeClr val="tx1"/>
                </a:solidFill>
                <a:latin typeface="Britannic Bold" pitchFamily="34" charset="0"/>
              </a:rPr>
              <a:t>. Education and healthcare</a:t>
            </a:r>
          </a:p>
          <a:p>
            <a:pPr algn="r"/>
            <a:r>
              <a:rPr lang="en-US" sz="2400" dirty="0">
                <a:solidFill>
                  <a:schemeClr val="tx1"/>
                </a:solidFill>
                <a:latin typeface="Britannic Bold" pitchFamily="34" charset="0"/>
              </a:rPr>
              <a:t>. Respect</a:t>
            </a:r>
          </a:p>
          <a:p>
            <a:pPr algn="r"/>
            <a:r>
              <a:rPr lang="en-US" sz="2400" dirty="0">
                <a:solidFill>
                  <a:schemeClr val="tx1"/>
                </a:solidFill>
                <a:latin typeface="Britannic Bold" pitchFamily="34" charset="0"/>
              </a:rPr>
              <a:t>. Makes the world a safer and more peaceful place</a:t>
            </a:r>
          </a:p>
          <a:p>
            <a:pPr algn="r"/>
            <a:r>
              <a:rPr lang="en-US" sz="2400" dirty="0">
                <a:solidFill>
                  <a:schemeClr val="tx1"/>
                </a:solidFill>
                <a:latin typeface="Britannic Bold" pitchFamily="34" charset="0"/>
              </a:rPr>
              <a:t>. Makes you confident</a:t>
            </a:r>
          </a:p>
          <a:p>
            <a:pPr algn="r"/>
            <a:r>
              <a:rPr lang="en-US" sz="2400" dirty="0">
                <a:solidFill>
                  <a:schemeClr val="tx1"/>
                </a:solidFill>
                <a:latin typeface="Britannic Bold" pitchFamily="34" charset="0"/>
              </a:rPr>
              <a:t>. Society</a:t>
            </a:r>
          </a:p>
          <a:p>
            <a:pPr algn="r"/>
            <a:r>
              <a:rPr lang="en-US" sz="2400" dirty="0">
                <a:solidFill>
                  <a:schemeClr val="tx1"/>
                </a:solidFill>
                <a:latin typeface="Britannic Bold" pitchFamily="34" charset="0"/>
              </a:rPr>
              <a:t>. For economic growth of the nation</a:t>
            </a:r>
          </a:p>
          <a:p>
            <a:pPr algn="r"/>
            <a:r>
              <a:rPr lang="en-US" sz="2400" dirty="0">
                <a:solidFill>
                  <a:schemeClr val="tx1"/>
                </a:solidFill>
                <a:latin typeface="Britannic Bold" pitchFamily="34" charset="0"/>
              </a:rPr>
              <a:t>. Saves you from being fooled/cheated</a:t>
            </a:r>
          </a:p>
          <a:p>
            <a:pPr algn="r"/>
            <a:r>
              <a:rPr lang="en-US" sz="2400" dirty="0">
                <a:solidFill>
                  <a:schemeClr val="tx1"/>
                </a:solidFill>
                <a:latin typeface="Britannic Bold" pitchFamily="34" charset="0"/>
              </a:rPr>
              <a:t>. Makes you self dependent</a:t>
            </a:r>
          </a:p>
          <a:p>
            <a:pPr algn="r"/>
            <a:r>
              <a:rPr lang="en-US" sz="2400" dirty="0">
                <a:solidFill>
                  <a:schemeClr val="tx1"/>
                </a:solidFill>
                <a:latin typeface="Britannic Bold" pitchFamily="34" charset="0"/>
              </a:rPr>
              <a:t>. Equality</a:t>
            </a:r>
          </a:p>
          <a:p>
            <a:pPr algn="r"/>
            <a:endParaRPr lang="en-US" dirty="0"/>
          </a:p>
        </p:txBody>
      </p:sp>
    </p:spTree>
    <p:extLst>
      <p:ext uri="{BB962C8B-B14F-4D97-AF65-F5344CB8AC3E}">
        <p14:creationId xmlns:p14="http://schemas.microsoft.com/office/powerpoint/2010/main" val="24015727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772400" cy="1362456"/>
          </a:xfrm>
        </p:spPr>
        <p:txBody>
          <a:bodyPr>
            <a:normAutofit fontScale="90000"/>
          </a:bodyPr>
          <a:lstStyle/>
          <a:p>
            <a:pPr algn="ctr"/>
            <a:r>
              <a:rPr lang="en-US" sz="3600" u="sng" dirty="0" smtClean="0">
                <a:solidFill>
                  <a:srgbClr val="FFFF00"/>
                </a:solidFill>
                <a:effectLst/>
                <a:latin typeface="Bauhaus 93" pitchFamily="82" charset="0"/>
              </a:rPr>
              <a:t>Present scenario of Indian Education</a:t>
            </a:r>
            <a:r>
              <a:rPr lang="en-US" sz="4800" u="sng" dirty="0" smtClean="0">
                <a:solidFill>
                  <a:srgbClr val="FFFF00"/>
                </a:solidFill>
                <a:effectLst/>
                <a:latin typeface="Bauhaus 93" pitchFamily="82" charset="0"/>
              </a:rPr>
              <a:t/>
            </a:r>
            <a:br>
              <a:rPr lang="en-US" sz="4800" u="sng" dirty="0" smtClean="0">
                <a:solidFill>
                  <a:srgbClr val="FFFF00"/>
                </a:solidFill>
                <a:effectLst/>
                <a:latin typeface="Bauhaus 93" pitchFamily="82" charset="0"/>
              </a:rPr>
            </a:br>
            <a:endParaRPr lang="en-US" sz="4800" u="sng" dirty="0">
              <a:solidFill>
                <a:srgbClr val="FFFF00"/>
              </a:solidFill>
              <a:latin typeface="Bauhaus 93" pitchFamily="82" charset="0"/>
            </a:endParaRPr>
          </a:p>
        </p:txBody>
      </p:sp>
      <p:sp>
        <p:nvSpPr>
          <p:cNvPr id="3" name="Text Placeholder 2"/>
          <p:cNvSpPr>
            <a:spLocks noGrp="1"/>
          </p:cNvSpPr>
          <p:nvPr>
            <p:ph type="body" idx="1"/>
          </p:nvPr>
        </p:nvSpPr>
        <p:spPr>
          <a:xfrm>
            <a:off x="419100" y="1952722"/>
            <a:ext cx="8458200" cy="4752878"/>
          </a:xfrm>
        </p:spPr>
        <p:txBody>
          <a:bodyPr>
            <a:noAutofit/>
          </a:bodyPr>
          <a:lstStyle/>
          <a:p>
            <a:pPr algn="ctr"/>
            <a:r>
              <a:rPr lang="en-US" sz="1800" dirty="0">
                <a:solidFill>
                  <a:schemeClr val="tx1"/>
                </a:solidFill>
                <a:latin typeface="Aharoni" pitchFamily="2" charset="-79"/>
                <a:cs typeface="Aharoni" pitchFamily="2" charset="-79"/>
              </a:rPr>
              <a:t>1. The poor kids are been given bags, shoes, dress, shoes, free </a:t>
            </a:r>
            <a:r>
              <a:rPr lang="en-US" sz="1800" dirty="0" smtClean="0">
                <a:solidFill>
                  <a:schemeClr val="tx1"/>
                </a:solidFill>
                <a:latin typeface="Aharoni" pitchFamily="2" charset="-79"/>
                <a:cs typeface="Aharoni" pitchFamily="2" charset="-79"/>
              </a:rPr>
              <a:t>       textbooks</a:t>
            </a:r>
            <a:r>
              <a:rPr lang="en-US" sz="1800" dirty="0">
                <a:solidFill>
                  <a:schemeClr val="tx1"/>
                </a:solidFill>
                <a:latin typeface="Aharoni" pitchFamily="2" charset="-79"/>
                <a:cs typeface="Aharoni" pitchFamily="2" charset="-79"/>
              </a:rPr>
              <a:t>.</a:t>
            </a:r>
          </a:p>
          <a:p>
            <a:pPr algn="ctr"/>
            <a:r>
              <a:rPr lang="en-US" sz="1800" dirty="0">
                <a:solidFill>
                  <a:schemeClr val="tx1"/>
                </a:solidFill>
                <a:latin typeface="Aharoni" pitchFamily="2" charset="-79"/>
                <a:cs typeface="Aharoni" pitchFamily="2" charset="-79"/>
              </a:rPr>
              <a:t>2. government is providing free education particularly to girls.</a:t>
            </a:r>
          </a:p>
          <a:p>
            <a:pPr algn="ctr"/>
            <a:r>
              <a:rPr lang="en-US" sz="1800" dirty="0">
                <a:solidFill>
                  <a:schemeClr val="tx1"/>
                </a:solidFill>
                <a:latin typeface="Aharoni" pitchFamily="2" charset="-79"/>
                <a:cs typeface="Aharoni" pitchFamily="2" charset="-79"/>
              </a:rPr>
              <a:t>3. bright students are been given yearly scholarship.</a:t>
            </a:r>
          </a:p>
          <a:p>
            <a:pPr algn="ctr"/>
            <a:r>
              <a:rPr lang="en-US" sz="1800" dirty="0">
                <a:solidFill>
                  <a:schemeClr val="tx1"/>
                </a:solidFill>
                <a:latin typeface="Aharoni" pitchFamily="2" charset="-79"/>
                <a:cs typeface="Aharoni" pitchFamily="2" charset="-79"/>
              </a:rPr>
              <a:t>4. municipal schools are also supporting government by not charging any </a:t>
            </a:r>
            <a:r>
              <a:rPr lang="en-US" sz="1800" dirty="0" smtClean="0">
                <a:solidFill>
                  <a:schemeClr val="tx1"/>
                </a:solidFill>
                <a:latin typeface="Aharoni" pitchFamily="2" charset="-79"/>
                <a:cs typeface="Aharoni" pitchFamily="2" charset="-79"/>
              </a:rPr>
              <a:t>fees grow </a:t>
            </a:r>
            <a:r>
              <a:rPr lang="en-US" sz="1800" dirty="0">
                <a:solidFill>
                  <a:schemeClr val="tx1"/>
                </a:solidFill>
                <a:latin typeface="Aharoni" pitchFamily="2" charset="-79"/>
                <a:cs typeface="Aharoni" pitchFamily="2" charset="-79"/>
              </a:rPr>
              <a:t>and to increase their memory</a:t>
            </a:r>
            <a:r>
              <a:rPr lang="en-US" sz="1800" dirty="0" smtClean="0">
                <a:solidFill>
                  <a:schemeClr val="tx1"/>
                </a:solidFill>
                <a:latin typeface="Aharoni" pitchFamily="2" charset="-79"/>
                <a:cs typeface="Aharoni" pitchFamily="2" charset="-79"/>
              </a:rPr>
              <a:t>.</a:t>
            </a:r>
          </a:p>
          <a:p>
            <a:pPr algn="ctr"/>
            <a:r>
              <a:rPr lang="en-US" sz="1800" dirty="0">
                <a:solidFill>
                  <a:schemeClr val="tx1"/>
                </a:solidFill>
                <a:latin typeface="Aharoni" pitchFamily="2" charset="-79"/>
                <a:cs typeface="Aharoni" pitchFamily="2" charset="-79"/>
              </a:rPr>
              <a:t>5.The curriculum has already included the </a:t>
            </a:r>
            <a:r>
              <a:rPr lang="en-US" sz="1800" dirty="0" smtClean="0">
                <a:solidFill>
                  <a:schemeClr val="tx1"/>
                </a:solidFill>
                <a:latin typeface="Aharoni" pitchFamily="2" charset="-79"/>
                <a:cs typeface="Aharoni" pitchFamily="2" charset="-79"/>
              </a:rPr>
              <a:t>improvements</a:t>
            </a:r>
          </a:p>
          <a:p>
            <a:pPr algn="ctr"/>
            <a:r>
              <a:rPr lang="en-US" sz="1800" dirty="0" smtClean="0">
                <a:solidFill>
                  <a:schemeClr val="tx1"/>
                </a:solidFill>
                <a:latin typeface="Aharoni" pitchFamily="2" charset="-79"/>
                <a:cs typeface="Aharoni" pitchFamily="2" charset="-79"/>
              </a:rPr>
              <a:t>   like </a:t>
            </a:r>
            <a:r>
              <a:rPr lang="en-US" sz="1800" dirty="0">
                <a:solidFill>
                  <a:schemeClr val="tx1"/>
                </a:solidFill>
                <a:latin typeface="Aharoni" pitchFamily="2" charset="-79"/>
                <a:cs typeface="Aharoni" pitchFamily="2" charset="-79"/>
              </a:rPr>
              <a:t>“balanced textbooks” and they try to make it more interactive</a:t>
            </a:r>
            <a:r>
              <a:rPr lang="en-US" sz="1800" dirty="0" smtClean="0">
                <a:solidFill>
                  <a:schemeClr val="tx1"/>
                </a:solidFill>
                <a:latin typeface="Aharoni" pitchFamily="2" charset="-79"/>
                <a:cs typeface="Aharoni" pitchFamily="2" charset="-79"/>
              </a:rPr>
              <a:t>. </a:t>
            </a:r>
          </a:p>
          <a:p>
            <a:pPr algn="ctr"/>
            <a:r>
              <a:rPr lang="en-US" sz="1800" dirty="0" smtClean="0">
                <a:solidFill>
                  <a:schemeClr val="tx1"/>
                </a:solidFill>
                <a:latin typeface="Aharoni" pitchFamily="2" charset="-79"/>
                <a:cs typeface="Aharoni" pitchFamily="2" charset="-79"/>
              </a:rPr>
              <a:t>8. </a:t>
            </a:r>
            <a:r>
              <a:rPr lang="en-US" sz="1800" dirty="0">
                <a:solidFill>
                  <a:schemeClr val="tx1"/>
                </a:solidFill>
                <a:latin typeface="Aharoni" pitchFamily="2" charset="-79"/>
                <a:cs typeface="Aharoni" pitchFamily="2" charset="-79"/>
              </a:rPr>
              <a:t>Lots of programs is been conducted to help students to grow mentally and </a:t>
            </a:r>
            <a:r>
              <a:rPr lang="en-US" sz="1800" dirty="0" smtClean="0">
                <a:solidFill>
                  <a:schemeClr val="tx1"/>
                </a:solidFill>
                <a:latin typeface="Aharoni" pitchFamily="2" charset="-79"/>
                <a:cs typeface="Aharoni" pitchFamily="2" charset="-79"/>
              </a:rPr>
              <a:t>specially </a:t>
            </a:r>
            <a:r>
              <a:rPr lang="en-US" sz="1800" dirty="0">
                <a:solidFill>
                  <a:schemeClr val="tx1"/>
                </a:solidFill>
                <a:latin typeface="Aharoni" pitchFamily="2" charset="-79"/>
                <a:cs typeface="Aharoni" pitchFamily="2" charset="-79"/>
              </a:rPr>
              <a:t>for girls.</a:t>
            </a:r>
          </a:p>
          <a:p>
            <a:endParaRPr lang="en-US" sz="1800" dirty="0">
              <a:latin typeface="Aharoni" pitchFamily="2" charset="-79"/>
              <a:cs typeface="Aharoni" pitchFamily="2" charset="-79"/>
            </a:endParaRPr>
          </a:p>
        </p:txBody>
      </p:sp>
    </p:spTree>
    <p:extLst>
      <p:ext uri="{BB962C8B-B14F-4D97-AF65-F5344CB8AC3E}">
        <p14:creationId xmlns:p14="http://schemas.microsoft.com/office/powerpoint/2010/main" val="3868427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68337" y="1143000"/>
            <a:ext cx="3019759" cy="1196206"/>
          </a:xfrm>
        </p:spPr>
        <p:txBody>
          <a:bodyPr/>
          <a:lstStyle/>
          <a:p>
            <a:r>
              <a:rPr lang="en-US" dirty="0" smtClean="0">
                <a:solidFill>
                  <a:srgbClr val="FFC000"/>
                </a:solidFill>
              </a:rPr>
              <a:t>Freedom</a:t>
            </a:r>
            <a:endParaRPr lang="en-US" dirty="0">
              <a:solidFill>
                <a:srgbClr val="FFC000"/>
              </a:solidFill>
            </a:endParaRPr>
          </a:p>
        </p:txBody>
      </p:sp>
      <p:sp>
        <p:nvSpPr>
          <p:cNvPr id="3" name="Subtitle 2"/>
          <p:cNvSpPr>
            <a:spLocks noGrp="1"/>
          </p:cNvSpPr>
          <p:nvPr>
            <p:ph type="subTitle" idx="1"/>
          </p:nvPr>
        </p:nvSpPr>
        <p:spPr>
          <a:xfrm>
            <a:off x="1233320" y="2341481"/>
            <a:ext cx="4135017" cy="2590800"/>
          </a:xfrm>
        </p:spPr>
        <p:txBody>
          <a:bodyPr>
            <a:normAutofit fontScale="92500"/>
          </a:bodyPr>
          <a:lstStyle/>
          <a:p>
            <a:pPr marL="457200" indent="-457200" algn="l">
              <a:buFont typeface="Arial" pitchFamily="34" charset="0"/>
              <a:buChar char="•"/>
            </a:pPr>
            <a:r>
              <a:rPr lang="en-US" dirty="0" smtClean="0">
                <a:solidFill>
                  <a:schemeClr val="tx1"/>
                </a:solidFill>
              </a:rPr>
              <a:t>What does freedom mean ?</a:t>
            </a:r>
          </a:p>
          <a:p>
            <a:pPr marL="457200" indent="-457200" algn="l">
              <a:buFont typeface="Arial" pitchFamily="34" charset="0"/>
              <a:buChar char="•"/>
            </a:pPr>
            <a:r>
              <a:rPr lang="en-US" dirty="0" smtClean="0">
                <a:solidFill>
                  <a:schemeClr val="tx1"/>
                </a:solidFill>
              </a:rPr>
              <a:t>The state of being free or at liberty rather than in confinement or under physical or mental restraint</a:t>
            </a:r>
          </a:p>
          <a:p>
            <a:pPr marL="457200" indent="-457200" algn="l">
              <a:buFont typeface="Arial" pitchFamily="34" charset="0"/>
              <a:buChar char="•"/>
            </a:pPr>
            <a:r>
              <a:rPr lang="en-US" dirty="0" smtClean="0">
                <a:solidFill>
                  <a:schemeClr val="tx1"/>
                </a:solidFill>
              </a:rPr>
              <a:t>Or in simple words exemption from external control interference regulation etc.</a:t>
            </a:r>
            <a:endParaRPr lang="en-US" dirty="0">
              <a:solidFill>
                <a:schemeClr val="tx1"/>
              </a:solidFill>
            </a:endParaRPr>
          </a:p>
        </p:txBody>
      </p:sp>
    </p:spTree>
    <p:extLst>
      <p:ext uri="{BB962C8B-B14F-4D97-AF65-F5344CB8AC3E}">
        <p14:creationId xmlns:p14="http://schemas.microsoft.com/office/powerpoint/2010/main" val="16891195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981200"/>
            <a:ext cx="7696200" cy="4114800"/>
          </a:xfrm>
        </p:spPr>
        <p:txBody>
          <a:bodyPr>
            <a:noAutofit/>
          </a:bodyPr>
          <a:lstStyle/>
          <a:p>
            <a:pPr algn="just"/>
            <a:r>
              <a:rPr lang="en-US" b="1" dirty="0" smtClean="0">
                <a:solidFill>
                  <a:schemeClr val="bg1"/>
                </a:solidFill>
              </a:rPr>
              <a:t>Freedom of expression</a:t>
            </a:r>
          </a:p>
          <a:p>
            <a:pPr algn="just"/>
            <a:r>
              <a:rPr lang="en-US" dirty="0" smtClean="0">
                <a:solidFill>
                  <a:schemeClr val="tx1"/>
                </a:solidFill>
              </a:rPr>
              <a:t>When there is brainstorming  on a subject development program country, freedom of speech paves way  for many option from which the best can be opted for.</a:t>
            </a:r>
          </a:p>
          <a:p>
            <a:pPr algn="just"/>
            <a:r>
              <a:rPr lang="en-US" b="1" dirty="0" smtClean="0">
                <a:solidFill>
                  <a:schemeClr val="bg1"/>
                </a:solidFill>
              </a:rPr>
              <a:t>Freedom in action</a:t>
            </a:r>
          </a:p>
          <a:p>
            <a:pPr algn="just"/>
            <a:r>
              <a:rPr lang="en-US" dirty="0" smtClean="0">
                <a:solidFill>
                  <a:schemeClr val="tx1"/>
                </a:solidFill>
              </a:rPr>
              <a:t>Implementation of all the welfare scheme requires freedom in action though checklist and standard operating procedures can be defined for.</a:t>
            </a:r>
          </a:p>
          <a:p>
            <a:pPr algn="just"/>
            <a:r>
              <a:rPr lang="en-US" b="1" dirty="0" smtClean="0">
                <a:solidFill>
                  <a:schemeClr val="bg1"/>
                </a:solidFill>
              </a:rPr>
              <a:t>Freedom of Measurement</a:t>
            </a:r>
          </a:p>
          <a:p>
            <a:pPr algn="just"/>
            <a:r>
              <a:rPr lang="en-US" dirty="0" smtClean="0">
                <a:solidFill>
                  <a:schemeClr val="tx1"/>
                </a:solidFill>
              </a:rPr>
              <a:t>During the implementation of the process after partial go through the success or  the failure of the scheme is measured</a:t>
            </a:r>
            <a:endParaRPr lang="en-US" dirty="0">
              <a:solidFill>
                <a:schemeClr val="tx1"/>
              </a:solidFill>
            </a:endParaRPr>
          </a:p>
        </p:txBody>
      </p:sp>
    </p:spTree>
    <p:extLst>
      <p:ext uri="{BB962C8B-B14F-4D97-AF65-F5344CB8AC3E}">
        <p14:creationId xmlns:p14="http://schemas.microsoft.com/office/powerpoint/2010/main" val="6537295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3736848" cy="990600"/>
          </a:xfrm>
        </p:spPr>
        <p:txBody>
          <a:bodyPr/>
          <a:lstStyle/>
          <a:p>
            <a:pPr algn="ctr"/>
            <a:r>
              <a:rPr lang="en-US" dirty="0" smtClean="0"/>
              <a:t>SOLIDARITY</a:t>
            </a:r>
            <a:endParaRPr lang="en-US" dirty="0"/>
          </a:p>
        </p:txBody>
      </p:sp>
      <p:sp>
        <p:nvSpPr>
          <p:cNvPr id="3" name="Subtitle 2"/>
          <p:cNvSpPr>
            <a:spLocks noGrp="1"/>
          </p:cNvSpPr>
          <p:nvPr>
            <p:ph type="subTitle" idx="1"/>
          </p:nvPr>
        </p:nvSpPr>
        <p:spPr>
          <a:xfrm>
            <a:off x="762000" y="2133600"/>
            <a:ext cx="7772400" cy="4038600"/>
          </a:xfrm>
        </p:spPr>
        <p:txBody>
          <a:bodyPr>
            <a:normAutofit fontScale="92500" lnSpcReduction="10000"/>
          </a:bodyPr>
          <a:lstStyle/>
          <a:p>
            <a:pPr marL="457200" indent="-457200" algn="l">
              <a:buFont typeface="Arial" pitchFamily="34" charset="0"/>
              <a:buChar char="•"/>
            </a:pPr>
            <a:r>
              <a:rPr lang="en-US" dirty="0" smtClean="0"/>
              <a:t>To work in solidarity for the protection of human dignity is the basis of GOOD GOVERNANCE.</a:t>
            </a:r>
          </a:p>
          <a:p>
            <a:pPr marL="457200" indent="-457200" algn="l">
              <a:buFont typeface="Arial" pitchFamily="34" charset="0"/>
              <a:buChar char="•"/>
            </a:pPr>
            <a:r>
              <a:rPr lang="en-US" dirty="0" smtClean="0"/>
              <a:t>Good governance entails the just use o f power to create conditions for unity and trust and to inspire in the governed the desire to contribute to the common good.</a:t>
            </a:r>
          </a:p>
          <a:p>
            <a:pPr marL="457200" indent="-457200" algn="l">
              <a:buFont typeface="Arial" pitchFamily="34" charset="0"/>
              <a:buChar char="•"/>
            </a:pPr>
            <a:r>
              <a:rPr lang="en-US" dirty="0" smtClean="0"/>
              <a:t>Respect for the dignity of the person requires all persons to live in truth  and in the exercise of solidarity directly resisting corruption.</a:t>
            </a:r>
          </a:p>
          <a:p>
            <a:pPr marL="457200" indent="-457200">
              <a:buFont typeface="Arial" pitchFamily="34" charset="0"/>
              <a:buChar char="•"/>
            </a:pPr>
            <a:r>
              <a:rPr lang="en-US" dirty="0"/>
              <a:t>SOLIDARITY is the key building block of good governance  and is the unified commitment of persons to work in trust towards the common good, fostering a sense of community. </a:t>
            </a:r>
          </a:p>
          <a:p>
            <a:pPr marL="457200" indent="-457200" algn="just">
              <a:buFont typeface="Arial" pitchFamily="34" charset="0"/>
              <a:buChar char="•"/>
            </a:pPr>
            <a:r>
              <a:rPr lang="en-US" dirty="0"/>
              <a:t>Corruption undermines commitment and solidarity by corroding trust and hope</a:t>
            </a:r>
            <a:r>
              <a:rPr lang="en-US" dirty="0" smtClean="0"/>
              <a:t>.</a:t>
            </a:r>
            <a:endParaRPr lang="en-US" dirty="0"/>
          </a:p>
        </p:txBody>
      </p:sp>
    </p:spTree>
    <p:extLst>
      <p:ext uri="{BB962C8B-B14F-4D97-AF65-F5344CB8AC3E}">
        <p14:creationId xmlns:p14="http://schemas.microsoft.com/office/powerpoint/2010/main" val="27778197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219200"/>
            <a:ext cx="7772400" cy="5108353"/>
          </a:xfrm>
          <a:prstGeom prst="rect">
            <a:avLst/>
          </a:prstGeom>
        </p:spPr>
      </p:pic>
    </p:spTree>
    <p:extLst>
      <p:ext uri="{BB962C8B-B14F-4D97-AF65-F5344CB8AC3E}">
        <p14:creationId xmlns:p14="http://schemas.microsoft.com/office/powerpoint/2010/main" val="85473947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TANZANIAN GOVERNMENT</a:t>
            </a:r>
            <a:endParaRPr lang="en-US" dirty="0"/>
          </a:p>
        </p:txBody>
      </p:sp>
      <p:sp>
        <p:nvSpPr>
          <p:cNvPr id="3" name="Content Placeholder 2"/>
          <p:cNvSpPr>
            <a:spLocks noGrp="1"/>
          </p:cNvSpPr>
          <p:nvPr>
            <p:ph idx="1"/>
          </p:nvPr>
        </p:nvSpPr>
        <p:spPr/>
        <p:txBody>
          <a:bodyPr/>
          <a:lstStyle/>
          <a:p>
            <a:r>
              <a:rPr lang="en-US" dirty="0"/>
              <a:t>The Government </a:t>
            </a:r>
            <a:r>
              <a:rPr lang="en-US" dirty="0" smtClean="0"/>
              <a:t>Tanzania officially the United republic of Tanzania is a country in East Africa. Tanzania is the largest country in East Africa, includes the spice islands of Zanzibar, Pemba, and Mafia and contains Africa’s highest point-Kilimanjaro, at 5,895 meters.</a:t>
            </a:r>
          </a:p>
          <a:p>
            <a:r>
              <a:rPr lang="en-US" dirty="0" smtClean="0"/>
              <a:t>It </a:t>
            </a:r>
            <a:r>
              <a:rPr lang="en-US" dirty="0"/>
              <a:t>constitutes the Judiciary(decision making body),the Legislature(law making body) and the Executive(the actors of governance).</a:t>
            </a:r>
          </a:p>
          <a:p>
            <a:endParaRPr lang="en-US" dirty="0"/>
          </a:p>
        </p:txBody>
      </p:sp>
    </p:spTree>
    <p:extLst>
      <p:ext uri="{BB962C8B-B14F-4D97-AF65-F5344CB8AC3E}">
        <p14:creationId xmlns:p14="http://schemas.microsoft.com/office/powerpoint/2010/main" val="35050061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GOVERNANCE</a:t>
            </a:r>
            <a:endParaRPr lang="en-US" dirty="0"/>
          </a:p>
        </p:txBody>
      </p:sp>
      <p:sp>
        <p:nvSpPr>
          <p:cNvPr id="3" name="Content Placeholder 2"/>
          <p:cNvSpPr>
            <a:spLocks noGrp="1"/>
          </p:cNvSpPr>
          <p:nvPr>
            <p:ph idx="1"/>
          </p:nvPr>
        </p:nvSpPr>
        <p:spPr/>
        <p:txBody>
          <a:bodyPr>
            <a:normAutofit/>
          </a:bodyPr>
          <a:lstStyle/>
          <a:p>
            <a:r>
              <a:rPr lang="en-US" dirty="0"/>
              <a:t>Governance is the process of decision making and the procedure by which the decisions are implemented.</a:t>
            </a:r>
          </a:p>
          <a:p>
            <a:r>
              <a:rPr lang="en-US" dirty="0"/>
              <a:t>Good governance has 8 major characteristics. It is participatory, consensus oriented, accountable, transparent, responsive, effective and efficient, equitable and inclusive and follows the rule of law. It assures that corruption is minimized, the views of minorities are taken into account and that the voices of the most vulnerable in society are heard in decision-making. It is also responsive to the present and future needs of society. </a:t>
            </a:r>
          </a:p>
          <a:p>
            <a:endParaRPr lang="en-US" dirty="0"/>
          </a:p>
        </p:txBody>
      </p:sp>
    </p:spTree>
    <p:extLst>
      <p:ext uri="{BB962C8B-B14F-4D97-AF65-F5344CB8AC3E}">
        <p14:creationId xmlns:p14="http://schemas.microsoft.com/office/powerpoint/2010/main" val="16295491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TRANSPARENCY</a:t>
            </a:r>
            <a:endParaRPr lang="en-US" b="1" dirty="0"/>
          </a:p>
        </p:txBody>
      </p:sp>
      <p:sp>
        <p:nvSpPr>
          <p:cNvPr id="3" name="Content Placeholder 2"/>
          <p:cNvSpPr>
            <a:spLocks noGrp="1"/>
          </p:cNvSpPr>
          <p:nvPr>
            <p:ph idx="1"/>
          </p:nvPr>
        </p:nvSpPr>
        <p:spPr>
          <a:xfrm>
            <a:off x="863028" y="2884227"/>
            <a:ext cx="3781759" cy="3530600"/>
          </a:xfrm>
        </p:spPr>
        <p:txBody>
          <a:bodyPr>
            <a:normAutofit fontScale="92500"/>
          </a:bodyPr>
          <a:lstStyle/>
          <a:p>
            <a:r>
              <a:rPr lang="en-US" dirty="0"/>
              <a:t>TRANSPARENCY means making all financial and public information available to the public in an easily accessible manner.</a:t>
            </a:r>
          </a:p>
          <a:p>
            <a:endParaRPr lang="en-US" dirty="0"/>
          </a:p>
          <a:p>
            <a:r>
              <a:rPr lang="en-US" dirty="0"/>
              <a:t>It thus allows us </a:t>
            </a:r>
            <a:r>
              <a:rPr lang="en-US" dirty="0" err="1"/>
              <a:t>i.e</a:t>
            </a:r>
            <a:r>
              <a:rPr lang="en-US" dirty="0"/>
              <a:t> taxpayers to see clearly how public servants are spending tax money, and gives citizens the ability to hold their elected officials accountable.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6815" y="2895600"/>
            <a:ext cx="2636777" cy="3530600"/>
          </a:xfrm>
          <a:prstGeom prst="rect">
            <a:avLst/>
          </a:prstGeom>
        </p:spPr>
      </p:pic>
    </p:spTree>
    <p:extLst>
      <p:ext uri="{BB962C8B-B14F-4D97-AF65-F5344CB8AC3E}">
        <p14:creationId xmlns:p14="http://schemas.microsoft.com/office/powerpoint/2010/main" val="364340789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dirty="0"/>
              <a:t>Transparency adds clarity and accountability to a system, that left unchecked, is prone to corruption.  </a:t>
            </a:r>
          </a:p>
          <a:p>
            <a:r>
              <a:rPr lang="en-US" sz="3200" dirty="0" smtClean="0"/>
              <a:t> </a:t>
            </a:r>
            <a:r>
              <a:rPr lang="en-US" sz="3200" dirty="0"/>
              <a:t>Thus transparency is also a measure </a:t>
            </a:r>
            <a:r>
              <a:rPr lang="en-US" sz="3200" dirty="0" err="1" smtClean="0"/>
              <a:t>to</a:t>
            </a:r>
            <a:r>
              <a:rPr lang="en-US" sz="2800" dirty="0" err="1"/>
              <a:t>fight</a:t>
            </a:r>
            <a:r>
              <a:rPr lang="en-US" sz="2800" dirty="0"/>
              <a:t> corruption.</a:t>
            </a:r>
          </a:p>
          <a:p>
            <a:endParaRPr lang="en-US" dirty="0"/>
          </a:p>
        </p:txBody>
      </p:sp>
    </p:spTree>
    <p:extLst>
      <p:ext uri="{BB962C8B-B14F-4D97-AF65-F5344CB8AC3E}">
        <p14:creationId xmlns:p14="http://schemas.microsoft.com/office/powerpoint/2010/main" val="25985286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a:t>
            </a:r>
            <a:endParaRPr lang="en-US" dirty="0"/>
          </a:p>
        </p:txBody>
      </p:sp>
      <p:sp>
        <p:nvSpPr>
          <p:cNvPr id="3" name="Content Placeholder 2"/>
          <p:cNvSpPr>
            <a:spLocks noGrp="1"/>
          </p:cNvSpPr>
          <p:nvPr>
            <p:ph idx="1"/>
          </p:nvPr>
        </p:nvSpPr>
        <p:spPr/>
        <p:txBody>
          <a:bodyPr/>
          <a:lstStyle/>
          <a:p>
            <a:pPr marL="0" indent="0">
              <a:buNone/>
            </a:pPr>
            <a:r>
              <a:rPr lang="en-US" dirty="0" smtClean="0"/>
              <a:t>IS GOOD GOVERNANCE IS NEW TO US?</a:t>
            </a:r>
          </a:p>
          <a:p>
            <a:pPr marL="0" indent="0">
              <a:buNone/>
            </a:pPr>
            <a:endParaRPr lang="en-US" dirty="0"/>
          </a:p>
          <a:p>
            <a:pPr marL="0" indent="0">
              <a:buNone/>
            </a:pPr>
            <a:r>
              <a:rPr lang="en-US" dirty="0" smtClean="0"/>
              <a:t>It is only the ability of a person to differentiate between right and wrong , just and unjust , fair and foul and moral and immoral</a:t>
            </a:r>
          </a:p>
          <a:p>
            <a:pPr marL="0" indent="0">
              <a:buNone/>
            </a:pPr>
            <a:r>
              <a:rPr lang="en-US" dirty="0" smtClean="0"/>
              <a:t>It is very difficult to define good governance  unless the key  components   are related between every individual of society ,which includes rule of law, accountability, transparency , equity , respect for human rights and dignity.  </a:t>
            </a:r>
            <a:endParaRPr lang="en-US" dirty="0"/>
          </a:p>
        </p:txBody>
      </p:sp>
    </p:spTree>
    <p:extLst>
      <p:ext uri="{BB962C8B-B14F-4D97-AF65-F5344CB8AC3E}">
        <p14:creationId xmlns:p14="http://schemas.microsoft.com/office/powerpoint/2010/main" val="28500163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85800"/>
            <a:ext cx="7391400" cy="5797177"/>
          </a:xfrm>
          <a:prstGeom prst="rect">
            <a:avLst/>
          </a:prstGeom>
        </p:spPr>
      </p:pic>
    </p:spTree>
    <p:extLst>
      <p:ext uri="{BB962C8B-B14F-4D97-AF65-F5344CB8AC3E}">
        <p14:creationId xmlns:p14="http://schemas.microsoft.com/office/powerpoint/2010/main" val="34587721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1389"/>
            <a:ext cx="7534275" cy="5656611"/>
          </a:xfrm>
          <a:prstGeom prst="rect">
            <a:avLst/>
          </a:prstGeom>
        </p:spPr>
      </p:pic>
    </p:spTree>
    <p:extLst>
      <p:ext uri="{BB962C8B-B14F-4D97-AF65-F5344CB8AC3E}">
        <p14:creationId xmlns:p14="http://schemas.microsoft.com/office/powerpoint/2010/main" val="6829252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609600"/>
            <a:ext cx="3429000" cy="1165225"/>
          </a:xfrm>
        </p:spPr>
        <p:txBody>
          <a:bodyPr>
            <a:normAutofit/>
          </a:bodyPr>
          <a:lstStyle/>
          <a:p>
            <a:r>
              <a:rPr lang="en-US" u="sng" dirty="0" smtClean="0">
                <a:solidFill>
                  <a:srgbClr val="FFFF00"/>
                </a:solidFill>
                <a:effectLst>
                  <a:outerShdw blurRad="38100" dist="38100" dir="2700000" algn="tl">
                    <a:srgbClr val="000000">
                      <a:alpha val="43137"/>
                    </a:srgbClr>
                  </a:outerShdw>
                </a:effectLst>
                <a:latin typeface="Algerian" pitchFamily="82" charset="0"/>
              </a:rPr>
              <a:t>JUSTICE</a:t>
            </a:r>
            <a:endParaRPr lang="en-US" u="sng" dirty="0">
              <a:solidFill>
                <a:srgbClr val="FFFF00"/>
              </a:solidFill>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a:xfrm>
            <a:off x="838200" y="2362200"/>
            <a:ext cx="4287982" cy="3581400"/>
          </a:xfrm>
        </p:spPr>
        <p:txBody>
          <a:bodyPr>
            <a:normAutofit/>
          </a:bodyPr>
          <a:lstStyle/>
          <a:p>
            <a:pPr algn="l"/>
            <a:r>
              <a:rPr lang="en-US" dirty="0" smtClean="0">
                <a:latin typeface="Arial Black" pitchFamily="34" charset="0"/>
              </a:rPr>
              <a:t>CORRECTNESS confirming to reality or rules.</a:t>
            </a:r>
          </a:p>
          <a:p>
            <a:pPr algn="l"/>
            <a:r>
              <a:rPr lang="en-US" dirty="0" smtClean="0">
                <a:latin typeface="Arial Black" pitchFamily="34" charset="0"/>
              </a:rPr>
              <a:t>The ideal of FAIRNESS, IMPARTIALITY etc., especially  with regard to the punishment of wrong doing.</a:t>
            </a:r>
            <a:endParaRPr lang="en-US" dirty="0">
              <a:latin typeface="Arial Black" pitchFamily="34" charset="0"/>
            </a:endParaRPr>
          </a:p>
        </p:txBody>
      </p:sp>
      <p:pic>
        <p:nvPicPr>
          <p:cNvPr id="1026" name="Picture 2" descr="https://a1-images.myspacecdn.com/images03/27/92e35715d442469b9751b48389754169/300x3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549236"/>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3872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52600" y="457200"/>
            <a:ext cx="5638800" cy="1265238"/>
          </a:xfrm>
          <a:prstGeom prst="rect">
            <a:avLst/>
          </a:prstGeom>
          <a:ln>
            <a:noFill/>
          </a:ln>
        </p:spPr>
        <p:txBody>
          <a:bodyPr vert="horz" lIns="0" tIns="0" rIns="18288" bIns="0" anchor="b">
            <a:normAutofit fontScale="85000" lnSpcReduction="1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u="sng" dirty="0" smtClean="0">
                <a:solidFill>
                  <a:srgbClr val="FFFF00"/>
                </a:solidFill>
                <a:latin typeface="Algerian" pitchFamily="82" charset="0"/>
              </a:rPr>
              <a:t>WHY WE DO SO ?</a:t>
            </a:r>
            <a:endParaRPr lang="en-US" u="sng" dirty="0">
              <a:solidFill>
                <a:srgbClr val="FFFF00"/>
              </a:solidFill>
              <a:latin typeface="Algerian" pitchFamily="82" charset="0"/>
            </a:endParaRPr>
          </a:p>
        </p:txBody>
      </p:sp>
      <p:sp>
        <p:nvSpPr>
          <p:cNvPr id="5" name="Content Placeholder 2"/>
          <p:cNvSpPr txBox="1">
            <a:spLocks/>
          </p:cNvSpPr>
          <p:nvPr/>
        </p:nvSpPr>
        <p:spPr>
          <a:xfrm>
            <a:off x="464127" y="1784783"/>
            <a:ext cx="8229600" cy="4525963"/>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ctr"/>
            <a:r>
              <a:rPr lang="en-US" dirty="0" smtClean="0">
                <a:latin typeface="Britannic Bold" pitchFamily="34" charset="0"/>
              </a:rPr>
              <a:t> </a:t>
            </a:r>
          </a:p>
          <a:p>
            <a:pPr algn="ctr"/>
            <a:r>
              <a:rPr lang="en-US" dirty="0" smtClean="0">
                <a:latin typeface="Britannic Bold" pitchFamily="34" charset="0"/>
              </a:rPr>
              <a:t>“’We build the toilets when we see our family sitting out in farms !!!!!”, else who cares ? The ones with the technical brains laugh and the ones with same mind envies !!!!</a:t>
            </a:r>
          </a:p>
          <a:p>
            <a:pPr algn="ctr"/>
            <a:endParaRPr lang="en-US" dirty="0" smtClean="0">
              <a:latin typeface="Britannic Bold" pitchFamily="34" charset="0"/>
            </a:endParaRPr>
          </a:p>
          <a:p>
            <a:pPr algn="ctr"/>
            <a:r>
              <a:rPr lang="en-US" dirty="0" smtClean="0">
                <a:latin typeface="Britannic Bold" pitchFamily="34" charset="0"/>
              </a:rPr>
              <a:t>Situation in our country is the same as per human nature and we keep popping up ourselves with our cultures and traditions.</a:t>
            </a:r>
            <a:endParaRPr lang="en-US" dirty="0">
              <a:latin typeface="Britannic Bold" pitchFamily="34" charset="0"/>
            </a:endParaRPr>
          </a:p>
        </p:txBody>
      </p:sp>
    </p:spTree>
    <p:extLst>
      <p:ext uri="{BB962C8B-B14F-4D97-AF65-F5344CB8AC3E}">
        <p14:creationId xmlns:p14="http://schemas.microsoft.com/office/powerpoint/2010/main" val="3728169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457200"/>
            <a:ext cx="4648200" cy="1381126"/>
          </a:xfrm>
        </p:spPr>
        <p:txBody>
          <a:bodyPr>
            <a:normAutofit/>
          </a:bodyPr>
          <a:lstStyle/>
          <a:p>
            <a:r>
              <a:rPr lang="en-IN" sz="7200" u="sng" dirty="0" smtClean="0">
                <a:solidFill>
                  <a:srgbClr val="FFFF00"/>
                </a:solidFill>
                <a:latin typeface="Bauhaus 93" pitchFamily="82" charset="0"/>
              </a:rPr>
              <a:t>EQUALITY</a:t>
            </a:r>
            <a:endParaRPr lang="en-IN" sz="6600" u="sng" dirty="0">
              <a:solidFill>
                <a:srgbClr val="FFFF00"/>
              </a:solidFill>
              <a:latin typeface="Bauhaus 93" pitchFamily="82" charset="0"/>
            </a:endParaRPr>
          </a:p>
        </p:txBody>
      </p:sp>
      <p:sp>
        <p:nvSpPr>
          <p:cNvPr id="3" name="Subtitle 2"/>
          <p:cNvSpPr>
            <a:spLocks noGrp="1"/>
          </p:cNvSpPr>
          <p:nvPr>
            <p:ph type="subTitle" idx="1"/>
          </p:nvPr>
        </p:nvSpPr>
        <p:spPr>
          <a:xfrm>
            <a:off x="3810000" y="2385581"/>
            <a:ext cx="4800600" cy="3200400"/>
          </a:xfrm>
        </p:spPr>
        <p:txBody>
          <a:bodyPr>
            <a:noAutofit/>
          </a:bodyPr>
          <a:lstStyle/>
          <a:p>
            <a:r>
              <a:rPr lang="en-IN" sz="2000" cap="none" dirty="0" smtClean="0">
                <a:solidFill>
                  <a:schemeClr val="tx1"/>
                </a:solidFill>
                <a:latin typeface="Arial Black" pitchFamily="34" charset="0"/>
              </a:rPr>
              <a:t>Equality in plain language is the state or quality of being equal.</a:t>
            </a:r>
            <a:r>
              <a:rPr lang="en-IN" sz="2000" cap="none" dirty="0" smtClean="0">
                <a:latin typeface="Arial Black" pitchFamily="34" charset="0"/>
              </a:rPr>
              <a:t> </a:t>
            </a:r>
            <a:r>
              <a:rPr lang="en-IN" sz="2000" cap="none" dirty="0" smtClean="0">
                <a:solidFill>
                  <a:schemeClr val="tx1"/>
                </a:solidFill>
                <a:latin typeface="Arial Black" pitchFamily="34" charset="0"/>
              </a:rPr>
              <a:t>It includes equality before law, prohibition of discrimination on grounds of religion, race, caste, gender or place of birth, and equality of opportunity in matters of employment, abolition of untouchability and abolition of titles.</a:t>
            </a:r>
          </a:p>
          <a:p>
            <a:endParaRPr lang="en-IN" sz="2000" cap="none" dirty="0" smtClean="0">
              <a:solidFill>
                <a:schemeClr val="tx1"/>
              </a:solidFill>
            </a:endParaRPr>
          </a:p>
          <a:p>
            <a:endParaRPr lang="en-IN" sz="2000" cap="none" dirty="0">
              <a:solidFill>
                <a:schemeClr val="tx1"/>
              </a:solidFill>
            </a:endParaRPr>
          </a:p>
        </p:txBody>
      </p:sp>
      <p:pic>
        <p:nvPicPr>
          <p:cNvPr id="14338" name="Picture 2" descr="Image result for equality"/>
          <p:cNvPicPr>
            <a:picLocks noChangeAspect="1" noChangeArrowheads="1"/>
          </p:cNvPicPr>
          <p:nvPr/>
        </p:nvPicPr>
        <p:blipFill>
          <a:blip r:embed="rId2"/>
          <a:srcRect/>
          <a:stretch>
            <a:fillRect/>
          </a:stretch>
        </p:blipFill>
        <p:spPr bwMode="auto">
          <a:xfrm>
            <a:off x="664768" y="2990418"/>
            <a:ext cx="2937664" cy="1990726"/>
          </a:xfrm>
          <a:prstGeom prst="rect">
            <a:avLst/>
          </a:prstGeom>
          <a:noFill/>
        </p:spPr>
      </p:pic>
    </p:spTree>
    <p:extLst>
      <p:ext uri="{BB962C8B-B14F-4D97-AF65-F5344CB8AC3E}">
        <p14:creationId xmlns:p14="http://schemas.microsoft.com/office/powerpoint/2010/main" val="29894432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nvSpPr>
        <p:spPr>
          <a:xfrm>
            <a:off x="304800" y="914400"/>
            <a:ext cx="8229600" cy="59436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ctr">
              <a:buNone/>
            </a:pPr>
            <a:r>
              <a:rPr lang="en-IN" sz="2400" dirty="0" smtClean="0">
                <a:solidFill>
                  <a:srgbClr val="FFFF00"/>
                </a:solidFill>
                <a:latin typeface="Arial Black" pitchFamily="34" charset="0"/>
              </a:rPr>
              <a:t>Right to equality is the principal foundation of all the other rights and liberties provided in the Indian Constitution.</a:t>
            </a:r>
          </a:p>
          <a:p>
            <a:pPr algn="ctr">
              <a:buNone/>
            </a:pPr>
            <a:endParaRPr lang="en-IN" sz="2400" dirty="0" smtClean="0">
              <a:solidFill>
                <a:srgbClr val="FFFF00"/>
              </a:solidFill>
              <a:latin typeface="Arial Black" pitchFamily="34" charset="0"/>
            </a:endParaRPr>
          </a:p>
          <a:p>
            <a:pPr>
              <a:buNone/>
            </a:pPr>
            <a:r>
              <a:rPr lang="en-IN" sz="2400" dirty="0" smtClean="0">
                <a:latin typeface="Arial Black" pitchFamily="34" charset="0"/>
              </a:rPr>
              <a:t>It guarantees the following:</a:t>
            </a:r>
          </a:p>
          <a:p>
            <a:pPr>
              <a:buClr>
                <a:srgbClr val="FF0000"/>
              </a:buClr>
              <a:buFont typeface="Wingdings 3" pitchFamily="18" charset="2"/>
              <a:buChar char=""/>
            </a:pPr>
            <a:r>
              <a:rPr lang="en-IN" sz="2400" dirty="0" smtClean="0">
                <a:latin typeface="Arial Black" pitchFamily="34" charset="0"/>
              </a:rPr>
              <a:t>Equality before law.</a:t>
            </a:r>
          </a:p>
          <a:p>
            <a:pPr>
              <a:buClr>
                <a:srgbClr val="FF0000"/>
              </a:buClr>
            </a:pPr>
            <a:r>
              <a:rPr lang="en-IN" sz="2400" dirty="0" smtClean="0">
                <a:latin typeface="Arial Black" pitchFamily="34" charset="0"/>
              </a:rPr>
              <a:t>Social equality and equal access to public areas.</a:t>
            </a:r>
          </a:p>
          <a:p>
            <a:pPr>
              <a:buClr>
                <a:srgbClr val="FF0000"/>
              </a:buClr>
            </a:pPr>
            <a:r>
              <a:rPr lang="en-IN" sz="2400" dirty="0" smtClean="0">
                <a:latin typeface="Arial Black" pitchFamily="34" charset="0"/>
              </a:rPr>
              <a:t>Equality in matters of public employment.</a:t>
            </a:r>
          </a:p>
          <a:p>
            <a:pPr>
              <a:buClr>
                <a:srgbClr val="FF0000"/>
              </a:buClr>
            </a:pPr>
            <a:r>
              <a:rPr lang="en-IN" sz="2400" dirty="0" smtClean="0">
                <a:latin typeface="Arial Black" pitchFamily="34" charset="0"/>
              </a:rPr>
              <a:t>Abolition of untouchability.</a:t>
            </a:r>
          </a:p>
          <a:p>
            <a:pPr>
              <a:buClr>
                <a:srgbClr val="FF0000"/>
              </a:buClr>
            </a:pPr>
            <a:r>
              <a:rPr lang="en-IN" sz="2400" dirty="0" smtClean="0">
                <a:latin typeface="Arial Black" pitchFamily="34" charset="0"/>
              </a:rPr>
              <a:t>Abolition of titles.</a:t>
            </a:r>
          </a:p>
          <a:p>
            <a:pPr algn="ctr"/>
            <a:endParaRPr lang="en-IN" sz="2400" dirty="0">
              <a:solidFill>
                <a:srgbClr val="FFFF00"/>
              </a:solidFill>
              <a:latin typeface="Arial Black" pitchFamily="34" charset="0"/>
            </a:endParaRPr>
          </a:p>
        </p:txBody>
      </p:sp>
    </p:spTree>
    <p:extLst>
      <p:ext uri="{BB962C8B-B14F-4D97-AF65-F5344CB8AC3E}">
        <p14:creationId xmlns:p14="http://schemas.microsoft.com/office/powerpoint/2010/main" val="17225661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885249"/>
            <a:ext cx="8229600" cy="1143000"/>
          </a:xfrm>
          <a:prstGeom prst="rect">
            <a:avLst/>
          </a:prstGeom>
          <a:ln>
            <a:noFill/>
          </a:ln>
        </p:spPr>
        <p:txBody>
          <a:bodyPr vert="horz" lIns="0" tIns="0" rIns="18288" bIns="0" anchor="b">
            <a:normAutofit fontScale="82500" lnSpcReduction="2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r>
              <a:rPr lang="en-IN" sz="5400" u="sng" dirty="0" smtClean="0">
                <a:solidFill>
                  <a:srgbClr val="FFFF00"/>
                </a:solidFill>
                <a:effectLst/>
                <a:latin typeface="Bauhaus 93" pitchFamily="82" charset="0"/>
              </a:rPr>
              <a:t>EMPLOYMENT FOR GOOD GOVERNANCE</a:t>
            </a:r>
            <a:endParaRPr lang="en-IN" sz="5400" u="sng" dirty="0">
              <a:solidFill>
                <a:srgbClr val="FFFF00"/>
              </a:solidFill>
              <a:effectLst/>
              <a:latin typeface="Bauhaus 93" pitchFamily="82" charset="0"/>
            </a:endParaRPr>
          </a:p>
        </p:txBody>
      </p:sp>
      <p:sp>
        <p:nvSpPr>
          <p:cNvPr id="3" name="Content Placeholder 4"/>
          <p:cNvSpPr txBox="1">
            <a:spLocks/>
          </p:cNvSpPr>
          <p:nvPr/>
        </p:nvSpPr>
        <p:spPr>
          <a:xfrm>
            <a:off x="931718" y="2332036"/>
            <a:ext cx="7585364" cy="4525963"/>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a:r>
              <a:rPr lang="en-IN" sz="2400" dirty="0" smtClean="0">
                <a:latin typeface="Arial Black" pitchFamily="34" charset="0"/>
              </a:rPr>
              <a:t>THE NATION HAS BEEN INDEPENDENT OF THE BRITISH EMPIRE FOR OVER 68 YEARS, YET THERE IS STILL A MAJORITY OF THE POPULATION WHICH IS DYING OF INADEQUATE MEANS OF EMPLOYMENT.</a:t>
            </a:r>
          </a:p>
          <a:p>
            <a:pPr algn="just"/>
            <a:r>
              <a:rPr lang="en-IN" sz="2400" dirty="0" smtClean="0">
                <a:latin typeface="Arial Black" pitchFamily="34" charset="0"/>
              </a:rPr>
              <a:t>THIS PROBLEM CAN ONLY BE SOLVED IF THE GOVERNMENT STARTS TO WORK AT GRASSROOT LEVEL.</a:t>
            </a:r>
            <a:endParaRPr lang="en-IN" sz="2400" dirty="0">
              <a:latin typeface="Arial Black" pitchFamily="34" charset="0"/>
            </a:endParaRPr>
          </a:p>
        </p:txBody>
      </p:sp>
    </p:spTree>
    <p:extLst>
      <p:ext uri="{BB962C8B-B14F-4D97-AF65-F5344CB8AC3E}">
        <p14:creationId xmlns:p14="http://schemas.microsoft.com/office/powerpoint/2010/main" val="86994447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226</TotalTime>
  <Words>1426</Words>
  <Application>Microsoft Macintosh PowerPoint</Application>
  <PresentationFormat>On-screen Show (4:3)</PresentationFormat>
  <Paragraphs>92</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Ion Boardroom</vt:lpstr>
      <vt:lpstr>GOOD GOVERNANCE LEADS TO FLOURISHING OF SOCIETY AND NATION</vt:lpstr>
      <vt:lpstr>PowerPoint Presentation</vt:lpstr>
      <vt:lpstr>PowerPoint Presentation</vt:lpstr>
      <vt:lpstr>PowerPoint Presentation</vt:lpstr>
      <vt:lpstr>JUSTICE</vt:lpstr>
      <vt:lpstr>PowerPoint Presentation</vt:lpstr>
      <vt:lpstr>EQUALITY</vt:lpstr>
      <vt:lpstr>PowerPoint Presentation</vt:lpstr>
      <vt:lpstr>PowerPoint Presentation</vt:lpstr>
      <vt:lpstr>PowerPoint Presentation</vt:lpstr>
      <vt:lpstr>PowerPoint Presentation</vt:lpstr>
      <vt:lpstr>PowerPoint Presentation</vt:lpstr>
      <vt:lpstr>Promoting good governance and fostering an active and independent civil society</vt:lpstr>
      <vt:lpstr>PowerPoint Presentation</vt:lpstr>
      <vt:lpstr>Why education is extremely important? </vt:lpstr>
      <vt:lpstr>Present scenario of Indian Education </vt:lpstr>
      <vt:lpstr>Freedom</vt:lpstr>
      <vt:lpstr>PowerPoint Presentation</vt:lpstr>
      <vt:lpstr>SOLIDARITY</vt:lpstr>
      <vt:lpstr>TANZANIAN GOVERNMENT</vt:lpstr>
      <vt:lpstr>GOOD GOVERNANCE</vt:lpstr>
      <vt:lpstr>TRANSPARENCY</vt:lpstr>
      <vt:lpstr>PowerPoint Presentation</vt:lpstr>
      <vt:lpstr>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nikhilchopra</dc:creator>
  <cp:lastModifiedBy>Stella HASSAN</cp:lastModifiedBy>
  <cp:revision>33</cp:revision>
  <dcterms:created xsi:type="dcterms:W3CDTF">2006-08-16T00:00:00Z</dcterms:created>
  <dcterms:modified xsi:type="dcterms:W3CDTF">2020-08-08T17:33:32Z</dcterms:modified>
</cp:coreProperties>
</file>