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0.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18.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B0107F9-F0AB-47A3-9815-151AD6F9FC8C}"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BCC569-36E7-4999-AD88-BABFA459AFE6}" type="slidenum">
              <a:rPr lang="en-IN" smtClean="0"/>
              <a:t>‹#›</a:t>
            </a:fld>
            <a:endParaRPr lang="en-IN"/>
          </a:p>
        </p:txBody>
      </p:sp>
    </p:spTree>
    <p:extLst>
      <p:ext uri="{BB962C8B-B14F-4D97-AF65-F5344CB8AC3E}">
        <p14:creationId xmlns:p14="http://schemas.microsoft.com/office/powerpoint/2010/main" val="370930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0107F9-F0AB-47A3-9815-151AD6F9FC8C}"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BCC569-36E7-4999-AD88-BABFA459AFE6}" type="slidenum">
              <a:rPr lang="en-IN" smtClean="0"/>
              <a:t>‹#›</a:t>
            </a:fld>
            <a:endParaRPr lang="en-IN"/>
          </a:p>
        </p:txBody>
      </p:sp>
    </p:spTree>
    <p:extLst>
      <p:ext uri="{BB962C8B-B14F-4D97-AF65-F5344CB8AC3E}">
        <p14:creationId xmlns:p14="http://schemas.microsoft.com/office/powerpoint/2010/main" val="1201105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0107F9-F0AB-47A3-9815-151AD6F9FC8C}"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BCC569-36E7-4999-AD88-BABFA459AFE6}" type="slidenum">
              <a:rPr lang="en-IN" smtClean="0"/>
              <a:t>‹#›</a:t>
            </a:fld>
            <a:endParaRPr lang="en-IN"/>
          </a:p>
        </p:txBody>
      </p:sp>
    </p:spTree>
    <p:extLst>
      <p:ext uri="{BB962C8B-B14F-4D97-AF65-F5344CB8AC3E}">
        <p14:creationId xmlns:p14="http://schemas.microsoft.com/office/powerpoint/2010/main" val="564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0107F9-F0AB-47A3-9815-151AD6F9FC8C}"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BCC569-36E7-4999-AD88-BABFA459AFE6}" type="slidenum">
              <a:rPr lang="en-IN" smtClean="0"/>
              <a:t>‹#›</a:t>
            </a:fld>
            <a:endParaRPr lang="en-IN"/>
          </a:p>
        </p:txBody>
      </p:sp>
    </p:spTree>
    <p:extLst>
      <p:ext uri="{BB962C8B-B14F-4D97-AF65-F5344CB8AC3E}">
        <p14:creationId xmlns:p14="http://schemas.microsoft.com/office/powerpoint/2010/main" val="37823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0107F9-F0AB-47A3-9815-151AD6F9FC8C}"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BCC569-36E7-4999-AD88-BABFA459AFE6}" type="slidenum">
              <a:rPr lang="en-IN" smtClean="0"/>
              <a:t>‹#›</a:t>
            </a:fld>
            <a:endParaRPr lang="en-IN"/>
          </a:p>
        </p:txBody>
      </p:sp>
    </p:spTree>
    <p:extLst>
      <p:ext uri="{BB962C8B-B14F-4D97-AF65-F5344CB8AC3E}">
        <p14:creationId xmlns:p14="http://schemas.microsoft.com/office/powerpoint/2010/main" val="1820571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B0107F9-F0AB-47A3-9815-151AD6F9FC8C}"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BCC569-36E7-4999-AD88-BABFA459AFE6}" type="slidenum">
              <a:rPr lang="en-IN" smtClean="0"/>
              <a:t>‹#›</a:t>
            </a:fld>
            <a:endParaRPr lang="en-IN"/>
          </a:p>
        </p:txBody>
      </p:sp>
    </p:spTree>
    <p:extLst>
      <p:ext uri="{BB962C8B-B14F-4D97-AF65-F5344CB8AC3E}">
        <p14:creationId xmlns:p14="http://schemas.microsoft.com/office/powerpoint/2010/main" val="1161776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B0107F9-F0AB-47A3-9815-151AD6F9FC8C}" type="datetimeFigureOut">
              <a:rPr lang="en-IN" smtClean="0"/>
              <a:t>22-12-2021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BCC569-36E7-4999-AD88-BABFA459AFE6}" type="slidenum">
              <a:rPr lang="en-IN" smtClean="0"/>
              <a:t>‹#›</a:t>
            </a:fld>
            <a:endParaRPr lang="en-IN"/>
          </a:p>
        </p:txBody>
      </p:sp>
    </p:spTree>
    <p:extLst>
      <p:ext uri="{BB962C8B-B14F-4D97-AF65-F5344CB8AC3E}">
        <p14:creationId xmlns:p14="http://schemas.microsoft.com/office/powerpoint/2010/main" val="298429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B0107F9-F0AB-47A3-9815-151AD6F9FC8C}" type="datetimeFigureOut">
              <a:rPr lang="en-IN" smtClean="0"/>
              <a:t>22-12-2021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BCC569-36E7-4999-AD88-BABFA459AFE6}" type="slidenum">
              <a:rPr lang="en-IN" smtClean="0"/>
              <a:t>‹#›</a:t>
            </a:fld>
            <a:endParaRPr lang="en-IN"/>
          </a:p>
        </p:txBody>
      </p:sp>
    </p:spTree>
    <p:extLst>
      <p:ext uri="{BB962C8B-B14F-4D97-AF65-F5344CB8AC3E}">
        <p14:creationId xmlns:p14="http://schemas.microsoft.com/office/powerpoint/2010/main" val="412211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107F9-F0AB-47A3-9815-151AD6F9FC8C}" type="datetimeFigureOut">
              <a:rPr lang="en-IN" smtClean="0"/>
              <a:t>22-12-2021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BCC569-36E7-4999-AD88-BABFA459AFE6}" type="slidenum">
              <a:rPr lang="en-IN" smtClean="0"/>
              <a:t>‹#›</a:t>
            </a:fld>
            <a:endParaRPr lang="en-IN"/>
          </a:p>
        </p:txBody>
      </p:sp>
    </p:spTree>
    <p:extLst>
      <p:ext uri="{BB962C8B-B14F-4D97-AF65-F5344CB8AC3E}">
        <p14:creationId xmlns:p14="http://schemas.microsoft.com/office/powerpoint/2010/main" val="52299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0107F9-F0AB-47A3-9815-151AD6F9FC8C}"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BCC569-36E7-4999-AD88-BABFA459AFE6}" type="slidenum">
              <a:rPr lang="en-IN" smtClean="0"/>
              <a:t>‹#›</a:t>
            </a:fld>
            <a:endParaRPr lang="en-IN"/>
          </a:p>
        </p:txBody>
      </p:sp>
    </p:spTree>
    <p:extLst>
      <p:ext uri="{BB962C8B-B14F-4D97-AF65-F5344CB8AC3E}">
        <p14:creationId xmlns:p14="http://schemas.microsoft.com/office/powerpoint/2010/main" val="244242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0107F9-F0AB-47A3-9815-151AD6F9FC8C}"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BCC569-36E7-4999-AD88-BABFA459AFE6}" type="slidenum">
              <a:rPr lang="en-IN" smtClean="0"/>
              <a:t>‹#›</a:t>
            </a:fld>
            <a:endParaRPr lang="en-IN"/>
          </a:p>
        </p:txBody>
      </p:sp>
    </p:spTree>
    <p:extLst>
      <p:ext uri="{BB962C8B-B14F-4D97-AF65-F5344CB8AC3E}">
        <p14:creationId xmlns:p14="http://schemas.microsoft.com/office/powerpoint/2010/main" val="354283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107F9-F0AB-47A3-9815-151AD6F9FC8C}" type="datetimeFigureOut">
              <a:rPr lang="en-IN" smtClean="0"/>
              <a:t>22-12-2021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CC569-36E7-4999-AD88-BABFA459AFE6}" type="slidenum">
              <a:rPr lang="en-IN" smtClean="0"/>
              <a:t>‹#›</a:t>
            </a:fld>
            <a:endParaRPr lang="en-IN"/>
          </a:p>
        </p:txBody>
      </p:sp>
    </p:spTree>
    <p:extLst>
      <p:ext uri="{BB962C8B-B14F-4D97-AF65-F5344CB8AC3E}">
        <p14:creationId xmlns:p14="http://schemas.microsoft.com/office/powerpoint/2010/main" val="1908367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www.w3schools.com/jsref/event_onblur.asp"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 Script </a:t>
            </a:r>
            <a:endParaRPr lang="en-IN" dirty="0"/>
          </a:p>
        </p:txBody>
      </p:sp>
      <p:sp>
        <p:nvSpPr>
          <p:cNvPr id="3" name="Subtitle 2"/>
          <p:cNvSpPr>
            <a:spLocks noGrp="1"/>
          </p:cNvSpPr>
          <p:nvPr>
            <p:ph type="subTitle" idx="1"/>
          </p:nvPr>
        </p:nvSpPr>
        <p:spPr/>
        <p:txBody>
          <a:bodyPr/>
          <a:lstStyle/>
          <a:p>
            <a:r>
              <a:rPr lang="en-IN" dirty="0" smtClean="0"/>
              <a:t>Functions</a:t>
            </a:r>
            <a:endParaRPr lang="en-IN" dirty="0"/>
          </a:p>
        </p:txBody>
      </p:sp>
    </p:spTree>
    <p:extLst>
      <p:ext uri="{BB962C8B-B14F-4D97-AF65-F5344CB8AC3E}">
        <p14:creationId xmlns:p14="http://schemas.microsoft.com/office/powerpoint/2010/main" val="1555949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0427" y="-1039091"/>
            <a:ext cx="9112828" cy="8125301"/>
          </a:xfrm>
          <a:prstGeom prst="rect">
            <a:avLst/>
          </a:prstGeom>
        </p:spPr>
        <p:txBody>
          <a:bodyPr wrap="square">
            <a:spAutoFit/>
          </a:bodyPr>
          <a:lstStyle/>
          <a:p>
            <a:endParaRPr lang="en-IN" dirty="0" smtClean="0"/>
          </a:p>
          <a:p>
            <a:endParaRPr lang="en-IN" dirty="0"/>
          </a:p>
          <a:p>
            <a:endParaRPr lang="en-IN" dirty="0" smtClean="0"/>
          </a:p>
          <a:p>
            <a:endParaRPr lang="en-IN" dirty="0"/>
          </a:p>
          <a:p>
            <a:endParaRPr lang="en-IN" dirty="0" smtClean="0"/>
          </a:p>
          <a:p>
            <a:r>
              <a:rPr lang="en-IN" dirty="0" smtClean="0"/>
              <a:t>&lt;</a:t>
            </a:r>
            <a:r>
              <a:rPr lang="en-IN" dirty="0"/>
              <a:t>head&gt;</a:t>
            </a:r>
          </a:p>
          <a:p>
            <a:r>
              <a:rPr lang="en-IN" dirty="0"/>
              <a:t>      </a:t>
            </a:r>
            <a:r>
              <a:rPr lang="en-IN" dirty="0" smtClean="0"/>
              <a:t>&lt;script </a:t>
            </a:r>
            <a:r>
              <a:rPr lang="en-IN" dirty="0"/>
              <a:t>type="text/</a:t>
            </a:r>
            <a:r>
              <a:rPr lang="en-IN" dirty="0" err="1"/>
              <a:t>javascript</a:t>
            </a:r>
            <a:r>
              <a:rPr lang="en-IN" dirty="0"/>
              <a:t>"&gt;</a:t>
            </a:r>
          </a:p>
          <a:p>
            <a:r>
              <a:rPr lang="en-IN" dirty="0"/>
              <a:t>         function concatenate(first, last)</a:t>
            </a:r>
          </a:p>
          <a:p>
            <a:r>
              <a:rPr lang="en-IN" dirty="0"/>
              <a:t>         {</a:t>
            </a:r>
          </a:p>
          <a:p>
            <a:r>
              <a:rPr lang="en-IN" dirty="0"/>
              <a:t>            </a:t>
            </a:r>
            <a:r>
              <a:rPr lang="en-IN" dirty="0" err="1"/>
              <a:t>var</a:t>
            </a:r>
            <a:r>
              <a:rPr lang="en-IN" dirty="0"/>
              <a:t> full;</a:t>
            </a:r>
          </a:p>
          <a:p>
            <a:r>
              <a:rPr lang="en-IN" dirty="0"/>
              <a:t>            full = first + last;</a:t>
            </a:r>
          </a:p>
          <a:p>
            <a:r>
              <a:rPr lang="en-IN" dirty="0"/>
              <a:t>            return full;</a:t>
            </a:r>
          </a:p>
          <a:p>
            <a:r>
              <a:rPr lang="en-IN" dirty="0"/>
              <a:t>         }</a:t>
            </a:r>
          </a:p>
          <a:p>
            <a:r>
              <a:rPr lang="en-IN" dirty="0"/>
              <a:t>         </a:t>
            </a:r>
            <a:r>
              <a:rPr lang="en-IN" dirty="0" smtClean="0"/>
              <a:t>function </a:t>
            </a:r>
            <a:r>
              <a:rPr lang="en-IN" dirty="0" err="1"/>
              <a:t>secondFunction</a:t>
            </a:r>
            <a:r>
              <a:rPr lang="en-IN" dirty="0"/>
              <a:t>()</a:t>
            </a:r>
          </a:p>
          <a:p>
            <a:r>
              <a:rPr lang="en-IN" dirty="0"/>
              <a:t>         {</a:t>
            </a:r>
          </a:p>
          <a:p>
            <a:r>
              <a:rPr lang="en-IN" dirty="0"/>
              <a:t>            </a:t>
            </a:r>
            <a:r>
              <a:rPr lang="en-IN" dirty="0" err="1"/>
              <a:t>var</a:t>
            </a:r>
            <a:r>
              <a:rPr lang="en-IN" dirty="0"/>
              <a:t> result;</a:t>
            </a:r>
          </a:p>
          <a:p>
            <a:r>
              <a:rPr lang="en-IN" dirty="0"/>
              <a:t>            result = concatenate('Zara', 'Ali');</a:t>
            </a:r>
          </a:p>
          <a:p>
            <a:r>
              <a:rPr lang="en-IN" dirty="0"/>
              <a:t>            </a:t>
            </a:r>
            <a:r>
              <a:rPr lang="en-IN" dirty="0" err="1"/>
              <a:t>document.write</a:t>
            </a:r>
            <a:r>
              <a:rPr lang="en-IN" dirty="0"/>
              <a:t> (result );</a:t>
            </a:r>
          </a:p>
          <a:p>
            <a:r>
              <a:rPr lang="en-IN" dirty="0"/>
              <a:t>         }</a:t>
            </a:r>
          </a:p>
          <a:p>
            <a:r>
              <a:rPr lang="en-IN" dirty="0"/>
              <a:t>      &lt;/script&gt;</a:t>
            </a:r>
          </a:p>
          <a:p>
            <a:r>
              <a:rPr lang="en-IN" dirty="0"/>
              <a:t> </a:t>
            </a:r>
            <a:r>
              <a:rPr lang="en-IN" dirty="0" smtClean="0"/>
              <a:t>&lt;/</a:t>
            </a:r>
            <a:r>
              <a:rPr lang="en-IN" dirty="0"/>
              <a:t>head&gt;</a:t>
            </a:r>
          </a:p>
          <a:p>
            <a:r>
              <a:rPr lang="en-IN" dirty="0"/>
              <a:t>   </a:t>
            </a:r>
            <a:r>
              <a:rPr lang="en-IN" dirty="0" smtClean="0"/>
              <a:t>&lt;</a:t>
            </a:r>
            <a:r>
              <a:rPr lang="en-IN" dirty="0"/>
              <a:t>body&gt;</a:t>
            </a:r>
          </a:p>
          <a:p>
            <a:r>
              <a:rPr lang="en-IN" dirty="0"/>
              <a:t>      &lt;p&gt;Click the following button to call the function&lt;/p&gt;</a:t>
            </a:r>
          </a:p>
          <a:p>
            <a:r>
              <a:rPr lang="en-IN" dirty="0"/>
              <a:t>      </a:t>
            </a:r>
            <a:r>
              <a:rPr lang="en-IN" dirty="0" smtClean="0"/>
              <a:t>&lt;</a:t>
            </a:r>
            <a:r>
              <a:rPr lang="en-IN" dirty="0"/>
              <a:t>form&gt;</a:t>
            </a:r>
          </a:p>
          <a:p>
            <a:r>
              <a:rPr lang="en-IN" dirty="0"/>
              <a:t>         &lt;input type="button" </a:t>
            </a:r>
            <a:r>
              <a:rPr lang="en-IN" dirty="0" err="1"/>
              <a:t>onclick</a:t>
            </a:r>
            <a:r>
              <a:rPr lang="en-IN" dirty="0"/>
              <a:t>="</a:t>
            </a:r>
            <a:r>
              <a:rPr lang="en-IN" dirty="0" err="1"/>
              <a:t>secondFunction</a:t>
            </a:r>
            <a:r>
              <a:rPr lang="en-IN" dirty="0"/>
              <a:t>()" value="Call Function"&gt;</a:t>
            </a:r>
          </a:p>
          <a:p>
            <a:r>
              <a:rPr lang="en-IN" dirty="0"/>
              <a:t>      &lt;/form&gt;</a:t>
            </a:r>
          </a:p>
          <a:p>
            <a:r>
              <a:rPr lang="en-IN" dirty="0"/>
              <a:t>      </a:t>
            </a:r>
            <a:r>
              <a:rPr lang="en-IN" dirty="0" smtClean="0"/>
              <a:t>&lt;</a:t>
            </a:r>
            <a:r>
              <a:rPr lang="en-IN" dirty="0"/>
              <a:t>p&gt;Use different parameters inside the function and then try...&lt;/p&gt;</a:t>
            </a:r>
          </a:p>
          <a:p>
            <a:r>
              <a:rPr lang="en-IN" dirty="0"/>
              <a:t> </a:t>
            </a:r>
            <a:r>
              <a:rPr lang="en-IN" dirty="0" smtClean="0"/>
              <a:t>&lt;/</a:t>
            </a:r>
            <a:r>
              <a:rPr lang="en-IN" dirty="0"/>
              <a:t>body</a:t>
            </a:r>
            <a:r>
              <a:rPr lang="en-IN" dirty="0" smtClean="0"/>
              <a:t>&gt;</a:t>
            </a:r>
            <a:endParaRPr lang="en-IN" dirty="0"/>
          </a:p>
        </p:txBody>
      </p:sp>
    </p:spTree>
    <p:extLst>
      <p:ext uri="{BB962C8B-B14F-4D97-AF65-F5344CB8AC3E}">
        <p14:creationId xmlns:p14="http://schemas.microsoft.com/office/powerpoint/2010/main" val="3896465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6879" y="1500847"/>
            <a:ext cx="4648200" cy="1333500"/>
          </a:xfrm>
          <a:prstGeom prst="rect">
            <a:avLst/>
          </a:prstGeom>
        </p:spPr>
      </p:pic>
      <p:sp>
        <p:nvSpPr>
          <p:cNvPr id="3" name="Rectangle 2"/>
          <p:cNvSpPr/>
          <p:nvPr/>
        </p:nvSpPr>
        <p:spPr>
          <a:xfrm>
            <a:off x="1230788" y="4470461"/>
            <a:ext cx="902811" cy="369332"/>
          </a:xfrm>
          <a:prstGeom prst="rect">
            <a:avLst/>
          </a:prstGeom>
        </p:spPr>
        <p:txBody>
          <a:bodyPr wrap="none">
            <a:spAutoFit/>
          </a:bodyPr>
          <a:lstStyle/>
          <a:p>
            <a:r>
              <a:rPr lang="en-IN" dirty="0" err="1">
                <a:solidFill>
                  <a:srgbClr val="000000"/>
                </a:solidFill>
                <a:latin typeface="Times New Roman" panose="02020603050405020304" pitchFamily="18" charset="0"/>
              </a:rPr>
              <a:t>ZaraAli</a:t>
            </a:r>
            <a:endParaRPr lang="en-IN" dirty="0"/>
          </a:p>
        </p:txBody>
      </p:sp>
      <p:sp>
        <p:nvSpPr>
          <p:cNvPr id="5" name="TextBox 4"/>
          <p:cNvSpPr txBox="1"/>
          <p:nvPr/>
        </p:nvSpPr>
        <p:spPr>
          <a:xfrm>
            <a:off x="1126879" y="748145"/>
            <a:ext cx="1398112" cy="369332"/>
          </a:xfrm>
          <a:prstGeom prst="rect">
            <a:avLst/>
          </a:prstGeom>
          <a:noFill/>
        </p:spPr>
        <p:txBody>
          <a:bodyPr wrap="square" rtlCol="0">
            <a:spAutoFit/>
          </a:bodyPr>
          <a:lstStyle/>
          <a:p>
            <a:r>
              <a:rPr lang="en-IN" dirty="0" smtClean="0"/>
              <a:t>OUTPUT:</a:t>
            </a:r>
            <a:endParaRPr lang="en-IN" dirty="0"/>
          </a:p>
        </p:txBody>
      </p:sp>
      <p:sp>
        <p:nvSpPr>
          <p:cNvPr id="6" name="Rectangle 5"/>
          <p:cNvSpPr/>
          <p:nvPr/>
        </p:nvSpPr>
        <p:spPr>
          <a:xfrm>
            <a:off x="1126879" y="3467738"/>
            <a:ext cx="2510431" cy="369332"/>
          </a:xfrm>
          <a:prstGeom prst="rect">
            <a:avLst/>
          </a:prstGeom>
        </p:spPr>
        <p:txBody>
          <a:bodyPr wrap="none">
            <a:spAutoFit/>
          </a:bodyPr>
          <a:lstStyle/>
          <a:p>
            <a:r>
              <a:rPr lang="en-IN" dirty="0"/>
              <a:t>Click on Say Hello button</a:t>
            </a:r>
          </a:p>
        </p:txBody>
      </p:sp>
      <p:sp>
        <p:nvSpPr>
          <p:cNvPr id="7" name="TextBox 6"/>
          <p:cNvSpPr txBox="1"/>
          <p:nvPr/>
        </p:nvSpPr>
        <p:spPr>
          <a:xfrm>
            <a:off x="1330036" y="5538355"/>
            <a:ext cx="5361981" cy="369332"/>
          </a:xfrm>
          <a:prstGeom prst="rect">
            <a:avLst/>
          </a:prstGeom>
          <a:noFill/>
        </p:spPr>
        <p:txBody>
          <a:bodyPr wrap="none" rtlCol="0">
            <a:spAutoFit/>
          </a:bodyPr>
          <a:lstStyle/>
          <a:p>
            <a:r>
              <a:rPr lang="en-IN" dirty="0" smtClean="0"/>
              <a:t>1) Write a program to add two numbers using function.</a:t>
            </a:r>
            <a:endParaRPr lang="en-IN" dirty="0"/>
          </a:p>
        </p:txBody>
      </p:sp>
    </p:spTree>
    <p:extLst>
      <p:ext uri="{BB962C8B-B14F-4D97-AF65-F5344CB8AC3E}">
        <p14:creationId xmlns:p14="http://schemas.microsoft.com/office/powerpoint/2010/main" val="3711877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799" y="426028"/>
            <a:ext cx="11035145" cy="4801314"/>
          </a:xfrm>
          <a:prstGeom prst="rect">
            <a:avLst/>
          </a:prstGeom>
        </p:spPr>
        <p:txBody>
          <a:bodyPr wrap="square">
            <a:spAutoFit/>
          </a:bodyPr>
          <a:lstStyle/>
          <a:p>
            <a:r>
              <a:rPr lang="en-IN" b="1" u="sng" dirty="0" smtClean="0">
                <a:solidFill>
                  <a:srgbClr val="000000"/>
                </a:solidFill>
                <a:latin typeface="Verdana" panose="020B0604030504040204" pitchFamily="34" charset="0"/>
              </a:rPr>
              <a:t>Dialog Box</a:t>
            </a:r>
          </a:p>
          <a:p>
            <a:endParaRPr lang="en-IN" dirty="0">
              <a:solidFill>
                <a:srgbClr val="000000"/>
              </a:solidFill>
              <a:latin typeface="Verdana" panose="020B0604030504040204" pitchFamily="34" charset="0"/>
            </a:endParaRPr>
          </a:p>
          <a:p>
            <a:endParaRPr lang="en-IN" dirty="0" smtClean="0">
              <a:solidFill>
                <a:srgbClr val="000000"/>
              </a:solidFill>
              <a:latin typeface="Verdana" panose="020B0604030504040204" pitchFamily="34" charset="0"/>
            </a:endParaRPr>
          </a:p>
          <a:p>
            <a:r>
              <a:rPr lang="en-IN" dirty="0" smtClean="0">
                <a:solidFill>
                  <a:srgbClr val="000000"/>
                </a:solidFill>
                <a:latin typeface="Verdana" panose="020B0604030504040204" pitchFamily="34" charset="0"/>
              </a:rPr>
              <a:t>JavaScript </a:t>
            </a:r>
            <a:r>
              <a:rPr lang="en-IN" dirty="0">
                <a:solidFill>
                  <a:srgbClr val="000000"/>
                </a:solidFill>
                <a:latin typeface="Verdana" panose="020B0604030504040204" pitchFamily="34" charset="0"/>
              </a:rPr>
              <a:t>supports three important types of dialog boxes. These dialog boxes can be used to raise and alert, or to get confirmation on any input or to have a kind of input from the users</a:t>
            </a:r>
            <a:r>
              <a:rPr lang="en-IN" dirty="0" smtClean="0">
                <a:solidFill>
                  <a:srgbClr val="000000"/>
                </a:solidFill>
                <a:latin typeface="Verdana" panose="020B0604030504040204" pitchFamily="34" charset="0"/>
              </a:rPr>
              <a:t>. </a:t>
            </a:r>
          </a:p>
          <a:p>
            <a:endParaRPr lang="en-IN" dirty="0" smtClean="0">
              <a:solidFill>
                <a:srgbClr val="000000"/>
              </a:solidFill>
              <a:latin typeface="Verdana" panose="020B0604030504040204" pitchFamily="34" charset="0"/>
            </a:endParaRPr>
          </a:p>
          <a:p>
            <a:r>
              <a:rPr lang="en-IN" b="1" u="sng" dirty="0"/>
              <a:t>Alert Dialog Box</a:t>
            </a:r>
          </a:p>
          <a:p>
            <a:r>
              <a:rPr lang="en-IN" dirty="0">
                <a:solidFill>
                  <a:srgbClr val="000000"/>
                </a:solidFill>
                <a:latin typeface="Verdana" panose="020B0604030504040204" pitchFamily="34" charset="0"/>
              </a:rPr>
              <a:t>An alert dialog box is mostly used to give a warning message to the users. For example, if one input field requires to enter some text but the user does not provide any input, then as a part of validation, you can use an alert box to give a warning message</a:t>
            </a:r>
            <a:r>
              <a:rPr lang="en-IN" dirty="0" smtClean="0">
                <a:solidFill>
                  <a:srgbClr val="000000"/>
                </a:solidFill>
                <a:latin typeface="Verdana" panose="020B0604030504040204" pitchFamily="34" charset="0"/>
              </a:rPr>
              <a:t>.</a:t>
            </a:r>
          </a:p>
          <a:p>
            <a:endParaRPr lang="en-IN" dirty="0" smtClean="0">
              <a:solidFill>
                <a:srgbClr val="000000"/>
              </a:solidFill>
              <a:latin typeface="Verdana" panose="020B0604030504040204" pitchFamily="34" charset="0"/>
            </a:endParaRPr>
          </a:p>
          <a:p>
            <a:r>
              <a:rPr lang="en-IN" b="1" u="sng" dirty="0"/>
              <a:t>A confirmation dialog box</a:t>
            </a:r>
            <a:r>
              <a:rPr lang="en-IN" dirty="0"/>
              <a:t> </a:t>
            </a:r>
            <a:endParaRPr lang="en-IN" dirty="0" smtClean="0"/>
          </a:p>
          <a:p>
            <a:r>
              <a:rPr lang="en-IN" dirty="0" smtClean="0"/>
              <a:t>is </a:t>
            </a:r>
            <a:r>
              <a:rPr lang="en-IN" dirty="0"/>
              <a:t>mostly used to take user's consent on any option. It displays a dialog box with two buttons: </a:t>
            </a:r>
            <a:r>
              <a:rPr lang="en-IN" b="1" dirty="0" smtClean="0"/>
              <a:t>Cancel</a:t>
            </a:r>
            <a:r>
              <a:rPr lang="en-IN" dirty="0"/>
              <a:t> </a:t>
            </a:r>
            <a:r>
              <a:rPr lang="en-IN" dirty="0" smtClean="0"/>
              <a:t>and Ok</a:t>
            </a:r>
            <a:endParaRPr lang="en-IN" dirty="0"/>
          </a:p>
          <a:p>
            <a:r>
              <a:rPr lang="en-IN" dirty="0"/>
              <a:t>If the user clicks on the OK button, the window method </a:t>
            </a:r>
            <a:r>
              <a:rPr lang="en-IN" b="1" dirty="0"/>
              <a:t>confirm()</a:t>
            </a:r>
            <a:r>
              <a:rPr lang="en-IN" dirty="0"/>
              <a:t> will return true. If the user clicks on the Cancel button, then </a:t>
            </a:r>
            <a:r>
              <a:rPr lang="en-IN" b="1" dirty="0"/>
              <a:t>confirm()</a:t>
            </a:r>
            <a:r>
              <a:rPr lang="en-IN" dirty="0"/>
              <a:t> returns false. You can use a confirmation dialog box as follows</a:t>
            </a:r>
            <a:r>
              <a:rPr lang="en-IN" dirty="0" smtClean="0"/>
              <a:t>.</a:t>
            </a:r>
          </a:p>
          <a:p>
            <a:endParaRPr lang="en-IN" dirty="0"/>
          </a:p>
          <a:p>
            <a:endParaRPr lang="en-IN" dirty="0">
              <a:solidFill>
                <a:srgbClr val="000000"/>
              </a:solidFill>
              <a:latin typeface="Verdana" panose="020B0604030504040204" pitchFamily="34" charset="0"/>
            </a:endParaRPr>
          </a:p>
        </p:txBody>
      </p:sp>
    </p:spTree>
    <p:extLst>
      <p:ext uri="{BB962C8B-B14F-4D97-AF65-F5344CB8AC3E}">
        <p14:creationId xmlns:p14="http://schemas.microsoft.com/office/powerpoint/2010/main" val="544573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455" y="592283"/>
            <a:ext cx="10079181" cy="2862322"/>
          </a:xfrm>
          <a:prstGeom prst="rect">
            <a:avLst/>
          </a:prstGeom>
        </p:spPr>
        <p:txBody>
          <a:bodyPr wrap="square">
            <a:spAutoFit/>
          </a:bodyPr>
          <a:lstStyle/>
          <a:p>
            <a:r>
              <a:rPr lang="en-IN" b="1" u="sng" dirty="0"/>
              <a:t>The prompt dialog box</a:t>
            </a:r>
            <a:r>
              <a:rPr lang="en-IN" dirty="0"/>
              <a:t> </a:t>
            </a:r>
          </a:p>
          <a:p>
            <a:r>
              <a:rPr lang="en-IN" dirty="0"/>
              <a:t>is very useful when you want to pop-up a text box to get user input. Thus, it enables you to interact with the user. The user needs to fill in the field and then click OK.</a:t>
            </a:r>
          </a:p>
          <a:p>
            <a:endParaRPr lang="en-IN" dirty="0"/>
          </a:p>
          <a:p>
            <a:r>
              <a:rPr lang="en-IN" dirty="0"/>
              <a:t>This dialog box is displayed using a method called </a:t>
            </a:r>
            <a:r>
              <a:rPr lang="en-IN" b="1" dirty="0"/>
              <a:t>prompt()</a:t>
            </a:r>
            <a:r>
              <a:rPr lang="en-IN" dirty="0"/>
              <a:t> which takes two parameters: (</a:t>
            </a:r>
            <a:r>
              <a:rPr lang="en-IN" dirty="0" err="1"/>
              <a:t>i</a:t>
            </a:r>
            <a:r>
              <a:rPr lang="en-IN" dirty="0"/>
              <a:t>) a label which you want to display in the text box and (ii) a default string to display in the text box</a:t>
            </a:r>
            <a:r>
              <a:rPr lang="en-IN" dirty="0" smtClean="0"/>
              <a:t>.</a:t>
            </a:r>
          </a:p>
          <a:p>
            <a:endParaRPr lang="en-IN" dirty="0"/>
          </a:p>
          <a:p>
            <a:r>
              <a:rPr lang="en-IN" dirty="0"/>
              <a:t>This dialog box has two buttons: </a:t>
            </a:r>
            <a:r>
              <a:rPr lang="en-IN" b="1" dirty="0"/>
              <a:t>OK</a:t>
            </a:r>
            <a:r>
              <a:rPr lang="en-IN" dirty="0"/>
              <a:t> and </a:t>
            </a:r>
            <a:r>
              <a:rPr lang="en-IN" b="1" dirty="0"/>
              <a:t>Cancel</a:t>
            </a:r>
            <a:r>
              <a:rPr lang="en-IN" dirty="0"/>
              <a:t>. If the user clicks the OK button, the window method </a:t>
            </a:r>
            <a:r>
              <a:rPr lang="en-IN" b="1" dirty="0"/>
              <a:t>prompt()</a:t>
            </a:r>
            <a:r>
              <a:rPr lang="en-IN" dirty="0"/>
              <a:t> will return the entered value from the text box. If the user clicks the Cancel button, the window method </a:t>
            </a:r>
            <a:r>
              <a:rPr lang="en-IN" b="1" dirty="0"/>
              <a:t>prompt()</a:t>
            </a:r>
            <a:r>
              <a:rPr lang="en-IN" dirty="0"/>
              <a:t>returns </a:t>
            </a:r>
            <a:r>
              <a:rPr lang="en-IN" b="1" dirty="0"/>
              <a:t>null</a:t>
            </a:r>
            <a:r>
              <a:rPr lang="en-IN" dirty="0"/>
              <a:t>.</a:t>
            </a:r>
          </a:p>
        </p:txBody>
      </p:sp>
    </p:spTree>
    <p:extLst>
      <p:ext uri="{BB962C8B-B14F-4D97-AF65-F5344CB8AC3E}">
        <p14:creationId xmlns:p14="http://schemas.microsoft.com/office/powerpoint/2010/main" val="246656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0882" y="353290"/>
            <a:ext cx="8323118" cy="5909310"/>
          </a:xfrm>
          <a:prstGeom prst="rect">
            <a:avLst/>
          </a:prstGeom>
        </p:spPr>
        <p:txBody>
          <a:bodyPr wrap="square">
            <a:spAutoFit/>
          </a:bodyPr>
          <a:lstStyle/>
          <a:p>
            <a:r>
              <a:rPr lang="en-IN" b="1" u="sng" dirty="0"/>
              <a:t>Alert Dialog Box</a:t>
            </a:r>
          </a:p>
          <a:p>
            <a:endParaRPr lang="en-IN" dirty="0" smtClean="0"/>
          </a:p>
          <a:p>
            <a:r>
              <a:rPr lang="en-IN" dirty="0" smtClean="0"/>
              <a:t>&lt;</a:t>
            </a:r>
            <a:r>
              <a:rPr lang="en-IN" dirty="0"/>
              <a:t>html&gt;</a:t>
            </a:r>
          </a:p>
          <a:p>
            <a:r>
              <a:rPr lang="en-IN" dirty="0"/>
              <a:t>   &lt;head&gt;</a:t>
            </a:r>
          </a:p>
          <a:p>
            <a:r>
              <a:rPr lang="en-IN" dirty="0"/>
              <a:t>   </a:t>
            </a:r>
          </a:p>
          <a:p>
            <a:r>
              <a:rPr lang="en-IN" dirty="0"/>
              <a:t>      &lt;script type="text/</a:t>
            </a:r>
            <a:r>
              <a:rPr lang="en-IN" dirty="0" err="1"/>
              <a:t>javascript</a:t>
            </a:r>
            <a:r>
              <a:rPr lang="en-IN" dirty="0"/>
              <a:t>"&gt;</a:t>
            </a:r>
          </a:p>
          <a:p>
            <a:r>
              <a:rPr lang="en-IN" dirty="0" smtClean="0"/>
              <a:t>	function </a:t>
            </a:r>
            <a:r>
              <a:rPr lang="en-IN" dirty="0"/>
              <a:t>Warn() {</a:t>
            </a:r>
          </a:p>
          <a:p>
            <a:r>
              <a:rPr lang="en-IN" dirty="0"/>
              <a:t>               alert ("This is a warning message!");</a:t>
            </a:r>
          </a:p>
          <a:p>
            <a:r>
              <a:rPr lang="en-IN" dirty="0"/>
              <a:t>               </a:t>
            </a:r>
            <a:r>
              <a:rPr lang="en-IN" dirty="0" err="1"/>
              <a:t>document.write</a:t>
            </a:r>
            <a:r>
              <a:rPr lang="en-IN" dirty="0"/>
              <a:t> ("This is a warning message!");</a:t>
            </a:r>
          </a:p>
          <a:p>
            <a:r>
              <a:rPr lang="en-IN" dirty="0"/>
              <a:t>            }</a:t>
            </a:r>
          </a:p>
          <a:p>
            <a:r>
              <a:rPr lang="en-IN" dirty="0"/>
              <a:t> </a:t>
            </a:r>
            <a:r>
              <a:rPr lang="en-IN" dirty="0" smtClean="0"/>
              <a:t>      &lt;/</a:t>
            </a:r>
            <a:r>
              <a:rPr lang="en-IN" dirty="0"/>
              <a:t>script&gt;</a:t>
            </a:r>
          </a:p>
          <a:p>
            <a:r>
              <a:rPr lang="en-IN" dirty="0"/>
              <a:t>      </a:t>
            </a:r>
            <a:r>
              <a:rPr lang="en-IN" dirty="0" smtClean="0"/>
              <a:t>&lt;/</a:t>
            </a:r>
            <a:r>
              <a:rPr lang="en-IN" dirty="0"/>
              <a:t>head&gt;</a:t>
            </a:r>
          </a:p>
          <a:p>
            <a:r>
              <a:rPr lang="en-IN" dirty="0"/>
              <a:t>   &lt;body&gt;</a:t>
            </a:r>
          </a:p>
          <a:p>
            <a:r>
              <a:rPr lang="en-IN" dirty="0"/>
              <a:t>      &lt;p&gt;Click the following button to see the result: &lt;/p&gt;</a:t>
            </a:r>
          </a:p>
          <a:p>
            <a:r>
              <a:rPr lang="en-IN" dirty="0"/>
              <a:t>      </a:t>
            </a:r>
          </a:p>
          <a:p>
            <a:r>
              <a:rPr lang="en-IN" dirty="0"/>
              <a:t>      &lt;form&gt;</a:t>
            </a:r>
          </a:p>
          <a:p>
            <a:r>
              <a:rPr lang="en-IN" dirty="0"/>
              <a:t>         &lt;input type="button" value="Click Me" </a:t>
            </a:r>
            <a:r>
              <a:rPr lang="en-IN" dirty="0" err="1"/>
              <a:t>onclick</a:t>
            </a:r>
            <a:r>
              <a:rPr lang="en-IN" dirty="0"/>
              <a:t>="Warn();" /&gt;</a:t>
            </a:r>
          </a:p>
          <a:p>
            <a:r>
              <a:rPr lang="en-IN" dirty="0"/>
              <a:t>      &lt;/form&gt;</a:t>
            </a:r>
          </a:p>
          <a:p>
            <a:r>
              <a:rPr lang="en-IN" dirty="0"/>
              <a:t>      </a:t>
            </a:r>
          </a:p>
          <a:p>
            <a:r>
              <a:rPr lang="en-IN" dirty="0"/>
              <a:t>   &lt;/body&gt;</a:t>
            </a:r>
          </a:p>
          <a:p>
            <a:r>
              <a:rPr lang="en-IN" dirty="0"/>
              <a:t>&lt;/html&gt;</a:t>
            </a:r>
          </a:p>
        </p:txBody>
      </p:sp>
    </p:spTree>
    <p:extLst>
      <p:ext uri="{BB962C8B-B14F-4D97-AF65-F5344CB8AC3E}">
        <p14:creationId xmlns:p14="http://schemas.microsoft.com/office/powerpoint/2010/main" val="28414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7123" y="1473344"/>
            <a:ext cx="3476625" cy="981075"/>
          </a:xfrm>
          <a:prstGeom prst="rect">
            <a:avLst/>
          </a:prstGeom>
        </p:spPr>
      </p:pic>
      <p:pic>
        <p:nvPicPr>
          <p:cNvPr id="3" name="Picture 2"/>
          <p:cNvPicPr>
            <a:picLocks noChangeAspect="1"/>
          </p:cNvPicPr>
          <p:nvPr/>
        </p:nvPicPr>
        <p:blipFill>
          <a:blip r:embed="rId3"/>
          <a:stretch>
            <a:fillRect/>
          </a:stretch>
        </p:blipFill>
        <p:spPr>
          <a:xfrm>
            <a:off x="887123" y="3063152"/>
            <a:ext cx="4533900" cy="1438275"/>
          </a:xfrm>
          <a:prstGeom prst="rect">
            <a:avLst/>
          </a:prstGeom>
        </p:spPr>
      </p:pic>
      <p:sp>
        <p:nvSpPr>
          <p:cNvPr id="4" name="TextBox 3"/>
          <p:cNvSpPr txBox="1"/>
          <p:nvPr/>
        </p:nvSpPr>
        <p:spPr>
          <a:xfrm>
            <a:off x="997528" y="602672"/>
            <a:ext cx="3677948" cy="369332"/>
          </a:xfrm>
          <a:prstGeom prst="rect">
            <a:avLst/>
          </a:prstGeom>
          <a:noFill/>
        </p:spPr>
        <p:txBody>
          <a:bodyPr wrap="square" rtlCol="0">
            <a:spAutoFit/>
          </a:bodyPr>
          <a:lstStyle/>
          <a:p>
            <a:r>
              <a:rPr lang="en-IN" dirty="0" smtClean="0"/>
              <a:t>OUTPUT:</a:t>
            </a:r>
            <a:endParaRPr lang="en-IN" dirty="0"/>
          </a:p>
        </p:txBody>
      </p:sp>
      <p:sp>
        <p:nvSpPr>
          <p:cNvPr id="5" name="Rectangle 4"/>
          <p:cNvSpPr/>
          <p:nvPr/>
        </p:nvSpPr>
        <p:spPr>
          <a:xfrm>
            <a:off x="887123" y="5530334"/>
            <a:ext cx="2672848" cy="369332"/>
          </a:xfrm>
          <a:prstGeom prst="rect">
            <a:avLst/>
          </a:prstGeom>
        </p:spPr>
        <p:txBody>
          <a:bodyPr wrap="none">
            <a:spAutoFit/>
          </a:bodyPr>
          <a:lstStyle/>
          <a:p>
            <a:r>
              <a:rPr lang="en-IN" dirty="0"/>
              <a:t>This is a warning message!</a:t>
            </a:r>
          </a:p>
        </p:txBody>
      </p:sp>
    </p:spTree>
    <p:extLst>
      <p:ext uri="{BB962C8B-B14F-4D97-AF65-F5344CB8AC3E}">
        <p14:creationId xmlns:p14="http://schemas.microsoft.com/office/powerpoint/2010/main" val="4023034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1045" y="228600"/>
            <a:ext cx="8967355" cy="6463308"/>
          </a:xfrm>
          <a:prstGeom prst="rect">
            <a:avLst/>
          </a:prstGeom>
        </p:spPr>
        <p:txBody>
          <a:bodyPr wrap="square">
            <a:spAutoFit/>
          </a:bodyPr>
          <a:lstStyle/>
          <a:p>
            <a:r>
              <a:rPr lang="en-IN" b="1" u="sng" dirty="0" smtClean="0"/>
              <a:t>A </a:t>
            </a:r>
            <a:r>
              <a:rPr lang="en-IN" b="1" u="sng" dirty="0"/>
              <a:t>confirmation dialog box</a:t>
            </a:r>
            <a:r>
              <a:rPr lang="en-IN" dirty="0"/>
              <a:t> </a:t>
            </a:r>
          </a:p>
          <a:p>
            <a:r>
              <a:rPr lang="en-IN" dirty="0" smtClean="0"/>
              <a:t>&lt;</a:t>
            </a:r>
            <a:r>
              <a:rPr lang="en-IN" dirty="0"/>
              <a:t>html&gt;</a:t>
            </a:r>
          </a:p>
          <a:p>
            <a:r>
              <a:rPr lang="en-IN" dirty="0"/>
              <a:t>   &lt;head&gt;</a:t>
            </a:r>
          </a:p>
          <a:p>
            <a:r>
              <a:rPr lang="en-IN" dirty="0"/>
              <a:t>   </a:t>
            </a:r>
            <a:r>
              <a:rPr lang="en-IN" dirty="0" smtClean="0"/>
              <a:t>&lt;</a:t>
            </a:r>
            <a:r>
              <a:rPr lang="en-IN" dirty="0"/>
              <a:t>script type="text/</a:t>
            </a:r>
            <a:r>
              <a:rPr lang="en-IN" dirty="0" err="1"/>
              <a:t>javascript</a:t>
            </a:r>
            <a:r>
              <a:rPr lang="en-IN" dirty="0"/>
              <a:t>"&gt;</a:t>
            </a:r>
          </a:p>
          <a:p>
            <a:r>
              <a:rPr lang="en-IN" dirty="0" smtClean="0"/>
              <a:t>	function </a:t>
            </a:r>
            <a:r>
              <a:rPr lang="en-IN" dirty="0" err="1"/>
              <a:t>getConfirmation</a:t>
            </a:r>
            <a:r>
              <a:rPr lang="en-IN" dirty="0"/>
              <a:t>(){</a:t>
            </a:r>
          </a:p>
          <a:p>
            <a:r>
              <a:rPr lang="en-IN" dirty="0"/>
              <a:t>               </a:t>
            </a:r>
            <a:r>
              <a:rPr lang="en-IN" dirty="0" err="1"/>
              <a:t>var</a:t>
            </a:r>
            <a:r>
              <a:rPr lang="en-IN" dirty="0"/>
              <a:t> </a:t>
            </a:r>
            <a:r>
              <a:rPr lang="en-IN" dirty="0" err="1"/>
              <a:t>retVal</a:t>
            </a:r>
            <a:r>
              <a:rPr lang="en-IN" dirty="0"/>
              <a:t> = confirm("Do you want to continue ?");</a:t>
            </a:r>
          </a:p>
          <a:p>
            <a:r>
              <a:rPr lang="en-IN" dirty="0"/>
              <a:t>               if( </a:t>
            </a:r>
            <a:r>
              <a:rPr lang="en-IN" dirty="0" err="1"/>
              <a:t>retVal</a:t>
            </a:r>
            <a:r>
              <a:rPr lang="en-IN" dirty="0"/>
              <a:t> == true ){</a:t>
            </a:r>
          </a:p>
          <a:p>
            <a:r>
              <a:rPr lang="en-IN" dirty="0"/>
              <a:t>                  </a:t>
            </a:r>
            <a:r>
              <a:rPr lang="en-IN" dirty="0" err="1"/>
              <a:t>document.write</a:t>
            </a:r>
            <a:r>
              <a:rPr lang="en-IN" dirty="0"/>
              <a:t> ("User wants to continue!");</a:t>
            </a:r>
          </a:p>
          <a:p>
            <a:r>
              <a:rPr lang="en-IN" dirty="0"/>
              <a:t>                  return true;</a:t>
            </a:r>
          </a:p>
          <a:p>
            <a:r>
              <a:rPr lang="en-IN" dirty="0"/>
              <a:t>               }</a:t>
            </a:r>
          </a:p>
          <a:p>
            <a:r>
              <a:rPr lang="en-IN" dirty="0"/>
              <a:t>               else{</a:t>
            </a:r>
          </a:p>
          <a:p>
            <a:r>
              <a:rPr lang="en-IN" dirty="0"/>
              <a:t>                  </a:t>
            </a:r>
            <a:r>
              <a:rPr lang="en-IN" dirty="0" err="1"/>
              <a:t>document.write</a:t>
            </a:r>
            <a:r>
              <a:rPr lang="en-IN" dirty="0"/>
              <a:t> ("User does not want to continue!");</a:t>
            </a:r>
          </a:p>
          <a:p>
            <a:r>
              <a:rPr lang="en-IN" dirty="0"/>
              <a:t>                  return false;</a:t>
            </a:r>
          </a:p>
          <a:p>
            <a:r>
              <a:rPr lang="en-IN" dirty="0"/>
              <a:t>               }</a:t>
            </a:r>
          </a:p>
          <a:p>
            <a:r>
              <a:rPr lang="en-IN" dirty="0"/>
              <a:t>            </a:t>
            </a:r>
            <a:r>
              <a:rPr lang="en-IN" dirty="0" smtClean="0"/>
              <a:t>}</a:t>
            </a:r>
            <a:endParaRPr lang="en-IN" dirty="0"/>
          </a:p>
          <a:p>
            <a:r>
              <a:rPr lang="en-IN" dirty="0"/>
              <a:t>      &lt;/script&gt;</a:t>
            </a:r>
          </a:p>
          <a:p>
            <a:r>
              <a:rPr lang="en-IN" dirty="0"/>
              <a:t>      </a:t>
            </a:r>
            <a:r>
              <a:rPr lang="en-IN" dirty="0" smtClean="0"/>
              <a:t> </a:t>
            </a:r>
            <a:r>
              <a:rPr lang="en-IN" dirty="0"/>
              <a:t>&lt;/head&gt;</a:t>
            </a:r>
          </a:p>
          <a:p>
            <a:r>
              <a:rPr lang="en-IN" dirty="0"/>
              <a:t>   &lt;body&gt;</a:t>
            </a:r>
          </a:p>
          <a:p>
            <a:r>
              <a:rPr lang="en-IN" dirty="0"/>
              <a:t>      &lt;p&gt;Click the following button to see the result: &lt;/p&gt;</a:t>
            </a:r>
          </a:p>
          <a:p>
            <a:r>
              <a:rPr lang="en-IN" dirty="0"/>
              <a:t>      </a:t>
            </a:r>
            <a:r>
              <a:rPr lang="en-IN" dirty="0" smtClean="0"/>
              <a:t>&lt;</a:t>
            </a:r>
            <a:r>
              <a:rPr lang="en-IN" dirty="0"/>
              <a:t>form&gt;</a:t>
            </a:r>
          </a:p>
          <a:p>
            <a:r>
              <a:rPr lang="en-IN" dirty="0"/>
              <a:t>         &lt;input type="button" value="Click Me" </a:t>
            </a:r>
            <a:r>
              <a:rPr lang="en-IN" dirty="0" err="1"/>
              <a:t>onclick</a:t>
            </a:r>
            <a:r>
              <a:rPr lang="en-IN" dirty="0"/>
              <a:t>="</a:t>
            </a:r>
            <a:r>
              <a:rPr lang="en-IN" dirty="0" err="1"/>
              <a:t>getConfirmation</a:t>
            </a:r>
            <a:r>
              <a:rPr lang="en-IN" dirty="0"/>
              <a:t>();" /&gt;</a:t>
            </a:r>
          </a:p>
          <a:p>
            <a:r>
              <a:rPr lang="en-IN" dirty="0"/>
              <a:t>      &lt;/form&gt;</a:t>
            </a:r>
          </a:p>
          <a:p>
            <a:r>
              <a:rPr lang="en-IN" dirty="0"/>
              <a:t>    </a:t>
            </a:r>
            <a:r>
              <a:rPr lang="en-IN" dirty="0" smtClean="0"/>
              <a:t>&lt;/</a:t>
            </a:r>
            <a:r>
              <a:rPr lang="en-IN" dirty="0"/>
              <a:t>body</a:t>
            </a:r>
            <a:r>
              <a:rPr lang="en-IN" dirty="0" smtClean="0"/>
              <a:t>&gt;&lt;/</a:t>
            </a:r>
            <a:r>
              <a:rPr lang="en-IN" dirty="0"/>
              <a:t>html&gt;</a:t>
            </a:r>
          </a:p>
        </p:txBody>
      </p:sp>
    </p:spTree>
    <p:extLst>
      <p:ext uri="{BB962C8B-B14F-4D97-AF65-F5344CB8AC3E}">
        <p14:creationId xmlns:p14="http://schemas.microsoft.com/office/powerpoint/2010/main" val="2755539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9291" y="720003"/>
            <a:ext cx="3590925" cy="1323975"/>
          </a:xfrm>
          <a:prstGeom prst="rect">
            <a:avLst/>
          </a:prstGeom>
        </p:spPr>
      </p:pic>
      <p:pic>
        <p:nvPicPr>
          <p:cNvPr id="3" name="Picture 2"/>
          <p:cNvPicPr>
            <a:picLocks noChangeAspect="1"/>
          </p:cNvPicPr>
          <p:nvPr/>
        </p:nvPicPr>
        <p:blipFill>
          <a:blip r:embed="rId3"/>
          <a:stretch>
            <a:fillRect/>
          </a:stretch>
        </p:blipFill>
        <p:spPr>
          <a:xfrm>
            <a:off x="1509280" y="2336223"/>
            <a:ext cx="4476750" cy="1333500"/>
          </a:xfrm>
          <a:prstGeom prst="rect">
            <a:avLst/>
          </a:prstGeom>
        </p:spPr>
      </p:pic>
    </p:spTree>
    <p:extLst>
      <p:ext uri="{BB962C8B-B14F-4D97-AF65-F5344CB8AC3E}">
        <p14:creationId xmlns:p14="http://schemas.microsoft.com/office/powerpoint/2010/main" val="556760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2781" y="147843"/>
            <a:ext cx="2344873" cy="369332"/>
          </a:xfrm>
          <a:prstGeom prst="rect">
            <a:avLst/>
          </a:prstGeom>
        </p:spPr>
        <p:txBody>
          <a:bodyPr wrap="none">
            <a:spAutoFit/>
          </a:bodyPr>
          <a:lstStyle/>
          <a:p>
            <a:r>
              <a:rPr lang="en-IN" dirty="0">
                <a:solidFill>
                  <a:srgbClr val="121214"/>
                </a:solidFill>
                <a:latin typeface="Verdana" panose="020B0604030504040204" pitchFamily="34" charset="0"/>
              </a:rPr>
              <a:t>Prompt Dialog Box</a:t>
            </a:r>
            <a:endParaRPr lang="en-IN" b="0" i="0" dirty="0">
              <a:solidFill>
                <a:srgbClr val="121214"/>
              </a:solidFill>
              <a:effectLst/>
              <a:latin typeface="Verdana" panose="020B0604030504040204" pitchFamily="34" charset="0"/>
            </a:endParaRPr>
          </a:p>
        </p:txBody>
      </p:sp>
      <p:sp>
        <p:nvSpPr>
          <p:cNvPr id="3" name="Rectangle 2"/>
          <p:cNvSpPr/>
          <p:nvPr/>
        </p:nvSpPr>
        <p:spPr>
          <a:xfrm>
            <a:off x="966355" y="517175"/>
            <a:ext cx="8219209" cy="6186309"/>
          </a:xfrm>
          <a:prstGeom prst="rect">
            <a:avLst/>
          </a:prstGeom>
        </p:spPr>
        <p:txBody>
          <a:bodyPr wrap="square">
            <a:spAutoFit/>
          </a:bodyPr>
          <a:lstStyle/>
          <a:p>
            <a:r>
              <a:rPr lang="en-IN" dirty="0"/>
              <a:t>&lt;html&gt;</a:t>
            </a:r>
          </a:p>
          <a:p>
            <a:r>
              <a:rPr lang="en-IN" dirty="0"/>
              <a:t>   &lt;head&gt;</a:t>
            </a:r>
          </a:p>
          <a:p>
            <a:r>
              <a:rPr lang="en-IN" dirty="0"/>
              <a:t>      </a:t>
            </a:r>
          </a:p>
          <a:p>
            <a:r>
              <a:rPr lang="en-IN" dirty="0"/>
              <a:t>      &lt;script type="text/</a:t>
            </a:r>
            <a:r>
              <a:rPr lang="en-IN" dirty="0" err="1"/>
              <a:t>javascript</a:t>
            </a:r>
            <a:r>
              <a:rPr lang="en-IN" dirty="0"/>
              <a:t>"&gt;</a:t>
            </a:r>
          </a:p>
          <a:p>
            <a:endParaRPr lang="en-IN" dirty="0"/>
          </a:p>
          <a:p>
            <a:r>
              <a:rPr lang="en-IN" dirty="0"/>
              <a:t>            function </a:t>
            </a:r>
            <a:r>
              <a:rPr lang="en-IN" dirty="0" err="1"/>
              <a:t>getValue</a:t>
            </a:r>
            <a:r>
              <a:rPr lang="en-IN" dirty="0"/>
              <a:t>(){</a:t>
            </a:r>
          </a:p>
          <a:p>
            <a:r>
              <a:rPr lang="en-IN" dirty="0"/>
              <a:t>               </a:t>
            </a:r>
            <a:r>
              <a:rPr lang="en-IN" dirty="0" err="1"/>
              <a:t>var</a:t>
            </a:r>
            <a:r>
              <a:rPr lang="en-IN" dirty="0"/>
              <a:t> </a:t>
            </a:r>
            <a:r>
              <a:rPr lang="en-IN" dirty="0" err="1"/>
              <a:t>retVal</a:t>
            </a:r>
            <a:r>
              <a:rPr lang="en-IN" dirty="0"/>
              <a:t> = prompt("Enter your name : ", "your name here");</a:t>
            </a:r>
          </a:p>
          <a:p>
            <a:r>
              <a:rPr lang="en-IN" dirty="0"/>
              <a:t>               </a:t>
            </a:r>
            <a:r>
              <a:rPr lang="en-IN" dirty="0" err="1"/>
              <a:t>document.write</a:t>
            </a:r>
            <a:r>
              <a:rPr lang="en-IN" dirty="0"/>
              <a:t>("You have entered : " + </a:t>
            </a:r>
            <a:r>
              <a:rPr lang="en-IN" dirty="0" err="1"/>
              <a:t>retVal</a:t>
            </a:r>
            <a:r>
              <a:rPr lang="en-IN" dirty="0"/>
              <a:t>);</a:t>
            </a:r>
          </a:p>
          <a:p>
            <a:r>
              <a:rPr lang="en-IN" dirty="0"/>
              <a:t>            }</a:t>
            </a:r>
          </a:p>
          <a:p>
            <a:r>
              <a:rPr lang="en-IN" dirty="0" smtClean="0"/>
              <a:t>&lt;/</a:t>
            </a:r>
            <a:r>
              <a:rPr lang="en-IN" dirty="0"/>
              <a:t>script&gt;</a:t>
            </a:r>
          </a:p>
          <a:p>
            <a:r>
              <a:rPr lang="en-IN" dirty="0"/>
              <a:t>      </a:t>
            </a:r>
          </a:p>
          <a:p>
            <a:r>
              <a:rPr lang="en-IN" dirty="0"/>
              <a:t>   &lt;/head&gt;</a:t>
            </a:r>
          </a:p>
          <a:p>
            <a:r>
              <a:rPr lang="en-IN" dirty="0"/>
              <a:t>   </a:t>
            </a:r>
          </a:p>
          <a:p>
            <a:r>
              <a:rPr lang="en-IN" dirty="0"/>
              <a:t>   &lt;body&gt;</a:t>
            </a:r>
          </a:p>
          <a:p>
            <a:r>
              <a:rPr lang="en-IN" dirty="0"/>
              <a:t>      &lt;p&gt;Click the following button to see the result: &lt;/p&gt;</a:t>
            </a:r>
          </a:p>
          <a:p>
            <a:r>
              <a:rPr lang="en-IN" dirty="0"/>
              <a:t>      </a:t>
            </a:r>
          </a:p>
          <a:p>
            <a:r>
              <a:rPr lang="en-IN" dirty="0"/>
              <a:t>      &lt;form&gt;</a:t>
            </a:r>
          </a:p>
          <a:p>
            <a:r>
              <a:rPr lang="en-IN" dirty="0"/>
              <a:t>         &lt;input type="button" value="Click Me" </a:t>
            </a:r>
            <a:r>
              <a:rPr lang="en-IN" dirty="0" err="1"/>
              <a:t>onclick</a:t>
            </a:r>
            <a:r>
              <a:rPr lang="en-IN" dirty="0"/>
              <a:t>="</a:t>
            </a:r>
            <a:r>
              <a:rPr lang="en-IN" dirty="0" err="1"/>
              <a:t>getValue</a:t>
            </a:r>
            <a:r>
              <a:rPr lang="en-IN" dirty="0"/>
              <a:t>();" /&gt;</a:t>
            </a:r>
          </a:p>
          <a:p>
            <a:r>
              <a:rPr lang="en-IN" dirty="0"/>
              <a:t>      &lt;/form&gt;</a:t>
            </a:r>
          </a:p>
          <a:p>
            <a:r>
              <a:rPr lang="en-IN" dirty="0"/>
              <a:t>      </a:t>
            </a:r>
          </a:p>
          <a:p>
            <a:r>
              <a:rPr lang="en-IN" dirty="0"/>
              <a:t>   &lt;/body&gt;</a:t>
            </a:r>
          </a:p>
          <a:p>
            <a:r>
              <a:rPr lang="en-IN" dirty="0"/>
              <a:t>&lt;/html&gt;</a:t>
            </a:r>
          </a:p>
        </p:txBody>
      </p:sp>
    </p:spTree>
    <p:extLst>
      <p:ext uri="{BB962C8B-B14F-4D97-AF65-F5344CB8AC3E}">
        <p14:creationId xmlns:p14="http://schemas.microsoft.com/office/powerpoint/2010/main" val="2303642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37867" y="685367"/>
            <a:ext cx="3533775" cy="1019175"/>
          </a:xfrm>
          <a:prstGeom prst="rect">
            <a:avLst/>
          </a:prstGeom>
        </p:spPr>
      </p:pic>
      <p:pic>
        <p:nvPicPr>
          <p:cNvPr id="4" name="Picture 3"/>
          <p:cNvPicPr>
            <a:picLocks noChangeAspect="1"/>
          </p:cNvPicPr>
          <p:nvPr/>
        </p:nvPicPr>
        <p:blipFill>
          <a:blip r:embed="rId3"/>
          <a:stretch>
            <a:fillRect/>
          </a:stretch>
        </p:blipFill>
        <p:spPr>
          <a:xfrm>
            <a:off x="1637867" y="2047875"/>
            <a:ext cx="5334000" cy="1847850"/>
          </a:xfrm>
          <a:prstGeom prst="rect">
            <a:avLst/>
          </a:prstGeom>
        </p:spPr>
      </p:pic>
    </p:spTree>
    <p:extLst>
      <p:ext uri="{BB962C8B-B14F-4D97-AF65-F5344CB8AC3E}">
        <p14:creationId xmlns:p14="http://schemas.microsoft.com/office/powerpoint/2010/main" val="383555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080" y="303706"/>
            <a:ext cx="3382657" cy="400110"/>
          </a:xfrm>
          <a:prstGeom prst="rect">
            <a:avLst/>
          </a:prstGeom>
        </p:spPr>
        <p:txBody>
          <a:bodyPr wrap="none">
            <a:spAutoFit/>
          </a:bodyPr>
          <a:lstStyle/>
          <a:p>
            <a:pPr algn="ctr"/>
            <a:r>
              <a:rPr lang="en-IN" sz="2000" b="1" dirty="0">
                <a:solidFill>
                  <a:srgbClr val="121214"/>
                </a:solidFill>
                <a:latin typeface="Verdana" panose="020B0604030504040204" pitchFamily="34" charset="0"/>
              </a:rPr>
              <a:t>JavaScript - Functions</a:t>
            </a:r>
            <a:endParaRPr lang="en-IN" sz="2000" b="1" i="0" dirty="0">
              <a:solidFill>
                <a:srgbClr val="121214"/>
              </a:solidFill>
              <a:effectLst/>
              <a:latin typeface="Verdana" panose="020B0604030504040204" pitchFamily="34" charset="0"/>
            </a:endParaRPr>
          </a:p>
        </p:txBody>
      </p:sp>
      <p:sp>
        <p:nvSpPr>
          <p:cNvPr id="3" name="Rectangle 2"/>
          <p:cNvSpPr/>
          <p:nvPr/>
        </p:nvSpPr>
        <p:spPr>
          <a:xfrm>
            <a:off x="827814" y="854702"/>
            <a:ext cx="9708567" cy="3754874"/>
          </a:xfrm>
          <a:prstGeom prst="rect">
            <a:avLst/>
          </a:prstGeom>
        </p:spPr>
        <p:txBody>
          <a:bodyPr wrap="square">
            <a:spAutoFit/>
          </a:bodyPr>
          <a:lstStyle/>
          <a:p>
            <a:r>
              <a:rPr lang="en-IN" dirty="0">
                <a:solidFill>
                  <a:srgbClr val="000000"/>
                </a:solidFill>
                <a:latin typeface="Verdana" panose="020B0604030504040204" pitchFamily="34" charset="0"/>
              </a:rPr>
              <a:t>A function is a group of reusable code which can be called anywhere in your program. This eliminates the need of writing the same code again and again. It helps programmers in writing modular codes. Functions allow a programmer to divide a big program into a number of small and manageable functions</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r>
              <a:rPr lang="en-IN" sz="2000" b="1" dirty="0"/>
              <a:t>Function </a:t>
            </a:r>
            <a:r>
              <a:rPr lang="en-IN" sz="2000" b="1" dirty="0" smtClean="0"/>
              <a:t>Definition</a:t>
            </a:r>
          </a:p>
          <a:p>
            <a:endParaRPr lang="en-IN" sz="2000" b="1" dirty="0"/>
          </a:p>
          <a:p>
            <a:r>
              <a:rPr lang="en-IN" dirty="0">
                <a:solidFill>
                  <a:srgbClr val="000000"/>
                </a:solidFill>
                <a:latin typeface="Verdana" panose="020B0604030504040204" pitchFamily="34" charset="0"/>
              </a:rPr>
              <a:t>Before we use a function, we need to define it. The most common way to define a function in JavaScript is by using the function keyword, followed by a unique function name, a list of parameters (that might be empty), and a statement block surrounded by curly braces</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endParaRPr lang="en-IN"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23585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764" y="394855"/>
            <a:ext cx="8562109" cy="6186309"/>
          </a:xfrm>
          <a:prstGeom prst="rect">
            <a:avLst/>
          </a:prstGeom>
        </p:spPr>
        <p:txBody>
          <a:bodyPr wrap="square">
            <a:spAutoFit/>
          </a:bodyPr>
          <a:lstStyle/>
          <a:p>
            <a:r>
              <a:rPr lang="en-IN" b="1" dirty="0" smtClean="0"/>
              <a:t>Example of ALERT BOX:</a:t>
            </a:r>
          </a:p>
          <a:p>
            <a:endParaRPr lang="en-IN" dirty="0" smtClean="0"/>
          </a:p>
          <a:p>
            <a:r>
              <a:rPr lang="en-IN" dirty="0" smtClean="0"/>
              <a:t>&lt;html&gt;</a:t>
            </a:r>
          </a:p>
          <a:p>
            <a:r>
              <a:rPr lang="en-IN" dirty="0" smtClean="0"/>
              <a:t>&lt;head&gt;</a:t>
            </a:r>
            <a:endParaRPr lang="en-IN" dirty="0"/>
          </a:p>
          <a:p>
            <a:r>
              <a:rPr lang="en-IN" dirty="0"/>
              <a:t>&lt;script type="text/</a:t>
            </a:r>
            <a:r>
              <a:rPr lang="en-IN" dirty="0" err="1"/>
              <a:t>javascript</a:t>
            </a:r>
            <a:r>
              <a:rPr lang="en-IN" dirty="0"/>
              <a:t>"&gt;</a:t>
            </a:r>
          </a:p>
          <a:p>
            <a:r>
              <a:rPr lang="en-IN" dirty="0" smtClean="0"/>
              <a:t>function </a:t>
            </a:r>
            <a:r>
              <a:rPr lang="en-IN" dirty="0"/>
              <a:t>add()</a:t>
            </a:r>
          </a:p>
          <a:p>
            <a:r>
              <a:rPr lang="en-IN" dirty="0"/>
              <a:t>{</a:t>
            </a:r>
          </a:p>
          <a:p>
            <a:r>
              <a:rPr lang="en-IN" dirty="0"/>
              <a:t>a=10;</a:t>
            </a:r>
          </a:p>
          <a:p>
            <a:r>
              <a:rPr lang="en-IN" dirty="0"/>
              <a:t>b=20;</a:t>
            </a:r>
          </a:p>
          <a:p>
            <a:r>
              <a:rPr lang="en-IN" dirty="0"/>
              <a:t>c=</a:t>
            </a:r>
            <a:r>
              <a:rPr lang="en-IN" dirty="0" err="1"/>
              <a:t>a+b</a:t>
            </a:r>
            <a:r>
              <a:rPr lang="en-IN" dirty="0"/>
              <a:t>;</a:t>
            </a:r>
          </a:p>
          <a:p>
            <a:r>
              <a:rPr lang="en-IN" dirty="0"/>
              <a:t>alert(c);</a:t>
            </a:r>
          </a:p>
          <a:p>
            <a:r>
              <a:rPr lang="en-IN" dirty="0"/>
              <a:t>}</a:t>
            </a:r>
          </a:p>
          <a:p>
            <a:endParaRPr lang="en-IN" dirty="0"/>
          </a:p>
          <a:p>
            <a:r>
              <a:rPr lang="en-IN" dirty="0"/>
              <a:t>&lt;/script&gt;</a:t>
            </a:r>
          </a:p>
          <a:p>
            <a:r>
              <a:rPr lang="en-IN" dirty="0" smtClean="0"/>
              <a:t>&lt;/head&gt;</a:t>
            </a:r>
            <a:endParaRPr lang="en-IN" dirty="0"/>
          </a:p>
          <a:p>
            <a:r>
              <a:rPr lang="en-IN" dirty="0"/>
              <a:t>&lt;body&gt;</a:t>
            </a:r>
          </a:p>
          <a:p>
            <a:r>
              <a:rPr lang="en-IN" dirty="0" smtClean="0"/>
              <a:t>	&lt;</a:t>
            </a:r>
            <a:r>
              <a:rPr lang="en-IN" dirty="0"/>
              <a:t>form&gt;</a:t>
            </a:r>
          </a:p>
          <a:p>
            <a:r>
              <a:rPr lang="en-IN" dirty="0" smtClean="0"/>
              <a:t>		&lt;</a:t>
            </a:r>
            <a:r>
              <a:rPr lang="en-IN" dirty="0"/>
              <a:t>input type="button" value="click me" </a:t>
            </a:r>
            <a:r>
              <a:rPr lang="en-IN" dirty="0" err="1"/>
              <a:t>onclick</a:t>
            </a:r>
            <a:r>
              <a:rPr lang="en-IN" dirty="0"/>
              <a:t>="add();"&gt;</a:t>
            </a:r>
          </a:p>
          <a:p>
            <a:r>
              <a:rPr lang="en-IN" dirty="0" smtClean="0"/>
              <a:t>	&lt;/</a:t>
            </a:r>
            <a:r>
              <a:rPr lang="en-IN" dirty="0"/>
              <a:t>form&gt;</a:t>
            </a:r>
          </a:p>
          <a:p>
            <a:endParaRPr lang="en-IN" dirty="0"/>
          </a:p>
          <a:p>
            <a:r>
              <a:rPr lang="en-IN" dirty="0"/>
              <a:t>&lt;/body&gt;</a:t>
            </a:r>
          </a:p>
          <a:p>
            <a:r>
              <a:rPr lang="en-IN" dirty="0"/>
              <a:t>&lt;/html&gt;</a:t>
            </a:r>
          </a:p>
        </p:txBody>
      </p:sp>
    </p:spTree>
    <p:extLst>
      <p:ext uri="{BB962C8B-B14F-4D97-AF65-F5344CB8AC3E}">
        <p14:creationId xmlns:p14="http://schemas.microsoft.com/office/powerpoint/2010/main" val="1847045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291" y="228601"/>
            <a:ext cx="11180618" cy="3139321"/>
          </a:xfrm>
          <a:prstGeom prst="rect">
            <a:avLst/>
          </a:prstGeom>
        </p:spPr>
        <p:txBody>
          <a:bodyPr wrap="square">
            <a:spAutoFit/>
          </a:bodyPr>
          <a:lstStyle/>
          <a:p>
            <a:r>
              <a:rPr lang="en-IN" dirty="0" err="1" smtClean="0">
                <a:solidFill>
                  <a:srgbClr val="000000"/>
                </a:solidFill>
                <a:latin typeface="Verdana" panose="020B0604030504040204" pitchFamily="34" charset="0"/>
              </a:rPr>
              <a:t>GetElementById</a:t>
            </a:r>
            <a:r>
              <a:rPr lang="en-IN" dirty="0" smtClean="0">
                <a:solidFill>
                  <a:srgbClr val="000000"/>
                </a:solidFill>
                <a:latin typeface="Verdana" panose="020B0604030504040204" pitchFamily="34" charset="0"/>
              </a:rPr>
              <a:t>()</a:t>
            </a:r>
          </a:p>
          <a:p>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getElementById</a:t>
            </a:r>
            <a:r>
              <a:rPr lang="en-IN" dirty="0">
                <a:solidFill>
                  <a:srgbClr val="000000"/>
                </a:solidFill>
                <a:latin typeface="Verdana" panose="020B0604030504040204" pitchFamily="34" charset="0"/>
              </a:rPr>
              <a:t>() method returns the element that has the ID attribute with the specified value</a:t>
            </a:r>
            <a:r>
              <a:rPr lang="en-IN" dirty="0" smtClean="0">
                <a:solidFill>
                  <a:srgbClr val="000000"/>
                </a:solidFill>
                <a:latin typeface="Verdana" panose="020B0604030504040204" pitchFamily="34" charset="0"/>
              </a:rPr>
              <a:t>.</a:t>
            </a:r>
          </a:p>
          <a:p>
            <a:pPr marL="285750" indent="-285750">
              <a:buFont typeface="Arial" panose="020B0604020202020204" pitchFamily="34" charset="0"/>
              <a:buChar char="•"/>
            </a:pPr>
            <a:endParaRPr lang="en-IN" dirty="0">
              <a:solidFill>
                <a:srgbClr val="000000"/>
              </a:solidFill>
              <a:latin typeface="Verdana" panose="020B0604030504040204" pitchFamily="34" charset="0"/>
            </a:endParaRPr>
          </a:p>
          <a:p>
            <a:pPr marL="285750" indent="-285750">
              <a:buFont typeface="Arial" panose="020B0604020202020204" pitchFamily="34" charset="0"/>
              <a:buChar char="•"/>
            </a:pPr>
            <a:r>
              <a:rPr lang="en-IN" dirty="0">
                <a:solidFill>
                  <a:srgbClr val="000000"/>
                </a:solidFill>
                <a:latin typeface="Verdana" panose="020B0604030504040204" pitchFamily="34" charset="0"/>
              </a:rPr>
              <a:t>This method is one of the most common methods in the HTML DOM, and is used almost every time you want to manipulate, or get info from, an element on your document</a:t>
            </a:r>
            <a:r>
              <a:rPr lang="en-IN" dirty="0" smtClean="0">
                <a:solidFill>
                  <a:srgbClr val="000000"/>
                </a:solidFill>
                <a:latin typeface="Verdana" panose="020B0604030504040204" pitchFamily="34" charset="0"/>
              </a:rPr>
              <a:t>.</a:t>
            </a:r>
          </a:p>
          <a:p>
            <a:pPr marL="285750" indent="-285750">
              <a:buFont typeface="Arial" panose="020B0604020202020204" pitchFamily="34" charset="0"/>
              <a:buChar char="•"/>
            </a:pPr>
            <a:endParaRPr lang="en-IN" dirty="0">
              <a:solidFill>
                <a:srgbClr val="000000"/>
              </a:solidFill>
              <a:latin typeface="Verdana" panose="020B0604030504040204" pitchFamily="34" charset="0"/>
            </a:endParaRPr>
          </a:p>
          <a:p>
            <a:pPr marL="285750" indent="-285750">
              <a:buFont typeface="Arial" panose="020B0604020202020204" pitchFamily="34" charset="0"/>
              <a:buChar char="•"/>
            </a:pPr>
            <a:r>
              <a:rPr lang="en-IN" dirty="0">
                <a:solidFill>
                  <a:srgbClr val="000000"/>
                </a:solidFill>
                <a:latin typeface="Verdana" panose="020B0604030504040204" pitchFamily="34" charset="0"/>
              </a:rPr>
              <a:t>Returns </a:t>
            </a:r>
            <a:r>
              <a:rPr lang="en-IN" i="1" dirty="0">
                <a:solidFill>
                  <a:srgbClr val="000000"/>
                </a:solidFill>
                <a:latin typeface="Verdana" panose="020B0604030504040204" pitchFamily="34" charset="0"/>
              </a:rPr>
              <a:t>null</a:t>
            </a:r>
            <a:r>
              <a:rPr lang="en-IN" dirty="0">
                <a:solidFill>
                  <a:srgbClr val="000000"/>
                </a:solidFill>
                <a:latin typeface="Verdana" panose="020B0604030504040204" pitchFamily="34" charset="0"/>
              </a:rPr>
              <a:t> if no elements with the specified ID exists</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pPr marL="285750" indent="-285750">
              <a:buFont typeface="Arial" panose="020B0604020202020204" pitchFamily="34" charset="0"/>
              <a:buChar char="•"/>
            </a:pPr>
            <a:r>
              <a:rPr lang="en-IN" dirty="0">
                <a:solidFill>
                  <a:srgbClr val="000000"/>
                </a:solidFill>
                <a:latin typeface="Verdana" panose="020B0604030504040204" pitchFamily="34" charset="0"/>
              </a:rPr>
              <a:t>An ID should be unique within a page.</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174948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91" y="561110"/>
            <a:ext cx="10609118" cy="5078313"/>
          </a:xfrm>
          <a:prstGeom prst="rect">
            <a:avLst/>
          </a:prstGeom>
        </p:spPr>
        <p:txBody>
          <a:bodyPr wrap="square">
            <a:spAutoFit/>
          </a:bodyPr>
          <a:lstStyle/>
          <a:p>
            <a:r>
              <a:rPr lang="en-IN" sz="2000" b="1" dirty="0" smtClean="0"/>
              <a:t>To find cube of given number from text box</a:t>
            </a:r>
          </a:p>
          <a:p>
            <a:endParaRPr lang="en-IN" dirty="0"/>
          </a:p>
          <a:p>
            <a:r>
              <a:rPr lang="en-IN" dirty="0" smtClean="0"/>
              <a:t>&lt;html</a:t>
            </a:r>
            <a:r>
              <a:rPr lang="en-IN" dirty="0"/>
              <a:t>&gt;</a:t>
            </a:r>
          </a:p>
          <a:p>
            <a:r>
              <a:rPr lang="en-IN" dirty="0"/>
              <a:t>&lt;body&gt;</a:t>
            </a:r>
          </a:p>
          <a:p>
            <a:r>
              <a:rPr lang="en-IN" dirty="0"/>
              <a:t>&lt;script type="text/</a:t>
            </a:r>
            <a:r>
              <a:rPr lang="en-IN" dirty="0" err="1"/>
              <a:t>javascript</a:t>
            </a:r>
            <a:r>
              <a:rPr lang="en-IN" dirty="0"/>
              <a:t>"&gt;  </a:t>
            </a:r>
          </a:p>
          <a:p>
            <a:r>
              <a:rPr lang="en-IN" dirty="0"/>
              <a:t>function </a:t>
            </a:r>
            <a:r>
              <a:rPr lang="en-IN" dirty="0" err="1"/>
              <a:t>getcube</a:t>
            </a:r>
            <a:r>
              <a:rPr lang="en-IN" dirty="0"/>
              <a:t>(){  </a:t>
            </a:r>
          </a:p>
          <a:p>
            <a:r>
              <a:rPr lang="en-IN" dirty="0" err="1"/>
              <a:t>var</a:t>
            </a:r>
            <a:r>
              <a:rPr lang="en-IN" dirty="0"/>
              <a:t> number1=</a:t>
            </a:r>
            <a:r>
              <a:rPr lang="en-IN" dirty="0" err="1"/>
              <a:t>document.getElementById</a:t>
            </a:r>
            <a:r>
              <a:rPr lang="en-IN" dirty="0"/>
              <a:t>("number").value;  </a:t>
            </a:r>
          </a:p>
          <a:p>
            <a:r>
              <a:rPr lang="en-IN" dirty="0"/>
              <a:t>alert(number1*number1*number1);  </a:t>
            </a:r>
          </a:p>
          <a:p>
            <a:r>
              <a:rPr lang="en-IN" dirty="0"/>
              <a:t>}  </a:t>
            </a:r>
          </a:p>
          <a:p>
            <a:r>
              <a:rPr lang="en-IN" dirty="0"/>
              <a:t>&lt;/script&gt;  </a:t>
            </a:r>
          </a:p>
          <a:p>
            <a:r>
              <a:rPr lang="en-IN" dirty="0"/>
              <a:t>&lt;form&gt;  </a:t>
            </a:r>
          </a:p>
          <a:p>
            <a:r>
              <a:rPr lang="en-IN" dirty="0"/>
              <a:t>Enter No:&lt;input type="text" id="number" name="</a:t>
            </a:r>
            <a:r>
              <a:rPr lang="en-IN" dirty="0" smtClean="0"/>
              <a:t>number1"/&gt;&lt;</a:t>
            </a:r>
            <a:r>
              <a:rPr lang="en-IN" dirty="0" err="1"/>
              <a:t>br</a:t>
            </a:r>
            <a:r>
              <a:rPr lang="en-IN" dirty="0"/>
              <a:t>/&gt;  </a:t>
            </a:r>
          </a:p>
          <a:p>
            <a:r>
              <a:rPr lang="en-IN" dirty="0"/>
              <a:t>&lt;input type="button" value="cube" </a:t>
            </a:r>
            <a:r>
              <a:rPr lang="en-IN" dirty="0" err="1"/>
              <a:t>onclick</a:t>
            </a:r>
            <a:r>
              <a:rPr lang="en-IN" dirty="0"/>
              <a:t>="</a:t>
            </a:r>
            <a:r>
              <a:rPr lang="en-IN" dirty="0" err="1"/>
              <a:t>getcube</a:t>
            </a:r>
            <a:r>
              <a:rPr lang="en-IN" dirty="0"/>
              <a:t>()"/&gt;  </a:t>
            </a:r>
          </a:p>
          <a:p>
            <a:r>
              <a:rPr lang="en-IN" dirty="0"/>
              <a:t>&lt;/form&gt;  </a:t>
            </a:r>
          </a:p>
          <a:p>
            <a:r>
              <a:rPr lang="en-IN" dirty="0"/>
              <a:t>&lt;/body&gt;</a:t>
            </a:r>
          </a:p>
          <a:p>
            <a:r>
              <a:rPr lang="en-IN" dirty="0"/>
              <a:t>&lt;/html</a:t>
            </a:r>
            <a:r>
              <a:rPr lang="en-IN" dirty="0" smtClean="0"/>
              <a:t>&gt;</a:t>
            </a:r>
          </a:p>
          <a:p>
            <a:endParaRPr lang="en-IN" dirty="0"/>
          </a:p>
          <a:p>
            <a:endParaRPr lang="en-IN" dirty="0" smtClean="0"/>
          </a:p>
        </p:txBody>
      </p:sp>
    </p:spTree>
    <p:extLst>
      <p:ext uri="{BB962C8B-B14F-4D97-AF65-F5344CB8AC3E}">
        <p14:creationId xmlns:p14="http://schemas.microsoft.com/office/powerpoint/2010/main" val="753201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336" y="145473"/>
            <a:ext cx="8842664" cy="6740307"/>
          </a:xfrm>
          <a:prstGeom prst="rect">
            <a:avLst/>
          </a:prstGeom>
        </p:spPr>
        <p:txBody>
          <a:bodyPr wrap="square">
            <a:spAutoFit/>
          </a:bodyPr>
          <a:lstStyle/>
          <a:p>
            <a:r>
              <a:rPr lang="en-IN" b="1" u="sng" dirty="0" smtClean="0"/>
              <a:t>To display text box values:</a:t>
            </a:r>
          </a:p>
          <a:p>
            <a:endParaRPr lang="en-IN" b="1" u="sng" dirty="0" smtClean="0"/>
          </a:p>
          <a:p>
            <a:r>
              <a:rPr lang="en-IN" dirty="0" smtClean="0"/>
              <a:t>&lt;html</a:t>
            </a:r>
            <a:r>
              <a:rPr lang="en-IN" dirty="0"/>
              <a:t>&gt;</a:t>
            </a:r>
          </a:p>
          <a:p>
            <a:r>
              <a:rPr lang="en-IN" dirty="0"/>
              <a:t>&lt;body&gt;</a:t>
            </a:r>
          </a:p>
          <a:p>
            <a:r>
              <a:rPr lang="en-IN" dirty="0" smtClean="0"/>
              <a:t>&lt;form&gt;</a:t>
            </a:r>
            <a:endParaRPr lang="en-IN" dirty="0"/>
          </a:p>
          <a:p>
            <a:r>
              <a:rPr lang="en-IN" dirty="0" smtClean="0"/>
              <a:t>Name</a:t>
            </a:r>
            <a:r>
              <a:rPr lang="en-IN" dirty="0"/>
              <a:t>: &lt;input type="text" id="Text1"&gt;</a:t>
            </a:r>
          </a:p>
          <a:p>
            <a:r>
              <a:rPr lang="en-IN" dirty="0"/>
              <a:t>Surname: &lt;input type="text" id="Text2"&gt;</a:t>
            </a:r>
          </a:p>
          <a:p>
            <a:r>
              <a:rPr lang="en-IN" dirty="0"/>
              <a:t>full name:&lt;input type="text" id="Text3"&gt;</a:t>
            </a:r>
          </a:p>
          <a:p>
            <a:endParaRPr lang="en-IN" dirty="0"/>
          </a:p>
          <a:p>
            <a:r>
              <a:rPr lang="en-IN" dirty="0"/>
              <a:t>&lt;p&gt;click on </a:t>
            </a:r>
            <a:r>
              <a:rPr lang="en-IN" dirty="0" smtClean="0"/>
              <a:t>button </a:t>
            </a:r>
            <a:r>
              <a:rPr lang="en-IN" dirty="0"/>
              <a:t>to check name and surname &lt;/p&gt;</a:t>
            </a:r>
          </a:p>
          <a:p>
            <a:r>
              <a:rPr lang="en-IN" dirty="0" smtClean="0"/>
              <a:t>&lt;</a:t>
            </a:r>
            <a:r>
              <a:rPr lang="en-IN" dirty="0"/>
              <a:t>button </a:t>
            </a:r>
            <a:r>
              <a:rPr lang="en-IN" dirty="0" err="1"/>
              <a:t>onclick</a:t>
            </a:r>
            <a:r>
              <a:rPr lang="en-IN" dirty="0"/>
              <a:t>="</a:t>
            </a:r>
            <a:r>
              <a:rPr lang="en-IN" dirty="0" err="1"/>
              <a:t>myFunction</a:t>
            </a:r>
            <a:r>
              <a:rPr lang="en-IN" dirty="0"/>
              <a:t>();"&gt;Try it&lt;/button&gt;</a:t>
            </a:r>
          </a:p>
          <a:p>
            <a:r>
              <a:rPr lang="en-IN" dirty="0" smtClean="0"/>
              <a:t>&lt;/form&gt;</a:t>
            </a:r>
            <a:endParaRPr lang="en-IN" dirty="0"/>
          </a:p>
          <a:p>
            <a:r>
              <a:rPr lang="en-IN" dirty="0"/>
              <a:t>&lt;script&gt;</a:t>
            </a:r>
          </a:p>
          <a:p>
            <a:r>
              <a:rPr lang="en-IN" dirty="0"/>
              <a:t>function </a:t>
            </a:r>
            <a:r>
              <a:rPr lang="en-IN" dirty="0" err="1"/>
              <a:t>myFunction</a:t>
            </a:r>
            <a:r>
              <a:rPr lang="en-IN" dirty="0"/>
              <a:t>() {</a:t>
            </a:r>
          </a:p>
          <a:p>
            <a:r>
              <a:rPr lang="en-IN" dirty="0"/>
              <a:t>    a=</a:t>
            </a:r>
            <a:r>
              <a:rPr lang="en-IN" dirty="0" err="1"/>
              <a:t>document.getElementById</a:t>
            </a:r>
            <a:r>
              <a:rPr lang="en-IN" dirty="0"/>
              <a:t>("Text1").value;</a:t>
            </a:r>
          </a:p>
          <a:p>
            <a:r>
              <a:rPr lang="en-IN" dirty="0"/>
              <a:t>    b=</a:t>
            </a:r>
            <a:r>
              <a:rPr lang="en-IN" dirty="0" err="1"/>
              <a:t>document.getElementById</a:t>
            </a:r>
            <a:r>
              <a:rPr lang="en-IN" dirty="0"/>
              <a:t>("Text2").value;</a:t>
            </a:r>
          </a:p>
          <a:p>
            <a:r>
              <a:rPr lang="en-IN" dirty="0"/>
              <a:t>    c=</a:t>
            </a:r>
            <a:r>
              <a:rPr lang="en-IN" dirty="0" err="1"/>
              <a:t>a+b</a:t>
            </a:r>
            <a:r>
              <a:rPr lang="en-IN" dirty="0"/>
              <a:t>;</a:t>
            </a:r>
          </a:p>
          <a:p>
            <a:r>
              <a:rPr lang="en-IN" dirty="0"/>
              <a:t>    //alert("full name is :  " +a+ "  " +b);</a:t>
            </a:r>
          </a:p>
          <a:p>
            <a:r>
              <a:rPr lang="en-IN" dirty="0"/>
              <a:t>	</a:t>
            </a:r>
            <a:r>
              <a:rPr lang="en-IN" dirty="0" err="1"/>
              <a:t>document.getElementById</a:t>
            </a:r>
            <a:r>
              <a:rPr lang="en-IN" dirty="0"/>
              <a:t>("Text3").value=c;</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952163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0100" y="228600"/>
            <a:ext cx="9621982" cy="6740307"/>
          </a:xfrm>
          <a:prstGeom prst="rect">
            <a:avLst/>
          </a:prstGeom>
        </p:spPr>
        <p:txBody>
          <a:bodyPr wrap="square">
            <a:spAutoFit/>
          </a:bodyPr>
          <a:lstStyle/>
          <a:p>
            <a:r>
              <a:rPr lang="en-IN" dirty="0" smtClean="0"/>
              <a:t>ADDITION OF TWO NUMBERS:</a:t>
            </a:r>
          </a:p>
          <a:p>
            <a:r>
              <a:rPr lang="en-IN" dirty="0" smtClean="0"/>
              <a:t>&lt;html</a:t>
            </a:r>
            <a:r>
              <a:rPr lang="en-IN" dirty="0"/>
              <a:t>&gt;</a:t>
            </a:r>
          </a:p>
          <a:p>
            <a:r>
              <a:rPr lang="en-IN" dirty="0"/>
              <a:t>&lt;body&gt;</a:t>
            </a:r>
          </a:p>
          <a:p>
            <a:r>
              <a:rPr lang="en-IN" dirty="0"/>
              <a:t>&lt;form&gt;</a:t>
            </a:r>
          </a:p>
          <a:p>
            <a:r>
              <a:rPr lang="en-IN" dirty="0"/>
              <a:t>Num1: &lt;input type="text" id="Text1"&gt;</a:t>
            </a:r>
          </a:p>
          <a:p>
            <a:r>
              <a:rPr lang="en-IN" dirty="0"/>
              <a:t>Num2: &lt;input type="text" id="Text2"&gt;</a:t>
            </a:r>
          </a:p>
          <a:p>
            <a:r>
              <a:rPr lang="en-IN" dirty="0"/>
              <a:t> </a:t>
            </a:r>
          </a:p>
          <a:p>
            <a:endParaRPr lang="en-IN" dirty="0"/>
          </a:p>
          <a:p>
            <a:endParaRPr lang="en-IN" dirty="0"/>
          </a:p>
          <a:p>
            <a:r>
              <a:rPr lang="en-IN" dirty="0"/>
              <a:t>&lt;p&gt;Click the button for addition.&lt;/p&gt;</a:t>
            </a:r>
          </a:p>
          <a:p>
            <a:endParaRPr lang="en-IN" dirty="0"/>
          </a:p>
          <a:p>
            <a:r>
              <a:rPr lang="en-IN" dirty="0"/>
              <a:t>&lt;button </a:t>
            </a:r>
            <a:r>
              <a:rPr lang="en-IN" dirty="0" err="1"/>
              <a:t>onclick</a:t>
            </a:r>
            <a:r>
              <a:rPr lang="en-IN" dirty="0"/>
              <a:t>="</a:t>
            </a:r>
            <a:r>
              <a:rPr lang="en-IN" dirty="0" err="1"/>
              <a:t>myFunction</a:t>
            </a:r>
            <a:r>
              <a:rPr lang="en-IN" dirty="0"/>
              <a:t>()"&gt;Try it&lt;/button&gt;</a:t>
            </a:r>
          </a:p>
          <a:p>
            <a:r>
              <a:rPr lang="en-IN" dirty="0"/>
              <a:t>&lt;/form&gt;</a:t>
            </a:r>
          </a:p>
          <a:p>
            <a:r>
              <a:rPr lang="en-IN" dirty="0"/>
              <a:t>&lt;script&gt;</a:t>
            </a:r>
          </a:p>
          <a:p>
            <a:r>
              <a:rPr lang="en-IN" dirty="0"/>
              <a:t>function </a:t>
            </a:r>
            <a:r>
              <a:rPr lang="en-IN" dirty="0" err="1"/>
              <a:t>myFunction</a:t>
            </a:r>
            <a:r>
              <a:rPr lang="en-IN" dirty="0"/>
              <a:t>() {</a:t>
            </a:r>
          </a:p>
          <a:p>
            <a:r>
              <a:rPr lang="en-IN" dirty="0"/>
              <a:t>    a = </a:t>
            </a:r>
            <a:r>
              <a:rPr lang="en-IN" dirty="0" err="1"/>
              <a:t>parseInt</a:t>
            </a:r>
            <a:r>
              <a:rPr lang="en-IN" dirty="0"/>
              <a:t>(</a:t>
            </a:r>
            <a:r>
              <a:rPr lang="en-IN" dirty="0" err="1"/>
              <a:t>document.getElementById</a:t>
            </a:r>
            <a:r>
              <a:rPr lang="en-IN" dirty="0"/>
              <a:t>("Text1").value); </a:t>
            </a:r>
          </a:p>
          <a:p>
            <a:r>
              <a:rPr lang="en-IN" dirty="0"/>
              <a:t>    b = </a:t>
            </a:r>
            <a:r>
              <a:rPr lang="en-IN" dirty="0" err="1"/>
              <a:t>parseInt</a:t>
            </a:r>
            <a:r>
              <a:rPr lang="en-IN" dirty="0"/>
              <a:t>(</a:t>
            </a:r>
            <a:r>
              <a:rPr lang="en-IN" dirty="0" err="1"/>
              <a:t>document.getElementById</a:t>
            </a:r>
            <a:r>
              <a:rPr lang="en-IN" dirty="0"/>
              <a:t>("Text2").value);</a:t>
            </a:r>
          </a:p>
          <a:p>
            <a:r>
              <a:rPr lang="en-IN" dirty="0"/>
              <a:t>    c = </a:t>
            </a:r>
            <a:r>
              <a:rPr lang="en-IN" dirty="0" err="1"/>
              <a:t>a+b</a:t>
            </a:r>
            <a:r>
              <a:rPr lang="en-IN" dirty="0"/>
              <a:t>;</a:t>
            </a:r>
          </a:p>
          <a:p>
            <a:r>
              <a:rPr lang="en-IN" dirty="0"/>
              <a:t>    </a:t>
            </a:r>
            <a:r>
              <a:rPr lang="en-IN" dirty="0" err="1"/>
              <a:t>document.write</a:t>
            </a:r>
            <a:r>
              <a:rPr lang="en-IN" dirty="0"/>
              <a:t>("addition of num1 and </a:t>
            </a:r>
            <a:r>
              <a:rPr lang="en-IN" dirty="0" err="1"/>
              <a:t>num</a:t>
            </a:r>
            <a:r>
              <a:rPr lang="en-IN" dirty="0"/>
              <a:t> is :   "  +c);   </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3622983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5409" y="301337"/>
            <a:ext cx="9507682" cy="6740307"/>
          </a:xfrm>
          <a:prstGeom prst="rect">
            <a:avLst/>
          </a:prstGeom>
        </p:spPr>
        <p:txBody>
          <a:bodyPr wrap="square">
            <a:spAutoFit/>
          </a:bodyPr>
          <a:lstStyle/>
          <a:p>
            <a:r>
              <a:rPr lang="en-IN" b="1" u="sng" dirty="0" smtClean="0"/>
              <a:t>Write a program to print addition and subtraction using text boxes:</a:t>
            </a:r>
          </a:p>
          <a:p>
            <a:r>
              <a:rPr lang="en-IN" b="1" u="sng" dirty="0"/>
              <a:t/>
            </a:r>
            <a:br>
              <a:rPr lang="en-IN" b="1" u="sng" dirty="0"/>
            </a:br>
            <a:r>
              <a:rPr lang="en-IN" dirty="0" smtClean="0"/>
              <a:t>&lt;html</a:t>
            </a:r>
            <a:r>
              <a:rPr lang="en-IN" dirty="0"/>
              <a:t>&gt;</a:t>
            </a:r>
          </a:p>
          <a:p>
            <a:r>
              <a:rPr lang="en-IN" dirty="0"/>
              <a:t>&lt;head&gt;</a:t>
            </a:r>
          </a:p>
          <a:p>
            <a:r>
              <a:rPr lang="en-IN" dirty="0"/>
              <a:t>&lt;body&gt;</a:t>
            </a:r>
          </a:p>
          <a:p>
            <a:endParaRPr lang="en-IN" dirty="0"/>
          </a:p>
          <a:p>
            <a:r>
              <a:rPr lang="en-IN" dirty="0"/>
              <a:t>&lt;script&gt;</a:t>
            </a:r>
          </a:p>
          <a:p>
            <a:r>
              <a:rPr lang="en-IN" dirty="0"/>
              <a:t>function add() </a:t>
            </a:r>
          </a:p>
          <a:p>
            <a:r>
              <a:rPr lang="en-IN" dirty="0"/>
              <a:t>{</a:t>
            </a:r>
          </a:p>
          <a:p>
            <a:r>
              <a:rPr lang="en-IN" dirty="0"/>
              <a:t>    a = </a:t>
            </a:r>
            <a:r>
              <a:rPr lang="en-IN" dirty="0" err="1"/>
              <a:t>parseInt</a:t>
            </a:r>
            <a:r>
              <a:rPr lang="en-IN" dirty="0"/>
              <a:t>(</a:t>
            </a:r>
            <a:r>
              <a:rPr lang="en-IN" dirty="0" err="1"/>
              <a:t>document.getElementById</a:t>
            </a:r>
            <a:r>
              <a:rPr lang="en-IN" dirty="0"/>
              <a:t>("Text1").value); </a:t>
            </a:r>
          </a:p>
          <a:p>
            <a:r>
              <a:rPr lang="en-IN" dirty="0"/>
              <a:t>    b = </a:t>
            </a:r>
            <a:r>
              <a:rPr lang="en-IN" dirty="0" err="1"/>
              <a:t>parseInt</a:t>
            </a:r>
            <a:r>
              <a:rPr lang="en-IN" dirty="0"/>
              <a:t>(</a:t>
            </a:r>
            <a:r>
              <a:rPr lang="en-IN" dirty="0" err="1"/>
              <a:t>document.getElementById</a:t>
            </a:r>
            <a:r>
              <a:rPr lang="en-IN" dirty="0"/>
              <a:t>("Text2").value);</a:t>
            </a:r>
          </a:p>
          <a:p>
            <a:r>
              <a:rPr lang="en-IN" dirty="0"/>
              <a:t>    c = </a:t>
            </a:r>
            <a:r>
              <a:rPr lang="en-IN" dirty="0" err="1"/>
              <a:t>a+b</a:t>
            </a:r>
            <a:r>
              <a:rPr lang="en-IN" dirty="0"/>
              <a:t>;</a:t>
            </a:r>
          </a:p>
          <a:p>
            <a:r>
              <a:rPr lang="en-IN" dirty="0"/>
              <a:t>    </a:t>
            </a:r>
            <a:r>
              <a:rPr lang="en-IN" dirty="0" err="1"/>
              <a:t>document.getElementById</a:t>
            </a:r>
            <a:r>
              <a:rPr lang="en-IN" dirty="0"/>
              <a:t>("Text3").value = c;</a:t>
            </a:r>
          </a:p>
          <a:p>
            <a:r>
              <a:rPr lang="en-IN" dirty="0"/>
              <a:t>}</a:t>
            </a:r>
          </a:p>
          <a:p>
            <a:endParaRPr lang="en-IN" dirty="0"/>
          </a:p>
          <a:p>
            <a:r>
              <a:rPr lang="en-IN" dirty="0"/>
              <a:t>function sub() {</a:t>
            </a:r>
          </a:p>
          <a:p>
            <a:r>
              <a:rPr lang="en-IN" dirty="0"/>
              <a:t>    a = </a:t>
            </a:r>
            <a:r>
              <a:rPr lang="en-IN" dirty="0" err="1"/>
              <a:t>parseInt</a:t>
            </a:r>
            <a:r>
              <a:rPr lang="en-IN" dirty="0"/>
              <a:t>(</a:t>
            </a:r>
            <a:r>
              <a:rPr lang="en-IN" dirty="0" err="1"/>
              <a:t>document.getElementById</a:t>
            </a:r>
            <a:r>
              <a:rPr lang="en-IN" dirty="0"/>
              <a:t>("Text1").value); </a:t>
            </a:r>
          </a:p>
          <a:p>
            <a:r>
              <a:rPr lang="en-IN" dirty="0"/>
              <a:t>    b = </a:t>
            </a:r>
            <a:r>
              <a:rPr lang="en-IN" dirty="0" err="1"/>
              <a:t>parseInt</a:t>
            </a:r>
            <a:r>
              <a:rPr lang="en-IN" dirty="0"/>
              <a:t>(</a:t>
            </a:r>
            <a:r>
              <a:rPr lang="en-IN" dirty="0" err="1"/>
              <a:t>document.getElementById</a:t>
            </a:r>
            <a:r>
              <a:rPr lang="en-IN" dirty="0"/>
              <a:t>("Text2").value);</a:t>
            </a:r>
          </a:p>
          <a:p>
            <a:r>
              <a:rPr lang="en-IN" dirty="0"/>
              <a:t>    c = a-b;</a:t>
            </a:r>
          </a:p>
          <a:p>
            <a:r>
              <a:rPr lang="en-IN" dirty="0"/>
              <a:t>    </a:t>
            </a:r>
            <a:r>
              <a:rPr lang="en-IN" dirty="0" err="1"/>
              <a:t>document.getElementById</a:t>
            </a:r>
            <a:r>
              <a:rPr lang="en-IN" dirty="0"/>
              <a:t>("Text4").value = c;</a:t>
            </a:r>
          </a:p>
          <a:p>
            <a:r>
              <a:rPr lang="en-IN" dirty="0"/>
              <a:t>}</a:t>
            </a:r>
          </a:p>
          <a:p>
            <a:r>
              <a:rPr lang="en-IN" dirty="0"/>
              <a:t>&lt;/script&gt;</a:t>
            </a:r>
          </a:p>
          <a:p>
            <a:r>
              <a:rPr lang="en-IN" dirty="0" smtClean="0"/>
              <a:t>								continue..</a:t>
            </a:r>
            <a:endParaRPr lang="en-IN" dirty="0"/>
          </a:p>
          <a:p>
            <a:endParaRPr lang="en-IN" dirty="0"/>
          </a:p>
        </p:txBody>
      </p:sp>
    </p:spTree>
    <p:extLst>
      <p:ext uri="{BB962C8B-B14F-4D97-AF65-F5344CB8AC3E}">
        <p14:creationId xmlns:p14="http://schemas.microsoft.com/office/powerpoint/2010/main" val="3320946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6745" y="457199"/>
            <a:ext cx="9289473" cy="3970318"/>
          </a:xfrm>
          <a:prstGeom prst="rect">
            <a:avLst/>
          </a:prstGeom>
        </p:spPr>
        <p:txBody>
          <a:bodyPr wrap="square">
            <a:spAutoFit/>
          </a:bodyPr>
          <a:lstStyle/>
          <a:p>
            <a:r>
              <a:rPr lang="en-IN" dirty="0"/>
              <a:t>&lt;form&gt;</a:t>
            </a:r>
          </a:p>
          <a:p>
            <a:r>
              <a:rPr lang="en-IN" dirty="0"/>
              <a:t>Num1: &lt;input type="text" id="Text1"&gt;</a:t>
            </a:r>
          </a:p>
          <a:p>
            <a:r>
              <a:rPr lang="en-IN" dirty="0"/>
              <a:t>Num2: &lt;input type="text" id="Text2"&gt;</a:t>
            </a:r>
          </a:p>
          <a:p>
            <a:r>
              <a:rPr lang="en-IN" dirty="0"/>
              <a:t>add: &lt;input type="text" id="Text3"&gt;</a:t>
            </a:r>
          </a:p>
          <a:p>
            <a:r>
              <a:rPr lang="en-IN" dirty="0"/>
              <a:t>sub :&lt;input type="text" id="Text4"&gt;</a:t>
            </a:r>
          </a:p>
          <a:p>
            <a:endParaRPr lang="en-IN" dirty="0"/>
          </a:p>
          <a:p>
            <a:r>
              <a:rPr lang="en-IN" dirty="0"/>
              <a:t>&lt;p&gt;Click the button for addition.&lt;/p&gt;</a:t>
            </a:r>
          </a:p>
          <a:p>
            <a:endParaRPr lang="en-IN" dirty="0"/>
          </a:p>
          <a:p>
            <a:r>
              <a:rPr lang="en-IN" dirty="0"/>
              <a:t>&lt;button type="button" </a:t>
            </a:r>
            <a:r>
              <a:rPr lang="en-IN" dirty="0" err="1"/>
              <a:t>onclick</a:t>
            </a:r>
            <a:r>
              <a:rPr lang="en-IN" dirty="0"/>
              <a:t>="add</a:t>
            </a:r>
            <a:r>
              <a:rPr lang="en-IN" dirty="0" smtClean="0"/>
              <a:t>();"&gt;</a:t>
            </a:r>
            <a:r>
              <a:rPr lang="en-IN" dirty="0"/>
              <a:t>addition&lt;/button&gt;</a:t>
            </a:r>
          </a:p>
          <a:p>
            <a:r>
              <a:rPr lang="en-IN" dirty="0"/>
              <a:t>&lt;button type="button" </a:t>
            </a:r>
            <a:r>
              <a:rPr lang="en-IN" dirty="0" err="1"/>
              <a:t>onclick</a:t>
            </a:r>
            <a:r>
              <a:rPr lang="en-IN" dirty="0"/>
              <a:t>="sub</a:t>
            </a:r>
            <a:r>
              <a:rPr lang="en-IN" dirty="0" smtClean="0"/>
              <a:t>();"&gt;</a:t>
            </a:r>
            <a:r>
              <a:rPr lang="en-IN" dirty="0"/>
              <a:t>sub&lt;/button&gt;</a:t>
            </a:r>
          </a:p>
          <a:p>
            <a:r>
              <a:rPr lang="en-IN" dirty="0"/>
              <a:t>&lt;/form&gt;</a:t>
            </a:r>
          </a:p>
          <a:p>
            <a:r>
              <a:rPr lang="en-IN" dirty="0"/>
              <a:t>&lt;/head&gt;</a:t>
            </a:r>
          </a:p>
          <a:p>
            <a:r>
              <a:rPr lang="en-IN" dirty="0"/>
              <a:t>&lt;/body&gt;</a:t>
            </a:r>
          </a:p>
          <a:p>
            <a:r>
              <a:rPr lang="en-IN" dirty="0"/>
              <a:t>&lt;/html&gt;</a:t>
            </a:r>
          </a:p>
        </p:txBody>
      </p:sp>
    </p:spTree>
    <p:extLst>
      <p:ext uri="{BB962C8B-B14F-4D97-AF65-F5344CB8AC3E}">
        <p14:creationId xmlns:p14="http://schemas.microsoft.com/office/powerpoint/2010/main" val="2362651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9" y="540327"/>
            <a:ext cx="9341427" cy="5909310"/>
          </a:xfrm>
          <a:prstGeom prst="rect">
            <a:avLst/>
          </a:prstGeom>
        </p:spPr>
        <p:txBody>
          <a:bodyPr wrap="square">
            <a:spAutoFit/>
          </a:bodyPr>
          <a:lstStyle/>
          <a:p>
            <a:r>
              <a:rPr lang="en-IN" dirty="0"/>
              <a:t>&lt;html&gt;</a:t>
            </a:r>
          </a:p>
          <a:p>
            <a:r>
              <a:rPr lang="en-IN" dirty="0"/>
              <a:t>&lt;script&gt;</a:t>
            </a:r>
          </a:p>
          <a:p>
            <a:r>
              <a:rPr lang="en-IN" dirty="0"/>
              <a:t> function </a:t>
            </a:r>
            <a:r>
              <a:rPr lang="en-IN" dirty="0" err="1"/>
              <a:t>chgclr</a:t>
            </a:r>
            <a:r>
              <a:rPr lang="en-IN" dirty="0"/>
              <a:t>(</a:t>
            </a:r>
            <a:r>
              <a:rPr lang="en-IN" dirty="0" err="1"/>
              <a:t>color</a:t>
            </a:r>
            <a:r>
              <a:rPr lang="en-IN" dirty="0"/>
              <a:t>)</a:t>
            </a:r>
          </a:p>
          <a:p>
            <a:r>
              <a:rPr lang="en-IN" dirty="0"/>
              <a:t>{</a:t>
            </a:r>
          </a:p>
          <a:p>
            <a:r>
              <a:rPr lang="en-IN" dirty="0" err="1"/>
              <a:t>document.body.bgColor</a:t>
            </a:r>
            <a:r>
              <a:rPr lang="en-IN" dirty="0"/>
              <a:t>=</a:t>
            </a:r>
            <a:r>
              <a:rPr lang="en-IN" dirty="0" err="1"/>
              <a:t>color</a:t>
            </a:r>
            <a:r>
              <a:rPr lang="en-IN" dirty="0"/>
              <a:t>;</a:t>
            </a:r>
          </a:p>
          <a:p>
            <a:r>
              <a:rPr lang="en-IN" dirty="0"/>
              <a:t>// in </a:t>
            </a:r>
            <a:r>
              <a:rPr lang="en-IN" dirty="0" err="1"/>
              <a:t>bgcolor</a:t>
            </a:r>
            <a:r>
              <a:rPr lang="en-IN" dirty="0"/>
              <a:t> C is capital</a:t>
            </a:r>
          </a:p>
          <a:p>
            <a:r>
              <a:rPr lang="en-IN" dirty="0"/>
              <a:t>}</a:t>
            </a:r>
          </a:p>
          <a:p>
            <a:endParaRPr lang="en-IN" dirty="0"/>
          </a:p>
          <a:p>
            <a:r>
              <a:rPr lang="en-IN" dirty="0"/>
              <a:t>&lt;/script&gt;</a:t>
            </a:r>
          </a:p>
          <a:p>
            <a:endParaRPr lang="en-IN" dirty="0"/>
          </a:p>
          <a:p>
            <a:r>
              <a:rPr lang="en-IN" dirty="0"/>
              <a:t>&lt;body&gt;</a:t>
            </a:r>
          </a:p>
          <a:p>
            <a:endParaRPr lang="en-IN" dirty="0"/>
          </a:p>
          <a:p>
            <a:r>
              <a:rPr lang="en-IN" dirty="0"/>
              <a:t>&lt;h3&gt; program to change background </a:t>
            </a:r>
            <a:r>
              <a:rPr lang="en-IN" dirty="0" err="1"/>
              <a:t>color</a:t>
            </a:r>
            <a:r>
              <a:rPr lang="en-IN" dirty="0"/>
              <a:t> using button &lt;/h3&gt;</a:t>
            </a:r>
          </a:p>
          <a:p>
            <a:endParaRPr lang="en-IN" dirty="0"/>
          </a:p>
          <a:p>
            <a:r>
              <a:rPr lang="en-IN" dirty="0"/>
              <a:t>&lt;input type="button" value="red" </a:t>
            </a:r>
            <a:r>
              <a:rPr lang="en-IN" dirty="0" err="1"/>
              <a:t>onclick</a:t>
            </a:r>
            <a:r>
              <a:rPr lang="en-IN" dirty="0"/>
              <a:t>="</a:t>
            </a:r>
            <a:r>
              <a:rPr lang="en-IN" dirty="0" err="1"/>
              <a:t>chgclr</a:t>
            </a:r>
            <a:r>
              <a:rPr lang="en-IN" dirty="0"/>
              <a:t>('red');"&gt;</a:t>
            </a:r>
          </a:p>
          <a:p>
            <a:endParaRPr lang="en-IN" dirty="0"/>
          </a:p>
          <a:p>
            <a:r>
              <a:rPr lang="en-IN" dirty="0"/>
              <a:t>&lt;input type="button" value="green" </a:t>
            </a:r>
            <a:r>
              <a:rPr lang="en-IN" dirty="0" err="1"/>
              <a:t>onclick</a:t>
            </a:r>
            <a:r>
              <a:rPr lang="en-IN" dirty="0"/>
              <a:t>="</a:t>
            </a:r>
            <a:r>
              <a:rPr lang="en-IN" dirty="0" err="1"/>
              <a:t>chgclr</a:t>
            </a:r>
            <a:r>
              <a:rPr lang="en-IN" dirty="0"/>
              <a:t>('green');"&gt;</a:t>
            </a:r>
          </a:p>
          <a:p>
            <a:endParaRPr lang="en-IN" dirty="0"/>
          </a:p>
          <a:p>
            <a:r>
              <a:rPr lang="en-IN" dirty="0"/>
              <a:t>&lt;input type="button" value="blue" </a:t>
            </a:r>
            <a:r>
              <a:rPr lang="en-IN" dirty="0" err="1"/>
              <a:t>onclick</a:t>
            </a:r>
            <a:r>
              <a:rPr lang="en-IN" dirty="0"/>
              <a:t>="</a:t>
            </a:r>
            <a:r>
              <a:rPr lang="en-IN" dirty="0" err="1"/>
              <a:t>chgclr</a:t>
            </a:r>
            <a:r>
              <a:rPr lang="en-IN" dirty="0"/>
              <a:t>('blue');"&gt;</a:t>
            </a:r>
          </a:p>
          <a:p>
            <a:r>
              <a:rPr lang="en-IN" dirty="0"/>
              <a:t>&lt;/body&gt;</a:t>
            </a:r>
          </a:p>
          <a:p>
            <a:r>
              <a:rPr lang="en-IN" dirty="0"/>
              <a:t>&lt;/html&gt;</a:t>
            </a:r>
          </a:p>
        </p:txBody>
      </p:sp>
    </p:spTree>
    <p:extLst>
      <p:ext uri="{BB962C8B-B14F-4D97-AF65-F5344CB8AC3E}">
        <p14:creationId xmlns:p14="http://schemas.microsoft.com/office/powerpoint/2010/main" val="693153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99" y="363681"/>
            <a:ext cx="9538855" cy="4247317"/>
          </a:xfrm>
          <a:prstGeom prst="rect">
            <a:avLst/>
          </a:prstGeom>
        </p:spPr>
        <p:txBody>
          <a:bodyPr wrap="square">
            <a:spAutoFit/>
          </a:bodyPr>
          <a:lstStyle/>
          <a:p>
            <a:r>
              <a:rPr lang="en-IN" b="1" u="sng" dirty="0" smtClean="0"/>
              <a:t>Increment number by 1 using </a:t>
            </a:r>
            <a:r>
              <a:rPr lang="en-IN" b="1" u="sng" dirty="0" err="1" smtClean="0"/>
              <a:t>onclick</a:t>
            </a:r>
            <a:r>
              <a:rPr lang="en-IN" b="1" u="sng" dirty="0" smtClean="0"/>
              <a:t> event:</a:t>
            </a:r>
          </a:p>
          <a:p>
            <a:endParaRPr lang="en-IN" dirty="0" smtClean="0"/>
          </a:p>
          <a:p>
            <a:endParaRPr lang="en-IN" dirty="0"/>
          </a:p>
          <a:p>
            <a:r>
              <a:rPr lang="en-IN" dirty="0" smtClean="0"/>
              <a:t>&lt;script </a:t>
            </a:r>
            <a:r>
              <a:rPr lang="en-IN" dirty="0"/>
              <a:t>type="text/</a:t>
            </a:r>
            <a:r>
              <a:rPr lang="en-IN" dirty="0" err="1"/>
              <a:t>javascript</a:t>
            </a:r>
            <a:r>
              <a:rPr lang="en-IN" dirty="0"/>
              <a:t>"&gt;</a:t>
            </a:r>
          </a:p>
          <a:p>
            <a:r>
              <a:rPr lang="en-IN" dirty="0" err="1"/>
              <a:t>var</a:t>
            </a:r>
            <a:r>
              <a:rPr lang="en-IN" dirty="0"/>
              <a:t> index = 0;</a:t>
            </a:r>
          </a:p>
          <a:p>
            <a:endParaRPr lang="en-IN" dirty="0"/>
          </a:p>
          <a:p>
            <a:r>
              <a:rPr lang="en-IN" dirty="0"/>
              <a:t>function increment(var1)</a:t>
            </a:r>
          </a:p>
          <a:p>
            <a:r>
              <a:rPr lang="en-IN" dirty="0" smtClean="0"/>
              <a:t>	{ </a:t>
            </a:r>
            <a:endParaRPr lang="en-IN" dirty="0"/>
          </a:p>
          <a:p>
            <a:r>
              <a:rPr lang="en-IN" dirty="0" smtClean="0"/>
              <a:t>		</a:t>
            </a:r>
            <a:r>
              <a:rPr lang="en-IN" dirty="0" err="1" smtClean="0"/>
              <a:t>document.getElementById</a:t>
            </a:r>
            <a:r>
              <a:rPr lang="en-IN" dirty="0"/>
              <a:t>("t1").value=index; </a:t>
            </a:r>
          </a:p>
          <a:p>
            <a:r>
              <a:rPr lang="en-IN" dirty="0" smtClean="0"/>
              <a:t>		index</a:t>
            </a:r>
            <a:r>
              <a:rPr lang="en-IN" dirty="0"/>
              <a:t>++;</a:t>
            </a:r>
          </a:p>
          <a:p>
            <a:r>
              <a:rPr lang="en-IN" dirty="0" smtClean="0"/>
              <a:t>	}</a:t>
            </a:r>
            <a:endParaRPr lang="en-IN" dirty="0"/>
          </a:p>
          <a:p>
            <a:r>
              <a:rPr lang="en-IN" dirty="0"/>
              <a:t>&lt;/script&gt;</a:t>
            </a:r>
          </a:p>
          <a:p>
            <a:endParaRPr lang="en-IN" dirty="0"/>
          </a:p>
          <a:p>
            <a:r>
              <a:rPr lang="en-IN" dirty="0"/>
              <a:t>&lt;input type="button" id="button1" </a:t>
            </a:r>
            <a:r>
              <a:rPr lang="en-IN" dirty="0" err="1"/>
              <a:t>onclick</a:t>
            </a:r>
            <a:r>
              <a:rPr lang="en-IN" dirty="0"/>
              <a:t>="increment(1)" value="increment me!"/&gt;</a:t>
            </a:r>
          </a:p>
          <a:p>
            <a:r>
              <a:rPr lang="en-IN" dirty="0"/>
              <a:t>&lt;input type="text" id="t1"&gt;</a:t>
            </a:r>
          </a:p>
        </p:txBody>
      </p:sp>
    </p:spTree>
    <p:extLst>
      <p:ext uri="{BB962C8B-B14F-4D97-AF65-F5344CB8AC3E}">
        <p14:creationId xmlns:p14="http://schemas.microsoft.com/office/powerpoint/2010/main" val="1431985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291" y="332509"/>
            <a:ext cx="10879282" cy="5909310"/>
          </a:xfrm>
          <a:prstGeom prst="rect">
            <a:avLst/>
          </a:prstGeom>
        </p:spPr>
        <p:txBody>
          <a:bodyPr wrap="square">
            <a:spAutoFit/>
          </a:bodyPr>
          <a:lstStyle/>
          <a:p>
            <a:r>
              <a:rPr lang="en-IN" b="1" dirty="0" err="1" smtClean="0"/>
              <a:t>innerHTML</a:t>
            </a:r>
            <a:r>
              <a:rPr lang="en-IN" b="1" dirty="0" smtClean="0"/>
              <a:t>:</a:t>
            </a:r>
          </a:p>
          <a:p>
            <a:endParaRPr lang="en-IN" b="1" dirty="0"/>
          </a:p>
          <a:p>
            <a:endParaRPr lang="en-IN" b="1" dirty="0" smtClean="0"/>
          </a:p>
          <a:p>
            <a:pPr marL="285750" indent="-285750">
              <a:buFont typeface="Arial" panose="020B0604020202020204" pitchFamily="34" charset="0"/>
              <a:buChar char="•"/>
            </a:pPr>
            <a:r>
              <a:rPr lang="en-IN" dirty="0" smtClean="0"/>
              <a:t>The </a:t>
            </a:r>
            <a:r>
              <a:rPr lang="en-IN" b="1" dirty="0" err="1"/>
              <a:t>innerHTML</a:t>
            </a:r>
            <a:r>
              <a:rPr lang="en-IN" dirty="0"/>
              <a:t> property can be used to write the dynamic html on the html document</a:t>
            </a:r>
            <a:r>
              <a:rPr lang="en-IN" dirty="0" smtClean="0"/>
              <a:t>.</a:t>
            </a:r>
          </a:p>
          <a:p>
            <a:pPr marL="285750" indent="-285750">
              <a:buFont typeface="Arial" panose="020B0604020202020204" pitchFamily="34" charset="0"/>
              <a:buChar char="•"/>
            </a:pPr>
            <a:r>
              <a:rPr lang="en-IN" dirty="0"/>
              <a:t>It is used mostly in the web pages to generate the dynamic html such as registration form, comment form, links etc</a:t>
            </a:r>
            <a:r>
              <a:rPr lang="en-IN" dirty="0" smtClean="0"/>
              <a:t>.</a:t>
            </a:r>
          </a:p>
          <a:p>
            <a:endParaRPr lang="en-IN" b="1" dirty="0" smtClean="0"/>
          </a:p>
          <a:p>
            <a:r>
              <a:rPr lang="en-IN" b="1" dirty="0" smtClean="0"/>
              <a:t>Example1:</a:t>
            </a:r>
          </a:p>
          <a:p>
            <a:endParaRPr lang="en-IN" b="1" dirty="0"/>
          </a:p>
          <a:p>
            <a:endParaRPr lang="en-IN" b="1" dirty="0"/>
          </a:p>
          <a:p>
            <a:r>
              <a:rPr lang="en-IN" dirty="0" smtClean="0"/>
              <a:t>&lt;</a:t>
            </a:r>
            <a:r>
              <a:rPr lang="en-IN" dirty="0"/>
              <a:t>html&gt;</a:t>
            </a:r>
          </a:p>
          <a:p>
            <a:r>
              <a:rPr lang="en-IN" dirty="0"/>
              <a:t>&lt;body&gt;</a:t>
            </a:r>
          </a:p>
          <a:p>
            <a:r>
              <a:rPr lang="en-IN" dirty="0" smtClean="0"/>
              <a:t>&lt;script</a:t>
            </a:r>
            <a:r>
              <a:rPr lang="en-IN" dirty="0"/>
              <a:t>&gt;</a:t>
            </a:r>
          </a:p>
          <a:p>
            <a:r>
              <a:rPr lang="en-IN" dirty="0" smtClean="0"/>
              <a:t>	function </a:t>
            </a:r>
            <a:r>
              <a:rPr lang="en-IN" dirty="0" err="1"/>
              <a:t>myFunction</a:t>
            </a:r>
            <a:r>
              <a:rPr lang="en-IN" dirty="0"/>
              <a:t>() </a:t>
            </a:r>
            <a:endParaRPr lang="en-IN" dirty="0" smtClean="0"/>
          </a:p>
          <a:p>
            <a:r>
              <a:rPr lang="en-IN" dirty="0"/>
              <a:t>	</a:t>
            </a:r>
            <a:r>
              <a:rPr lang="en-IN" dirty="0" smtClean="0"/>
              <a:t>{</a:t>
            </a:r>
            <a:endParaRPr lang="en-IN" dirty="0"/>
          </a:p>
          <a:p>
            <a:r>
              <a:rPr lang="en-IN" dirty="0"/>
              <a:t>    </a:t>
            </a:r>
            <a:r>
              <a:rPr lang="en-IN" dirty="0" smtClean="0"/>
              <a:t>		</a:t>
            </a:r>
            <a:r>
              <a:rPr lang="en-IN" dirty="0" err="1" smtClean="0"/>
              <a:t>document.getElementById</a:t>
            </a:r>
            <a:r>
              <a:rPr lang="en-IN" dirty="0"/>
              <a:t>("demo").</a:t>
            </a:r>
            <a:r>
              <a:rPr lang="en-IN" dirty="0" err="1"/>
              <a:t>innerHTML</a:t>
            </a:r>
            <a:r>
              <a:rPr lang="en-IN" dirty="0"/>
              <a:t> = "Paragraph changed!";</a:t>
            </a:r>
          </a:p>
          <a:p>
            <a:r>
              <a:rPr lang="en-IN" dirty="0" smtClean="0"/>
              <a:t>	}</a:t>
            </a:r>
            <a:endParaRPr lang="en-IN" dirty="0"/>
          </a:p>
          <a:p>
            <a:r>
              <a:rPr lang="en-IN" dirty="0"/>
              <a:t>&lt;/script&gt;</a:t>
            </a:r>
          </a:p>
          <a:p>
            <a:r>
              <a:rPr lang="en-IN" dirty="0"/>
              <a:t>&lt;p id="demo" </a:t>
            </a:r>
            <a:r>
              <a:rPr lang="en-IN" dirty="0" err="1"/>
              <a:t>onclick</a:t>
            </a:r>
            <a:r>
              <a:rPr lang="en-IN" dirty="0"/>
              <a:t>="</a:t>
            </a:r>
            <a:r>
              <a:rPr lang="en-IN" dirty="0" err="1"/>
              <a:t>myFunction</a:t>
            </a:r>
            <a:r>
              <a:rPr lang="en-IN" dirty="0"/>
              <a:t>()"&gt;Click me to change my HTML content (</a:t>
            </a:r>
            <a:r>
              <a:rPr lang="en-IN" dirty="0" err="1"/>
              <a:t>innerHTML</a:t>
            </a:r>
            <a:r>
              <a:rPr lang="en-IN" dirty="0"/>
              <a:t>).&lt;/p&gt;</a:t>
            </a:r>
          </a:p>
          <a:p>
            <a:r>
              <a:rPr lang="en-IN" dirty="0"/>
              <a:t>&lt;/body&gt;</a:t>
            </a:r>
          </a:p>
          <a:p>
            <a:r>
              <a:rPr lang="en-IN" dirty="0"/>
              <a:t>&lt;/html&gt; </a:t>
            </a:r>
          </a:p>
        </p:txBody>
      </p:sp>
    </p:spTree>
    <p:extLst>
      <p:ext uri="{BB962C8B-B14F-4D97-AF65-F5344CB8AC3E}">
        <p14:creationId xmlns:p14="http://schemas.microsoft.com/office/powerpoint/2010/main" val="79280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7883" y="324489"/>
            <a:ext cx="7863607" cy="5355312"/>
          </a:xfrm>
          <a:prstGeom prst="rect">
            <a:avLst/>
          </a:prstGeom>
        </p:spPr>
        <p:txBody>
          <a:bodyPr wrap="square">
            <a:spAutoFit/>
          </a:bodyPr>
          <a:lstStyle/>
          <a:p>
            <a:r>
              <a:rPr lang="en-IN" b="1" dirty="0" smtClean="0">
                <a:solidFill>
                  <a:srgbClr val="000000"/>
                </a:solidFill>
                <a:latin typeface="Verdana" panose="020B0604030504040204" pitchFamily="34" charset="0"/>
              </a:rPr>
              <a:t>Syntax:</a:t>
            </a:r>
          </a:p>
          <a:p>
            <a:endParaRPr lang="en-IN" b="0" i="0" dirty="0">
              <a:solidFill>
                <a:srgbClr val="000000"/>
              </a:solidFill>
              <a:effectLst/>
              <a:latin typeface="Verdana" panose="020B0604030504040204" pitchFamily="34" charset="0"/>
            </a:endParaRPr>
          </a:p>
          <a:p>
            <a:r>
              <a:rPr lang="en-IN" dirty="0">
                <a:solidFill>
                  <a:srgbClr val="000000"/>
                </a:solidFill>
                <a:latin typeface="Verdana" panose="020B0604030504040204" pitchFamily="34" charset="0"/>
              </a:rPr>
              <a:t>&lt;script type="text/</a:t>
            </a:r>
            <a:r>
              <a:rPr lang="en-IN" dirty="0" err="1">
                <a:solidFill>
                  <a:srgbClr val="000000"/>
                </a:solidFill>
                <a:latin typeface="Verdana" panose="020B0604030504040204" pitchFamily="34" charset="0"/>
              </a:rPr>
              <a:t>javascript</a:t>
            </a:r>
            <a:r>
              <a:rPr lang="en-IN" dirty="0">
                <a:solidFill>
                  <a:srgbClr val="000000"/>
                </a:solidFill>
                <a:latin typeface="Verdana" panose="020B0604030504040204" pitchFamily="34" charset="0"/>
              </a:rPr>
              <a:t>"&gt;</a:t>
            </a:r>
          </a:p>
          <a:p>
            <a:r>
              <a:rPr lang="en-IN" dirty="0" smtClean="0">
                <a:solidFill>
                  <a:srgbClr val="000000"/>
                </a:solidFill>
                <a:latin typeface="Verdana" panose="020B0604030504040204" pitchFamily="34" charset="0"/>
              </a:rPr>
              <a:t>function </a:t>
            </a:r>
            <a:r>
              <a:rPr lang="en-IN" dirty="0" err="1">
                <a:solidFill>
                  <a:srgbClr val="000000"/>
                </a:solidFill>
                <a:latin typeface="Verdana" panose="020B0604030504040204" pitchFamily="34" charset="0"/>
              </a:rPr>
              <a:t>functionname</a:t>
            </a:r>
            <a:r>
              <a:rPr lang="en-IN" dirty="0">
                <a:solidFill>
                  <a:srgbClr val="000000"/>
                </a:solidFill>
                <a:latin typeface="Verdana" panose="020B0604030504040204" pitchFamily="34" charset="0"/>
              </a:rPr>
              <a:t>(parameter-list)</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         statements</a:t>
            </a:r>
          </a:p>
          <a:p>
            <a:r>
              <a:rPr lang="en-IN" dirty="0">
                <a:solidFill>
                  <a:srgbClr val="000000"/>
                </a:solidFill>
                <a:latin typeface="Verdana" panose="020B0604030504040204" pitchFamily="34" charset="0"/>
              </a:rPr>
              <a:t>      }</a:t>
            </a:r>
          </a:p>
          <a:p>
            <a:r>
              <a:rPr lang="en-IN" dirty="0" smtClean="0">
                <a:solidFill>
                  <a:srgbClr val="000000"/>
                </a:solidFill>
                <a:latin typeface="Verdana" panose="020B0604030504040204" pitchFamily="34" charset="0"/>
              </a:rPr>
              <a:t>&lt;/</a:t>
            </a:r>
            <a:r>
              <a:rPr lang="en-IN" dirty="0">
                <a:solidFill>
                  <a:srgbClr val="000000"/>
                </a:solidFill>
                <a:latin typeface="Verdana" panose="020B0604030504040204" pitchFamily="34" charset="0"/>
              </a:rPr>
              <a:t>script</a:t>
            </a:r>
            <a:r>
              <a:rPr lang="en-IN" dirty="0" smtClean="0">
                <a:solidFill>
                  <a:srgbClr val="000000"/>
                </a:solidFill>
                <a:latin typeface="Verdana" panose="020B0604030504040204" pitchFamily="34" charset="0"/>
              </a:rPr>
              <a:t>&gt;</a:t>
            </a:r>
          </a:p>
          <a:p>
            <a:endParaRPr lang="en-IN" b="0" i="0" dirty="0">
              <a:solidFill>
                <a:srgbClr val="000000"/>
              </a:solidFill>
              <a:effectLst/>
              <a:latin typeface="Verdana" panose="020B0604030504040204" pitchFamily="34" charset="0"/>
            </a:endParaRPr>
          </a:p>
          <a:p>
            <a:r>
              <a:rPr lang="en-IN" b="1" dirty="0" smtClean="0">
                <a:solidFill>
                  <a:srgbClr val="000000"/>
                </a:solidFill>
                <a:latin typeface="Verdana" panose="020B0604030504040204" pitchFamily="34" charset="0"/>
              </a:rPr>
              <a:t>Example:</a:t>
            </a:r>
          </a:p>
          <a:p>
            <a:endParaRPr lang="en-IN" b="0" i="0" dirty="0">
              <a:solidFill>
                <a:srgbClr val="000000"/>
              </a:solidFill>
              <a:effectLst/>
              <a:latin typeface="Verdana" panose="020B0604030504040204" pitchFamily="34" charset="0"/>
            </a:endParaRPr>
          </a:p>
          <a:p>
            <a:r>
              <a:rPr lang="en-IN" dirty="0">
                <a:solidFill>
                  <a:srgbClr val="000000"/>
                </a:solidFill>
                <a:latin typeface="Verdana" panose="020B0604030504040204" pitchFamily="34" charset="0"/>
              </a:rPr>
              <a:t>&lt;script type="text/</a:t>
            </a:r>
            <a:r>
              <a:rPr lang="en-IN" dirty="0" err="1">
                <a:solidFill>
                  <a:srgbClr val="000000"/>
                </a:solidFill>
                <a:latin typeface="Verdana" panose="020B0604030504040204" pitchFamily="34" charset="0"/>
              </a:rPr>
              <a:t>javascript</a:t>
            </a:r>
            <a:r>
              <a:rPr lang="en-IN" dirty="0">
                <a:solidFill>
                  <a:srgbClr val="000000"/>
                </a:solidFill>
                <a:latin typeface="Verdana" panose="020B0604030504040204" pitchFamily="34" charset="0"/>
              </a:rPr>
              <a:t>"&gt;</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      function </a:t>
            </a:r>
            <a:r>
              <a:rPr lang="en-IN" dirty="0" err="1">
                <a:solidFill>
                  <a:srgbClr val="000000"/>
                </a:solidFill>
                <a:latin typeface="Verdana" panose="020B0604030504040204" pitchFamily="34" charset="0"/>
              </a:rPr>
              <a:t>sayHello</a:t>
            </a:r>
            <a:r>
              <a:rPr lang="en-IN" dirty="0">
                <a:solidFill>
                  <a:srgbClr val="000000"/>
                </a:solidFill>
                <a:latin typeface="Verdana" panose="020B0604030504040204" pitchFamily="34" charset="0"/>
              </a:rPr>
              <a:t>()</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         alert("Hello there");</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&lt;/script&gt;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967952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327" y="363682"/>
            <a:ext cx="10609118" cy="4801314"/>
          </a:xfrm>
          <a:prstGeom prst="rect">
            <a:avLst/>
          </a:prstGeom>
        </p:spPr>
        <p:txBody>
          <a:bodyPr wrap="square">
            <a:spAutoFit/>
          </a:bodyPr>
          <a:lstStyle/>
          <a:p>
            <a:r>
              <a:rPr lang="en-IN" dirty="0" smtClean="0"/>
              <a:t>Example2:</a:t>
            </a:r>
          </a:p>
          <a:p>
            <a:endParaRPr lang="en-IN" dirty="0"/>
          </a:p>
          <a:p>
            <a:endParaRPr lang="en-IN" dirty="0" smtClean="0"/>
          </a:p>
          <a:p>
            <a:r>
              <a:rPr lang="en-IN" dirty="0" smtClean="0"/>
              <a:t>&lt;</a:t>
            </a:r>
            <a:r>
              <a:rPr lang="en-IN" dirty="0"/>
              <a:t>html&gt;</a:t>
            </a:r>
          </a:p>
          <a:p>
            <a:r>
              <a:rPr lang="en-IN" dirty="0" smtClean="0"/>
              <a:t>&lt;</a:t>
            </a:r>
            <a:r>
              <a:rPr lang="en-IN" dirty="0"/>
              <a:t>script&gt;</a:t>
            </a:r>
          </a:p>
          <a:p>
            <a:r>
              <a:rPr lang="en-IN" dirty="0" smtClean="0"/>
              <a:t>	function </a:t>
            </a:r>
            <a:r>
              <a:rPr lang="en-IN" dirty="0" err="1"/>
              <a:t>abc</a:t>
            </a:r>
            <a:r>
              <a:rPr lang="en-IN" dirty="0"/>
              <a:t>()</a:t>
            </a:r>
          </a:p>
          <a:p>
            <a:r>
              <a:rPr lang="en-IN" dirty="0" smtClean="0"/>
              <a:t>	{</a:t>
            </a:r>
            <a:endParaRPr lang="en-IN" dirty="0"/>
          </a:p>
          <a:p>
            <a:r>
              <a:rPr lang="en-IN" dirty="0" smtClean="0"/>
              <a:t>		</a:t>
            </a:r>
            <a:r>
              <a:rPr lang="en-IN" dirty="0" err="1" smtClean="0"/>
              <a:t>document.getElementById</a:t>
            </a:r>
            <a:r>
              <a:rPr lang="en-IN" dirty="0"/>
              <a:t>("p1").</a:t>
            </a:r>
            <a:r>
              <a:rPr lang="en-IN" dirty="0" err="1"/>
              <a:t>innerHTML</a:t>
            </a:r>
            <a:r>
              <a:rPr lang="en-IN" dirty="0"/>
              <a:t> = "CSE/IT departments";</a:t>
            </a:r>
          </a:p>
          <a:p>
            <a:r>
              <a:rPr lang="en-IN" dirty="0" smtClean="0"/>
              <a:t>	}</a:t>
            </a:r>
            <a:endParaRPr lang="en-IN" dirty="0"/>
          </a:p>
          <a:p>
            <a:r>
              <a:rPr lang="en-IN" dirty="0"/>
              <a:t>&lt;/script</a:t>
            </a:r>
            <a:r>
              <a:rPr lang="en-IN" dirty="0" smtClean="0"/>
              <a:t>&gt;</a:t>
            </a:r>
            <a:endParaRPr lang="en-IN" dirty="0"/>
          </a:p>
          <a:p>
            <a:r>
              <a:rPr lang="en-IN" dirty="0"/>
              <a:t>&lt;body&gt;</a:t>
            </a:r>
          </a:p>
          <a:p>
            <a:endParaRPr lang="en-IN" dirty="0"/>
          </a:p>
          <a:p>
            <a:r>
              <a:rPr lang="en-IN" dirty="0"/>
              <a:t>&lt;h3 id="p1"&gt; welcome to SBMP &lt;/h3&gt;</a:t>
            </a:r>
          </a:p>
          <a:p>
            <a:r>
              <a:rPr lang="en-IN" dirty="0" smtClean="0"/>
              <a:t>&lt;</a:t>
            </a:r>
            <a:r>
              <a:rPr lang="en-IN" dirty="0"/>
              <a:t>input type="button" value="click" </a:t>
            </a:r>
            <a:r>
              <a:rPr lang="en-IN" dirty="0" err="1"/>
              <a:t>onclick</a:t>
            </a:r>
            <a:r>
              <a:rPr lang="en-IN" dirty="0"/>
              <a:t>="</a:t>
            </a:r>
            <a:r>
              <a:rPr lang="en-IN" dirty="0" err="1"/>
              <a:t>abc</a:t>
            </a:r>
            <a:r>
              <a:rPr lang="en-IN" dirty="0"/>
              <a: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3346978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018" y="374073"/>
            <a:ext cx="8478982" cy="5970865"/>
          </a:xfrm>
          <a:prstGeom prst="rect">
            <a:avLst/>
          </a:prstGeom>
        </p:spPr>
        <p:txBody>
          <a:bodyPr wrap="square">
            <a:spAutoFit/>
          </a:bodyPr>
          <a:lstStyle/>
          <a:p>
            <a:r>
              <a:rPr lang="en-IN" sz="2000" b="1" dirty="0"/>
              <a:t>String - length </a:t>
            </a:r>
            <a:r>
              <a:rPr lang="en-IN" sz="2000" b="1" dirty="0" smtClean="0"/>
              <a:t>Property:</a:t>
            </a:r>
          </a:p>
          <a:p>
            <a:endParaRPr lang="en-IN" sz="2000" b="1" dirty="0"/>
          </a:p>
          <a:p>
            <a:pPr marL="285750" indent="-285750">
              <a:buFont typeface="Arial" panose="020B0604020202020204" pitchFamily="34" charset="0"/>
              <a:buChar char="•"/>
            </a:pPr>
            <a:r>
              <a:rPr lang="en-IN" dirty="0"/>
              <a:t>The length property returns the length of a string (number of characters).</a:t>
            </a:r>
          </a:p>
          <a:p>
            <a:pPr marL="285750" indent="-285750">
              <a:buFont typeface="Arial" panose="020B0604020202020204" pitchFamily="34" charset="0"/>
              <a:buChar char="•"/>
            </a:pPr>
            <a:r>
              <a:rPr lang="en-IN" dirty="0"/>
              <a:t>The length of an empty string is 0</a:t>
            </a:r>
            <a:r>
              <a:rPr lang="en-IN" dirty="0" smtClean="0"/>
              <a:t>.</a:t>
            </a:r>
          </a:p>
          <a:p>
            <a:pPr marL="285750" indent="-285750">
              <a:buFont typeface="Arial" panose="020B0604020202020204" pitchFamily="34" charset="0"/>
              <a:buChar char="•"/>
            </a:pPr>
            <a:r>
              <a:rPr lang="en-IN" dirty="0" smtClean="0"/>
              <a:t>It will count the whitespaces.</a:t>
            </a:r>
            <a:endParaRPr lang="en-IN" dirty="0"/>
          </a:p>
          <a:p>
            <a:endParaRPr lang="en-IN" dirty="0" smtClean="0"/>
          </a:p>
          <a:p>
            <a:endParaRPr lang="en-IN" dirty="0"/>
          </a:p>
          <a:p>
            <a:r>
              <a:rPr lang="en-IN" dirty="0" smtClean="0"/>
              <a:t>&lt;</a:t>
            </a:r>
            <a:r>
              <a:rPr lang="en-IN" dirty="0"/>
              <a:t>html&gt;</a:t>
            </a:r>
          </a:p>
          <a:p>
            <a:r>
              <a:rPr lang="en-IN" dirty="0"/>
              <a:t>&lt;body&gt;</a:t>
            </a:r>
          </a:p>
          <a:p>
            <a:r>
              <a:rPr lang="en-IN" dirty="0"/>
              <a:t> </a:t>
            </a:r>
          </a:p>
          <a:p>
            <a:endParaRPr lang="en-IN" dirty="0"/>
          </a:p>
          <a:p>
            <a:r>
              <a:rPr lang="en-IN" dirty="0"/>
              <a:t>&lt;script&gt;</a:t>
            </a:r>
          </a:p>
          <a:p>
            <a:r>
              <a:rPr lang="en-IN" dirty="0"/>
              <a:t> </a:t>
            </a:r>
          </a:p>
          <a:p>
            <a:r>
              <a:rPr lang="en-IN" dirty="0"/>
              <a:t>    </a:t>
            </a:r>
            <a:r>
              <a:rPr lang="en-IN" dirty="0" err="1"/>
              <a:t>var</a:t>
            </a:r>
            <a:r>
              <a:rPr lang="en-IN" dirty="0"/>
              <a:t> </a:t>
            </a:r>
            <a:r>
              <a:rPr lang="en-IN" dirty="0" err="1" smtClean="0"/>
              <a:t>str</a:t>
            </a:r>
            <a:r>
              <a:rPr lang="en-IN" dirty="0" smtClean="0"/>
              <a:t> </a:t>
            </a:r>
            <a:r>
              <a:rPr lang="en-IN" dirty="0"/>
              <a:t>= "this is </a:t>
            </a:r>
            <a:r>
              <a:rPr lang="en-IN" dirty="0" smtClean="0"/>
              <a:t>text";</a:t>
            </a:r>
            <a:endParaRPr lang="en-IN" dirty="0"/>
          </a:p>
          <a:p>
            <a:r>
              <a:rPr lang="en-IN" dirty="0"/>
              <a:t>    </a:t>
            </a:r>
            <a:r>
              <a:rPr lang="en-IN" dirty="0" err="1"/>
              <a:t>var</a:t>
            </a:r>
            <a:r>
              <a:rPr lang="en-IN" dirty="0"/>
              <a:t> n = </a:t>
            </a:r>
            <a:r>
              <a:rPr lang="en-IN" dirty="0" err="1" smtClean="0"/>
              <a:t>str.length</a:t>
            </a:r>
            <a:r>
              <a:rPr lang="en-IN" dirty="0"/>
              <a:t>;</a:t>
            </a:r>
          </a:p>
          <a:p>
            <a:r>
              <a:rPr lang="en-IN" dirty="0"/>
              <a:t>    </a:t>
            </a:r>
            <a:r>
              <a:rPr lang="en-IN" dirty="0" err="1"/>
              <a:t>document.write</a:t>
            </a:r>
            <a:r>
              <a:rPr lang="en-IN" dirty="0"/>
              <a:t>("length is :" +n);</a:t>
            </a:r>
          </a:p>
          <a:p>
            <a:r>
              <a:rPr lang="en-IN" dirty="0"/>
              <a:t> </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2384157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337" y="280555"/>
            <a:ext cx="9414164" cy="6740307"/>
          </a:xfrm>
          <a:prstGeom prst="rect">
            <a:avLst/>
          </a:prstGeom>
        </p:spPr>
        <p:txBody>
          <a:bodyPr wrap="square">
            <a:spAutoFit/>
          </a:bodyPr>
          <a:lstStyle/>
          <a:p>
            <a:r>
              <a:rPr lang="en-IN" sz="2400" b="1" dirty="0" smtClean="0"/>
              <a:t>Style Object:</a:t>
            </a:r>
          </a:p>
          <a:p>
            <a:endParaRPr lang="en-IN" sz="2400" b="1" dirty="0" smtClean="0"/>
          </a:p>
          <a:p>
            <a:r>
              <a:rPr lang="en-IN" sz="2400" i="1" dirty="0" err="1" smtClean="0"/>
              <a:t>Syntax:element</a:t>
            </a:r>
            <a:r>
              <a:rPr lang="en-IN" sz="2400" dirty="0" err="1" smtClean="0"/>
              <a:t>.style.</a:t>
            </a:r>
            <a:r>
              <a:rPr lang="en-IN" sz="2400" i="1" dirty="0" err="1" smtClean="0"/>
              <a:t>property</a:t>
            </a:r>
            <a:endParaRPr lang="en-IN" sz="2400" b="1" dirty="0" smtClean="0"/>
          </a:p>
          <a:p>
            <a:endParaRPr lang="en-IN" dirty="0" smtClean="0"/>
          </a:p>
          <a:p>
            <a:r>
              <a:rPr lang="en-IN" dirty="0" smtClean="0"/>
              <a:t>Example1:</a:t>
            </a:r>
          </a:p>
          <a:p>
            <a:endParaRPr lang="en-IN" dirty="0"/>
          </a:p>
          <a:p>
            <a:r>
              <a:rPr lang="en-IN" dirty="0" smtClean="0"/>
              <a:t>&lt;html</a:t>
            </a:r>
            <a:r>
              <a:rPr lang="en-IN" dirty="0"/>
              <a:t>&gt;</a:t>
            </a:r>
          </a:p>
          <a:p>
            <a:r>
              <a:rPr lang="en-IN" dirty="0"/>
              <a:t>&lt;body&gt;</a:t>
            </a:r>
          </a:p>
          <a:p>
            <a:endParaRPr lang="en-IN" dirty="0"/>
          </a:p>
          <a:p>
            <a:r>
              <a:rPr lang="en-IN" dirty="0"/>
              <a:t>&lt;h1 id="myH1"&gt;How to change the style of a header&lt;/h1&gt;</a:t>
            </a:r>
          </a:p>
          <a:p>
            <a:endParaRPr lang="en-IN" dirty="0"/>
          </a:p>
          <a:p>
            <a:r>
              <a:rPr lang="en-IN" dirty="0"/>
              <a:t>&lt;p&gt;Click the button to change the style of the H1 element.&lt;/p&gt;</a:t>
            </a:r>
          </a:p>
          <a:p>
            <a:endParaRPr lang="en-IN" dirty="0"/>
          </a:p>
          <a:p>
            <a:r>
              <a:rPr lang="en-IN" dirty="0"/>
              <a:t>&lt;button </a:t>
            </a:r>
            <a:r>
              <a:rPr lang="en-IN" dirty="0" err="1"/>
              <a:t>onclick</a:t>
            </a:r>
            <a:r>
              <a:rPr lang="en-IN" dirty="0"/>
              <a:t>="</a:t>
            </a:r>
            <a:r>
              <a:rPr lang="en-IN" dirty="0" err="1"/>
              <a:t>myFunction</a:t>
            </a:r>
            <a:r>
              <a:rPr lang="en-IN" dirty="0"/>
              <a:t>()"&gt;Try it&lt;/button&gt;</a:t>
            </a:r>
          </a:p>
          <a:p>
            <a:endParaRPr lang="en-IN" dirty="0"/>
          </a:p>
          <a:p>
            <a:r>
              <a:rPr lang="en-IN" dirty="0"/>
              <a:t>&lt;script&gt;</a:t>
            </a:r>
          </a:p>
          <a:p>
            <a:r>
              <a:rPr lang="en-IN" dirty="0"/>
              <a:t>function </a:t>
            </a:r>
            <a:r>
              <a:rPr lang="en-IN" dirty="0" err="1"/>
              <a:t>myFunction</a:t>
            </a:r>
            <a:r>
              <a:rPr lang="en-IN" dirty="0"/>
              <a:t>() {</a:t>
            </a:r>
          </a:p>
          <a:p>
            <a:r>
              <a:rPr lang="en-IN" dirty="0"/>
              <a:t>    </a:t>
            </a:r>
            <a:r>
              <a:rPr lang="en-IN" dirty="0" err="1"/>
              <a:t>document.getElementById</a:t>
            </a:r>
            <a:r>
              <a:rPr lang="en-IN" dirty="0"/>
              <a:t>("myH1").</a:t>
            </a:r>
            <a:r>
              <a:rPr lang="en-IN" dirty="0" err="1"/>
              <a:t>style.color</a:t>
            </a:r>
            <a:r>
              <a:rPr lang="en-IN" dirty="0"/>
              <a:t> = "red";</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4148645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8536" y="768927"/>
            <a:ext cx="8385464" cy="5386090"/>
          </a:xfrm>
          <a:prstGeom prst="rect">
            <a:avLst/>
          </a:prstGeom>
        </p:spPr>
        <p:txBody>
          <a:bodyPr wrap="square">
            <a:spAutoFit/>
          </a:bodyPr>
          <a:lstStyle/>
          <a:p>
            <a:r>
              <a:rPr lang="en-IN" sz="2000" b="1" dirty="0" smtClean="0"/>
              <a:t>Style background:</a:t>
            </a:r>
          </a:p>
          <a:p>
            <a:endParaRPr lang="en-IN" dirty="0" smtClean="0"/>
          </a:p>
          <a:p>
            <a:r>
              <a:rPr lang="en-IN" dirty="0" smtClean="0"/>
              <a:t>Example 3</a:t>
            </a:r>
          </a:p>
          <a:p>
            <a:endParaRPr lang="en-IN" dirty="0"/>
          </a:p>
          <a:p>
            <a:r>
              <a:rPr lang="en-IN" dirty="0" smtClean="0"/>
              <a:t>&lt;html</a:t>
            </a:r>
            <a:r>
              <a:rPr lang="en-IN" dirty="0"/>
              <a:t>&gt;</a:t>
            </a:r>
          </a:p>
          <a:p>
            <a:r>
              <a:rPr lang="en-IN" dirty="0"/>
              <a:t>&lt;body&gt;</a:t>
            </a:r>
          </a:p>
          <a:p>
            <a:endParaRPr lang="en-IN" dirty="0"/>
          </a:p>
          <a:p>
            <a:r>
              <a:rPr lang="en-IN" dirty="0"/>
              <a:t>&lt;h1&gt;Hello World!&lt;/h1&gt;</a:t>
            </a:r>
          </a:p>
          <a:p>
            <a:endParaRPr lang="en-IN" dirty="0"/>
          </a:p>
          <a:p>
            <a:r>
              <a:rPr lang="en-IN" dirty="0"/>
              <a:t>&lt;button type="button" </a:t>
            </a:r>
            <a:r>
              <a:rPr lang="en-IN" dirty="0" err="1"/>
              <a:t>onclick</a:t>
            </a:r>
            <a:r>
              <a:rPr lang="en-IN" dirty="0"/>
              <a:t>="</a:t>
            </a:r>
            <a:r>
              <a:rPr lang="en-IN" dirty="0" err="1"/>
              <a:t>myFunction</a:t>
            </a:r>
            <a:r>
              <a:rPr lang="en-IN" dirty="0" smtClean="0"/>
              <a:t>();"&gt;</a:t>
            </a:r>
            <a:r>
              <a:rPr lang="en-IN" dirty="0"/>
              <a:t>Set background </a:t>
            </a:r>
            <a:r>
              <a:rPr lang="en-IN" dirty="0" err="1"/>
              <a:t>color</a:t>
            </a:r>
            <a:r>
              <a:rPr lang="en-IN" dirty="0"/>
              <a:t>&lt;/button&gt;</a:t>
            </a:r>
          </a:p>
          <a:p>
            <a:endParaRPr lang="en-IN" dirty="0"/>
          </a:p>
          <a:p>
            <a:r>
              <a:rPr lang="en-IN" dirty="0"/>
              <a:t>&lt;script&gt;</a:t>
            </a:r>
          </a:p>
          <a:p>
            <a:r>
              <a:rPr lang="en-IN" dirty="0"/>
              <a:t>function </a:t>
            </a:r>
            <a:r>
              <a:rPr lang="en-IN" dirty="0" err="1"/>
              <a:t>myFunction</a:t>
            </a:r>
            <a:r>
              <a:rPr lang="en-IN" dirty="0"/>
              <a:t>() {</a:t>
            </a:r>
          </a:p>
          <a:p>
            <a:r>
              <a:rPr lang="en-IN" dirty="0"/>
              <a:t>    </a:t>
            </a:r>
            <a:r>
              <a:rPr lang="en-IN" dirty="0" err="1"/>
              <a:t>document.body.style.backgroundColor</a:t>
            </a:r>
            <a:r>
              <a:rPr lang="en-IN" dirty="0"/>
              <a:t> = "red";</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2988457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2283" y="595894"/>
            <a:ext cx="9944100" cy="5632311"/>
          </a:xfrm>
          <a:prstGeom prst="rect">
            <a:avLst/>
          </a:prstGeom>
        </p:spPr>
        <p:txBody>
          <a:bodyPr wrap="square">
            <a:spAutoFit/>
          </a:bodyPr>
          <a:lstStyle/>
          <a:p>
            <a:r>
              <a:rPr lang="en-IN" b="1" dirty="0" err="1" smtClean="0"/>
              <a:t>Mouseover</a:t>
            </a:r>
            <a:r>
              <a:rPr lang="en-IN" b="1" dirty="0" smtClean="0"/>
              <a:t> and </a:t>
            </a:r>
            <a:r>
              <a:rPr lang="en-IN" b="1" dirty="0" err="1" smtClean="0"/>
              <a:t>mouseout</a:t>
            </a:r>
            <a:r>
              <a:rPr lang="en-IN" b="1" dirty="0" smtClean="0"/>
              <a:t> event(In HTML):</a:t>
            </a:r>
          </a:p>
          <a:p>
            <a:endParaRPr lang="en-IN" dirty="0" smtClean="0"/>
          </a:p>
          <a:p>
            <a:r>
              <a:rPr lang="en-IN" dirty="0" smtClean="0"/>
              <a:t>&lt;html</a:t>
            </a:r>
            <a:r>
              <a:rPr lang="en-IN" dirty="0"/>
              <a:t>&gt;</a:t>
            </a:r>
          </a:p>
          <a:p>
            <a:r>
              <a:rPr lang="en-IN" dirty="0"/>
              <a:t>   &lt;head&gt;</a:t>
            </a:r>
          </a:p>
          <a:p>
            <a:r>
              <a:rPr lang="en-IN" dirty="0"/>
              <a:t>   </a:t>
            </a:r>
          </a:p>
          <a:p>
            <a:r>
              <a:rPr lang="en-IN" dirty="0"/>
              <a:t>      &lt;script type="text/</a:t>
            </a:r>
            <a:r>
              <a:rPr lang="en-IN" dirty="0" err="1"/>
              <a:t>javascript</a:t>
            </a:r>
            <a:r>
              <a:rPr lang="en-IN" dirty="0"/>
              <a:t>"&gt;</a:t>
            </a:r>
          </a:p>
          <a:p>
            <a:r>
              <a:rPr lang="en-IN" dirty="0" smtClean="0"/>
              <a:t>	function </a:t>
            </a:r>
            <a:r>
              <a:rPr lang="en-IN" dirty="0"/>
              <a:t>over() </a:t>
            </a:r>
            <a:endParaRPr lang="en-IN" dirty="0" smtClean="0"/>
          </a:p>
          <a:p>
            <a:r>
              <a:rPr lang="en-IN" dirty="0"/>
              <a:t>	</a:t>
            </a:r>
            <a:r>
              <a:rPr lang="en-IN" dirty="0" smtClean="0"/>
              <a:t>{</a:t>
            </a:r>
            <a:endParaRPr lang="en-IN" dirty="0"/>
          </a:p>
          <a:p>
            <a:r>
              <a:rPr lang="en-IN" dirty="0"/>
              <a:t>             </a:t>
            </a:r>
            <a:r>
              <a:rPr lang="en-IN" dirty="0" smtClean="0"/>
              <a:t>		</a:t>
            </a:r>
            <a:r>
              <a:rPr lang="en-IN" dirty="0" err="1" smtClean="0"/>
              <a:t>document.getElementById</a:t>
            </a:r>
            <a:r>
              <a:rPr lang="en-IN" dirty="0"/>
              <a:t>("t").</a:t>
            </a:r>
            <a:r>
              <a:rPr lang="en-IN" dirty="0" err="1"/>
              <a:t>style.visibility</a:t>
            </a:r>
            <a:r>
              <a:rPr lang="en-IN" dirty="0"/>
              <a:t>="hidden";</a:t>
            </a:r>
          </a:p>
          <a:p>
            <a:r>
              <a:rPr lang="en-IN" dirty="0"/>
              <a:t>          </a:t>
            </a:r>
            <a:r>
              <a:rPr lang="en-IN" dirty="0" smtClean="0"/>
              <a:t>	 </a:t>
            </a:r>
            <a:r>
              <a:rPr lang="en-IN" dirty="0"/>
              <a:t>}</a:t>
            </a:r>
          </a:p>
          <a:p>
            <a:r>
              <a:rPr lang="en-IN" dirty="0"/>
              <a:t>            </a:t>
            </a:r>
            <a:r>
              <a:rPr lang="en-IN" dirty="0" smtClean="0"/>
              <a:t>	function </a:t>
            </a:r>
            <a:r>
              <a:rPr lang="en-IN" dirty="0"/>
              <a:t>out() </a:t>
            </a:r>
            <a:endParaRPr lang="en-IN" dirty="0" smtClean="0"/>
          </a:p>
          <a:p>
            <a:r>
              <a:rPr lang="en-IN" dirty="0"/>
              <a:t>	</a:t>
            </a:r>
            <a:r>
              <a:rPr lang="en-IN" dirty="0" smtClean="0"/>
              <a:t>{</a:t>
            </a:r>
            <a:endParaRPr lang="en-IN" dirty="0"/>
          </a:p>
          <a:p>
            <a:r>
              <a:rPr lang="en-IN" dirty="0"/>
              <a:t>               </a:t>
            </a:r>
            <a:r>
              <a:rPr lang="en-IN" dirty="0" smtClean="0"/>
              <a:t>		</a:t>
            </a:r>
            <a:r>
              <a:rPr lang="en-IN" dirty="0" err="1" smtClean="0"/>
              <a:t>document.getElementById</a:t>
            </a:r>
            <a:r>
              <a:rPr lang="en-IN" dirty="0"/>
              <a:t>("t").</a:t>
            </a:r>
            <a:r>
              <a:rPr lang="en-IN" dirty="0" err="1"/>
              <a:t>style.visibility</a:t>
            </a:r>
            <a:r>
              <a:rPr lang="en-IN" dirty="0"/>
              <a:t>="visible";</a:t>
            </a:r>
          </a:p>
          <a:p>
            <a:r>
              <a:rPr lang="en-IN" dirty="0"/>
              <a:t>            </a:t>
            </a:r>
            <a:r>
              <a:rPr lang="en-IN" dirty="0" smtClean="0"/>
              <a:t>	}</a:t>
            </a:r>
            <a:endParaRPr lang="en-IN" dirty="0"/>
          </a:p>
          <a:p>
            <a:r>
              <a:rPr lang="en-IN" dirty="0"/>
              <a:t>       </a:t>
            </a:r>
            <a:r>
              <a:rPr lang="en-IN" dirty="0" smtClean="0"/>
              <a:t>&lt;/</a:t>
            </a:r>
            <a:r>
              <a:rPr lang="en-IN" dirty="0"/>
              <a:t>script&gt;</a:t>
            </a:r>
          </a:p>
          <a:p>
            <a:r>
              <a:rPr lang="en-IN" dirty="0"/>
              <a:t> </a:t>
            </a:r>
            <a:r>
              <a:rPr lang="en-IN" dirty="0" smtClean="0"/>
              <a:t>    &lt;/</a:t>
            </a:r>
            <a:r>
              <a:rPr lang="en-IN" dirty="0"/>
              <a:t>head&gt;</a:t>
            </a:r>
          </a:p>
          <a:p>
            <a:r>
              <a:rPr lang="en-IN" dirty="0"/>
              <a:t>   &lt;body&gt;</a:t>
            </a:r>
          </a:p>
          <a:p>
            <a:r>
              <a:rPr lang="en-IN" dirty="0"/>
              <a:t>      </a:t>
            </a:r>
            <a:r>
              <a:rPr lang="en-IN" dirty="0" smtClean="0"/>
              <a:t>&lt;</a:t>
            </a:r>
            <a:r>
              <a:rPr lang="en-IN" dirty="0"/>
              <a:t>pre id="t" </a:t>
            </a:r>
            <a:r>
              <a:rPr lang="en-IN" dirty="0" err="1"/>
              <a:t>onmouseover</a:t>
            </a:r>
            <a:r>
              <a:rPr lang="en-IN" dirty="0"/>
              <a:t>="over()" </a:t>
            </a:r>
            <a:r>
              <a:rPr lang="en-IN" dirty="0" err="1"/>
              <a:t>onmouseout</a:t>
            </a:r>
            <a:r>
              <a:rPr lang="en-IN" dirty="0"/>
              <a:t>="out()"&gt; </a:t>
            </a:r>
            <a:r>
              <a:rPr lang="en-IN" dirty="0" err="1"/>
              <a:t>hiiiiiiiiiiiii</a:t>
            </a:r>
            <a:r>
              <a:rPr lang="en-IN" dirty="0"/>
              <a:t>&lt;/pre&gt;</a:t>
            </a:r>
          </a:p>
          <a:p>
            <a:r>
              <a:rPr lang="en-IN" dirty="0"/>
              <a:t>  </a:t>
            </a:r>
            <a:r>
              <a:rPr lang="en-IN" dirty="0" smtClean="0"/>
              <a:t>&lt;/</a:t>
            </a:r>
            <a:r>
              <a:rPr lang="en-IN" dirty="0"/>
              <a:t>body</a:t>
            </a:r>
            <a:r>
              <a:rPr lang="en-IN" dirty="0" smtClean="0"/>
              <a:t>&gt;</a:t>
            </a:r>
          </a:p>
          <a:p>
            <a:r>
              <a:rPr lang="en-IN" dirty="0" smtClean="0"/>
              <a:t>&lt;/</a:t>
            </a:r>
            <a:r>
              <a:rPr lang="en-IN" dirty="0"/>
              <a:t>html&gt;</a:t>
            </a:r>
          </a:p>
        </p:txBody>
      </p:sp>
    </p:spTree>
    <p:extLst>
      <p:ext uri="{BB962C8B-B14F-4D97-AF65-F5344CB8AC3E}">
        <p14:creationId xmlns:p14="http://schemas.microsoft.com/office/powerpoint/2010/main" val="930274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417" y="332509"/>
            <a:ext cx="10754591" cy="6463308"/>
          </a:xfrm>
          <a:prstGeom prst="rect">
            <a:avLst/>
          </a:prstGeom>
        </p:spPr>
        <p:txBody>
          <a:bodyPr wrap="square">
            <a:spAutoFit/>
          </a:bodyPr>
          <a:lstStyle/>
          <a:p>
            <a:r>
              <a:rPr lang="en-IN" b="1" dirty="0" err="1"/>
              <a:t>Mouseover</a:t>
            </a:r>
            <a:r>
              <a:rPr lang="en-IN" b="1" dirty="0"/>
              <a:t> and </a:t>
            </a:r>
            <a:r>
              <a:rPr lang="en-IN" b="1" dirty="0" err="1"/>
              <a:t>mouseout</a:t>
            </a:r>
            <a:r>
              <a:rPr lang="en-IN" b="1" dirty="0"/>
              <a:t> event(In </a:t>
            </a:r>
            <a:r>
              <a:rPr lang="en-IN" b="1" dirty="0" err="1" smtClean="0"/>
              <a:t>Javascript</a:t>
            </a:r>
            <a:r>
              <a:rPr lang="en-IN" b="1" dirty="0" smtClean="0"/>
              <a:t>):</a:t>
            </a:r>
            <a:endParaRPr lang="en-IN" b="1" dirty="0"/>
          </a:p>
          <a:p>
            <a:endParaRPr lang="en-IN" dirty="0" smtClean="0"/>
          </a:p>
          <a:p>
            <a:r>
              <a:rPr lang="en-IN" dirty="0" smtClean="0"/>
              <a:t>&lt;</a:t>
            </a:r>
            <a:r>
              <a:rPr lang="en-IN" dirty="0"/>
              <a:t>html&gt;</a:t>
            </a:r>
          </a:p>
          <a:p>
            <a:r>
              <a:rPr lang="en-IN" dirty="0"/>
              <a:t>&lt;body&gt;</a:t>
            </a:r>
          </a:p>
          <a:p>
            <a:r>
              <a:rPr lang="en-IN" dirty="0" smtClean="0"/>
              <a:t>&lt;</a:t>
            </a:r>
            <a:r>
              <a:rPr lang="en-IN" dirty="0"/>
              <a:t>p&gt;This example uses the HTML DOM to assign an "</a:t>
            </a:r>
            <a:r>
              <a:rPr lang="en-IN" dirty="0" err="1"/>
              <a:t>onmouseover</a:t>
            </a:r>
            <a:r>
              <a:rPr lang="en-IN" dirty="0"/>
              <a:t>" and "</a:t>
            </a:r>
            <a:r>
              <a:rPr lang="en-IN" dirty="0" err="1"/>
              <a:t>onmouseout</a:t>
            </a:r>
            <a:r>
              <a:rPr lang="en-IN" dirty="0"/>
              <a:t>" event to a h1 element.&lt;/p&gt;</a:t>
            </a:r>
          </a:p>
          <a:p>
            <a:r>
              <a:rPr lang="en-IN" dirty="0" smtClean="0"/>
              <a:t>&lt;</a:t>
            </a:r>
            <a:r>
              <a:rPr lang="en-IN" dirty="0"/>
              <a:t>h1 id="demo"&gt;Mouse over me&lt;/h1&gt;</a:t>
            </a:r>
          </a:p>
          <a:p>
            <a:endParaRPr lang="en-IN" dirty="0"/>
          </a:p>
          <a:p>
            <a:r>
              <a:rPr lang="en-IN" dirty="0"/>
              <a:t>&lt;script&gt;</a:t>
            </a:r>
          </a:p>
          <a:p>
            <a:r>
              <a:rPr lang="en-IN" dirty="0" err="1"/>
              <a:t>document.getElementById</a:t>
            </a:r>
            <a:r>
              <a:rPr lang="en-IN" dirty="0"/>
              <a:t>("demo").</a:t>
            </a:r>
            <a:r>
              <a:rPr lang="en-IN" dirty="0" err="1"/>
              <a:t>onmouseover</a:t>
            </a:r>
            <a:r>
              <a:rPr lang="en-IN" dirty="0"/>
              <a:t> = function() {</a:t>
            </a:r>
            <a:r>
              <a:rPr lang="en-IN" dirty="0" err="1"/>
              <a:t>mouseOver</a:t>
            </a:r>
            <a:r>
              <a:rPr lang="en-IN" dirty="0"/>
              <a:t>()};</a:t>
            </a:r>
          </a:p>
          <a:p>
            <a:r>
              <a:rPr lang="en-IN" dirty="0" err="1"/>
              <a:t>document.getElementById</a:t>
            </a:r>
            <a:r>
              <a:rPr lang="en-IN" dirty="0"/>
              <a:t>("demo").</a:t>
            </a:r>
            <a:r>
              <a:rPr lang="en-IN" dirty="0" err="1"/>
              <a:t>onmouseout</a:t>
            </a:r>
            <a:r>
              <a:rPr lang="en-IN" dirty="0"/>
              <a:t> = function() {</a:t>
            </a:r>
            <a:r>
              <a:rPr lang="en-IN" dirty="0" err="1"/>
              <a:t>mouseOut</a:t>
            </a:r>
            <a:r>
              <a:rPr lang="en-IN" dirty="0"/>
              <a:t>()};</a:t>
            </a:r>
          </a:p>
          <a:p>
            <a:endParaRPr lang="en-IN" dirty="0"/>
          </a:p>
          <a:p>
            <a:r>
              <a:rPr lang="en-IN" dirty="0"/>
              <a:t>function </a:t>
            </a:r>
            <a:r>
              <a:rPr lang="en-IN" dirty="0" err="1"/>
              <a:t>mouseOver</a:t>
            </a:r>
            <a:r>
              <a:rPr lang="en-IN" dirty="0"/>
              <a:t>() {</a:t>
            </a:r>
          </a:p>
          <a:p>
            <a:r>
              <a:rPr lang="en-IN" dirty="0"/>
              <a:t>    </a:t>
            </a:r>
            <a:r>
              <a:rPr lang="en-IN" dirty="0" err="1"/>
              <a:t>document.getElementById</a:t>
            </a:r>
            <a:r>
              <a:rPr lang="en-IN" dirty="0"/>
              <a:t>("demo").</a:t>
            </a:r>
            <a:r>
              <a:rPr lang="en-IN" dirty="0" err="1"/>
              <a:t>style.color</a:t>
            </a:r>
            <a:r>
              <a:rPr lang="en-IN" dirty="0"/>
              <a:t> = "red";</a:t>
            </a:r>
          </a:p>
          <a:p>
            <a:r>
              <a:rPr lang="en-IN" dirty="0"/>
              <a:t>}</a:t>
            </a:r>
          </a:p>
          <a:p>
            <a:endParaRPr lang="en-IN" dirty="0"/>
          </a:p>
          <a:p>
            <a:r>
              <a:rPr lang="en-IN" dirty="0"/>
              <a:t>function </a:t>
            </a:r>
            <a:r>
              <a:rPr lang="en-IN" dirty="0" err="1"/>
              <a:t>mouseOut</a:t>
            </a:r>
            <a:r>
              <a:rPr lang="en-IN" dirty="0"/>
              <a:t>() {</a:t>
            </a:r>
          </a:p>
          <a:p>
            <a:r>
              <a:rPr lang="en-IN" dirty="0"/>
              <a:t>    </a:t>
            </a:r>
            <a:r>
              <a:rPr lang="en-IN" dirty="0" err="1"/>
              <a:t>document.getElementById</a:t>
            </a:r>
            <a:r>
              <a:rPr lang="en-IN" dirty="0"/>
              <a:t>("demo").</a:t>
            </a:r>
            <a:r>
              <a:rPr lang="en-IN" dirty="0" err="1"/>
              <a:t>style.color</a:t>
            </a:r>
            <a:r>
              <a:rPr lang="en-IN" dirty="0"/>
              <a:t> = "black";</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3763258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6919" y="456154"/>
            <a:ext cx="10127672" cy="6186309"/>
          </a:xfrm>
          <a:prstGeom prst="rect">
            <a:avLst/>
          </a:prstGeom>
        </p:spPr>
        <p:txBody>
          <a:bodyPr wrap="square">
            <a:spAutoFit/>
          </a:bodyPr>
          <a:lstStyle/>
          <a:p>
            <a:r>
              <a:rPr lang="en-IN" b="1" dirty="0" err="1" smtClean="0">
                <a:solidFill>
                  <a:srgbClr val="000000"/>
                </a:solidFill>
                <a:latin typeface="Verdana" panose="020B0604030504040204" pitchFamily="34" charset="0"/>
              </a:rPr>
              <a:t>Onblur</a:t>
            </a:r>
            <a:r>
              <a:rPr lang="en-IN" b="1" dirty="0" smtClean="0">
                <a:solidFill>
                  <a:srgbClr val="000000"/>
                </a:solidFill>
                <a:latin typeface="Verdana" panose="020B0604030504040204" pitchFamily="34" charset="0"/>
              </a:rPr>
              <a:t> event:</a:t>
            </a:r>
          </a:p>
          <a:p>
            <a:endParaRPr lang="en-IN" dirty="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onblur</a:t>
            </a:r>
            <a:r>
              <a:rPr lang="en-IN" dirty="0">
                <a:solidFill>
                  <a:srgbClr val="000000"/>
                </a:solidFill>
                <a:latin typeface="Verdana" panose="020B0604030504040204" pitchFamily="34" charset="0"/>
              </a:rPr>
              <a:t> event occurs when an object loses focus</a:t>
            </a:r>
            <a:r>
              <a:rPr lang="en-IN" dirty="0" smtClean="0">
                <a:solidFill>
                  <a:srgbClr val="000000"/>
                </a:solidFill>
                <a:latin typeface="Verdana" panose="020B0604030504040204" pitchFamily="34" charset="0"/>
              </a:rPr>
              <a:t>.</a:t>
            </a:r>
          </a:p>
          <a:p>
            <a:pPr marL="285750" indent="-285750">
              <a:buFont typeface="Arial" panose="020B0604020202020204" pitchFamily="34" charset="0"/>
              <a:buChar char="•"/>
            </a:pPr>
            <a:r>
              <a:rPr lang="en-IN" dirty="0"/>
              <a:t>The </a:t>
            </a:r>
            <a:r>
              <a:rPr lang="en-IN" dirty="0" err="1"/>
              <a:t>onblur</a:t>
            </a:r>
            <a:r>
              <a:rPr lang="en-IN" dirty="0"/>
              <a:t> event is most often used with form validation code (e.g. when the user leaves a form field</a:t>
            </a:r>
            <a:r>
              <a:rPr lang="en-IN" dirty="0" smtClean="0"/>
              <a:t>).</a:t>
            </a:r>
          </a:p>
          <a:p>
            <a:pPr marL="285750" indent="-285750">
              <a:buFont typeface="Arial" panose="020B0604020202020204" pitchFamily="34" charset="0"/>
              <a:buChar char="•"/>
            </a:pPr>
            <a:endParaRPr lang="en-IN" dirty="0" smtClean="0"/>
          </a:p>
          <a:p>
            <a:r>
              <a:rPr lang="en-IN" b="1" dirty="0" smtClean="0"/>
              <a:t>Example:</a:t>
            </a:r>
            <a:endParaRPr lang="en-IN" b="1" dirty="0"/>
          </a:p>
          <a:p>
            <a:r>
              <a:rPr lang="en-IN" dirty="0"/>
              <a:t>&lt;html&gt;</a:t>
            </a:r>
          </a:p>
          <a:p>
            <a:r>
              <a:rPr lang="en-IN" dirty="0"/>
              <a:t>&lt;body&gt;</a:t>
            </a:r>
          </a:p>
          <a:p>
            <a:r>
              <a:rPr lang="en-IN" dirty="0" smtClean="0"/>
              <a:t>Enter </a:t>
            </a:r>
            <a:r>
              <a:rPr lang="en-IN" dirty="0"/>
              <a:t>your name: &lt;input type="text" id="</a:t>
            </a:r>
            <a:r>
              <a:rPr lang="en-IN" dirty="0" err="1"/>
              <a:t>fname</a:t>
            </a:r>
            <a:r>
              <a:rPr lang="en-IN" dirty="0"/>
              <a:t>" </a:t>
            </a:r>
            <a:r>
              <a:rPr lang="en-IN" dirty="0" err="1"/>
              <a:t>onblur</a:t>
            </a:r>
            <a:r>
              <a:rPr lang="en-IN" dirty="0"/>
              <a:t>="</a:t>
            </a:r>
            <a:r>
              <a:rPr lang="en-IN" dirty="0" err="1"/>
              <a:t>myFunction</a:t>
            </a:r>
            <a:r>
              <a:rPr lang="en-IN" dirty="0"/>
              <a:t>()"&gt;</a:t>
            </a:r>
          </a:p>
          <a:p>
            <a:endParaRPr lang="en-IN" dirty="0"/>
          </a:p>
          <a:p>
            <a:r>
              <a:rPr lang="en-IN" dirty="0"/>
              <a:t>&lt;p&gt;When you leave the input field, a function is triggered which transforms the input text to upper case.&lt;/p&gt;</a:t>
            </a:r>
          </a:p>
          <a:p>
            <a:endParaRPr lang="en-IN" dirty="0"/>
          </a:p>
          <a:p>
            <a:r>
              <a:rPr lang="en-IN" dirty="0"/>
              <a:t>&lt;script&gt;</a:t>
            </a:r>
          </a:p>
          <a:p>
            <a:r>
              <a:rPr lang="en-IN" dirty="0"/>
              <a:t>function </a:t>
            </a:r>
            <a:r>
              <a:rPr lang="en-IN" dirty="0" err="1"/>
              <a:t>myFunction</a:t>
            </a:r>
            <a:r>
              <a:rPr lang="en-IN" dirty="0"/>
              <a:t>() {</a:t>
            </a:r>
          </a:p>
          <a:p>
            <a:r>
              <a:rPr lang="en-IN" dirty="0"/>
              <a:t>    </a:t>
            </a:r>
            <a:r>
              <a:rPr lang="en-IN" dirty="0" err="1"/>
              <a:t>var</a:t>
            </a:r>
            <a:r>
              <a:rPr lang="en-IN" dirty="0"/>
              <a:t> x = </a:t>
            </a:r>
            <a:r>
              <a:rPr lang="en-IN" dirty="0" err="1"/>
              <a:t>document.getElementById</a:t>
            </a:r>
            <a:r>
              <a:rPr lang="en-IN" dirty="0"/>
              <a:t>("</a:t>
            </a:r>
            <a:r>
              <a:rPr lang="en-IN" dirty="0" err="1"/>
              <a:t>fname</a:t>
            </a:r>
            <a:r>
              <a:rPr lang="en-IN" dirty="0"/>
              <a:t>").value;</a:t>
            </a:r>
          </a:p>
          <a:p>
            <a:r>
              <a:rPr lang="en-IN" dirty="0"/>
              <a:t>    y = </a:t>
            </a:r>
            <a:r>
              <a:rPr lang="en-IN" dirty="0" err="1"/>
              <a:t>x.toUpperCase</a:t>
            </a:r>
            <a:r>
              <a:rPr lang="en-IN" dirty="0"/>
              <a:t>();</a:t>
            </a:r>
          </a:p>
          <a:p>
            <a:r>
              <a:rPr lang="en-IN" dirty="0"/>
              <a:t>    </a:t>
            </a:r>
            <a:r>
              <a:rPr lang="en-IN" dirty="0" err="1"/>
              <a:t>document.getElementById</a:t>
            </a:r>
            <a:r>
              <a:rPr lang="en-IN" dirty="0"/>
              <a:t>("</a:t>
            </a:r>
            <a:r>
              <a:rPr lang="en-IN" dirty="0" err="1"/>
              <a:t>fname</a:t>
            </a:r>
            <a:r>
              <a:rPr lang="en-IN" dirty="0"/>
              <a:t>").value=y;</a:t>
            </a:r>
          </a:p>
          <a:p>
            <a:r>
              <a:rPr lang="en-IN" dirty="0"/>
              <a:t>}</a:t>
            </a:r>
          </a:p>
          <a:p>
            <a:r>
              <a:rPr lang="en-IN" dirty="0" smtClean="0"/>
              <a:t>&lt;/</a:t>
            </a:r>
            <a:r>
              <a:rPr lang="en-IN" dirty="0"/>
              <a:t>script&gt;</a:t>
            </a:r>
          </a:p>
          <a:p>
            <a:r>
              <a:rPr lang="en-IN" dirty="0" smtClean="0"/>
              <a:t>&lt;/</a:t>
            </a:r>
            <a:r>
              <a:rPr lang="en-IN" dirty="0"/>
              <a:t>body&gt;</a:t>
            </a:r>
          </a:p>
          <a:p>
            <a:r>
              <a:rPr lang="en-IN" dirty="0"/>
              <a:t>&lt;/html&gt;</a:t>
            </a:r>
          </a:p>
        </p:txBody>
      </p:sp>
    </p:spTree>
    <p:extLst>
      <p:ext uri="{BB962C8B-B14F-4D97-AF65-F5344CB8AC3E}">
        <p14:creationId xmlns:p14="http://schemas.microsoft.com/office/powerpoint/2010/main" val="2499345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0663" y="352244"/>
            <a:ext cx="9701645" cy="5632311"/>
          </a:xfrm>
          <a:prstGeom prst="rect">
            <a:avLst/>
          </a:prstGeom>
        </p:spPr>
        <p:txBody>
          <a:bodyPr wrap="square">
            <a:spAutoFit/>
          </a:bodyPr>
          <a:lstStyle/>
          <a:p>
            <a:r>
              <a:rPr lang="en-IN" dirty="0" err="1" smtClean="0">
                <a:solidFill>
                  <a:srgbClr val="000000"/>
                </a:solidFill>
                <a:latin typeface="Verdana" panose="020B0604030504040204" pitchFamily="34" charset="0"/>
              </a:rPr>
              <a:t>Onfocus</a:t>
            </a:r>
            <a:r>
              <a:rPr lang="en-IN" dirty="0" smtClean="0">
                <a:solidFill>
                  <a:srgbClr val="000000"/>
                </a:solidFill>
                <a:latin typeface="Verdana" panose="020B0604030504040204" pitchFamily="34" charset="0"/>
              </a:rPr>
              <a:t>: </a:t>
            </a:r>
          </a:p>
          <a:p>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onfocus</a:t>
            </a:r>
            <a:r>
              <a:rPr lang="en-IN" dirty="0">
                <a:solidFill>
                  <a:srgbClr val="000000"/>
                </a:solidFill>
                <a:latin typeface="Verdana" panose="020B0604030504040204" pitchFamily="34" charset="0"/>
              </a:rPr>
              <a:t> event occurs when an element gets </a:t>
            </a:r>
            <a:r>
              <a:rPr lang="en-IN" dirty="0" smtClean="0">
                <a:solidFill>
                  <a:srgbClr val="000000"/>
                </a:solidFill>
                <a:latin typeface="Verdana" panose="020B0604030504040204" pitchFamily="34" charset="0"/>
              </a:rPr>
              <a:t>focus</a:t>
            </a:r>
          </a:p>
          <a:p>
            <a:pPr marL="285750" indent="-285750">
              <a:buFont typeface="Arial" panose="020B0604020202020204" pitchFamily="34" charset="0"/>
              <a:buChar char="•"/>
            </a:pPr>
            <a:r>
              <a:rPr lang="en-IN" dirty="0"/>
              <a:t>The </a:t>
            </a:r>
            <a:r>
              <a:rPr lang="en-IN" dirty="0" err="1"/>
              <a:t>onfocus</a:t>
            </a:r>
            <a:r>
              <a:rPr lang="en-IN" dirty="0"/>
              <a:t> event is the opposite of the </a:t>
            </a:r>
            <a:r>
              <a:rPr lang="en-IN" dirty="0" err="1">
                <a:hlinkClick r:id="rId2"/>
              </a:rPr>
              <a:t>onblur</a:t>
            </a:r>
            <a:r>
              <a:rPr lang="en-IN" dirty="0"/>
              <a:t> event</a:t>
            </a:r>
            <a:r>
              <a:rPr lang="en-IN" dirty="0" smtClean="0"/>
              <a:t>.</a:t>
            </a:r>
          </a:p>
          <a:p>
            <a:pPr marL="285750" indent="-285750">
              <a:buFont typeface="Arial" panose="020B0604020202020204" pitchFamily="34" charset="0"/>
              <a:buChar char="•"/>
            </a:pPr>
            <a:endParaRPr lang="en-IN" dirty="0" smtClean="0"/>
          </a:p>
          <a:p>
            <a:endParaRPr lang="en-IN" dirty="0" smtClean="0"/>
          </a:p>
          <a:p>
            <a:r>
              <a:rPr lang="en-IN" dirty="0" smtClean="0"/>
              <a:t>&lt;</a:t>
            </a:r>
            <a:r>
              <a:rPr lang="en-IN" dirty="0"/>
              <a:t>html&gt;</a:t>
            </a:r>
          </a:p>
          <a:p>
            <a:r>
              <a:rPr lang="en-IN" dirty="0"/>
              <a:t>&lt;body&gt;</a:t>
            </a:r>
          </a:p>
          <a:p>
            <a:r>
              <a:rPr lang="en-IN" dirty="0" smtClean="0"/>
              <a:t>Enter </a:t>
            </a:r>
            <a:r>
              <a:rPr lang="en-IN" dirty="0"/>
              <a:t>your name: &lt;input type="text" id="</a:t>
            </a:r>
            <a:r>
              <a:rPr lang="en-IN" dirty="0" err="1"/>
              <a:t>myInput</a:t>
            </a:r>
            <a:r>
              <a:rPr lang="en-IN" dirty="0"/>
              <a:t>" </a:t>
            </a:r>
            <a:r>
              <a:rPr lang="en-IN" dirty="0" err="1"/>
              <a:t>onfocus</a:t>
            </a:r>
            <a:r>
              <a:rPr lang="en-IN" dirty="0"/>
              <a:t>="</a:t>
            </a:r>
            <a:r>
              <a:rPr lang="en-IN" dirty="0" err="1"/>
              <a:t>focusFunction</a:t>
            </a:r>
            <a:r>
              <a:rPr lang="en-IN" dirty="0"/>
              <a:t>()"&gt;</a:t>
            </a:r>
          </a:p>
          <a:p>
            <a:r>
              <a:rPr lang="en-IN" dirty="0" smtClean="0"/>
              <a:t>&lt;</a:t>
            </a:r>
            <a:r>
              <a:rPr lang="en-IN" dirty="0"/>
              <a:t>script&gt;</a:t>
            </a:r>
          </a:p>
          <a:p>
            <a:r>
              <a:rPr lang="en-IN" dirty="0"/>
              <a:t>function </a:t>
            </a:r>
            <a:r>
              <a:rPr lang="en-IN" dirty="0" err="1"/>
              <a:t>focusFunction</a:t>
            </a:r>
            <a:r>
              <a:rPr lang="en-IN" dirty="0"/>
              <a:t>() </a:t>
            </a:r>
            <a:endParaRPr lang="en-IN" dirty="0" smtClean="0"/>
          </a:p>
          <a:p>
            <a:r>
              <a:rPr lang="en-IN" dirty="0" smtClean="0"/>
              <a:t>{</a:t>
            </a:r>
            <a:endParaRPr lang="en-IN" dirty="0"/>
          </a:p>
          <a:p>
            <a:r>
              <a:rPr lang="en-IN" dirty="0"/>
              <a:t>    // Focus = Changes the background </a:t>
            </a:r>
            <a:r>
              <a:rPr lang="en-IN" dirty="0" err="1"/>
              <a:t>color</a:t>
            </a:r>
            <a:r>
              <a:rPr lang="en-IN" dirty="0"/>
              <a:t> of input to yellow</a:t>
            </a:r>
          </a:p>
          <a:p>
            <a:r>
              <a:rPr lang="en-IN" dirty="0"/>
              <a:t>    </a:t>
            </a:r>
            <a:r>
              <a:rPr lang="en-IN" dirty="0" err="1"/>
              <a:t>document.getElementById</a:t>
            </a:r>
            <a:r>
              <a:rPr lang="en-IN" dirty="0"/>
              <a:t>("</a:t>
            </a:r>
            <a:r>
              <a:rPr lang="en-IN" dirty="0" err="1"/>
              <a:t>myInput</a:t>
            </a:r>
            <a:r>
              <a:rPr lang="en-IN" dirty="0"/>
              <a:t>").</a:t>
            </a:r>
            <a:r>
              <a:rPr lang="en-IN" dirty="0" err="1"/>
              <a:t>style.background</a:t>
            </a:r>
            <a:r>
              <a:rPr lang="en-IN" dirty="0"/>
              <a:t> = "yellow";</a:t>
            </a:r>
          </a:p>
          <a:p>
            <a:r>
              <a:rPr lang="en-IN" dirty="0"/>
              <a:t>}</a:t>
            </a:r>
          </a:p>
          <a:p>
            <a:endParaRPr lang="en-IN" dirty="0"/>
          </a:p>
          <a:p>
            <a:r>
              <a:rPr lang="en-IN" dirty="0" smtClean="0"/>
              <a:t>&lt;/</a:t>
            </a:r>
            <a:r>
              <a:rPr lang="en-IN" dirty="0"/>
              <a:t>script&gt;</a:t>
            </a:r>
          </a:p>
          <a:p>
            <a:r>
              <a:rPr lang="en-IN" dirty="0" smtClean="0"/>
              <a:t>&lt;/</a:t>
            </a:r>
            <a:r>
              <a:rPr lang="en-IN" dirty="0"/>
              <a:t>body&gt;</a:t>
            </a:r>
          </a:p>
          <a:p>
            <a:r>
              <a:rPr lang="en-IN" dirty="0"/>
              <a:t>&lt;/html&gt;</a:t>
            </a:r>
          </a:p>
          <a:p>
            <a:endParaRPr lang="en-IN" dirty="0"/>
          </a:p>
        </p:txBody>
      </p:sp>
    </p:spTree>
    <p:extLst>
      <p:ext uri="{BB962C8B-B14F-4D97-AF65-F5344CB8AC3E}">
        <p14:creationId xmlns:p14="http://schemas.microsoft.com/office/powerpoint/2010/main" val="328794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636" y="218209"/>
            <a:ext cx="10120746" cy="5909310"/>
          </a:xfrm>
          <a:prstGeom prst="rect">
            <a:avLst/>
          </a:prstGeom>
        </p:spPr>
        <p:txBody>
          <a:bodyPr wrap="square">
            <a:spAutoFit/>
          </a:bodyPr>
          <a:lstStyle/>
          <a:p>
            <a:r>
              <a:rPr lang="en-IN" b="1" u="sng" dirty="0" err="1" smtClean="0"/>
              <a:t>Onfocus</a:t>
            </a:r>
            <a:r>
              <a:rPr lang="en-IN" b="1" u="sng" dirty="0" smtClean="0"/>
              <a:t> - </a:t>
            </a:r>
            <a:r>
              <a:rPr lang="en-IN" b="1" u="sng" dirty="0" err="1" smtClean="0"/>
              <a:t>onblurr</a:t>
            </a:r>
            <a:r>
              <a:rPr lang="en-IN" b="1" u="sng" dirty="0" smtClean="0"/>
              <a:t> event</a:t>
            </a:r>
          </a:p>
          <a:p>
            <a:endParaRPr lang="en-IN" dirty="0"/>
          </a:p>
          <a:p>
            <a:r>
              <a:rPr lang="en-IN" dirty="0" smtClean="0"/>
              <a:t>&lt;</a:t>
            </a:r>
            <a:r>
              <a:rPr lang="en-IN" dirty="0"/>
              <a:t>html&gt;</a:t>
            </a:r>
          </a:p>
          <a:p>
            <a:r>
              <a:rPr lang="en-IN" dirty="0"/>
              <a:t>&lt;body&gt;</a:t>
            </a:r>
          </a:p>
          <a:p>
            <a:r>
              <a:rPr lang="en-IN" dirty="0" smtClean="0"/>
              <a:t> </a:t>
            </a:r>
            <a:endParaRPr lang="en-IN" dirty="0"/>
          </a:p>
          <a:p>
            <a:r>
              <a:rPr lang="en-IN" dirty="0" smtClean="0"/>
              <a:t>Enter </a:t>
            </a:r>
            <a:r>
              <a:rPr lang="en-IN" dirty="0"/>
              <a:t>your name: &lt;input type="text" id="</a:t>
            </a:r>
            <a:r>
              <a:rPr lang="en-IN" dirty="0" err="1"/>
              <a:t>myInput</a:t>
            </a:r>
            <a:r>
              <a:rPr lang="en-IN" dirty="0"/>
              <a:t>" </a:t>
            </a:r>
            <a:r>
              <a:rPr lang="en-IN" dirty="0" err="1"/>
              <a:t>onfocus</a:t>
            </a:r>
            <a:r>
              <a:rPr lang="en-IN" dirty="0"/>
              <a:t>="</a:t>
            </a:r>
            <a:r>
              <a:rPr lang="en-IN" dirty="0" err="1"/>
              <a:t>focusFunction</a:t>
            </a:r>
            <a:r>
              <a:rPr lang="en-IN" dirty="0"/>
              <a:t>()" </a:t>
            </a:r>
            <a:r>
              <a:rPr lang="en-IN" dirty="0" err="1"/>
              <a:t>onblur</a:t>
            </a:r>
            <a:r>
              <a:rPr lang="en-IN" dirty="0"/>
              <a:t>="</a:t>
            </a:r>
            <a:r>
              <a:rPr lang="en-IN" dirty="0" err="1"/>
              <a:t>blurFunction</a:t>
            </a:r>
            <a:r>
              <a:rPr lang="en-IN" dirty="0"/>
              <a:t>()"&gt;</a:t>
            </a:r>
          </a:p>
          <a:p>
            <a:endParaRPr lang="en-IN" dirty="0"/>
          </a:p>
          <a:p>
            <a:r>
              <a:rPr lang="en-IN" dirty="0"/>
              <a:t>&lt;script&gt;</a:t>
            </a:r>
          </a:p>
          <a:p>
            <a:r>
              <a:rPr lang="en-IN" dirty="0"/>
              <a:t>function </a:t>
            </a:r>
            <a:r>
              <a:rPr lang="en-IN" dirty="0" err="1"/>
              <a:t>focusFunction</a:t>
            </a:r>
            <a:r>
              <a:rPr lang="en-IN" dirty="0"/>
              <a:t>() {</a:t>
            </a:r>
          </a:p>
          <a:p>
            <a:r>
              <a:rPr lang="en-IN" dirty="0"/>
              <a:t>    // Focus = Changes the background </a:t>
            </a:r>
            <a:r>
              <a:rPr lang="en-IN" dirty="0" err="1"/>
              <a:t>color</a:t>
            </a:r>
            <a:r>
              <a:rPr lang="en-IN" dirty="0"/>
              <a:t> of input to yellow</a:t>
            </a:r>
          </a:p>
          <a:p>
            <a:r>
              <a:rPr lang="en-IN" dirty="0"/>
              <a:t>    </a:t>
            </a:r>
            <a:r>
              <a:rPr lang="en-IN" dirty="0" err="1"/>
              <a:t>document.getElementById</a:t>
            </a:r>
            <a:r>
              <a:rPr lang="en-IN" dirty="0"/>
              <a:t>("</a:t>
            </a:r>
            <a:r>
              <a:rPr lang="en-IN" dirty="0" err="1"/>
              <a:t>myInput</a:t>
            </a:r>
            <a:r>
              <a:rPr lang="en-IN" dirty="0"/>
              <a:t>").</a:t>
            </a:r>
            <a:r>
              <a:rPr lang="en-IN" dirty="0" err="1"/>
              <a:t>style.background</a:t>
            </a:r>
            <a:r>
              <a:rPr lang="en-IN" dirty="0"/>
              <a:t> = "yellow";</a:t>
            </a:r>
          </a:p>
          <a:p>
            <a:r>
              <a:rPr lang="en-IN" dirty="0"/>
              <a:t>}</a:t>
            </a:r>
          </a:p>
          <a:p>
            <a:endParaRPr lang="en-IN" dirty="0"/>
          </a:p>
          <a:p>
            <a:r>
              <a:rPr lang="en-IN" dirty="0"/>
              <a:t>function </a:t>
            </a:r>
            <a:r>
              <a:rPr lang="en-IN" dirty="0" err="1"/>
              <a:t>blurFunction</a:t>
            </a:r>
            <a:r>
              <a:rPr lang="en-IN" dirty="0"/>
              <a:t>() {</a:t>
            </a:r>
          </a:p>
          <a:p>
            <a:r>
              <a:rPr lang="en-IN" dirty="0"/>
              <a:t>    // No focus = Changes the background </a:t>
            </a:r>
            <a:r>
              <a:rPr lang="en-IN" dirty="0" err="1"/>
              <a:t>color</a:t>
            </a:r>
            <a:r>
              <a:rPr lang="en-IN" dirty="0"/>
              <a:t> of input to red</a:t>
            </a:r>
          </a:p>
          <a:p>
            <a:r>
              <a:rPr lang="en-IN" dirty="0"/>
              <a:t>    </a:t>
            </a:r>
            <a:r>
              <a:rPr lang="en-IN" dirty="0" err="1"/>
              <a:t>document.getElementById</a:t>
            </a:r>
            <a:r>
              <a:rPr lang="en-IN" dirty="0"/>
              <a:t>("</a:t>
            </a:r>
            <a:r>
              <a:rPr lang="en-IN" dirty="0" err="1"/>
              <a:t>myInput</a:t>
            </a:r>
            <a:r>
              <a:rPr lang="en-IN" dirty="0"/>
              <a:t>").</a:t>
            </a:r>
            <a:r>
              <a:rPr lang="en-IN" dirty="0" err="1"/>
              <a:t>style.background</a:t>
            </a:r>
            <a:r>
              <a:rPr lang="en-IN" dirty="0"/>
              <a:t> = "red";</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3524040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156" y="426027"/>
            <a:ext cx="10193480" cy="6186309"/>
          </a:xfrm>
          <a:prstGeom prst="rect">
            <a:avLst/>
          </a:prstGeom>
        </p:spPr>
        <p:txBody>
          <a:bodyPr wrap="square">
            <a:spAutoFit/>
          </a:bodyPr>
          <a:lstStyle/>
          <a:p>
            <a:r>
              <a:rPr lang="en-IN" b="1" dirty="0" err="1">
                <a:solidFill>
                  <a:srgbClr val="000000"/>
                </a:solidFill>
                <a:latin typeface="Verdana" panose="020B0604030504040204" pitchFamily="34" charset="0"/>
              </a:rPr>
              <a:t>onsubmit</a:t>
            </a:r>
            <a:r>
              <a:rPr lang="en-IN" b="1" dirty="0">
                <a:solidFill>
                  <a:srgbClr val="000000"/>
                </a:solidFill>
                <a:latin typeface="Verdana" panose="020B0604030504040204" pitchFamily="34" charset="0"/>
              </a:rPr>
              <a:t> event</a:t>
            </a:r>
            <a:r>
              <a:rPr lang="en-IN" dirty="0">
                <a:solidFill>
                  <a:srgbClr val="000000"/>
                </a:solidFill>
                <a:latin typeface="Verdana" panose="020B0604030504040204" pitchFamily="34" charset="0"/>
              </a:rPr>
              <a:t> </a:t>
            </a:r>
            <a:endParaRPr lang="en-IN" dirty="0" smtClean="0">
              <a:solidFill>
                <a:srgbClr val="000000"/>
              </a:solidFill>
              <a:latin typeface="Verdana" panose="020B0604030504040204" pitchFamily="34" charset="0"/>
            </a:endParaRPr>
          </a:p>
          <a:p>
            <a:endParaRPr lang="en-IN" dirty="0">
              <a:solidFill>
                <a:srgbClr val="000000"/>
              </a:solidFill>
              <a:latin typeface="Verdana" panose="020B0604030504040204" pitchFamily="34" charset="0"/>
            </a:endParaRPr>
          </a:p>
          <a:p>
            <a:r>
              <a:rPr lang="en-IN" dirty="0" smtClean="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onsubmit</a:t>
            </a:r>
            <a:r>
              <a:rPr lang="en-IN" dirty="0">
                <a:solidFill>
                  <a:srgbClr val="000000"/>
                </a:solidFill>
                <a:latin typeface="Verdana" panose="020B0604030504040204" pitchFamily="34" charset="0"/>
              </a:rPr>
              <a:t> event occurs when a form is submitted</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r>
              <a:rPr lang="en-IN" dirty="0"/>
              <a:t>&lt;html&gt;</a:t>
            </a:r>
          </a:p>
          <a:p>
            <a:r>
              <a:rPr lang="en-IN" dirty="0"/>
              <a:t>&lt;body&gt;</a:t>
            </a:r>
          </a:p>
          <a:p>
            <a:endParaRPr lang="en-IN" dirty="0"/>
          </a:p>
          <a:p>
            <a:r>
              <a:rPr lang="en-IN" dirty="0"/>
              <a:t>&lt;p&gt;When you submit the form, a function is triggered which alerts some text.&lt;/p&gt;</a:t>
            </a:r>
          </a:p>
          <a:p>
            <a:endParaRPr lang="en-IN" dirty="0"/>
          </a:p>
          <a:p>
            <a:r>
              <a:rPr lang="en-IN" dirty="0"/>
              <a:t>&lt;form </a:t>
            </a:r>
            <a:r>
              <a:rPr lang="en-IN" dirty="0" err="1"/>
              <a:t>onsubmit</a:t>
            </a:r>
            <a:r>
              <a:rPr lang="en-IN" dirty="0"/>
              <a:t>="</a:t>
            </a:r>
            <a:r>
              <a:rPr lang="en-IN" dirty="0" err="1"/>
              <a:t>myFunction</a:t>
            </a:r>
            <a:r>
              <a:rPr lang="en-IN" dirty="0"/>
              <a:t>()"&gt;</a:t>
            </a:r>
          </a:p>
          <a:p>
            <a:r>
              <a:rPr lang="en-IN" dirty="0"/>
              <a:t>  Enter name: &lt;input type="text" name="</a:t>
            </a:r>
            <a:r>
              <a:rPr lang="en-IN" dirty="0" err="1"/>
              <a:t>fname</a:t>
            </a:r>
            <a:r>
              <a:rPr lang="en-IN" dirty="0"/>
              <a:t>"&gt;</a:t>
            </a:r>
          </a:p>
          <a:p>
            <a:r>
              <a:rPr lang="en-IN" dirty="0"/>
              <a:t>  &lt;input type="submit" value="Submit"&gt;</a:t>
            </a:r>
          </a:p>
          <a:p>
            <a:r>
              <a:rPr lang="en-IN" dirty="0"/>
              <a:t>&lt;/form&gt;</a:t>
            </a:r>
          </a:p>
          <a:p>
            <a:endParaRPr lang="en-IN" dirty="0"/>
          </a:p>
          <a:p>
            <a:r>
              <a:rPr lang="en-IN" dirty="0"/>
              <a:t>&lt;script&gt;</a:t>
            </a:r>
          </a:p>
          <a:p>
            <a:r>
              <a:rPr lang="en-IN" dirty="0"/>
              <a:t>function </a:t>
            </a:r>
            <a:r>
              <a:rPr lang="en-IN" dirty="0" err="1"/>
              <a:t>myFunction</a:t>
            </a:r>
            <a:r>
              <a:rPr lang="en-IN" dirty="0"/>
              <a:t>() {</a:t>
            </a:r>
          </a:p>
          <a:p>
            <a:r>
              <a:rPr lang="en-IN" dirty="0"/>
              <a:t>    alert("The form was submitted");</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251806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2173" y="386834"/>
            <a:ext cx="8281819" cy="6186309"/>
          </a:xfrm>
          <a:prstGeom prst="rect">
            <a:avLst/>
          </a:prstGeom>
        </p:spPr>
        <p:txBody>
          <a:bodyPr wrap="none">
            <a:spAutoFit/>
          </a:bodyPr>
          <a:lstStyle/>
          <a:p>
            <a:r>
              <a:rPr lang="en-IN" dirty="0">
                <a:solidFill>
                  <a:srgbClr val="121214"/>
                </a:solidFill>
                <a:latin typeface="Verdana" panose="020B0604030504040204" pitchFamily="34" charset="0"/>
              </a:rPr>
              <a:t>Calling a </a:t>
            </a:r>
            <a:r>
              <a:rPr lang="en-IN" dirty="0" smtClean="0">
                <a:solidFill>
                  <a:srgbClr val="121214"/>
                </a:solidFill>
                <a:latin typeface="Verdana" panose="020B0604030504040204" pitchFamily="34" charset="0"/>
              </a:rPr>
              <a:t>Function:</a:t>
            </a:r>
          </a:p>
          <a:p>
            <a:r>
              <a:rPr lang="en-IN" dirty="0" smtClean="0">
                <a:solidFill>
                  <a:srgbClr val="121214"/>
                </a:solidFill>
                <a:latin typeface="Verdana" panose="020B0604030504040204" pitchFamily="34" charset="0"/>
              </a:rPr>
              <a:t>&lt;</a:t>
            </a:r>
            <a:r>
              <a:rPr lang="en-IN" dirty="0">
                <a:solidFill>
                  <a:srgbClr val="121214"/>
                </a:solidFill>
                <a:latin typeface="Verdana" panose="020B0604030504040204" pitchFamily="34" charset="0"/>
              </a:rPr>
              <a:t>html&gt;</a:t>
            </a:r>
          </a:p>
          <a:p>
            <a:r>
              <a:rPr lang="en-IN" dirty="0">
                <a:solidFill>
                  <a:srgbClr val="121214"/>
                </a:solidFill>
                <a:latin typeface="Verdana" panose="020B0604030504040204" pitchFamily="34" charset="0"/>
              </a:rPr>
              <a:t>   &lt;head&gt;</a:t>
            </a:r>
          </a:p>
          <a:p>
            <a:r>
              <a:rPr lang="en-IN" dirty="0">
                <a:solidFill>
                  <a:srgbClr val="121214"/>
                </a:solidFill>
                <a:latin typeface="Verdana" panose="020B0604030504040204" pitchFamily="34" charset="0"/>
              </a:rPr>
              <a:t>   </a:t>
            </a:r>
          </a:p>
          <a:p>
            <a:r>
              <a:rPr lang="en-IN" dirty="0">
                <a:solidFill>
                  <a:srgbClr val="121214"/>
                </a:solidFill>
                <a:latin typeface="Verdana" panose="020B0604030504040204" pitchFamily="34" charset="0"/>
              </a:rPr>
              <a:t>      &lt;script type="text/</a:t>
            </a:r>
            <a:r>
              <a:rPr lang="en-IN" dirty="0" err="1">
                <a:solidFill>
                  <a:srgbClr val="121214"/>
                </a:solidFill>
                <a:latin typeface="Verdana" panose="020B0604030504040204" pitchFamily="34" charset="0"/>
              </a:rPr>
              <a:t>javascript</a:t>
            </a:r>
            <a:r>
              <a:rPr lang="en-IN" dirty="0">
                <a:solidFill>
                  <a:srgbClr val="121214"/>
                </a:solidFill>
                <a:latin typeface="Verdana" panose="020B0604030504040204" pitchFamily="34" charset="0"/>
              </a:rPr>
              <a:t>"&gt;</a:t>
            </a:r>
          </a:p>
          <a:p>
            <a:r>
              <a:rPr lang="en-IN" dirty="0">
                <a:solidFill>
                  <a:srgbClr val="121214"/>
                </a:solidFill>
                <a:latin typeface="Verdana" panose="020B0604030504040204" pitchFamily="34" charset="0"/>
              </a:rPr>
              <a:t>         function </a:t>
            </a:r>
            <a:r>
              <a:rPr lang="en-IN" dirty="0" err="1">
                <a:solidFill>
                  <a:srgbClr val="121214"/>
                </a:solidFill>
                <a:latin typeface="Verdana" panose="020B0604030504040204" pitchFamily="34" charset="0"/>
              </a:rPr>
              <a:t>sayHello</a:t>
            </a:r>
            <a:r>
              <a:rPr lang="en-IN" dirty="0">
                <a:solidFill>
                  <a:srgbClr val="121214"/>
                </a:solidFill>
                <a:latin typeface="Verdana" panose="020B0604030504040204" pitchFamily="34" charset="0"/>
              </a:rPr>
              <a:t>()</a:t>
            </a:r>
          </a:p>
          <a:p>
            <a:r>
              <a:rPr lang="en-IN" dirty="0">
                <a:solidFill>
                  <a:srgbClr val="121214"/>
                </a:solidFill>
                <a:latin typeface="Verdana" panose="020B0604030504040204" pitchFamily="34" charset="0"/>
              </a:rPr>
              <a:t>         {</a:t>
            </a:r>
          </a:p>
          <a:p>
            <a:r>
              <a:rPr lang="en-IN" dirty="0">
                <a:solidFill>
                  <a:srgbClr val="121214"/>
                </a:solidFill>
                <a:latin typeface="Verdana" panose="020B0604030504040204" pitchFamily="34" charset="0"/>
              </a:rPr>
              <a:t>            </a:t>
            </a:r>
            <a:r>
              <a:rPr lang="en-IN" dirty="0" err="1">
                <a:solidFill>
                  <a:srgbClr val="121214"/>
                </a:solidFill>
                <a:latin typeface="Verdana" panose="020B0604030504040204" pitchFamily="34" charset="0"/>
              </a:rPr>
              <a:t>document.write</a:t>
            </a:r>
            <a:r>
              <a:rPr lang="en-IN" dirty="0">
                <a:solidFill>
                  <a:srgbClr val="121214"/>
                </a:solidFill>
                <a:latin typeface="Verdana" panose="020B0604030504040204" pitchFamily="34" charset="0"/>
              </a:rPr>
              <a:t> ("Hello there!");</a:t>
            </a:r>
          </a:p>
          <a:p>
            <a:r>
              <a:rPr lang="en-IN" dirty="0">
                <a:solidFill>
                  <a:srgbClr val="121214"/>
                </a:solidFill>
                <a:latin typeface="Verdana" panose="020B0604030504040204" pitchFamily="34" charset="0"/>
              </a:rPr>
              <a:t>         }</a:t>
            </a:r>
          </a:p>
          <a:p>
            <a:r>
              <a:rPr lang="en-IN" dirty="0">
                <a:solidFill>
                  <a:srgbClr val="121214"/>
                </a:solidFill>
                <a:latin typeface="Verdana" panose="020B0604030504040204" pitchFamily="34" charset="0"/>
              </a:rPr>
              <a:t>      &lt;/script&gt;</a:t>
            </a:r>
          </a:p>
          <a:p>
            <a:r>
              <a:rPr lang="en-IN" dirty="0">
                <a:solidFill>
                  <a:srgbClr val="121214"/>
                </a:solidFill>
                <a:latin typeface="Verdana" panose="020B0604030504040204" pitchFamily="34" charset="0"/>
              </a:rPr>
              <a:t>      </a:t>
            </a:r>
          </a:p>
          <a:p>
            <a:r>
              <a:rPr lang="en-IN" dirty="0">
                <a:solidFill>
                  <a:srgbClr val="121214"/>
                </a:solidFill>
                <a:latin typeface="Verdana" panose="020B0604030504040204" pitchFamily="34" charset="0"/>
              </a:rPr>
              <a:t>   &lt;/head&gt;</a:t>
            </a:r>
          </a:p>
          <a:p>
            <a:r>
              <a:rPr lang="en-IN" dirty="0">
                <a:solidFill>
                  <a:srgbClr val="121214"/>
                </a:solidFill>
                <a:latin typeface="Verdana" panose="020B0604030504040204" pitchFamily="34" charset="0"/>
              </a:rPr>
              <a:t>   &lt;body&gt;</a:t>
            </a:r>
          </a:p>
          <a:p>
            <a:r>
              <a:rPr lang="en-IN" dirty="0">
                <a:solidFill>
                  <a:srgbClr val="121214"/>
                </a:solidFill>
                <a:latin typeface="Verdana" panose="020B0604030504040204" pitchFamily="34" charset="0"/>
              </a:rPr>
              <a:t>      &lt;p&gt;Click the following button to call the function&lt;/p&gt;</a:t>
            </a:r>
          </a:p>
          <a:p>
            <a:r>
              <a:rPr lang="en-IN" dirty="0">
                <a:solidFill>
                  <a:srgbClr val="121214"/>
                </a:solidFill>
                <a:latin typeface="Verdana" panose="020B0604030504040204" pitchFamily="34" charset="0"/>
              </a:rPr>
              <a:t>      </a:t>
            </a:r>
          </a:p>
          <a:p>
            <a:r>
              <a:rPr lang="en-IN" dirty="0">
                <a:solidFill>
                  <a:srgbClr val="121214"/>
                </a:solidFill>
                <a:latin typeface="Verdana" panose="020B0604030504040204" pitchFamily="34" charset="0"/>
              </a:rPr>
              <a:t>      &lt;form&gt;</a:t>
            </a:r>
          </a:p>
          <a:p>
            <a:r>
              <a:rPr lang="en-IN" dirty="0">
                <a:solidFill>
                  <a:srgbClr val="121214"/>
                </a:solidFill>
                <a:latin typeface="Verdana" panose="020B0604030504040204" pitchFamily="34" charset="0"/>
              </a:rPr>
              <a:t>         &lt;input type="button" </a:t>
            </a:r>
            <a:r>
              <a:rPr lang="en-IN" dirty="0" err="1">
                <a:solidFill>
                  <a:srgbClr val="121214"/>
                </a:solidFill>
                <a:latin typeface="Verdana" panose="020B0604030504040204" pitchFamily="34" charset="0"/>
              </a:rPr>
              <a:t>onclick</a:t>
            </a:r>
            <a:r>
              <a:rPr lang="en-IN" dirty="0">
                <a:solidFill>
                  <a:srgbClr val="121214"/>
                </a:solidFill>
                <a:latin typeface="Verdana" panose="020B0604030504040204" pitchFamily="34" charset="0"/>
              </a:rPr>
              <a:t>="</a:t>
            </a:r>
            <a:r>
              <a:rPr lang="en-IN" dirty="0" err="1">
                <a:solidFill>
                  <a:srgbClr val="121214"/>
                </a:solidFill>
                <a:latin typeface="Verdana" panose="020B0604030504040204" pitchFamily="34" charset="0"/>
              </a:rPr>
              <a:t>sayHello</a:t>
            </a:r>
            <a:r>
              <a:rPr lang="en-IN" dirty="0">
                <a:solidFill>
                  <a:srgbClr val="121214"/>
                </a:solidFill>
                <a:latin typeface="Verdana" panose="020B0604030504040204" pitchFamily="34" charset="0"/>
              </a:rPr>
              <a:t>()" value="Say Hello"&gt;</a:t>
            </a:r>
          </a:p>
          <a:p>
            <a:r>
              <a:rPr lang="en-IN" dirty="0">
                <a:solidFill>
                  <a:srgbClr val="121214"/>
                </a:solidFill>
                <a:latin typeface="Verdana" panose="020B0604030504040204" pitchFamily="34" charset="0"/>
              </a:rPr>
              <a:t>      &lt;/form&gt;</a:t>
            </a:r>
          </a:p>
          <a:p>
            <a:r>
              <a:rPr lang="en-IN" dirty="0">
                <a:solidFill>
                  <a:srgbClr val="121214"/>
                </a:solidFill>
                <a:latin typeface="Verdana" panose="020B0604030504040204" pitchFamily="34" charset="0"/>
              </a:rPr>
              <a:t>      </a:t>
            </a:r>
          </a:p>
          <a:p>
            <a:r>
              <a:rPr lang="en-IN" dirty="0">
                <a:solidFill>
                  <a:srgbClr val="121214"/>
                </a:solidFill>
                <a:latin typeface="Verdana" panose="020B0604030504040204" pitchFamily="34" charset="0"/>
              </a:rPr>
              <a:t>      &lt;p&gt;Use different text in write method and then try...&lt;/p&gt;</a:t>
            </a:r>
          </a:p>
          <a:p>
            <a:r>
              <a:rPr lang="en-IN" dirty="0">
                <a:solidFill>
                  <a:srgbClr val="121214"/>
                </a:solidFill>
                <a:latin typeface="Verdana" panose="020B0604030504040204" pitchFamily="34" charset="0"/>
              </a:rPr>
              <a:t>   &lt;/body&gt;</a:t>
            </a:r>
          </a:p>
          <a:p>
            <a:r>
              <a:rPr lang="en-IN" dirty="0">
                <a:solidFill>
                  <a:srgbClr val="121214"/>
                </a:solidFill>
                <a:latin typeface="Verdana" panose="020B0604030504040204" pitchFamily="34" charset="0"/>
              </a:rPr>
              <a:t>&lt;/html&gt;</a:t>
            </a:r>
            <a:endParaRPr lang="en-IN" b="0" i="0" dirty="0">
              <a:solidFill>
                <a:srgbClr val="121214"/>
              </a:solidFill>
              <a:effectLst/>
              <a:latin typeface="Verdana" panose="020B0604030504040204" pitchFamily="34" charset="0"/>
            </a:endParaRPr>
          </a:p>
        </p:txBody>
      </p:sp>
    </p:spTree>
    <p:extLst>
      <p:ext uri="{BB962C8B-B14F-4D97-AF65-F5344CB8AC3E}">
        <p14:creationId xmlns:p14="http://schemas.microsoft.com/office/powerpoint/2010/main" val="1683687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245" y="342900"/>
            <a:ext cx="8186571" cy="6186309"/>
          </a:xfrm>
          <a:prstGeom prst="rect">
            <a:avLst/>
          </a:prstGeom>
        </p:spPr>
        <p:txBody>
          <a:bodyPr wrap="square">
            <a:spAutoFit/>
          </a:bodyPr>
          <a:lstStyle/>
          <a:p>
            <a:r>
              <a:rPr lang="en-IN" b="1" dirty="0" err="1">
                <a:solidFill>
                  <a:srgbClr val="000000"/>
                </a:solidFill>
                <a:latin typeface="Verdana" panose="020B0604030504040204" pitchFamily="34" charset="0"/>
              </a:rPr>
              <a:t>onreset</a:t>
            </a:r>
            <a:r>
              <a:rPr lang="en-IN" b="1" dirty="0">
                <a:solidFill>
                  <a:srgbClr val="000000"/>
                </a:solidFill>
                <a:latin typeface="Verdana" panose="020B0604030504040204" pitchFamily="34" charset="0"/>
              </a:rPr>
              <a:t> </a:t>
            </a:r>
            <a:r>
              <a:rPr lang="en-IN" b="1" dirty="0" smtClean="0">
                <a:solidFill>
                  <a:srgbClr val="000000"/>
                </a:solidFill>
                <a:latin typeface="Verdana" panose="020B0604030504040204" pitchFamily="34" charset="0"/>
              </a:rPr>
              <a:t>event</a:t>
            </a:r>
          </a:p>
          <a:p>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onreset</a:t>
            </a:r>
            <a:r>
              <a:rPr lang="en-IN" dirty="0">
                <a:solidFill>
                  <a:srgbClr val="000000"/>
                </a:solidFill>
                <a:latin typeface="Verdana" panose="020B0604030504040204" pitchFamily="34" charset="0"/>
              </a:rPr>
              <a:t> event occurs when a form is reset</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r>
              <a:rPr lang="en-IN" dirty="0" smtClean="0"/>
              <a:t>&lt;</a:t>
            </a:r>
            <a:r>
              <a:rPr lang="en-IN" dirty="0"/>
              <a:t>html&gt;</a:t>
            </a:r>
          </a:p>
          <a:p>
            <a:r>
              <a:rPr lang="en-IN" dirty="0"/>
              <a:t>&lt;body&gt;</a:t>
            </a:r>
          </a:p>
          <a:p>
            <a:endParaRPr lang="en-IN" dirty="0"/>
          </a:p>
          <a:p>
            <a:r>
              <a:rPr lang="en-IN" dirty="0"/>
              <a:t>&lt;p&gt;When you reset the form, a function is triggered which alerts some text.&lt;/p&gt;</a:t>
            </a:r>
          </a:p>
          <a:p>
            <a:endParaRPr lang="en-IN" dirty="0"/>
          </a:p>
          <a:p>
            <a:r>
              <a:rPr lang="en-IN" dirty="0"/>
              <a:t>&lt;form </a:t>
            </a:r>
            <a:r>
              <a:rPr lang="en-IN" dirty="0" err="1"/>
              <a:t>onreset</a:t>
            </a:r>
            <a:r>
              <a:rPr lang="en-IN" dirty="0"/>
              <a:t>="</a:t>
            </a:r>
            <a:r>
              <a:rPr lang="en-IN" dirty="0" err="1"/>
              <a:t>myFunction</a:t>
            </a:r>
            <a:r>
              <a:rPr lang="en-IN" dirty="0"/>
              <a:t>()"&gt;</a:t>
            </a:r>
          </a:p>
          <a:p>
            <a:r>
              <a:rPr lang="en-IN" dirty="0"/>
              <a:t>  Enter name: &lt;input type="text"&gt;</a:t>
            </a:r>
          </a:p>
          <a:p>
            <a:r>
              <a:rPr lang="en-IN" dirty="0"/>
              <a:t>  &lt;input type="reset"&gt;</a:t>
            </a:r>
          </a:p>
          <a:p>
            <a:r>
              <a:rPr lang="en-IN" dirty="0"/>
              <a:t>&lt;/form&gt;</a:t>
            </a:r>
          </a:p>
          <a:p>
            <a:endParaRPr lang="en-IN" dirty="0"/>
          </a:p>
          <a:p>
            <a:r>
              <a:rPr lang="en-IN" dirty="0"/>
              <a:t>&lt;script&gt;</a:t>
            </a:r>
          </a:p>
          <a:p>
            <a:r>
              <a:rPr lang="en-IN" dirty="0"/>
              <a:t>function </a:t>
            </a:r>
            <a:r>
              <a:rPr lang="en-IN" dirty="0" err="1"/>
              <a:t>myFunction</a:t>
            </a:r>
            <a:r>
              <a:rPr lang="en-IN" dirty="0"/>
              <a:t>() {</a:t>
            </a:r>
          </a:p>
          <a:p>
            <a:r>
              <a:rPr lang="en-IN" dirty="0"/>
              <a:t>    alert("The form was reset");</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2477057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073" y="270164"/>
            <a:ext cx="9944100" cy="6463308"/>
          </a:xfrm>
          <a:prstGeom prst="rect">
            <a:avLst/>
          </a:prstGeom>
        </p:spPr>
        <p:txBody>
          <a:bodyPr wrap="square">
            <a:spAutoFit/>
          </a:bodyPr>
          <a:lstStyle/>
          <a:p>
            <a:r>
              <a:rPr lang="en-IN" sz="2000" b="1" dirty="0" err="1"/>
              <a:t>onselect</a:t>
            </a:r>
            <a:r>
              <a:rPr lang="en-IN" sz="2000" b="1" dirty="0"/>
              <a:t> Event</a:t>
            </a:r>
          </a:p>
          <a:p>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onselect</a:t>
            </a:r>
            <a:r>
              <a:rPr lang="en-IN" dirty="0">
                <a:solidFill>
                  <a:srgbClr val="000000"/>
                </a:solidFill>
                <a:latin typeface="Verdana" panose="020B0604030504040204" pitchFamily="34" charset="0"/>
              </a:rPr>
              <a:t> event occurs after some text has been selected in an element.</a:t>
            </a:r>
          </a:p>
          <a:p>
            <a:pPr marL="285750" indent="-285750">
              <a:buFont typeface="Arial" panose="020B0604020202020204" pitchFamily="34" charset="0"/>
              <a:buChar char="•"/>
            </a:pPr>
            <a:r>
              <a:rPr lang="en-IN" dirty="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onselect</a:t>
            </a:r>
            <a:r>
              <a:rPr lang="en-IN" dirty="0">
                <a:solidFill>
                  <a:srgbClr val="000000"/>
                </a:solidFill>
                <a:latin typeface="Verdana" panose="020B0604030504040204" pitchFamily="34" charset="0"/>
              </a:rPr>
              <a:t> event is mostly used on &lt;input type="text"&gt; or &lt;</a:t>
            </a:r>
            <a:r>
              <a:rPr lang="en-IN" dirty="0" err="1">
                <a:solidFill>
                  <a:srgbClr val="000000"/>
                </a:solidFill>
                <a:latin typeface="Verdana" panose="020B0604030504040204" pitchFamily="34" charset="0"/>
              </a:rPr>
              <a:t>textarea</a:t>
            </a:r>
            <a:r>
              <a:rPr lang="en-IN" dirty="0">
                <a:solidFill>
                  <a:srgbClr val="000000"/>
                </a:solidFill>
                <a:latin typeface="Verdana" panose="020B0604030504040204" pitchFamily="34" charset="0"/>
              </a:rPr>
              <a:t>&gt; elements</a:t>
            </a:r>
            <a:r>
              <a:rPr lang="en-IN" dirty="0" smtClean="0">
                <a:solidFill>
                  <a:srgbClr val="000000"/>
                </a:solidFill>
                <a:latin typeface="Verdana" panose="020B0604030504040204" pitchFamily="34" charset="0"/>
              </a:rPr>
              <a:t>.</a:t>
            </a:r>
          </a:p>
          <a:p>
            <a:pPr marL="285750" indent="-285750">
              <a:buFont typeface="Arial" panose="020B0604020202020204" pitchFamily="34" charset="0"/>
              <a:buChar char="•"/>
            </a:pPr>
            <a:endParaRPr lang="en-IN" b="0" i="0" dirty="0">
              <a:solidFill>
                <a:srgbClr val="000000"/>
              </a:solidFill>
              <a:effectLst/>
              <a:latin typeface="Verdana" panose="020B0604030504040204" pitchFamily="34" charset="0"/>
            </a:endParaRPr>
          </a:p>
          <a:p>
            <a:r>
              <a:rPr lang="en-IN" dirty="0">
                <a:solidFill>
                  <a:srgbClr val="000000"/>
                </a:solidFill>
                <a:latin typeface="Verdana" panose="020B0604030504040204" pitchFamily="34" charset="0"/>
              </a:rPr>
              <a:t>&lt;html&gt;</a:t>
            </a:r>
          </a:p>
          <a:p>
            <a:r>
              <a:rPr lang="en-IN" dirty="0">
                <a:solidFill>
                  <a:srgbClr val="000000"/>
                </a:solidFill>
                <a:latin typeface="Verdana" panose="020B0604030504040204" pitchFamily="34" charset="0"/>
              </a:rPr>
              <a:t>&lt;body&gt;</a:t>
            </a:r>
          </a:p>
          <a:p>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Select some of the text: &lt;input type="text" value="Hello world!" </a:t>
            </a:r>
            <a:r>
              <a:rPr lang="en-IN" dirty="0" err="1">
                <a:solidFill>
                  <a:srgbClr val="000000"/>
                </a:solidFill>
                <a:latin typeface="Verdana" panose="020B0604030504040204" pitchFamily="34" charset="0"/>
              </a:rPr>
              <a:t>onselect</a:t>
            </a:r>
            <a:r>
              <a:rPr lang="en-IN" dirty="0">
                <a:solidFill>
                  <a:srgbClr val="000000"/>
                </a:solidFill>
                <a:latin typeface="Verdana" panose="020B0604030504040204" pitchFamily="34" charset="0"/>
              </a:rPr>
              <a:t>="</a:t>
            </a:r>
            <a:r>
              <a:rPr lang="en-IN" dirty="0" err="1">
                <a:solidFill>
                  <a:srgbClr val="000000"/>
                </a:solidFill>
                <a:latin typeface="Verdana" panose="020B0604030504040204" pitchFamily="34" charset="0"/>
              </a:rPr>
              <a:t>myFunction</a:t>
            </a:r>
            <a:r>
              <a:rPr lang="en-IN" dirty="0">
                <a:solidFill>
                  <a:srgbClr val="000000"/>
                </a:solidFill>
                <a:latin typeface="Verdana" panose="020B0604030504040204" pitchFamily="34" charset="0"/>
              </a:rPr>
              <a:t>()"&gt;</a:t>
            </a:r>
          </a:p>
          <a:p>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&lt;script&gt;</a:t>
            </a:r>
          </a:p>
          <a:p>
            <a:r>
              <a:rPr lang="en-IN" dirty="0">
                <a:solidFill>
                  <a:srgbClr val="000000"/>
                </a:solidFill>
                <a:latin typeface="Verdana" panose="020B0604030504040204" pitchFamily="34" charset="0"/>
              </a:rPr>
              <a:t>function </a:t>
            </a:r>
            <a:r>
              <a:rPr lang="en-IN" dirty="0" err="1">
                <a:solidFill>
                  <a:srgbClr val="000000"/>
                </a:solidFill>
                <a:latin typeface="Verdana" panose="020B0604030504040204" pitchFamily="34" charset="0"/>
              </a:rPr>
              <a:t>myFunction</a:t>
            </a:r>
            <a:r>
              <a:rPr lang="en-IN" dirty="0">
                <a:solidFill>
                  <a:srgbClr val="000000"/>
                </a:solidFill>
                <a:latin typeface="Verdana" panose="020B0604030504040204" pitchFamily="34" charset="0"/>
              </a:rPr>
              <a:t>() </a:t>
            </a:r>
            <a:endParaRPr lang="en-IN" dirty="0" smtClean="0">
              <a:solidFill>
                <a:srgbClr val="000000"/>
              </a:solidFill>
              <a:latin typeface="Verdana" panose="020B0604030504040204" pitchFamily="34" charset="0"/>
            </a:endParaRPr>
          </a:p>
          <a:p>
            <a:r>
              <a:rPr lang="en-IN" dirty="0" smtClean="0">
                <a:solidFill>
                  <a:srgbClr val="000000"/>
                </a:solidFill>
                <a:latin typeface="Verdana" panose="020B0604030504040204" pitchFamily="34" charset="0"/>
              </a:rPr>
              <a:t>{</a:t>
            </a:r>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    alert("You selected some text!");</a:t>
            </a:r>
          </a:p>
          <a:p>
            <a:r>
              <a:rPr lang="en-IN" dirty="0">
                <a:solidFill>
                  <a:srgbClr val="000000"/>
                </a:solidFill>
                <a:latin typeface="Verdana" panose="020B0604030504040204" pitchFamily="34" charset="0"/>
              </a:rPr>
              <a:t>}</a:t>
            </a:r>
          </a:p>
          <a:p>
            <a:r>
              <a:rPr lang="en-IN" dirty="0">
                <a:solidFill>
                  <a:srgbClr val="000000"/>
                </a:solidFill>
                <a:latin typeface="Verdana" panose="020B0604030504040204" pitchFamily="34" charset="0"/>
              </a:rPr>
              <a:t>&lt;/script&gt;</a:t>
            </a:r>
          </a:p>
          <a:p>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&lt;/body&gt;</a:t>
            </a:r>
          </a:p>
          <a:p>
            <a:r>
              <a:rPr lang="en-IN" dirty="0">
                <a:solidFill>
                  <a:srgbClr val="000000"/>
                </a:solidFill>
                <a:latin typeface="Verdana" panose="020B0604030504040204" pitchFamily="34" charset="0"/>
              </a:rPr>
              <a:t>&lt;/html&gt;</a:t>
            </a:r>
          </a:p>
          <a:p>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6121249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982" y="374073"/>
            <a:ext cx="8666018" cy="6463308"/>
          </a:xfrm>
          <a:prstGeom prst="rect">
            <a:avLst/>
          </a:prstGeom>
        </p:spPr>
        <p:txBody>
          <a:bodyPr wrap="square">
            <a:spAutoFit/>
          </a:bodyPr>
          <a:lstStyle/>
          <a:p>
            <a:r>
              <a:rPr lang="en-IN" dirty="0" smtClean="0"/>
              <a:t>FORM VALIDATION USING FORM NAME.</a:t>
            </a:r>
          </a:p>
          <a:p>
            <a:endParaRPr lang="en-IN" dirty="0" smtClean="0"/>
          </a:p>
          <a:p>
            <a:r>
              <a:rPr lang="en-IN" dirty="0" smtClean="0"/>
              <a:t>&lt;</a:t>
            </a:r>
            <a:r>
              <a:rPr lang="en-IN" dirty="0"/>
              <a:t>script&gt;  </a:t>
            </a:r>
          </a:p>
          <a:p>
            <a:r>
              <a:rPr lang="en-IN" dirty="0"/>
              <a:t>function </a:t>
            </a:r>
            <a:r>
              <a:rPr lang="en-IN" dirty="0" err="1"/>
              <a:t>validateform</a:t>
            </a:r>
            <a:r>
              <a:rPr lang="en-IN" dirty="0"/>
              <a:t>(){  </a:t>
            </a:r>
          </a:p>
          <a:p>
            <a:r>
              <a:rPr lang="en-IN" dirty="0" err="1"/>
              <a:t>var</a:t>
            </a:r>
            <a:r>
              <a:rPr lang="en-IN" dirty="0"/>
              <a:t> name=</a:t>
            </a:r>
            <a:r>
              <a:rPr lang="en-IN" dirty="0" err="1"/>
              <a:t>document.myform.name.value</a:t>
            </a:r>
            <a:r>
              <a:rPr lang="en-IN" dirty="0"/>
              <a:t>;  </a:t>
            </a:r>
          </a:p>
          <a:p>
            <a:r>
              <a:rPr lang="en-IN" dirty="0" err="1"/>
              <a:t>var</a:t>
            </a:r>
            <a:r>
              <a:rPr lang="en-IN" dirty="0"/>
              <a:t> password=</a:t>
            </a:r>
            <a:r>
              <a:rPr lang="en-IN" dirty="0" err="1"/>
              <a:t>document.myform.password.value</a:t>
            </a:r>
            <a:r>
              <a:rPr lang="en-IN" dirty="0"/>
              <a:t>;  </a:t>
            </a:r>
          </a:p>
          <a:p>
            <a:r>
              <a:rPr lang="en-IN" dirty="0"/>
              <a:t>  </a:t>
            </a:r>
          </a:p>
          <a:p>
            <a:r>
              <a:rPr lang="en-IN" dirty="0"/>
              <a:t>if </a:t>
            </a:r>
            <a:r>
              <a:rPr lang="en-IN" dirty="0" smtClean="0"/>
              <a:t>(name</a:t>
            </a:r>
            <a:r>
              <a:rPr lang="en-IN" dirty="0"/>
              <a:t>=="")</a:t>
            </a:r>
          </a:p>
          <a:p>
            <a:r>
              <a:rPr lang="en-IN" dirty="0"/>
              <a:t>{  alert("Name can't be blank");  </a:t>
            </a:r>
          </a:p>
          <a:p>
            <a:r>
              <a:rPr lang="en-IN" dirty="0"/>
              <a:t>   return false; }</a:t>
            </a:r>
          </a:p>
          <a:p>
            <a:r>
              <a:rPr lang="en-IN" dirty="0"/>
              <a:t>else if(</a:t>
            </a:r>
            <a:r>
              <a:rPr lang="en-IN" dirty="0" err="1"/>
              <a:t>password.length</a:t>
            </a:r>
            <a:r>
              <a:rPr lang="en-IN" dirty="0"/>
              <a:t>&lt;6)</a:t>
            </a:r>
          </a:p>
          <a:p>
            <a:r>
              <a:rPr lang="en-IN" dirty="0"/>
              <a:t>{  alert("Password must be at least 6 characters long.");  </a:t>
            </a:r>
          </a:p>
          <a:p>
            <a:r>
              <a:rPr lang="en-IN" dirty="0"/>
              <a:t>    return false;</a:t>
            </a:r>
          </a:p>
          <a:p>
            <a:r>
              <a:rPr lang="en-IN" dirty="0"/>
              <a:t>}  </a:t>
            </a:r>
          </a:p>
          <a:p>
            <a:r>
              <a:rPr lang="en-IN" dirty="0"/>
              <a:t>}  </a:t>
            </a:r>
          </a:p>
          <a:p>
            <a:r>
              <a:rPr lang="en-IN" dirty="0"/>
              <a:t>&lt;/script&gt;  </a:t>
            </a:r>
          </a:p>
          <a:p>
            <a:r>
              <a:rPr lang="en-IN" dirty="0"/>
              <a:t>&lt;body&gt;  </a:t>
            </a:r>
          </a:p>
          <a:p>
            <a:r>
              <a:rPr lang="en-IN" dirty="0"/>
              <a:t>&lt;form name="</a:t>
            </a:r>
            <a:r>
              <a:rPr lang="en-IN" dirty="0" err="1"/>
              <a:t>myform</a:t>
            </a:r>
            <a:r>
              <a:rPr lang="en-IN" dirty="0"/>
              <a:t>" method="get" action="hi.html" </a:t>
            </a:r>
            <a:r>
              <a:rPr lang="en-IN" dirty="0" err="1"/>
              <a:t>onsubmit</a:t>
            </a:r>
            <a:r>
              <a:rPr lang="en-IN" dirty="0"/>
              <a:t>="return </a:t>
            </a:r>
            <a:r>
              <a:rPr lang="en-IN" dirty="0" err="1"/>
              <a:t>validateform</a:t>
            </a:r>
            <a:r>
              <a:rPr lang="en-IN" dirty="0"/>
              <a:t>()"&gt;  </a:t>
            </a:r>
          </a:p>
          <a:p>
            <a:r>
              <a:rPr lang="en-IN" dirty="0"/>
              <a:t>Name: &lt;input type="text" name="name"&gt;&lt;</a:t>
            </a:r>
            <a:r>
              <a:rPr lang="en-IN" dirty="0" err="1"/>
              <a:t>br</a:t>
            </a:r>
            <a:r>
              <a:rPr lang="en-IN" dirty="0"/>
              <a:t>/&gt;  </a:t>
            </a:r>
          </a:p>
          <a:p>
            <a:r>
              <a:rPr lang="en-IN" dirty="0"/>
              <a:t>Password: &lt;input type="password" name="password"&gt;&lt;</a:t>
            </a:r>
            <a:r>
              <a:rPr lang="en-IN" dirty="0" err="1"/>
              <a:t>br</a:t>
            </a:r>
            <a:r>
              <a:rPr lang="en-IN" dirty="0"/>
              <a:t>/&gt;  </a:t>
            </a:r>
          </a:p>
          <a:p>
            <a:r>
              <a:rPr lang="en-IN" dirty="0"/>
              <a:t>&lt;input type="submit" value="register"&gt;  </a:t>
            </a:r>
          </a:p>
          <a:p>
            <a:r>
              <a:rPr lang="en-IN" dirty="0"/>
              <a:t>&lt;/form&gt;  </a:t>
            </a:r>
          </a:p>
          <a:p>
            <a:r>
              <a:rPr lang="en-IN" dirty="0"/>
              <a:t>&lt;/body&gt; </a:t>
            </a:r>
          </a:p>
        </p:txBody>
      </p:sp>
    </p:spTree>
    <p:extLst>
      <p:ext uri="{BB962C8B-B14F-4D97-AF65-F5344CB8AC3E}">
        <p14:creationId xmlns:p14="http://schemas.microsoft.com/office/powerpoint/2010/main" val="1674082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9936" y="457200"/>
            <a:ext cx="8614064" cy="5909310"/>
          </a:xfrm>
          <a:prstGeom prst="rect">
            <a:avLst/>
          </a:prstGeom>
        </p:spPr>
        <p:txBody>
          <a:bodyPr wrap="square">
            <a:spAutoFit/>
          </a:bodyPr>
          <a:lstStyle/>
          <a:p>
            <a:r>
              <a:rPr lang="en-IN" dirty="0" smtClean="0"/>
              <a:t>FORM VALIDATION USING </a:t>
            </a:r>
            <a:r>
              <a:rPr lang="en-IN" dirty="0" err="1" smtClean="0"/>
              <a:t>getElementById</a:t>
            </a:r>
            <a:r>
              <a:rPr lang="en-IN" dirty="0" smtClean="0"/>
              <a:t>() method</a:t>
            </a:r>
          </a:p>
          <a:p>
            <a:endParaRPr lang="en-IN" dirty="0"/>
          </a:p>
          <a:p>
            <a:r>
              <a:rPr lang="en-IN" dirty="0" smtClean="0"/>
              <a:t>&lt;</a:t>
            </a:r>
            <a:r>
              <a:rPr lang="en-IN" dirty="0"/>
              <a:t>script&gt;  </a:t>
            </a:r>
          </a:p>
          <a:p>
            <a:r>
              <a:rPr lang="en-IN" dirty="0"/>
              <a:t>function </a:t>
            </a:r>
            <a:r>
              <a:rPr lang="en-IN" dirty="0" err="1"/>
              <a:t>validateform</a:t>
            </a:r>
            <a:r>
              <a:rPr lang="en-IN" dirty="0"/>
              <a:t>(){  </a:t>
            </a:r>
          </a:p>
          <a:p>
            <a:r>
              <a:rPr lang="en-IN" dirty="0" err="1"/>
              <a:t>var</a:t>
            </a:r>
            <a:r>
              <a:rPr lang="en-IN" dirty="0"/>
              <a:t> name1=</a:t>
            </a:r>
            <a:r>
              <a:rPr lang="en-IN" dirty="0" err="1"/>
              <a:t>document.getElementById</a:t>
            </a:r>
            <a:r>
              <a:rPr lang="en-IN" dirty="0"/>
              <a:t>("t1").value;  </a:t>
            </a:r>
          </a:p>
          <a:p>
            <a:r>
              <a:rPr lang="en-IN" dirty="0" smtClean="0"/>
              <a:t>  </a:t>
            </a:r>
            <a:endParaRPr lang="en-IN" dirty="0"/>
          </a:p>
          <a:p>
            <a:r>
              <a:rPr lang="en-IN" dirty="0"/>
              <a:t>if (name1=="")</a:t>
            </a:r>
          </a:p>
          <a:p>
            <a:r>
              <a:rPr lang="en-IN" dirty="0"/>
              <a:t>{  </a:t>
            </a:r>
          </a:p>
          <a:p>
            <a:r>
              <a:rPr lang="en-IN" dirty="0"/>
              <a:t>  alert("enter valid");  </a:t>
            </a:r>
          </a:p>
          <a:p>
            <a:r>
              <a:rPr lang="en-IN" dirty="0"/>
              <a:t> </a:t>
            </a:r>
            <a:r>
              <a:rPr lang="en-IN" dirty="0" smtClean="0"/>
              <a:t>}  </a:t>
            </a:r>
            <a:endParaRPr lang="en-IN" dirty="0"/>
          </a:p>
          <a:p>
            <a:r>
              <a:rPr lang="en-IN" dirty="0"/>
              <a:t>else</a:t>
            </a:r>
          </a:p>
          <a:p>
            <a:r>
              <a:rPr lang="en-IN" dirty="0"/>
              <a:t>{</a:t>
            </a:r>
          </a:p>
          <a:p>
            <a:r>
              <a:rPr lang="en-IN" dirty="0"/>
              <a:t>alert("</a:t>
            </a:r>
            <a:r>
              <a:rPr lang="en-IN" dirty="0" err="1"/>
              <a:t>successfull</a:t>
            </a:r>
            <a:r>
              <a:rPr lang="en-IN" dirty="0"/>
              <a:t>");  </a:t>
            </a:r>
          </a:p>
          <a:p>
            <a:r>
              <a:rPr lang="en-IN" dirty="0" smtClean="0"/>
              <a:t>}}</a:t>
            </a:r>
            <a:endParaRPr lang="en-IN" dirty="0"/>
          </a:p>
          <a:p>
            <a:r>
              <a:rPr lang="en-IN" dirty="0"/>
              <a:t>&lt;/script&gt;  </a:t>
            </a:r>
          </a:p>
          <a:p>
            <a:r>
              <a:rPr lang="en-IN" dirty="0"/>
              <a:t>&lt;body&gt;  </a:t>
            </a:r>
          </a:p>
          <a:p>
            <a:r>
              <a:rPr lang="en-IN" dirty="0"/>
              <a:t>&lt;form name="</a:t>
            </a:r>
            <a:r>
              <a:rPr lang="en-IN" dirty="0" err="1"/>
              <a:t>myform</a:t>
            </a:r>
            <a:r>
              <a:rPr lang="en-IN" dirty="0"/>
              <a:t>" method="post" &gt;  </a:t>
            </a:r>
          </a:p>
          <a:p>
            <a:r>
              <a:rPr lang="en-IN" dirty="0"/>
              <a:t>Name: &lt;input type="text" id="t1"&gt;&lt;</a:t>
            </a:r>
            <a:r>
              <a:rPr lang="en-IN" dirty="0" err="1"/>
              <a:t>br</a:t>
            </a:r>
            <a:r>
              <a:rPr lang="en-IN" dirty="0"/>
              <a:t>/&gt;  </a:t>
            </a:r>
          </a:p>
          <a:p>
            <a:r>
              <a:rPr lang="en-IN" dirty="0"/>
              <a:t>&lt;input type="submit" value="register" </a:t>
            </a:r>
            <a:r>
              <a:rPr lang="en-IN" dirty="0" err="1"/>
              <a:t>onclick</a:t>
            </a:r>
            <a:r>
              <a:rPr lang="en-IN" dirty="0"/>
              <a:t>="</a:t>
            </a:r>
            <a:r>
              <a:rPr lang="en-IN" dirty="0" err="1"/>
              <a:t>validateform</a:t>
            </a:r>
            <a:r>
              <a:rPr lang="en-IN" dirty="0"/>
              <a:t>()"&gt;  </a:t>
            </a:r>
          </a:p>
          <a:p>
            <a:r>
              <a:rPr lang="en-IN" dirty="0"/>
              <a:t>&lt;/form&gt;  </a:t>
            </a:r>
          </a:p>
          <a:p>
            <a:r>
              <a:rPr lang="en-IN" dirty="0"/>
              <a:t>&lt;/body&gt;</a:t>
            </a:r>
          </a:p>
        </p:txBody>
      </p:sp>
    </p:spTree>
    <p:extLst>
      <p:ext uri="{BB962C8B-B14F-4D97-AF65-F5344CB8AC3E}">
        <p14:creationId xmlns:p14="http://schemas.microsoft.com/office/powerpoint/2010/main" val="1536402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1967" y="1044285"/>
            <a:ext cx="4512251" cy="1937451"/>
          </a:xfrm>
          <a:prstGeom prst="rect">
            <a:avLst/>
          </a:prstGeom>
        </p:spPr>
      </p:pic>
      <p:pic>
        <p:nvPicPr>
          <p:cNvPr id="3" name="Picture 2"/>
          <p:cNvPicPr>
            <a:picLocks noChangeAspect="1"/>
          </p:cNvPicPr>
          <p:nvPr/>
        </p:nvPicPr>
        <p:blipFill>
          <a:blip r:embed="rId3"/>
          <a:stretch>
            <a:fillRect/>
          </a:stretch>
        </p:blipFill>
        <p:spPr>
          <a:xfrm>
            <a:off x="1250806" y="3796578"/>
            <a:ext cx="1554739" cy="713077"/>
          </a:xfrm>
          <a:prstGeom prst="rect">
            <a:avLst/>
          </a:prstGeom>
        </p:spPr>
      </p:pic>
      <p:sp>
        <p:nvSpPr>
          <p:cNvPr id="4" name="TextBox 3"/>
          <p:cNvSpPr txBox="1"/>
          <p:nvPr/>
        </p:nvSpPr>
        <p:spPr>
          <a:xfrm>
            <a:off x="1136506" y="3086101"/>
            <a:ext cx="4817485" cy="369332"/>
          </a:xfrm>
          <a:prstGeom prst="rect">
            <a:avLst/>
          </a:prstGeom>
          <a:noFill/>
        </p:spPr>
        <p:txBody>
          <a:bodyPr wrap="square" rtlCol="0">
            <a:spAutoFit/>
          </a:bodyPr>
          <a:lstStyle/>
          <a:p>
            <a:r>
              <a:rPr lang="en-IN" dirty="0" smtClean="0"/>
              <a:t>Click on Say Hello button</a:t>
            </a:r>
            <a:endParaRPr lang="en-IN" dirty="0"/>
          </a:p>
        </p:txBody>
      </p:sp>
      <p:sp>
        <p:nvSpPr>
          <p:cNvPr id="5" name="TextBox 4"/>
          <p:cNvSpPr txBox="1"/>
          <p:nvPr/>
        </p:nvSpPr>
        <p:spPr>
          <a:xfrm>
            <a:off x="1250806" y="249382"/>
            <a:ext cx="1966912" cy="529936"/>
          </a:xfrm>
          <a:prstGeom prst="rect">
            <a:avLst/>
          </a:prstGeom>
          <a:noFill/>
        </p:spPr>
        <p:txBody>
          <a:bodyPr wrap="square" rtlCol="0">
            <a:spAutoFit/>
          </a:bodyPr>
          <a:lstStyle/>
          <a:p>
            <a:endParaRPr lang="en-IN" dirty="0"/>
          </a:p>
        </p:txBody>
      </p:sp>
      <p:sp>
        <p:nvSpPr>
          <p:cNvPr id="6" name="TextBox 5"/>
          <p:cNvSpPr txBox="1"/>
          <p:nvPr/>
        </p:nvSpPr>
        <p:spPr>
          <a:xfrm>
            <a:off x="1250806" y="514350"/>
            <a:ext cx="2479530" cy="369332"/>
          </a:xfrm>
          <a:prstGeom prst="rect">
            <a:avLst/>
          </a:prstGeom>
          <a:noFill/>
        </p:spPr>
        <p:txBody>
          <a:bodyPr wrap="square" rtlCol="0">
            <a:spAutoFit/>
          </a:bodyPr>
          <a:lstStyle/>
          <a:p>
            <a:r>
              <a:rPr lang="en-IN" dirty="0" smtClean="0"/>
              <a:t>OUTPUT:</a:t>
            </a:r>
            <a:endParaRPr lang="en-IN" dirty="0"/>
          </a:p>
        </p:txBody>
      </p:sp>
    </p:spTree>
    <p:extLst>
      <p:ext uri="{BB962C8B-B14F-4D97-AF65-F5344CB8AC3E}">
        <p14:creationId xmlns:p14="http://schemas.microsoft.com/office/powerpoint/2010/main" val="224783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8278" y="199797"/>
            <a:ext cx="2565061" cy="369332"/>
          </a:xfrm>
          <a:prstGeom prst="rect">
            <a:avLst/>
          </a:prstGeom>
        </p:spPr>
        <p:txBody>
          <a:bodyPr wrap="none">
            <a:spAutoFit/>
          </a:bodyPr>
          <a:lstStyle/>
          <a:p>
            <a:r>
              <a:rPr lang="en-IN" dirty="0">
                <a:solidFill>
                  <a:srgbClr val="121214"/>
                </a:solidFill>
                <a:latin typeface="Verdana" panose="020B0604030504040204" pitchFamily="34" charset="0"/>
              </a:rPr>
              <a:t>Function Parameters</a:t>
            </a:r>
            <a:endParaRPr lang="en-IN" b="0" i="0" dirty="0">
              <a:solidFill>
                <a:srgbClr val="121214"/>
              </a:solidFill>
              <a:effectLst/>
              <a:latin typeface="Verdana" panose="020B0604030504040204" pitchFamily="34" charset="0"/>
            </a:endParaRPr>
          </a:p>
        </p:txBody>
      </p:sp>
      <p:sp>
        <p:nvSpPr>
          <p:cNvPr id="3" name="Rectangle 2"/>
          <p:cNvSpPr/>
          <p:nvPr/>
        </p:nvSpPr>
        <p:spPr>
          <a:xfrm>
            <a:off x="803562" y="833920"/>
            <a:ext cx="9410701"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0000"/>
                </a:solidFill>
                <a:latin typeface="Verdana" panose="020B0604030504040204" pitchFamily="34" charset="0"/>
              </a:rPr>
              <a:t>Till now, we have seen functions without parameters. But there is a facility to pass different parameters while calling a function. </a:t>
            </a:r>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These </a:t>
            </a:r>
            <a:r>
              <a:rPr lang="en-IN" dirty="0">
                <a:solidFill>
                  <a:srgbClr val="000000"/>
                </a:solidFill>
                <a:latin typeface="Verdana" panose="020B0604030504040204" pitchFamily="34" charset="0"/>
              </a:rPr>
              <a:t>passed parameters can be captured inside the function and any manipulation can be done over those parameters. </a:t>
            </a:r>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A </a:t>
            </a:r>
            <a:r>
              <a:rPr lang="en-IN" dirty="0">
                <a:solidFill>
                  <a:srgbClr val="000000"/>
                </a:solidFill>
                <a:latin typeface="Verdana" panose="020B0604030504040204" pitchFamily="34" charset="0"/>
              </a:rPr>
              <a:t>function can take multiple parameters separated by comma.</a:t>
            </a:r>
            <a:endParaRPr lang="en-IN" dirty="0"/>
          </a:p>
        </p:txBody>
      </p:sp>
    </p:spTree>
    <p:extLst>
      <p:ext uri="{BB962C8B-B14F-4D97-AF65-F5344CB8AC3E}">
        <p14:creationId xmlns:p14="http://schemas.microsoft.com/office/powerpoint/2010/main" val="4278019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9545" y="166255"/>
            <a:ext cx="8624455" cy="6463308"/>
          </a:xfrm>
          <a:prstGeom prst="rect">
            <a:avLst/>
          </a:prstGeom>
        </p:spPr>
        <p:txBody>
          <a:bodyPr wrap="square">
            <a:spAutoFit/>
          </a:bodyPr>
          <a:lstStyle/>
          <a:p>
            <a:r>
              <a:rPr lang="en-IN" dirty="0" smtClean="0"/>
              <a:t>Example:</a:t>
            </a:r>
          </a:p>
          <a:p>
            <a:endParaRPr lang="en-IN" dirty="0"/>
          </a:p>
          <a:p>
            <a:r>
              <a:rPr lang="en-IN" dirty="0" smtClean="0"/>
              <a:t>&lt;html</a:t>
            </a:r>
            <a:r>
              <a:rPr lang="en-IN" dirty="0"/>
              <a:t>&gt;</a:t>
            </a:r>
          </a:p>
          <a:p>
            <a:r>
              <a:rPr lang="en-IN" dirty="0"/>
              <a:t>   &lt;head&gt;</a:t>
            </a:r>
          </a:p>
          <a:p>
            <a:r>
              <a:rPr lang="en-IN" dirty="0"/>
              <a:t>   </a:t>
            </a:r>
          </a:p>
          <a:p>
            <a:r>
              <a:rPr lang="en-IN" dirty="0"/>
              <a:t>      &lt;script type="text/</a:t>
            </a:r>
            <a:r>
              <a:rPr lang="en-IN" dirty="0" err="1"/>
              <a:t>javascript</a:t>
            </a:r>
            <a:r>
              <a:rPr lang="en-IN" dirty="0"/>
              <a:t>"&gt;</a:t>
            </a:r>
          </a:p>
          <a:p>
            <a:r>
              <a:rPr lang="en-IN" dirty="0"/>
              <a:t>         function </a:t>
            </a:r>
            <a:r>
              <a:rPr lang="en-IN" dirty="0" err="1"/>
              <a:t>sayHello</a:t>
            </a:r>
            <a:r>
              <a:rPr lang="en-IN" dirty="0"/>
              <a:t>(name, age)</a:t>
            </a:r>
          </a:p>
          <a:p>
            <a:r>
              <a:rPr lang="en-IN" dirty="0"/>
              <a:t>         {</a:t>
            </a:r>
          </a:p>
          <a:p>
            <a:r>
              <a:rPr lang="en-IN" dirty="0"/>
              <a:t>            </a:t>
            </a:r>
            <a:r>
              <a:rPr lang="en-IN" dirty="0" err="1"/>
              <a:t>document.write</a:t>
            </a:r>
            <a:r>
              <a:rPr lang="en-IN" dirty="0"/>
              <a:t> (name + " is " + age + " years old.");</a:t>
            </a:r>
          </a:p>
          <a:p>
            <a:r>
              <a:rPr lang="en-IN" dirty="0"/>
              <a:t>         }</a:t>
            </a:r>
          </a:p>
          <a:p>
            <a:r>
              <a:rPr lang="en-IN" dirty="0"/>
              <a:t>      &lt;/script&gt;</a:t>
            </a:r>
          </a:p>
          <a:p>
            <a:r>
              <a:rPr lang="en-IN" dirty="0"/>
              <a:t>      </a:t>
            </a:r>
          </a:p>
          <a:p>
            <a:r>
              <a:rPr lang="en-IN" dirty="0"/>
              <a:t>   &lt;/head&gt;</a:t>
            </a:r>
          </a:p>
          <a:p>
            <a:r>
              <a:rPr lang="en-IN" dirty="0"/>
              <a:t>   &lt;body&gt;</a:t>
            </a:r>
          </a:p>
          <a:p>
            <a:r>
              <a:rPr lang="en-IN" dirty="0"/>
              <a:t>      &lt;p&gt;Click the following button to call the function&lt;/p&gt;</a:t>
            </a:r>
          </a:p>
          <a:p>
            <a:r>
              <a:rPr lang="en-IN" dirty="0"/>
              <a:t>      </a:t>
            </a:r>
          </a:p>
          <a:p>
            <a:r>
              <a:rPr lang="en-IN" dirty="0"/>
              <a:t>      &lt;form&gt;</a:t>
            </a:r>
          </a:p>
          <a:p>
            <a:r>
              <a:rPr lang="en-IN" dirty="0"/>
              <a:t>         &lt;input type="button" </a:t>
            </a:r>
            <a:r>
              <a:rPr lang="en-IN" dirty="0" err="1"/>
              <a:t>onclick</a:t>
            </a:r>
            <a:r>
              <a:rPr lang="en-IN" dirty="0"/>
              <a:t>="</a:t>
            </a:r>
            <a:r>
              <a:rPr lang="en-IN" dirty="0" err="1"/>
              <a:t>sayHello</a:t>
            </a:r>
            <a:r>
              <a:rPr lang="en-IN" dirty="0"/>
              <a:t>('Zara', 7)" value="Say Hello"&gt;</a:t>
            </a:r>
          </a:p>
          <a:p>
            <a:r>
              <a:rPr lang="en-IN" dirty="0"/>
              <a:t>      &lt;/form&gt;</a:t>
            </a:r>
          </a:p>
          <a:p>
            <a:r>
              <a:rPr lang="en-IN" dirty="0"/>
              <a:t>      </a:t>
            </a:r>
          </a:p>
          <a:p>
            <a:r>
              <a:rPr lang="en-IN" dirty="0"/>
              <a:t>      &lt;p&gt;Use different parameters inside the function and then try...&lt;/p&gt;</a:t>
            </a:r>
          </a:p>
          <a:p>
            <a:r>
              <a:rPr lang="en-IN" dirty="0"/>
              <a:t>   &lt;/body&gt;</a:t>
            </a:r>
          </a:p>
          <a:p>
            <a:r>
              <a:rPr lang="en-IN" dirty="0"/>
              <a:t>&lt;/html&gt;</a:t>
            </a:r>
          </a:p>
        </p:txBody>
      </p:sp>
    </p:spTree>
    <p:extLst>
      <p:ext uri="{BB962C8B-B14F-4D97-AF65-F5344CB8AC3E}">
        <p14:creationId xmlns:p14="http://schemas.microsoft.com/office/powerpoint/2010/main" val="2934388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3618" y="992332"/>
            <a:ext cx="4648200" cy="1257300"/>
          </a:xfrm>
          <a:prstGeom prst="rect">
            <a:avLst/>
          </a:prstGeom>
        </p:spPr>
      </p:pic>
      <p:sp>
        <p:nvSpPr>
          <p:cNvPr id="3" name="TextBox 2"/>
          <p:cNvSpPr txBox="1"/>
          <p:nvPr/>
        </p:nvSpPr>
        <p:spPr>
          <a:xfrm>
            <a:off x="716973" y="280555"/>
            <a:ext cx="3117272" cy="369332"/>
          </a:xfrm>
          <a:prstGeom prst="rect">
            <a:avLst/>
          </a:prstGeom>
          <a:noFill/>
        </p:spPr>
        <p:txBody>
          <a:bodyPr wrap="square" rtlCol="0">
            <a:spAutoFit/>
          </a:bodyPr>
          <a:lstStyle/>
          <a:p>
            <a:r>
              <a:rPr lang="en-IN" dirty="0" smtClean="0"/>
              <a:t>OUTPUT:</a:t>
            </a:r>
            <a:endParaRPr lang="en-IN" dirty="0"/>
          </a:p>
        </p:txBody>
      </p:sp>
      <p:sp>
        <p:nvSpPr>
          <p:cNvPr id="4" name="Rectangle 3"/>
          <p:cNvSpPr/>
          <p:nvPr/>
        </p:nvSpPr>
        <p:spPr>
          <a:xfrm>
            <a:off x="893618" y="3608015"/>
            <a:ext cx="1947969" cy="369332"/>
          </a:xfrm>
          <a:prstGeom prst="rect">
            <a:avLst/>
          </a:prstGeom>
        </p:spPr>
        <p:txBody>
          <a:bodyPr wrap="none">
            <a:spAutoFit/>
          </a:bodyPr>
          <a:lstStyle/>
          <a:p>
            <a:r>
              <a:rPr lang="en-IN" dirty="0">
                <a:solidFill>
                  <a:srgbClr val="000000"/>
                </a:solidFill>
                <a:latin typeface="Times New Roman" panose="02020603050405020304" pitchFamily="18" charset="0"/>
              </a:rPr>
              <a:t>Zara is 7 years old.</a:t>
            </a:r>
            <a:endParaRPr lang="en-IN" dirty="0"/>
          </a:p>
        </p:txBody>
      </p:sp>
      <p:sp>
        <p:nvSpPr>
          <p:cNvPr id="5" name="TextBox 4"/>
          <p:cNvSpPr txBox="1"/>
          <p:nvPr/>
        </p:nvSpPr>
        <p:spPr>
          <a:xfrm>
            <a:off x="893618" y="2744157"/>
            <a:ext cx="4817485" cy="369332"/>
          </a:xfrm>
          <a:prstGeom prst="rect">
            <a:avLst/>
          </a:prstGeom>
          <a:noFill/>
        </p:spPr>
        <p:txBody>
          <a:bodyPr wrap="square" rtlCol="0">
            <a:spAutoFit/>
          </a:bodyPr>
          <a:lstStyle/>
          <a:p>
            <a:r>
              <a:rPr lang="en-IN" dirty="0" smtClean="0"/>
              <a:t>Click on Say Hello button</a:t>
            </a:r>
            <a:endParaRPr lang="en-IN" dirty="0"/>
          </a:p>
        </p:txBody>
      </p:sp>
    </p:spTree>
    <p:extLst>
      <p:ext uri="{BB962C8B-B14F-4D97-AF65-F5344CB8AC3E}">
        <p14:creationId xmlns:p14="http://schemas.microsoft.com/office/powerpoint/2010/main" val="185454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3351" y="438789"/>
            <a:ext cx="2706190" cy="369332"/>
          </a:xfrm>
          <a:prstGeom prst="rect">
            <a:avLst/>
          </a:prstGeom>
        </p:spPr>
        <p:txBody>
          <a:bodyPr wrap="none">
            <a:spAutoFit/>
          </a:bodyPr>
          <a:lstStyle/>
          <a:p>
            <a:r>
              <a:rPr lang="en-IN" dirty="0">
                <a:solidFill>
                  <a:srgbClr val="121214"/>
                </a:solidFill>
                <a:latin typeface="Verdana" panose="020B0604030504040204" pitchFamily="34" charset="0"/>
              </a:rPr>
              <a:t>The return Statement</a:t>
            </a:r>
            <a:endParaRPr lang="en-IN" b="0" i="0" dirty="0">
              <a:solidFill>
                <a:srgbClr val="121214"/>
              </a:solidFill>
              <a:effectLst/>
              <a:latin typeface="Verdana" panose="020B0604030504040204" pitchFamily="34" charset="0"/>
            </a:endParaRPr>
          </a:p>
        </p:txBody>
      </p:sp>
      <p:sp>
        <p:nvSpPr>
          <p:cNvPr id="3" name="Rectangle 2"/>
          <p:cNvSpPr/>
          <p:nvPr/>
        </p:nvSpPr>
        <p:spPr>
          <a:xfrm>
            <a:off x="691540" y="955054"/>
            <a:ext cx="8930441"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0000"/>
                </a:solidFill>
                <a:latin typeface="Verdana" panose="020B0604030504040204" pitchFamily="34" charset="0"/>
              </a:rPr>
              <a:t>A JavaScript function can have an optional </a:t>
            </a:r>
            <a:r>
              <a:rPr lang="en-IN" b="1" dirty="0">
                <a:solidFill>
                  <a:srgbClr val="000000"/>
                </a:solidFill>
                <a:latin typeface="Verdana" panose="020B0604030504040204" pitchFamily="34" charset="0"/>
              </a:rPr>
              <a:t>return</a:t>
            </a:r>
            <a:r>
              <a:rPr lang="en-IN" dirty="0">
                <a:solidFill>
                  <a:srgbClr val="000000"/>
                </a:solidFill>
                <a:latin typeface="Verdana" panose="020B0604030504040204" pitchFamily="34" charset="0"/>
              </a:rPr>
              <a:t> statement. This is required if you want to return a value from a function. </a:t>
            </a:r>
            <a:endParaRPr lang="en-IN" dirty="0" smtClean="0">
              <a:solidFill>
                <a:srgbClr val="000000"/>
              </a:solidFill>
              <a:latin typeface="Verdana" panose="020B0604030504040204" pitchFamily="34" charset="0"/>
            </a:endParaRPr>
          </a:p>
          <a:p>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This </a:t>
            </a:r>
            <a:r>
              <a:rPr lang="en-IN" dirty="0">
                <a:solidFill>
                  <a:srgbClr val="000000"/>
                </a:solidFill>
                <a:latin typeface="Verdana" panose="020B0604030504040204" pitchFamily="34" charset="0"/>
              </a:rPr>
              <a:t>statement should be the last statement in a function.</a:t>
            </a:r>
            <a:endParaRPr lang="en-IN" dirty="0"/>
          </a:p>
        </p:txBody>
      </p:sp>
    </p:spTree>
    <p:extLst>
      <p:ext uri="{BB962C8B-B14F-4D97-AF65-F5344CB8AC3E}">
        <p14:creationId xmlns:p14="http://schemas.microsoft.com/office/powerpoint/2010/main" val="3204987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A7D8D456D1494EA3FFC99D59B89270" ma:contentTypeVersion="4" ma:contentTypeDescription="Create a new document." ma:contentTypeScope="" ma:versionID="40f1e12631f2f23332c475ef2c8837c2">
  <xsd:schema xmlns:xsd="http://www.w3.org/2001/XMLSchema" xmlns:xs="http://www.w3.org/2001/XMLSchema" xmlns:p="http://schemas.microsoft.com/office/2006/metadata/properties" xmlns:ns2="9a3dda21-7b4e-4b7e-9ea8-1ba161d8e5be" targetNamespace="http://schemas.microsoft.com/office/2006/metadata/properties" ma:root="true" ma:fieldsID="7a5657c85742d3992434204f3f1dbd6a" ns2:_="">
    <xsd:import namespace="9a3dda21-7b4e-4b7e-9ea8-1ba161d8e5b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3dda21-7b4e-4b7e-9ea8-1ba161d8e5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28B33B-945E-4679-8977-4935777AC19F}"/>
</file>

<file path=customXml/itemProps2.xml><?xml version="1.0" encoding="utf-8"?>
<ds:datastoreItem xmlns:ds="http://schemas.openxmlformats.org/officeDocument/2006/customXml" ds:itemID="{4ABE4BB3-7B1A-4175-A0B2-063644FA5ADE}"/>
</file>

<file path=customXml/itemProps3.xml><?xml version="1.0" encoding="utf-8"?>
<ds:datastoreItem xmlns:ds="http://schemas.openxmlformats.org/officeDocument/2006/customXml" ds:itemID="{0961D8E6-B9D4-4917-A3B1-591458C3A6D0}"/>
</file>

<file path=docProps/app.xml><?xml version="1.0" encoding="utf-8"?>
<Properties xmlns="http://schemas.openxmlformats.org/officeDocument/2006/extended-properties" xmlns:vt="http://schemas.openxmlformats.org/officeDocument/2006/docPropsVTypes">
  <TotalTime>10</TotalTime>
  <Words>2617</Words>
  <Application>Microsoft Office PowerPoint</Application>
  <PresentationFormat>Widescreen</PresentationFormat>
  <Paragraphs>680</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Times New Roman</vt:lpstr>
      <vt:lpstr>Verdana</vt:lpstr>
      <vt:lpstr>Office Theme</vt:lpstr>
      <vt:lpstr>Java Script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 </dc:title>
  <dc:creator>Geetha Unnikrishnan</dc:creator>
  <cp:lastModifiedBy>Geetha Unnikrishnan</cp:lastModifiedBy>
  <cp:revision>4</cp:revision>
  <dcterms:created xsi:type="dcterms:W3CDTF">2019-10-19T07:43:49Z</dcterms:created>
  <dcterms:modified xsi:type="dcterms:W3CDTF">2021-12-22T06:42:18Z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0x010100F3A7D8D456D1494EA3FFC99D59B89270</vt:lpwstr>
  </property>
</Properties>
</file>