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40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3"/>
  </p:notesMasterIdLst>
  <p:sldIdLst>
    <p:sldId id="256" r:id="rId3"/>
    <p:sldId id="258" r:id="rId4"/>
    <p:sldId id="259" r:id="rId5"/>
    <p:sldId id="260" r:id="rId6"/>
    <p:sldId id="261" r:id="rId7"/>
    <p:sldId id="305" r:id="rId8"/>
    <p:sldId id="306" r:id="rId9"/>
    <p:sldId id="307" r:id="rId10"/>
    <p:sldId id="308" r:id="rId11"/>
    <p:sldId id="309" r:id="rId12"/>
    <p:sldId id="310" r:id="rId13"/>
    <p:sldId id="262" r:id="rId14"/>
    <p:sldId id="263" r:id="rId15"/>
    <p:sldId id="264" r:id="rId16"/>
    <p:sldId id="265" r:id="rId17"/>
    <p:sldId id="328" r:id="rId18"/>
    <p:sldId id="266" r:id="rId19"/>
    <p:sldId id="267" r:id="rId20"/>
    <p:sldId id="268" r:id="rId21"/>
    <p:sldId id="269" r:id="rId22"/>
    <p:sldId id="271" r:id="rId23"/>
    <p:sldId id="311" r:id="rId24"/>
    <p:sldId id="312" r:id="rId25"/>
    <p:sldId id="313" r:id="rId26"/>
    <p:sldId id="314" r:id="rId27"/>
    <p:sldId id="315" r:id="rId28"/>
    <p:sldId id="329" r:id="rId29"/>
    <p:sldId id="330" r:id="rId30"/>
    <p:sldId id="316" r:id="rId31"/>
    <p:sldId id="317" r:id="rId32"/>
    <p:sldId id="320" r:id="rId33"/>
    <p:sldId id="318" r:id="rId34"/>
    <p:sldId id="319" r:id="rId35"/>
    <p:sldId id="321" r:id="rId36"/>
    <p:sldId id="322" r:id="rId37"/>
    <p:sldId id="323" r:id="rId38"/>
    <p:sldId id="324" r:id="rId39"/>
    <p:sldId id="325" r:id="rId40"/>
    <p:sldId id="326" r:id="rId41"/>
    <p:sldId id="32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8ED4B-7A22-4DEF-B23A-E15CA1707C01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A9357-39CA-4492-AD0A-EF56DCDF3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9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>
              <a:latin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E19C76-EE3F-4D47-8249-0D9447909353}" type="slidenum">
              <a:rPr 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46F3-57F6-4892-AC32-C5030CC2554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0306-06B6-4D76-ACD2-904ABCCE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6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46F3-57F6-4892-AC32-C5030CC2554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0306-06B6-4D76-ACD2-904ABCCE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22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46F3-57F6-4892-AC32-C5030CC2554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0306-06B6-4D76-ACD2-904ABCCE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704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EDBBD9C-53B9-48C8-8BC4-C0AD5B27FF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65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F1C14-C745-4FD3-9821-3222524197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2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5F51-FD8E-45A3-A96E-C52F8D013F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866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D5764-2FDD-4D34-9501-88EA5F426B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75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508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52600"/>
            <a:ext cx="508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E7D62-8FC1-4C1A-AC42-237693B65B9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50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9D490-704B-4BB9-BF17-C671421F04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66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25E1A-9E60-4533-9186-AB4C8C6730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53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EF9EC-4643-4008-A5AF-D437E14E63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46F3-57F6-4892-AC32-C5030CC2554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0306-06B6-4D76-ACD2-904ABCCE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36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F39EE-BCEB-4425-AC32-F60A232D83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730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EEFF0-BCAB-4789-B4F9-8E6089B474E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84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85C8E-8B49-4ECC-9000-9C0470C05D5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904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28600"/>
            <a:ext cx="25908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569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088AD-05D4-4A34-A388-65EC3EFC06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4742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839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52600"/>
            <a:ext cx="508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752600"/>
            <a:ext cx="5080000" cy="4343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779C4-7007-47FE-93B5-6F5C9A111F2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98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46F3-57F6-4892-AC32-C5030CC2554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0306-06B6-4D76-ACD2-904ABCCE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15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46F3-57F6-4892-AC32-C5030CC2554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0306-06B6-4D76-ACD2-904ABCCE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25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46F3-57F6-4892-AC32-C5030CC2554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0306-06B6-4D76-ACD2-904ABCCE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93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46F3-57F6-4892-AC32-C5030CC2554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0306-06B6-4D76-ACD2-904ABCCE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2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46F3-57F6-4892-AC32-C5030CC2554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0306-06B6-4D76-ACD2-904ABCCE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79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46F3-57F6-4892-AC32-C5030CC2554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0306-06B6-4D76-ACD2-904ABCCE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60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46F3-57F6-4892-AC32-C5030CC2554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0306-06B6-4D76-ACD2-904ABCCE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D46F3-57F6-4892-AC32-C5030CC2554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0306-06B6-4D76-ACD2-904ABCCE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99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52600"/>
            <a:ext cx="10363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AC4B3-A636-4458-A76C-A6109A9DCE37}" type="slidenum">
              <a:rPr lang="en-US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1" name="Picture 7" descr="C:\My Documents\Kathleen\LOT\website_images\palmer\ZLotLogoPlainBackground600Small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33" y="190500"/>
            <a:ext cx="2370667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2" name="Group 12"/>
          <p:cNvGrpSpPr>
            <a:grpSpLocks/>
          </p:cNvGrpSpPr>
          <p:nvPr/>
        </p:nvGrpSpPr>
        <p:grpSpPr bwMode="auto">
          <a:xfrm>
            <a:off x="0" y="0"/>
            <a:ext cx="609600" cy="6858000"/>
            <a:chOff x="0" y="0"/>
            <a:chExt cx="288" cy="4320"/>
          </a:xfrm>
        </p:grpSpPr>
        <p:sp>
          <p:nvSpPr>
            <p:cNvPr id="1038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202" cy="4320"/>
            </a:xfrm>
            <a:prstGeom prst="rect">
              <a:avLst/>
            </a:prstGeom>
            <a:solidFill>
              <a:srgbClr val="2066D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Rectangle 9"/>
            <p:cNvSpPr>
              <a:spLocks noChangeArrowheads="1"/>
            </p:cNvSpPr>
            <p:nvPr userDrawn="1"/>
          </p:nvSpPr>
          <p:spPr bwMode="auto">
            <a:xfrm>
              <a:off x="192" y="0"/>
              <a:ext cx="86" cy="4320"/>
            </a:xfrm>
            <a:prstGeom prst="rect">
              <a:avLst/>
            </a:prstGeom>
            <a:solidFill>
              <a:srgbClr val="FD0E0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Line 10"/>
            <p:cNvSpPr>
              <a:spLocks noChangeShapeType="1"/>
            </p:cNvSpPr>
            <p:nvPr userDrawn="1"/>
          </p:nvSpPr>
          <p:spPr bwMode="auto">
            <a:xfrm>
              <a:off x="288" y="0"/>
              <a:ext cx="0" cy="43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33" name="Line 11"/>
          <p:cNvSpPr>
            <a:spLocks noChangeShapeType="1"/>
          </p:cNvSpPr>
          <p:nvPr/>
        </p:nvSpPr>
        <p:spPr bwMode="auto">
          <a:xfrm>
            <a:off x="12192000" y="0"/>
            <a:ext cx="0" cy="6858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34" name="Line 13"/>
          <p:cNvSpPr>
            <a:spLocks noChangeShapeType="1"/>
          </p:cNvSpPr>
          <p:nvPr/>
        </p:nvSpPr>
        <p:spPr bwMode="auto">
          <a:xfrm>
            <a:off x="8513234" y="1343025"/>
            <a:ext cx="36808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35" name="Line 14"/>
          <p:cNvSpPr>
            <a:spLocks noChangeShapeType="1"/>
          </p:cNvSpPr>
          <p:nvPr/>
        </p:nvSpPr>
        <p:spPr bwMode="auto">
          <a:xfrm>
            <a:off x="7780867" y="1428750"/>
            <a:ext cx="44111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36" name="Line 16"/>
          <p:cNvSpPr>
            <a:spLocks noChangeShapeType="1"/>
          </p:cNvSpPr>
          <p:nvPr/>
        </p:nvSpPr>
        <p:spPr bwMode="auto">
          <a:xfrm>
            <a:off x="7048501" y="1514475"/>
            <a:ext cx="5143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37" name="Line 17"/>
          <p:cNvSpPr>
            <a:spLocks noChangeShapeType="1"/>
          </p:cNvSpPr>
          <p:nvPr userDrawn="1"/>
        </p:nvSpPr>
        <p:spPr bwMode="auto">
          <a:xfrm>
            <a:off x="812801" y="6248400"/>
            <a:ext cx="11097684" cy="0"/>
          </a:xfrm>
          <a:prstGeom prst="line">
            <a:avLst/>
          </a:prstGeom>
          <a:noFill/>
          <a:ln w="9525">
            <a:solidFill>
              <a:srgbClr val="FD0E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9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066D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066D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066D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066D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066D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2066D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2066D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2066D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2066D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Introduction to Web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9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ttps://cdn.techterms.com/img/lg/isp_7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30" y="1825625"/>
            <a:ext cx="6085113" cy="3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7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6" y="581706"/>
            <a:ext cx="7217229" cy="55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3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server</a:t>
            </a:r>
            <a:r>
              <a:rPr lang="en-US" dirty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It is a  software that delivers Web pages and other documents to browsers using the HTTP protocol from  the computer on which such software runs.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For Example : you are sitting at your computer, surfing the Web using a browser, Typing  this URL and check it out. It's at http://www.abcxyz.com/def.htm."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So you type that URL into your browser and press Enter, no matter where in the world that URL lives, the page pops up on your screen.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878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 descr="webserver-basic-sm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685800"/>
            <a:ext cx="4593771" cy="47679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8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basic steps that occurred behind the scenes: </a:t>
            </a:r>
            <a:endParaRPr lang="en-US" dirty="0"/>
          </a:p>
          <a:p>
            <a:r>
              <a:rPr lang="en-US" b="1" dirty="0"/>
              <a:t>The browser broke the URL into three parts: </a:t>
            </a:r>
          </a:p>
          <a:p>
            <a:pPr lvl="1"/>
            <a:r>
              <a:rPr lang="en-US" b="1" dirty="0"/>
              <a:t>The protocol ("http") </a:t>
            </a:r>
          </a:p>
          <a:p>
            <a:pPr lvl="1"/>
            <a:r>
              <a:rPr lang="en-US" b="1" dirty="0"/>
              <a:t>The server name ("</a:t>
            </a:r>
            <a:r>
              <a:rPr lang="en-US" dirty="0"/>
              <a:t>www.abcxyz.com”</a:t>
            </a:r>
            <a:r>
              <a:rPr lang="en-US" b="1" dirty="0"/>
              <a:t>) </a:t>
            </a:r>
          </a:p>
          <a:p>
            <a:pPr lvl="1"/>
            <a:r>
              <a:rPr lang="en-US" b="1" dirty="0"/>
              <a:t>The file name ("</a:t>
            </a:r>
            <a:r>
              <a:rPr lang="en-US" dirty="0"/>
              <a:t>def</a:t>
            </a:r>
            <a:r>
              <a:rPr lang="en-US" b="1" dirty="0"/>
              <a:t>.htm")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The browser communicated with a name server(Domain Name Server) to translate the server name "www.abcxyz.com" into an IP Address, which it uses to connect to the server machine. </a:t>
            </a:r>
          </a:p>
          <a:p>
            <a:pPr>
              <a:lnSpc>
                <a:spcPct val="90000"/>
              </a:lnSpc>
            </a:pPr>
            <a:r>
              <a:rPr lang="en-US" b="1" dirty="0"/>
              <a:t>The browser then formed a connection to the server at that IP address on port 80. </a:t>
            </a:r>
          </a:p>
        </p:txBody>
      </p:sp>
    </p:spTree>
    <p:extLst>
      <p:ext uri="{BB962C8B-B14F-4D97-AF65-F5344CB8AC3E}">
        <p14:creationId xmlns:p14="http://schemas.microsoft.com/office/powerpoint/2010/main" val="9339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Continue..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8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Following the HTTP protocol, the browser sent a GET request to the server, asking for the file "http://www.abcxyz.com/def.htm."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7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The server then sent the HTML text for the Web page to the browser. </a:t>
            </a:r>
          </a:p>
          <a:p>
            <a:r>
              <a:rPr lang="en-US" b="1"/>
              <a:t>The browser read the HTML tags and formatted the page onto your screen.</a:t>
            </a:r>
            <a:r>
              <a:rPr lang="en-US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our home computers </a:t>
            </a:r>
            <a:r>
              <a:rPr lang="en-US" sz="4000" b="1"/>
              <a:t>CAN</a:t>
            </a:r>
            <a:r>
              <a:rPr lang="en-US" sz="4000"/>
              <a:t> act like web servers.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Things we need:</a:t>
            </a:r>
          </a:p>
          <a:p>
            <a:r>
              <a:rPr lang="en-US" b="1"/>
              <a:t>A static I.P. (Internet protocol) address</a:t>
            </a:r>
          </a:p>
          <a:p>
            <a:pPr>
              <a:buFontTx/>
              <a:buNone/>
            </a:pPr>
            <a:r>
              <a:rPr lang="en-US" b="1"/>
              <a:t>(so that the </a:t>
            </a:r>
            <a:r>
              <a:rPr lang="en-US" b="1" i="1"/>
              <a:t>location</a:t>
            </a:r>
            <a:r>
              <a:rPr lang="en-US" b="1"/>
              <a:t> of the hosted web site/s does not change).</a:t>
            </a:r>
            <a:r>
              <a:rPr lang="en-US"/>
              <a:t> </a:t>
            </a:r>
            <a:r>
              <a:rPr lang="en-US" b="1"/>
              <a:t> </a:t>
            </a:r>
          </a:p>
          <a:p>
            <a:r>
              <a:rPr lang="en-US" b="1"/>
              <a:t>24/7 Internet connectivity Web server software </a:t>
            </a:r>
          </a:p>
          <a:p>
            <a:r>
              <a:rPr lang="en-US" b="1"/>
              <a:t>A stable and reliable operating system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The uses of the Internet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Send e-mail messages.</a:t>
            </a:r>
          </a:p>
          <a:p>
            <a:pPr eaLnBrk="1" hangingPunct="1"/>
            <a:r>
              <a:rPr lang="en-US" smtClean="0"/>
              <a:t>Send (upload) or receive (down load) files between computers.</a:t>
            </a:r>
          </a:p>
          <a:p>
            <a:pPr eaLnBrk="1" hangingPunct="1"/>
            <a:r>
              <a:rPr lang="en-US" smtClean="0"/>
              <a:t>Participate in discussion groups, such as mailing lists and newsgroups.</a:t>
            </a:r>
          </a:p>
          <a:p>
            <a:pPr eaLnBrk="1" hangingPunct="1"/>
            <a:r>
              <a:rPr lang="en-US" smtClean="0"/>
              <a:t>Surfing the web.</a:t>
            </a:r>
          </a:p>
        </p:txBody>
      </p:sp>
    </p:spTree>
    <p:extLst>
      <p:ext uri="{BB962C8B-B14F-4D97-AF65-F5344CB8AC3E}">
        <p14:creationId xmlns:p14="http://schemas.microsoft.com/office/powerpoint/2010/main" val="14433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 static I.P. address?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Now, most of us use net connections on our home/office computers from the local Internet Service Provider. These ISPs assigned our computers with a </a:t>
            </a:r>
            <a:r>
              <a:rPr lang="en-US" i="1"/>
              <a:t>dynamic</a:t>
            </a:r>
            <a:r>
              <a:rPr lang="en-US"/>
              <a:t> I.P. address each time we connect. Thus, each time we disconnect and start the connection again, our computers are given a different I.P. address. </a:t>
            </a:r>
          </a:p>
        </p:txBody>
      </p:sp>
    </p:spTree>
    <p:extLst>
      <p:ext uri="{BB962C8B-B14F-4D97-AF65-F5344CB8AC3E}">
        <p14:creationId xmlns:p14="http://schemas.microsoft.com/office/powerpoint/2010/main" val="20741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Issues for getting  static IP address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The problem is that ISPs generally </a:t>
            </a:r>
            <a:r>
              <a:rPr lang="en-US" sz="2400" i="1" dirty="0"/>
              <a:t>do not allow</a:t>
            </a:r>
            <a:r>
              <a:rPr lang="en-US" sz="2400" dirty="0"/>
              <a:t> you to host a web site on your computer. </a:t>
            </a: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And </a:t>
            </a:r>
            <a:r>
              <a:rPr lang="en-US" sz="2400" dirty="0"/>
              <a:t>they do this by allocating a new I.P. address each time you connect and also blocking required ports.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You </a:t>
            </a:r>
            <a:r>
              <a:rPr lang="en-US" sz="2400" b="1" dirty="0"/>
              <a:t>can get a static I.P. addresses</a:t>
            </a:r>
            <a:r>
              <a:rPr lang="en-US" sz="2400" dirty="0"/>
              <a:t> by either upgrading your package (to something like a "business package") or shift to an ISP that does provides one. </a:t>
            </a: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The </a:t>
            </a:r>
            <a:r>
              <a:rPr lang="en-US" sz="2400" dirty="0"/>
              <a:t>cost of a static I.P. can be expensive.  $30 to $50 or more  per month extra (maybe even more). Check with your Internet Service Provider. </a:t>
            </a: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There </a:t>
            </a:r>
            <a:r>
              <a:rPr lang="en-US" sz="2400" dirty="0"/>
              <a:t>are  web hosting companies offer feature-rich packages.</a:t>
            </a:r>
          </a:p>
        </p:txBody>
      </p:sp>
    </p:spTree>
    <p:extLst>
      <p:ext uri="{BB962C8B-B14F-4D97-AF65-F5344CB8AC3E}">
        <p14:creationId xmlns:p14="http://schemas.microsoft.com/office/powerpoint/2010/main" val="1956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0"/>
            <a:ext cx="8077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Client/Server Structure of the Web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752600"/>
            <a:ext cx="8305800" cy="4038600"/>
          </a:xfrm>
        </p:spPr>
        <p:txBody>
          <a:bodyPr/>
          <a:lstStyle/>
          <a:p>
            <a:pPr eaLnBrk="1" hangingPunct="1"/>
            <a:r>
              <a:rPr lang="en-US"/>
              <a:t>Web is a collection of files that reside on computers, called </a:t>
            </a:r>
            <a:r>
              <a:rPr lang="en-US" b="1"/>
              <a:t>Web servers</a:t>
            </a:r>
            <a:r>
              <a:rPr lang="en-US"/>
              <a:t>, that are located all over the world and are connected to each other through the Internet.</a:t>
            </a:r>
          </a:p>
          <a:p>
            <a:pPr eaLnBrk="1" hangingPunct="1"/>
            <a:r>
              <a:rPr lang="en-US"/>
              <a:t>When you use your Internet connection to become part of the Web, your computer becomes a </a:t>
            </a:r>
            <a:r>
              <a:rPr lang="en-US" b="1"/>
              <a:t>Web client</a:t>
            </a:r>
            <a:r>
              <a:rPr lang="en-US"/>
              <a:t> in a worldwide client/server network.</a:t>
            </a:r>
          </a:p>
          <a:p>
            <a:pPr eaLnBrk="1" hangingPunct="1"/>
            <a:r>
              <a:rPr lang="en-US"/>
              <a:t>A </a:t>
            </a:r>
            <a:r>
              <a:rPr lang="en-US" b="1"/>
              <a:t>Web browser</a:t>
            </a:r>
            <a:r>
              <a:rPr lang="en-US"/>
              <a:t> is the software that you run on your computer to make it work as a web client.</a:t>
            </a:r>
          </a:p>
        </p:txBody>
      </p:sp>
    </p:spTree>
    <p:extLst>
      <p:ext uri="{BB962C8B-B14F-4D97-AF65-F5344CB8AC3E}">
        <p14:creationId xmlns:p14="http://schemas.microsoft.com/office/powerpoint/2010/main" val="32294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ttps://teaching.shu.ac.uk/aces/ict/de/web_based_systems_architectures_1_tutorial_files/image004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3" y="365125"/>
            <a:ext cx="9546771" cy="609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6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23714" cy="53838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Working of web browser</a:t>
            </a:r>
            <a:endParaRPr lang="en-IN" dirty="0"/>
          </a:p>
        </p:txBody>
      </p:sp>
      <p:pic>
        <p:nvPicPr>
          <p:cNvPr id="3074" name="Picture 2" descr="Simple Block Diagram Showing Working Of Web Brows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" y="1110344"/>
            <a:ext cx="10265228" cy="545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7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Contact </a:t>
            </a:r>
            <a:r>
              <a:rPr lang="en-IN" dirty="0"/>
              <a:t>to DNS Server </a:t>
            </a:r>
            <a:r>
              <a:rPr lang="en-IN" dirty="0" smtClean="0"/>
              <a:t>– </a:t>
            </a:r>
          </a:p>
          <a:p>
            <a:r>
              <a:rPr lang="en-IN" dirty="0" smtClean="0"/>
              <a:t>When </a:t>
            </a:r>
            <a:r>
              <a:rPr lang="en-IN" dirty="0"/>
              <a:t>a user enters a URL into the address bar and hits ‘enter’, at first browser contacts the DNS server.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DNS server stores the IP addresses of the server associated with the corresponding domain names.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DNS server takes the domain name from the browser and returns the corresponding IP address to the browser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Contact to Server – After getting the IP address of the server for the requested webpage, browser sends a request to that server for the desired files. For example consider the following URL :</a:t>
            </a:r>
          </a:p>
          <a:p>
            <a:r>
              <a:rPr lang="en-IN" dirty="0">
                <a:hlinkClick r:id="rId2"/>
              </a:rPr>
              <a:t>http://www.google.com</a:t>
            </a:r>
            <a:endParaRPr lang="en-IN" dirty="0"/>
          </a:p>
          <a:p>
            <a:r>
              <a:rPr lang="en-IN" dirty="0"/>
              <a:t>This URL is divided into parts. First one is HTTP – it is a protocol named Hyper Text Transfer Protocol which defines the way browser communicates with the server. </a:t>
            </a:r>
          </a:p>
          <a:p>
            <a:r>
              <a:rPr lang="en-IN" dirty="0"/>
              <a:t>The second part is www.google.com which is translated by the DNS server with the IP address. </a:t>
            </a:r>
          </a:p>
          <a:p>
            <a:r>
              <a:rPr lang="en-IN" dirty="0"/>
              <a:t>It is the address of a computer (Web Server) where the requested web page is stored.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1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server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Web server is a program that uses HTTP (Hypertext Transfer Protocol)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serve the files that form Web pages to users, in response to their requests, which are forwarded by their computers' HTTP clients. </a:t>
            </a:r>
            <a:endParaRPr lang="en-IN" dirty="0" smtClean="0"/>
          </a:p>
          <a:p>
            <a:r>
              <a:rPr lang="en-IN" dirty="0" smtClean="0"/>
              <a:t>Dedicated </a:t>
            </a:r>
            <a:r>
              <a:rPr lang="en-IN" dirty="0"/>
              <a:t>computers and appliances may be referred to as Web servers as well.</a:t>
            </a:r>
          </a:p>
        </p:txBody>
      </p:sp>
    </p:spTree>
    <p:extLst>
      <p:ext uri="{BB962C8B-B14F-4D97-AF65-F5344CB8AC3E}">
        <p14:creationId xmlns:p14="http://schemas.microsoft.com/office/powerpoint/2010/main" val="28261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process is an example of the client/server model.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All </a:t>
            </a:r>
            <a:r>
              <a:rPr lang="en-IN" dirty="0"/>
              <a:t>computers that host Web sites must have Web server programs. </a:t>
            </a:r>
          </a:p>
        </p:txBody>
      </p:sp>
    </p:spTree>
    <p:extLst>
      <p:ext uri="{BB962C8B-B14F-4D97-AF65-F5344CB8AC3E}">
        <p14:creationId xmlns:p14="http://schemas.microsoft.com/office/powerpoint/2010/main" val="1515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Various types of web servers Software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806543" cy="448627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/>
              <a:t>Apache (the most widely-installed Web server</a:t>
            </a:r>
            <a:r>
              <a:rPr lang="en-IN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/>
              <a:t>Microsoft's Internet Information Server (IIS) </a:t>
            </a: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err="1" smtClean="0"/>
              <a:t>nginx</a:t>
            </a:r>
            <a:r>
              <a:rPr lang="en-IN" dirty="0" smtClean="0"/>
              <a:t> </a:t>
            </a:r>
            <a:r>
              <a:rPr lang="en-IN" dirty="0"/>
              <a:t>(pronounced engine X) from NGNIX.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Novell's </a:t>
            </a:r>
            <a:r>
              <a:rPr lang="en-IN" dirty="0"/>
              <a:t>NetWare </a:t>
            </a:r>
            <a:r>
              <a:rPr lang="en-IN" dirty="0" smtClean="0"/>
              <a:t>server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/>
              <a:t>Google Web Server (GWS) </a:t>
            </a: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IBM's </a:t>
            </a:r>
            <a:r>
              <a:rPr lang="en-IN" dirty="0"/>
              <a:t>family of Domino servers.</a:t>
            </a:r>
          </a:p>
        </p:txBody>
      </p:sp>
    </p:spTree>
    <p:extLst>
      <p:ext uri="{BB962C8B-B14F-4D97-AF65-F5344CB8AC3E}">
        <p14:creationId xmlns:p14="http://schemas.microsoft.com/office/powerpoint/2010/main" val="26723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81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What is Web?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305800" cy="5181600"/>
          </a:xfrm>
        </p:spPr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/>
              <a:t>Web (World Wide Web)</a:t>
            </a:r>
            <a:r>
              <a:rPr lang="en-US"/>
              <a:t> consists of information organized into Web pages containing text and graphic images.</a:t>
            </a:r>
          </a:p>
          <a:p>
            <a:pPr eaLnBrk="1" hangingPunct="1"/>
            <a:r>
              <a:rPr lang="en-US"/>
              <a:t>It contains hypertext links, or highlighted keywords and images that lead to related information.</a:t>
            </a:r>
          </a:p>
          <a:p>
            <a:pPr eaLnBrk="1" hangingPunct="1"/>
            <a:r>
              <a:rPr lang="en-US"/>
              <a:t>A collection of linked Web pages that has a common theme or focus is called a </a:t>
            </a:r>
            <a:r>
              <a:rPr lang="en-US" b="1"/>
              <a:t>Web site</a:t>
            </a:r>
            <a:r>
              <a:rPr lang="en-US"/>
              <a:t>.</a:t>
            </a:r>
          </a:p>
          <a:p>
            <a:pPr eaLnBrk="1" hangingPunct="1"/>
            <a:r>
              <a:rPr lang="en-US"/>
              <a:t>The main page that all of the pages on a particular Web site are organized around and link back to is called the site’s </a:t>
            </a:r>
            <a:r>
              <a:rPr lang="en-US" b="1"/>
              <a:t>home page</a:t>
            </a:r>
            <a:r>
              <a:rPr lang="en-US"/>
              <a:t>.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86CCD7-4691-4EB6-ADA9-681082C54C39}" type="slidenum">
              <a:rPr 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Servers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2362200"/>
            <a:ext cx="3810000" cy="3352800"/>
          </a:xfrm>
        </p:spPr>
        <p:txBody>
          <a:bodyPr/>
          <a:lstStyle/>
          <a:p>
            <a:pPr eaLnBrk="1" hangingPunct="1"/>
            <a:r>
              <a:rPr lang="en-US" sz="2400" dirty="0"/>
              <a:t>Application Servers</a:t>
            </a:r>
          </a:p>
          <a:p>
            <a:pPr eaLnBrk="1" hangingPunct="1"/>
            <a:r>
              <a:rPr lang="en-US" sz="2400" dirty="0"/>
              <a:t>Audio/Video Servers</a:t>
            </a:r>
          </a:p>
          <a:p>
            <a:pPr eaLnBrk="1" hangingPunct="1"/>
            <a:r>
              <a:rPr lang="en-US" sz="2400" dirty="0"/>
              <a:t>Chat Servers</a:t>
            </a:r>
          </a:p>
          <a:p>
            <a:pPr eaLnBrk="1" hangingPunct="1"/>
            <a:r>
              <a:rPr lang="en-US" sz="2400" dirty="0"/>
              <a:t>Fax Servers</a:t>
            </a:r>
          </a:p>
          <a:p>
            <a:pPr eaLnBrk="1" hangingPunct="1"/>
            <a:r>
              <a:rPr lang="en-US" sz="2400" dirty="0"/>
              <a:t>FTP Servers</a:t>
            </a:r>
          </a:p>
          <a:p>
            <a:pPr eaLnBrk="1" hangingPunct="1"/>
            <a:r>
              <a:rPr lang="en-US" sz="2400" dirty="0"/>
              <a:t>Groupware Servers</a:t>
            </a:r>
          </a:p>
          <a:p>
            <a:pPr eaLnBrk="1" hangingPunct="1"/>
            <a:r>
              <a:rPr lang="en-US" sz="2400" dirty="0"/>
              <a:t>IRC Servers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324600" y="2362200"/>
            <a:ext cx="3810000" cy="3352800"/>
          </a:xfrm>
        </p:spPr>
        <p:txBody>
          <a:bodyPr/>
          <a:lstStyle/>
          <a:p>
            <a:pPr eaLnBrk="1" hangingPunct="1"/>
            <a:r>
              <a:rPr lang="en-US" sz="2400"/>
              <a:t>List Servers</a:t>
            </a:r>
          </a:p>
          <a:p>
            <a:pPr eaLnBrk="1" hangingPunct="1"/>
            <a:r>
              <a:rPr lang="en-US" sz="2400"/>
              <a:t>Mail Servers</a:t>
            </a:r>
          </a:p>
          <a:p>
            <a:pPr eaLnBrk="1" hangingPunct="1"/>
            <a:r>
              <a:rPr lang="en-US" sz="2400"/>
              <a:t>News Servers</a:t>
            </a:r>
          </a:p>
          <a:p>
            <a:pPr eaLnBrk="1" hangingPunct="1"/>
            <a:r>
              <a:rPr lang="en-US" sz="2400"/>
              <a:t>Proxy Servers</a:t>
            </a:r>
          </a:p>
          <a:p>
            <a:pPr eaLnBrk="1" hangingPunct="1"/>
            <a:r>
              <a:rPr lang="en-US" sz="2400"/>
              <a:t>Telnet Servers</a:t>
            </a:r>
          </a:p>
          <a:p>
            <a:pPr eaLnBrk="1" hangingPunct="1"/>
            <a:r>
              <a:rPr lang="en-US" sz="2400"/>
              <a:t>Web Servers</a:t>
            </a:r>
          </a:p>
          <a:p>
            <a:pPr eaLnBrk="1" hangingPunct="1"/>
            <a:r>
              <a:rPr lang="en-US" sz="2400" u="sng"/>
              <a:t>Z39.50</a:t>
            </a:r>
            <a:r>
              <a:rPr lang="en-US" sz="2400"/>
              <a:t> Servers</a:t>
            </a:r>
          </a:p>
          <a:p>
            <a:pPr eaLnBrk="1" hangingPunct="1"/>
            <a:endParaRPr lang="en-US" sz="2400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934200" y="1676401"/>
            <a:ext cx="2971800" cy="466725"/>
          </a:xfrm>
          <a:prstGeom prst="rect">
            <a:avLst/>
          </a:prstGeom>
          <a:noFill/>
          <a:ln w="9525">
            <a:solidFill>
              <a:srgbClr val="FD0E0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00" b="1">
                <a:solidFill>
                  <a:srgbClr val="2066DF"/>
                </a:solidFill>
                <a:cs typeface="Arial" panose="020B0604020202020204" pitchFamily="34" charset="0"/>
              </a:rPr>
              <a:t>From A to Z</a:t>
            </a:r>
          </a:p>
        </p:txBody>
      </p:sp>
    </p:spTree>
    <p:extLst>
      <p:ext uri="{BB962C8B-B14F-4D97-AF65-F5344CB8AC3E}">
        <p14:creationId xmlns:p14="http://schemas.microsoft.com/office/powerpoint/2010/main" val="9067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Application </a:t>
            </a:r>
            <a:r>
              <a:rPr lang="en-US" dirty="0" smtClean="0"/>
              <a:t>Servers: Connects database with web servers.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Audio/Video </a:t>
            </a:r>
            <a:r>
              <a:rPr lang="en-US" dirty="0" smtClean="0"/>
              <a:t>Servers: They</a:t>
            </a:r>
            <a:r>
              <a:rPr lang="en-IN" dirty="0" smtClean="0"/>
              <a:t> </a:t>
            </a:r>
            <a:r>
              <a:rPr lang="en-IN" dirty="0"/>
              <a:t>bring multimedia capabilities to Web sites by enabling them </a:t>
            </a:r>
            <a:r>
              <a:rPr lang="en-IN" dirty="0" smtClean="0"/>
              <a:t>to broadcast </a:t>
            </a:r>
            <a:r>
              <a:rPr lang="en-IN" dirty="0"/>
              <a:t>streaming multimedia content</a:t>
            </a:r>
            <a:r>
              <a:rPr lang="en-I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Chat </a:t>
            </a:r>
            <a:r>
              <a:rPr lang="en-US" dirty="0" smtClean="0"/>
              <a:t>Servers: They</a:t>
            </a:r>
            <a:r>
              <a:rPr lang="en-IN" dirty="0" smtClean="0"/>
              <a:t> </a:t>
            </a:r>
            <a:r>
              <a:rPr lang="en-IN" dirty="0"/>
              <a:t>enable </a:t>
            </a:r>
            <a:r>
              <a:rPr lang="en-IN" dirty="0" smtClean="0"/>
              <a:t> </a:t>
            </a:r>
            <a:r>
              <a:rPr lang="en-IN" dirty="0"/>
              <a:t>users to exchange information in </a:t>
            </a:r>
            <a:r>
              <a:rPr lang="en-IN" dirty="0" smtClean="0"/>
              <a:t>an environment that </a:t>
            </a:r>
            <a:r>
              <a:rPr lang="en-IN" dirty="0"/>
              <a:t>offer real-time </a:t>
            </a:r>
            <a:r>
              <a:rPr lang="en-IN" dirty="0" smtClean="0"/>
              <a:t>discussion capabilities.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Fax </a:t>
            </a:r>
            <a:r>
              <a:rPr lang="en-US" dirty="0" smtClean="0"/>
              <a:t>Servers:</a:t>
            </a:r>
            <a:r>
              <a:rPr lang="en-IN" dirty="0" smtClean="0"/>
              <a:t>organizations can  </a:t>
            </a:r>
            <a:r>
              <a:rPr lang="en-IN" dirty="0"/>
              <a:t>fax </a:t>
            </a:r>
            <a:r>
              <a:rPr lang="en-IN" dirty="0" smtClean="0"/>
              <a:t> large amount of documents.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FTP </a:t>
            </a:r>
            <a:r>
              <a:rPr lang="en-US" dirty="0" smtClean="0"/>
              <a:t>Servers:</a:t>
            </a:r>
            <a:r>
              <a:rPr lang="en-IN" dirty="0"/>
              <a:t> File Transfer Protocol makes it possible </a:t>
            </a:r>
            <a:r>
              <a:rPr lang="en-IN" dirty="0" smtClean="0"/>
              <a:t>to move </a:t>
            </a:r>
            <a:r>
              <a:rPr lang="en-IN" dirty="0"/>
              <a:t>one or more files securely between </a:t>
            </a:r>
            <a:r>
              <a:rPr lang="en-IN" dirty="0" smtClean="0"/>
              <a:t>computers.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I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3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client-side scripting?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Client-side </a:t>
            </a:r>
            <a:r>
              <a:rPr lang="en-IN" dirty="0"/>
              <a:t>scripting simply means running scripts, such as JavaScript, on the client device, usually within a browser. </a:t>
            </a:r>
            <a:endParaRPr lang="en-IN" dirty="0" smtClean="0"/>
          </a:p>
          <a:p>
            <a:r>
              <a:rPr lang="en-IN" dirty="0" smtClean="0"/>
              <a:t>All </a:t>
            </a:r>
            <a:r>
              <a:rPr lang="en-IN" dirty="0"/>
              <a:t>kinds of scripts can run on the client side if they are written in JavaScript, because JavaScript is universally supported.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9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94714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server-side scripting?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943"/>
            <a:ext cx="10515600" cy="483802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Server-side scripts run on the server instead of the client, often in order to deliver dynamic content to webpages in response to user actions.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Server-side </a:t>
            </a:r>
            <a:r>
              <a:rPr lang="en-IN" dirty="0"/>
              <a:t>scripts don't have to be written in JavaScript, since the server may support a variety of languages.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37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dirty="0" err="1"/>
              <a:t>markup</a:t>
            </a:r>
            <a:r>
              <a:rPr lang="en-IN" dirty="0"/>
              <a:t> language is a language which is used to represent structured data.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HTML enables to specify that some part of the document is a title or some other part is a </a:t>
            </a:r>
            <a:r>
              <a:rPr lang="en-IN" dirty="0" smtClean="0"/>
              <a:t>list.</a:t>
            </a:r>
          </a:p>
          <a:p>
            <a:r>
              <a:rPr lang="en-IN" dirty="0"/>
              <a:t>A scripting language is a programming language which is interpreted, rather than compiled, which means that scripting languages represent a subset of all programming languages</a:t>
            </a:r>
            <a:r>
              <a:rPr lang="en-IN" dirty="0" smtClean="0"/>
              <a:t>.</a:t>
            </a:r>
          </a:p>
          <a:p>
            <a:r>
              <a:rPr lang="en-IN" dirty="0"/>
              <a:t>Example of scripting languages are </a:t>
            </a:r>
            <a:r>
              <a:rPr lang="en-IN" dirty="0" err="1"/>
              <a:t>javascript</a:t>
            </a:r>
            <a:r>
              <a:rPr lang="en-IN" dirty="0"/>
              <a:t>, VB script, Perl, python, </a:t>
            </a:r>
            <a:r>
              <a:rPr lang="en-IN" dirty="0" err="1" smtClean="0"/>
              <a:t>php</a:t>
            </a:r>
            <a:r>
              <a:rPr lang="en-IN" dirty="0" smtClean="0"/>
              <a:t> </a:t>
            </a:r>
            <a:r>
              <a:rPr lang="en-IN" dirty="0" err="1" smtClean="0"/>
              <a:t>etc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56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Engine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search engine is a web-based tool that enables users to locate information on the World Wide Web. </a:t>
            </a:r>
            <a:endParaRPr lang="en-IN" dirty="0" smtClean="0"/>
          </a:p>
          <a:p>
            <a:r>
              <a:rPr lang="en-IN" dirty="0" smtClean="0"/>
              <a:t>Popular </a:t>
            </a:r>
            <a:r>
              <a:rPr lang="en-IN" dirty="0"/>
              <a:t>examples of search engines are Google, Yahoo!, and MSN Search. </a:t>
            </a:r>
          </a:p>
        </p:txBody>
      </p:sp>
    </p:spTree>
    <p:extLst>
      <p:ext uri="{BB962C8B-B14F-4D97-AF65-F5344CB8AC3E}">
        <p14:creationId xmlns:p14="http://schemas.microsoft.com/office/powerpoint/2010/main" val="14567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239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Principles of web designing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9714"/>
            <a:ext cx="9427029" cy="519724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/>
              <a:t>WEBSITE </a:t>
            </a:r>
            <a:r>
              <a:rPr lang="en-IN" dirty="0" smtClean="0"/>
              <a:t>PURPOSE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 SIMPLICITY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NAVIGATION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F-SHAPED PATTERN READING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VISUAL HIERARCHY :Visual hierarchy is the arrangement of elements is order of </a:t>
            </a:r>
            <a:r>
              <a:rPr lang="en-IN" dirty="0" smtClean="0"/>
              <a:t>importance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CONTENT 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GRID </a:t>
            </a:r>
            <a:r>
              <a:rPr lang="en-IN" dirty="0"/>
              <a:t>BASED </a:t>
            </a:r>
            <a:r>
              <a:rPr lang="en-IN" dirty="0" smtClean="0"/>
              <a:t>LAYOUT: Grids </a:t>
            </a:r>
            <a:r>
              <a:rPr lang="en-IN" dirty="0"/>
              <a:t>help to structure </a:t>
            </a:r>
            <a:r>
              <a:rPr lang="en-IN" dirty="0" smtClean="0"/>
              <a:t>web </a:t>
            </a:r>
            <a:r>
              <a:rPr lang="en-IN" dirty="0"/>
              <a:t>design and keep </a:t>
            </a:r>
            <a:r>
              <a:rPr lang="en-IN" dirty="0" smtClean="0"/>
              <a:t>web </a:t>
            </a:r>
            <a:r>
              <a:rPr lang="en-IN" dirty="0"/>
              <a:t>content organised</a:t>
            </a:r>
            <a:r>
              <a:rPr lang="en-I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LOADTIME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MOBILE FRIENDLY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559142" y="751114"/>
            <a:ext cx="1632857" cy="33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38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Planning process of web page designing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Research </a:t>
            </a:r>
            <a:r>
              <a:rPr lang="en-IN" dirty="0"/>
              <a:t>and goal setting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Planning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Designing the layout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Writing the content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Coding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Testing and launching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Maintaining</a:t>
            </a:r>
          </a:p>
        </p:txBody>
      </p:sp>
    </p:spTree>
    <p:extLst>
      <p:ext uri="{BB962C8B-B14F-4D97-AF65-F5344CB8AC3E}">
        <p14:creationId xmlns:p14="http://schemas.microsoft.com/office/powerpoint/2010/main" val="15321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10 rules for web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Simple is beautiful</a:t>
            </a:r>
            <a:r>
              <a:rPr lang="en-I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Design is paramount.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Navigation should be easy.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Consistency </a:t>
            </a:r>
            <a:r>
              <a:rPr lang="en-IN" dirty="0"/>
              <a:t>is key.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Colors</a:t>
            </a:r>
            <a:r>
              <a:rPr lang="en-IN" dirty="0" smtClean="0"/>
              <a:t> </a:t>
            </a:r>
            <a:r>
              <a:rPr lang="en-IN" dirty="0"/>
              <a:t>are crucial.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Make  </a:t>
            </a:r>
            <a:r>
              <a:rPr lang="en-IN" dirty="0"/>
              <a:t>website responsive.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Develop </a:t>
            </a:r>
            <a:r>
              <a:rPr lang="en-IN" dirty="0"/>
              <a:t>for multiple browsers.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Check  </a:t>
            </a:r>
            <a:r>
              <a:rPr lang="en-IN" dirty="0"/>
              <a:t>website for errors.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Write  </a:t>
            </a:r>
            <a:r>
              <a:rPr lang="en-IN" dirty="0"/>
              <a:t>own code.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Quality content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70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Hosting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714"/>
            <a:ext cx="10961914" cy="4816249"/>
          </a:xfrm>
        </p:spPr>
        <p:txBody>
          <a:bodyPr>
            <a:normAutofit/>
          </a:bodyPr>
          <a:lstStyle/>
          <a:p>
            <a:r>
              <a:rPr lang="en-IN" dirty="0"/>
              <a:t>What is Web Hosting?</a:t>
            </a:r>
          </a:p>
          <a:p>
            <a:r>
              <a:rPr lang="en-IN" dirty="0"/>
              <a:t>Web hosting is a service that allows organizations and individuals to post a website or web page onto the Internet.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web host, or web hosting service provider, is a business that provides the technologies and services needed for the website or webpage to be viewed in the Internet.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5227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How to access the Internet?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4478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Many schools and businesses have direct access to the Internet using special high-speed communication lines and equipment.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Students and employees can access through the organization’s local area networks (LAN) or through their own personal computers.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Another way to access the Internet is through Internet Service Provider (ISP).</a:t>
            </a:r>
          </a:p>
        </p:txBody>
      </p:sp>
    </p:spTree>
    <p:extLst>
      <p:ext uri="{BB962C8B-B14F-4D97-AF65-F5344CB8AC3E}">
        <p14:creationId xmlns:p14="http://schemas.microsoft.com/office/powerpoint/2010/main" val="255664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343" y="522515"/>
            <a:ext cx="10624457" cy="53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Stands for "Internet Service Provider." 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ISP provides access to the Internet. </a:t>
            </a:r>
            <a:endParaRPr lang="en-IN" dirty="0" smtClean="0"/>
          </a:p>
          <a:p>
            <a:r>
              <a:rPr lang="en-IN" dirty="0" smtClean="0"/>
              <a:t>Whether </a:t>
            </a:r>
            <a:r>
              <a:rPr lang="en-IN" dirty="0"/>
              <a:t>you're at home or work, each time you connect to the Internet, your connection is routed through an ISP.</a:t>
            </a:r>
          </a:p>
        </p:txBody>
      </p:sp>
    </p:spTree>
    <p:extLst>
      <p:ext uri="{BB962C8B-B14F-4D97-AF65-F5344CB8AC3E}">
        <p14:creationId xmlns:p14="http://schemas.microsoft.com/office/powerpoint/2010/main" val="14240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How ISP works??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Early ISPs provided Internet access through dial-up modems.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type of connection took place over regular phone lines and was limited to 56 Kbps.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the late 1990s, ISPs began offering faster broadband Internet access via DSL and cable modems. </a:t>
            </a:r>
            <a:endParaRPr lang="en-IN" dirty="0" smtClean="0"/>
          </a:p>
          <a:p>
            <a:r>
              <a:rPr lang="en-IN" dirty="0" smtClean="0"/>
              <a:t>Some </a:t>
            </a:r>
            <a:r>
              <a:rPr lang="en-IN" dirty="0"/>
              <a:t>ISPs now offer high-speed </a:t>
            </a:r>
            <a:r>
              <a:rPr lang="en-IN" dirty="0" smtClean="0"/>
              <a:t>fibre </a:t>
            </a:r>
            <a:r>
              <a:rPr lang="en-IN" dirty="0"/>
              <a:t>connections, which provide Internet access through </a:t>
            </a:r>
            <a:r>
              <a:rPr lang="en-IN" dirty="0" smtClean="0"/>
              <a:t>fibre </a:t>
            </a:r>
            <a:r>
              <a:rPr lang="en-IN" dirty="0"/>
              <a:t>optic cables. </a:t>
            </a:r>
            <a:endParaRPr lang="en-IN" dirty="0" smtClean="0"/>
          </a:p>
          <a:p>
            <a:r>
              <a:rPr lang="en-IN" dirty="0" smtClean="0"/>
              <a:t>Companies </a:t>
            </a:r>
            <a:r>
              <a:rPr lang="en-IN" dirty="0"/>
              <a:t>like Comcast and Time Warner provide cable connections while companies like AT&amp;T and Verizon provide DSL Internet access.</a:t>
            </a:r>
          </a:p>
        </p:txBody>
      </p:sp>
    </p:spTree>
    <p:extLst>
      <p:ext uri="{BB962C8B-B14F-4D97-AF65-F5344CB8AC3E}">
        <p14:creationId xmlns:p14="http://schemas.microsoft.com/office/powerpoint/2010/main" val="7986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 connect to an ISP, you need a modem and an active account.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you connect a modem to the telephone or cable outlet in your house, it communicates with your ISP.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ISP verifies your account and assigns your modem an IP address. Once you have an IP address, you are connected to the Internet.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1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You can use a router (which may a separate device or built into the modem) to connect multiple devices to the Internet. </a:t>
            </a:r>
          </a:p>
          <a:p>
            <a:r>
              <a:rPr lang="en-IN" dirty="0" smtClean="0"/>
              <a:t>Since each device is routed through the same modem, they will all share the same public IP address assigned by the ISP.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7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ISPs act as hubs on the Internet since they are often connected directly to the Internet backbone. </a:t>
            </a:r>
          </a:p>
          <a:p>
            <a:r>
              <a:rPr lang="en-IN" dirty="0" smtClean="0"/>
              <a:t>Because of the large amount of traffic ISPs handle, they require high bandwidth connections to the Internet. </a:t>
            </a:r>
          </a:p>
          <a:p>
            <a:r>
              <a:rPr lang="en-IN" dirty="0" smtClean="0"/>
              <a:t>In order to offer faster speeds to customers, ISPs must add more bandwidth to their backbone connection in order to prevent bottlenecks. </a:t>
            </a:r>
          </a:p>
          <a:p>
            <a:r>
              <a:rPr lang="en-IN" dirty="0" smtClean="0"/>
              <a:t>This can be done by upgrading existing lines or adding new ones.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5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zlot_ppt_template_krm_15jan02">
  <a:themeElements>
    <a:clrScheme name="zlot_ppt_template_krm_15jan0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lot_ppt_template_krm_15jan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zlot_ppt_template_krm_15jan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lot_ppt_template_krm_15jan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lot_ppt_template_krm_15jan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lot_ppt_template_krm_15jan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lot_ppt_template_krm_15jan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lot_ppt_template_krm_15jan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lot_ppt_template_krm_15jan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A7D8D456D1494EA3FFC99D59B89270" ma:contentTypeVersion="4" ma:contentTypeDescription="Create a new document." ma:contentTypeScope="" ma:versionID="40f1e12631f2f23332c475ef2c8837c2">
  <xsd:schema xmlns:xsd="http://www.w3.org/2001/XMLSchema" xmlns:xs="http://www.w3.org/2001/XMLSchema" xmlns:p="http://schemas.microsoft.com/office/2006/metadata/properties" xmlns:ns2="9a3dda21-7b4e-4b7e-9ea8-1ba161d8e5be" targetNamespace="http://schemas.microsoft.com/office/2006/metadata/properties" ma:root="true" ma:fieldsID="7a5657c85742d3992434204f3f1dbd6a" ns2:_="">
    <xsd:import namespace="9a3dda21-7b4e-4b7e-9ea8-1ba161d8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dda21-7b4e-4b7e-9ea8-1ba161d8e5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5BA715-C87A-4FA6-9A76-711EC13D81C6}"/>
</file>

<file path=customXml/itemProps2.xml><?xml version="1.0" encoding="utf-8"?>
<ds:datastoreItem xmlns:ds="http://schemas.openxmlformats.org/officeDocument/2006/customXml" ds:itemID="{2B79F646-A68A-407E-B056-3BC1AE0722E4}"/>
</file>

<file path=customXml/itemProps3.xml><?xml version="1.0" encoding="utf-8"?>
<ds:datastoreItem xmlns:ds="http://schemas.openxmlformats.org/officeDocument/2006/customXml" ds:itemID="{9D05D55C-A5D7-47B3-90A2-51738840B36A}"/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1870</Words>
  <Application>Microsoft Office PowerPoint</Application>
  <PresentationFormat>Widescreen</PresentationFormat>
  <Paragraphs>182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Office Theme</vt:lpstr>
      <vt:lpstr>zlot_ppt_template_krm_15jan02</vt:lpstr>
      <vt:lpstr>Unit1</vt:lpstr>
      <vt:lpstr>The uses of the Internet</vt:lpstr>
      <vt:lpstr>What is Web?</vt:lpstr>
      <vt:lpstr>How to access the Internet?</vt:lpstr>
      <vt:lpstr>ISP </vt:lpstr>
      <vt:lpstr> How ISP works??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server </vt:lpstr>
      <vt:lpstr>PowerPoint Presentation</vt:lpstr>
      <vt:lpstr>PowerPoint Presentation</vt:lpstr>
      <vt:lpstr>PowerPoint Presentation</vt:lpstr>
      <vt:lpstr>Continue..</vt:lpstr>
      <vt:lpstr>PowerPoint Presentation</vt:lpstr>
      <vt:lpstr>PowerPoint Presentation</vt:lpstr>
      <vt:lpstr>our home computers CAN act like web servers.</vt:lpstr>
      <vt:lpstr>Why static I.P. address?</vt:lpstr>
      <vt:lpstr>Issues for getting  static IP address</vt:lpstr>
      <vt:lpstr>Client/Server Structure of the Web</vt:lpstr>
      <vt:lpstr>PowerPoint Presentation</vt:lpstr>
      <vt:lpstr>Working of web browser</vt:lpstr>
      <vt:lpstr>PowerPoint Presentation</vt:lpstr>
      <vt:lpstr>PowerPoint Presentation</vt:lpstr>
      <vt:lpstr>Web server </vt:lpstr>
      <vt:lpstr>PowerPoint Presentation</vt:lpstr>
      <vt:lpstr>Various types of web servers Software</vt:lpstr>
      <vt:lpstr>Types of Servers</vt:lpstr>
      <vt:lpstr>PowerPoint Presentation</vt:lpstr>
      <vt:lpstr>What is client-side scripting?</vt:lpstr>
      <vt:lpstr>What is server-side scripting? </vt:lpstr>
      <vt:lpstr>PowerPoint Presentation</vt:lpstr>
      <vt:lpstr>Search Engine</vt:lpstr>
      <vt:lpstr>Principles of web designing</vt:lpstr>
      <vt:lpstr>Planning process of web page designing</vt:lpstr>
      <vt:lpstr>10 rules for web design</vt:lpstr>
      <vt:lpstr>Web Hosting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Unit1</dc:title>
  <dc:creator>Geetha Unnikrishnan</dc:creator>
  <cp:lastModifiedBy>SBMP Student</cp:lastModifiedBy>
  <cp:revision>124</cp:revision>
  <dcterms:created xsi:type="dcterms:W3CDTF">2019-07-06T03:55:48Z</dcterms:created>
  <dcterms:modified xsi:type="dcterms:W3CDTF">2021-10-08T04:04:02Z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0x010100F3A7D8D456D1494EA3FFC99D59B89270</vt:lpwstr>
  </property>
</Properties>
</file>