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6" r:id="rId6"/>
    <p:sldId id="260" r:id="rId7"/>
    <p:sldId id="277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8AC16-4A7C-492C-AA41-BA403C25A3B3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7B521-85B8-4372-A0A2-6CE9AF816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888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B521-85B8-4372-A0A2-6CE9AF816B1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52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F214-8F66-4E68-A2C7-31368EBDFD92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F34-0120-4ABD-98B7-EC8BAF91A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99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F214-8F66-4E68-A2C7-31368EBDFD92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F34-0120-4ABD-98B7-EC8BAF91A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57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F214-8F66-4E68-A2C7-31368EBDFD92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F34-0120-4ABD-98B7-EC8BAF91A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27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F214-8F66-4E68-A2C7-31368EBDFD92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F34-0120-4ABD-98B7-EC8BAF91A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47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F214-8F66-4E68-A2C7-31368EBDFD92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F34-0120-4ABD-98B7-EC8BAF91A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83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F214-8F66-4E68-A2C7-31368EBDFD92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F34-0120-4ABD-98B7-EC8BAF91A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02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F214-8F66-4E68-A2C7-31368EBDFD92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F34-0120-4ABD-98B7-EC8BAF91A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92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F214-8F66-4E68-A2C7-31368EBDFD92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F34-0120-4ABD-98B7-EC8BAF91A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88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F214-8F66-4E68-A2C7-31368EBDFD92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F34-0120-4ABD-98B7-EC8BAF91A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16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F214-8F66-4E68-A2C7-31368EBDFD92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F34-0120-4ABD-98B7-EC8BAF91A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72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F214-8F66-4E68-A2C7-31368EBDFD92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F34-0120-4ABD-98B7-EC8BAF91A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15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6F214-8F66-4E68-A2C7-31368EBDFD92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25F34-0120-4ABD-98B7-EC8BAF91A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07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TABLES &amp;  FRAMES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Cellpadding</a:t>
            </a:r>
            <a:r>
              <a:rPr lang="en-IN" dirty="0"/>
              <a:t> and </a:t>
            </a:r>
            <a:r>
              <a:rPr lang="en-IN" dirty="0" err="1"/>
              <a:t>Cellspacing</a:t>
            </a:r>
            <a:r>
              <a:rPr lang="en-IN" dirty="0"/>
              <a:t> Attributes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There </a:t>
            </a:r>
            <a:r>
              <a:rPr lang="en-IN" dirty="0"/>
              <a:t>are two attributes called </a:t>
            </a:r>
            <a:r>
              <a:rPr lang="en-IN" dirty="0" err="1"/>
              <a:t>cellpadding</a:t>
            </a:r>
            <a:r>
              <a:rPr lang="en-IN" dirty="0"/>
              <a:t> and </a:t>
            </a:r>
            <a:r>
              <a:rPr lang="en-IN" dirty="0" err="1"/>
              <a:t>cellspacing</a:t>
            </a:r>
            <a:r>
              <a:rPr lang="en-IN" dirty="0"/>
              <a:t> which </a:t>
            </a:r>
            <a:r>
              <a:rPr lang="en-IN" dirty="0" smtClean="0"/>
              <a:t>we </a:t>
            </a:r>
            <a:r>
              <a:rPr lang="en-IN" dirty="0"/>
              <a:t>will use to adjust the white space in your table cells.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 err="1"/>
              <a:t>cellspacing</a:t>
            </a:r>
            <a:r>
              <a:rPr lang="en-IN" dirty="0"/>
              <a:t> attribute defines space between table </a:t>
            </a:r>
            <a:r>
              <a:rPr lang="en-IN" dirty="0" smtClean="0"/>
              <a:t>cells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/>
              <a:t>cellpadding</a:t>
            </a:r>
            <a:r>
              <a:rPr lang="en-IN" dirty="0"/>
              <a:t> represents the distance between cell borders and the content within a cell.</a:t>
            </a:r>
          </a:p>
        </p:txBody>
      </p:sp>
    </p:spTree>
    <p:extLst>
      <p:ext uri="{BB962C8B-B14F-4D97-AF65-F5344CB8AC3E}">
        <p14:creationId xmlns:p14="http://schemas.microsoft.com/office/powerpoint/2010/main" val="200544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143"/>
            <a:ext cx="10515599" cy="5782075"/>
          </a:xfrm>
        </p:spPr>
      </p:pic>
    </p:spTree>
    <p:extLst>
      <p:ext uri="{BB962C8B-B14F-4D97-AF65-F5344CB8AC3E}">
        <p14:creationId xmlns:p14="http://schemas.microsoft.com/office/powerpoint/2010/main" val="36028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Colspan</a:t>
            </a:r>
            <a:r>
              <a:rPr lang="en-IN" dirty="0"/>
              <a:t> and </a:t>
            </a:r>
            <a:r>
              <a:rPr lang="en-IN" dirty="0" err="1"/>
              <a:t>Rowspan</a:t>
            </a:r>
            <a:r>
              <a:rPr lang="en-IN" dirty="0"/>
              <a:t> Attributes</a:t>
            </a:r>
          </a:p>
          <a:p>
            <a:r>
              <a:rPr lang="en-IN" dirty="0" smtClean="0"/>
              <a:t>We will </a:t>
            </a:r>
            <a:r>
              <a:rPr lang="en-IN" dirty="0"/>
              <a:t>use </a:t>
            </a:r>
            <a:r>
              <a:rPr lang="en-IN" dirty="0" err="1"/>
              <a:t>colspan</a:t>
            </a:r>
            <a:r>
              <a:rPr lang="en-IN" dirty="0"/>
              <a:t> attribute if </a:t>
            </a:r>
            <a:r>
              <a:rPr lang="en-IN" dirty="0" smtClean="0"/>
              <a:t>we </a:t>
            </a:r>
            <a:r>
              <a:rPr lang="en-IN" dirty="0"/>
              <a:t>want to merge two or more columns into a single column. </a:t>
            </a:r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will use </a:t>
            </a:r>
            <a:r>
              <a:rPr lang="en-IN" dirty="0" err="1"/>
              <a:t>rowspan</a:t>
            </a:r>
            <a:r>
              <a:rPr lang="en-IN" dirty="0"/>
              <a:t> if </a:t>
            </a:r>
            <a:r>
              <a:rPr lang="en-IN" dirty="0" smtClean="0"/>
              <a:t>we </a:t>
            </a:r>
            <a:r>
              <a:rPr lang="en-IN" dirty="0"/>
              <a:t>want to merge two or more rows.</a:t>
            </a:r>
          </a:p>
        </p:txBody>
      </p:sp>
    </p:spTree>
    <p:extLst>
      <p:ext uri="{BB962C8B-B14F-4D97-AF65-F5344CB8AC3E}">
        <p14:creationId xmlns:p14="http://schemas.microsoft.com/office/powerpoint/2010/main" val="41581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3029"/>
            <a:ext cx="10515600" cy="5437767"/>
          </a:xfrm>
        </p:spPr>
      </p:pic>
    </p:spTree>
    <p:extLst>
      <p:ext uri="{BB962C8B-B14F-4D97-AF65-F5344CB8AC3E}">
        <p14:creationId xmlns:p14="http://schemas.microsoft.com/office/powerpoint/2010/main" val="291527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Tables Backgrounds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 </a:t>
            </a:r>
            <a:r>
              <a:rPr lang="en-IN" dirty="0"/>
              <a:t>can set table background using one of the following two ways −</a:t>
            </a:r>
          </a:p>
          <a:p>
            <a:endParaRPr lang="en-IN" dirty="0"/>
          </a:p>
          <a:p>
            <a:r>
              <a:rPr lang="en-IN" dirty="0" err="1"/>
              <a:t>bgcolor</a:t>
            </a:r>
            <a:r>
              <a:rPr lang="en-IN" dirty="0"/>
              <a:t> attribute − </a:t>
            </a:r>
            <a:r>
              <a:rPr lang="en-IN" dirty="0" smtClean="0"/>
              <a:t>we </a:t>
            </a:r>
            <a:r>
              <a:rPr lang="en-IN" dirty="0"/>
              <a:t>can set background </a:t>
            </a:r>
            <a:r>
              <a:rPr lang="en-IN" dirty="0" err="1"/>
              <a:t>color</a:t>
            </a:r>
            <a:r>
              <a:rPr lang="en-IN" dirty="0"/>
              <a:t> for whole table or just for one cell.</a:t>
            </a:r>
          </a:p>
          <a:p>
            <a:endParaRPr lang="en-IN" dirty="0"/>
          </a:p>
          <a:p>
            <a:r>
              <a:rPr lang="en-IN" dirty="0"/>
              <a:t>background attribute − </a:t>
            </a:r>
            <a:r>
              <a:rPr lang="en-IN" dirty="0" smtClean="0"/>
              <a:t>we </a:t>
            </a:r>
            <a:r>
              <a:rPr lang="en-IN" dirty="0"/>
              <a:t>can set background image for whole table or just for one cell.</a:t>
            </a:r>
          </a:p>
          <a:p>
            <a:endParaRPr lang="en-IN" dirty="0"/>
          </a:p>
          <a:p>
            <a:r>
              <a:rPr lang="en-IN" dirty="0" smtClean="0"/>
              <a:t>we </a:t>
            </a:r>
            <a:r>
              <a:rPr lang="en-IN" dirty="0"/>
              <a:t>can also set border </a:t>
            </a:r>
            <a:r>
              <a:rPr lang="en-IN" dirty="0" err="1"/>
              <a:t>color</a:t>
            </a:r>
            <a:r>
              <a:rPr lang="en-IN" dirty="0"/>
              <a:t> also using </a:t>
            </a:r>
            <a:r>
              <a:rPr lang="en-IN" dirty="0" err="1"/>
              <a:t>bordercolor</a:t>
            </a:r>
            <a:r>
              <a:rPr lang="en-IN" dirty="0"/>
              <a:t> attribute.</a:t>
            </a:r>
          </a:p>
        </p:txBody>
      </p:sp>
    </p:spTree>
    <p:extLst>
      <p:ext uri="{BB962C8B-B14F-4D97-AF65-F5344CB8AC3E}">
        <p14:creationId xmlns:p14="http://schemas.microsoft.com/office/powerpoint/2010/main" val="294194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3" y="365125"/>
            <a:ext cx="9947656" cy="5811838"/>
          </a:xfrm>
        </p:spPr>
      </p:pic>
    </p:spTree>
    <p:extLst>
      <p:ext uri="{BB962C8B-B14F-4D97-AF65-F5344CB8AC3E}">
        <p14:creationId xmlns:p14="http://schemas.microsoft.com/office/powerpoint/2010/main" val="338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747059"/>
          </a:xfrm>
        </p:spPr>
      </p:pic>
    </p:spTree>
    <p:extLst>
      <p:ext uri="{BB962C8B-B14F-4D97-AF65-F5344CB8AC3E}">
        <p14:creationId xmlns:p14="http://schemas.microsoft.com/office/powerpoint/2010/main" val="20321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Height and Width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</a:t>
            </a:r>
            <a:r>
              <a:rPr lang="en-IN" dirty="0"/>
              <a:t>can set a table width and height using width and height attributes. </a:t>
            </a:r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can specify table width or height in terms of pixels or in terms of percentage of available screen area.</a:t>
            </a:r>
          </a:p>
        </p:txBody>
      </p:sp>
    </p:spTree>
    <p:extLst>
      <p:ext uri="{BB962C8B-B14F-4D97-AF65-F5344CB8AC3E}">
        <p14:creationId xmlns:p14="http://schemas.microsoft.com/office/powerpoint/2010/main" val="182054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275123"/>
          </a:xfrm>
        </p:spPr>
      </p:pic>
    </p:spTree>
    <p:extLst>
      <p:ext uri="{BB962C8B-B14F-4D97-AF65-F5344CB8AC3E}">
        <p14:creationId xmlns:p14="http://schemas.microsoft.com/office/powerpoint/2010/main" val="31840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</a:t>
            </a:r>
            <a:r>
              <a:rPr lang="en-IN" dirty="0"/>
              <a:t>Header, Body, and Footer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Tables can be divided into three portions − a header, a body, and a foot. The head and foot are rather similar to headers and footers in a word-processed document that remain the same for every page, while the body is the main content holder of the table.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8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 Tables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4771"/>
            <a:ext cx="10515600" cy="5012192"/>
          </a:xfrm>
        </p:spPr>
        <p:txBody>
          <a:bodyPr/>
          <a:lstStyle/>
          <a:p>
            <a:r>
              <a:rPr lang="en-IN" dirty="0" smtClean="0">
                <a:solidFill>
                  <a:srgbClr val="FF0066"/>
                </a:solidFill>
              </a:rPr>
              <a:t>An HTML table is defined with the &lt;table&gt; tag.</a:t>
            </a:r>
          </a:p>
          <a:p>
            <a:r>
              <a:rPr lang="en-IN" dirty="0" smtClean="0">
                <a:solidFill>
                  <a:srgbClr val="FF0066"/>
                </a:solidFill>
              </a:rPr>
              <a:t>Each table row is defined with the &lt;</a:t>
            </a:r>
            <a:r>
              <a:rPr lang="en-IN" dirty="0" err="1" smtClean="0">
                <a:solidFill>
                  <a:srgbClr val="FF0066"/>
                </a:solidFill>
              </a:rPr>
              <a:t>tr</a:t>
            </a:r>
            <a:r>
              <a:rPr lang="en-IN" dirty="0" smtClean="0">
                <a:solidFill>
                  <a:srgbClr val="FF0066"/>
                </a:solidFill>
              </a:rPr>
              <a:t>&gt; tag. </a:t>
            </a:r>
          </a:p>
          <a:p>
            <a:r>
              <a:rPr lang="en-IN" dirty="0" smtClean="0">
                <a:solidFill>
                  <a:srgbClr val="0033CC"/>
                </a:solidFill>
              </a:rPr>
              <a:t>A table header is defined with the &lt;</a:t>
            </a:r>
            <a:r>
              <a:rPr lang="en-IN" dirty="0" err="1" smtClean="0">
                <a:solidFill>
                  <a:srgbClr val="0033CC"/>
                </a:solidFill>
              </a:rPr>
              <a:t>th</a:t>
            </a:r>
            <a:r>
              <a:rPr lang="en-IN" dirty="0" smtClean="0">
                <a:solidFill>
                  <a:srgbClr val="0033CC"/>
                </a:solidFill>
              </a:rPr>
              <a:t>&gt; tag. </a:t>
            </a:r>
          </a:p>
          <a:p>
            <a:r>
              <a:rPr lang="en-IN" dirty="0" smtClean="0">
                <a:solidFill>
                  <a:srgbClr val="0033CC"/>
                </a:solidFill>
              </a:rPr>
              <a:t>By default, table headings are bold and </a:t>
            </a:r>
            <a:r>
              <a:rPr lang="en-IN" dirty="0" err="1" smtClean="0">
                <a:solidFill>
                  <a:srgbClr val="0033CC"/>
                </a:solidFill>
              </a:rPr>
              <a:t>centered</a:t>
            </a:r>
            <a:r>
              <a:rPr lang="en-IN" dirty="0" smtClean="0">
                <a:solidFill>
                  <a:srgbClr val="0033CC"/>
                </a:solidFill>
              </a:rPr>
              <a:t>. </a:t>
            </a:r>
          </a:p>
          <a:p>
            <a:r>
              <a:rPr lang="en-IN" dirty="0" smtClean="0">
                <a:solidFill>
                  <a:srgbClr val="0033CC"/>
                </a:solidFill>
              </a:rPr>
              <a:t>A table data/cell is defined with the &lt;td&gt; tag.</a:t>
            </a:r>
            <a:endParaRPr lang="en-IN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39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The three elements for separating the head, body, and foot of a table are −</a:t>
            </a:r>
          </a:p>
          <a:p>
            <a:endParaRPr lang="en-IN" dirty="0" smtClean="0"/>
          </a:p>
          <a:p>
            <a:r>
              <a:rPr lang="en-IN" dirty="0" smtClean="0"/>
              <a:t>&lt;</a:t>
            </a:r>
            <a:r>
              <a:rPr lang="en-IN" dirty="0" err="1"/>
              <a:t>thead</a:t>
            </a:r>
            <a:r>
              <a:rPr lang="en-IN" dirty="0"/>
              <a:t>&gt; − to create a separate table header.</a:t>
            </a:r>
          </a:p>
          <a:p>
            <a:endParaRPr lang="en-IN" dirty="0"/>
          </a:p>
          <a:p>
            <a:r>
              <a:rPr lang="en-IN" dirty="0"/>
              <a:t>&lt;</a:t>
            </a:r>
            <a:r>
              <a:rPr lang="en-IN" dirty="0" err="1"/>
              <a:t>tbody</a:t>
            </a:r>
            <a:r>
              <a:rPr lang="en-IN" dirty="0"/>
              <a:t>&gt; − to indicate the main body of the table.</a:t>
            </a:r>
          </a:p>
          <a:p>
            <a:endParaRPr lang="en-IN" dirty="0"/>
          </a:p>
          <a:p>
            <a:r>
              <a:rPr lang="en-IN" dirty="0"/>
              <a:t>&lt;</a:t>
            </a:r>
            <a:r>
              <a:rPr lang="en-IN" dirty="0" err="1"/>
              <a:t>tfoot</a:t>
            </a:r>
            <a:r>
              <a:rPr lang="en-IN" dirty="0"/>
              <a:t>&gt; − to create a separate table footer.</a:t>
            </a:r>
          </a:p>
          <a:p>
            <a:endParaRPr lang="en-IN" dirty="0"/>
          </a:p>
          <a:p>
            <a:r>
              <a:rPr lang="en-IN" dirty="0"/>
              <a:t>A table may contain several &lt;</a:t>
            </a:r>
            <a:r>
              <a:rPr lang="en-IN" dirty="0" err="1"/>
              <a:t>tbody</a:t>
            </a:r>
            <a:r>
              <a:rPr lang="en-IN" dirty="0"/>
              <a:t>&gt; elements to indicate different pages or groups of data</a:t>
            </a:r>
            <a:r>
              <a:rPr lang="en-IN" dirty="0" smtClean="0"/>
              <a:t>.</a:t>
            </a:r>
          </a:p>
          <a:p>
            <a:r>
              <a:rPr lang="en-IN" dirty="0" smtClean="0"/>
              <a:t>&lt;</a:t>
            </a:r>
            <a:r>
              <a:rPr lang="en-IN" dirty="0" err="1"/>
              <a:t>thead</a:t>
            </a:r>
            <a:r>
              <a:rPr lang="en-IN" dirty="0"/>
              <a:t>&gt; and &lt;</a:t>
            </a:r>
            <a:r>
              <a:rPr lang="en-IN" dirty="0" err="1"/>
              <a:t>tfoot</a:t>
            </a:r>
            <a:r>
              <a:rPr lang="en-IN" dirty="0"/>
              <a:t>&gt; tags should appear before &lt;</a:t>
            </a:r>
            <a:r>
              <a:rPr lang="en-IN" dirty="0" err="1"/>
              <a:t>tbody</a:t>
            </a:r>
            <a:r>
              <a:rPr lang="en-IN" dirty="0"/>
              <a:t>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83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65125"/>
            <a:ext cx="10504457" cy="5811838"/>
          </a:xfrm>
        </p:spPr>
      </p:pic>
    </p:spTree>
    <p:extLst>
      <p:ext uri="{BB962C8B-B14F-4D97-AF65-F5344CB8AC3E}">
        <p14:creationId xmlns:p14="http://schemas.microsoft.com/office/powerpoint/2010/main" val="1122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79371" cy="114798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Nested </a:t>
            </a:r>
            <a:r>
              <a:rPr lang="en-IN" dirty="0"/>
              <a:t>Tables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r>
              <a:rPr lang="en-IN" dirty="0" smtClean="0"/>
              <a:t>we </a:t>
            </a:r>
            <a:r>
              <a:rPr lang="en-IN" dirty="0"/>
              <a:t>can use one table inside another table. </a:t>
            </a:r>
            <a:endParaRPr lang="en-IN" dirty="0" smtClean="0"/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2" y="1513115"/>
            <a:ext cx="10853057" cy="475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4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3" y="522514"/>
            <a:ext cx="11408228" cy="6030686"/>
          </a:xfrm>
        </p:spPr>
      </p:pic>
    </p:spTree>
    <p:extLst>
      <p:ext uri="{BB962C8B-B14F-4D97-AF65-F5344CB8AC3E}">
        <p14:creationId xmlns:p14="http://schemas.microsoft.com/office/powerpoint/2010/main" val="23011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130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r>
              <a:rPr lang="en-IN" sz="2200" dirty="0"/>
              <a:t>Cells that Span Many </a:t>
            </a:r>
            <a:r>
              <a:rPr lang="en-IN" sz="2200" dirty="0" smtClean="0"/>
              <a:t>Columns</a:t>
            </a:r>
            <a:endParaRPr lang="en-IN" sz="2200" dirty="0"/>
          </a:p>
        </p:txBody>
      </p:sp>
      <p:sp>
        <p:nvSpPr>
          <p:cNvPr id="6" name="Rectangle 5"/>
          <p:cNvSpPr/>
          <p:nvPr/>
        </p:nvSpPr>
        <p:spPr>
          <a:xfrm>
            <a:off x="370113" y="961348"/>
            <a:ext cx="10199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To make a cell span more than one column, use the </a:t>
            </a:r>
            <a:r>
              <a:rPr lang="en-IN" dirty="0" err="1"/>
              <a:t>colspan</a:t>
            </a:r>
            <a:r>
              <a:rPr lang="en-IN" dirty="0"/>
              <a:t> attribute: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" y="1502229"/>
            <a:ext cx="4953000" cy="51054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315" y="2559295"/>
            <a:ext cx="6096000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5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365125"/>
            <a:ext cx="10624457" cy="5811838"/>
          </a:xfrm>
        </p:spPr>
      </p:pic>
    </p:spTree>
    <p:extLst>
      <p:ext uri="{BB962C8B-B14F-4D97-AF65-F5344CB8AC3E}">
        <p14:creationId xmlns:p14="http://schemas.microsoft.com/office/powerpoint/2010/main" val="319322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332"/>
          </a:xfrm>
        </p:spPr>
        <p:txBody>
          <a:bodyPr>
            <a:normAutofit fontScale="90000"/>
          </a:bodyPr>
          <a:lstStyle/>
          <a:p>
            <a:r>
              <a:rPr lang="en-IN" sz="2000" dirty="0">
                <a:solidFill>
                  <a:srgbClr val="00B050"/>
                </a:solidFill>
              </a:rPr>
              <a:t>HTML &lt;td&gt; </a:t>
            </a:r>
            <a:r>
              <a:rPr lang="en-IN" sz="2000" dirty="0" err="1">
                <a:solidFill>
                  <a:srgbClr val="00B050"/>
                </a:solidFill>
              </a:rPr>
              <a:t>rowspan</a:t>
            </a:r>
            <a:r>
              <a:rPr lang="en-IN" sz="2000" dirty="0">
                <a:solidFill>
                  <a:srgbClr val="00B050"/>
                </a:solidFill>
              </a:rPr>
              <a:t> 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1743"/>
            <a:ext cx="10515600" cy="5295220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The </a:t>
            </a:r>
            <a:r>
              <a:rPr lang="en-IN" dirty="0" err="1">
                <a:solidFill>
                  <a:srgbClr val="C00000"/>
                </a:solidFill>
              </a:rPr>
              <a:t>rowspan</a:t>
            </a:r>
            <a:r>
              <a:rPr lang="en-IN" dirty="0">
                <a:solidFill>
                  <a:srgbClr val="C00000"/>
                </a:solidFill>
              </a:rPr>
              <a:t> attribute specifies the number of rows a cell should span.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7" y="1828799"/>
            <a:ext cx="10983686" cy="460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4147"/>
            <a:ext cx="6215743" cy="40991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649" y="2168870"/>
            <a:ext cx="2791215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0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a Caption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11190514" cy="5519057"/>
          </a:xfrm>
        </p:spPr>
      </p:pic>
    </p:spTree>
    <p:extLst>
      <p:ext uri="{BB962C8B-B14F-4D97-AF65-F5344CB8AC3E}">
        <p14:creationId xmlns:p14="http://schemas.microsoft.com/office/powerpoint/2010/main" val="11935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1" y="1967422"/>
            <a:ext cx="10472058" cy="4067743"/>
          </a:xfrm>
        </p:spPr>
      </p:pic>
      <p:sp>
        <p:nvSpPr>
          <p:cNvPr id="5" name="TextBox 4"/>
          <p:cNvSpPr txBox="1"/>
          <p:nvPr/>
        </p:nvSpPr>
        <p:spPr>
          <a:xfrm>
            <a:off x="609600" y="533400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Here, the border is an attribute of &lt;table&gt; tag and it is used to put a border across all the cells. If </a:t>
            </a:r>
            <a:r>
              <a:rPr lang="en-IN" dirty="0" smtClean="0"/>
              <a:t>we </a:t>
            </a:r>
            <a:r>
              <a:rPr lang="en-IN" dirty="0"/>
              <a:t>do not need a border, then </a:t>
            </a:r>
            <a:r>
              <a:rPr lang="en-IN" dirty="0" smtClean="0"/>
              <a:t>we </a:t>
            </a:r>
            <a:r>
              <a:rPr lang="en-IN" dirty="0"/>
              <a:t>can use border = "0".</a:t>
            </a:r>
          </a:p>
        </p:txBody>
      </p:sp>
    </p:spTree>
    <p:extLst>
      <p:ext uri="{BB962C8B-B14F-4D97-AF65-F5344CB8AC3E}">
        <p14:creationId xmlns:p14="http://schemas.microsoft.com/office/powerpoint/2010/main" val="13992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A7D8D456D1494EA3FFC99D59B89270" ma:contentTypeVersion="4" ma:contentTypeDescription="Create a new document." ma:contentTypeScope="" ma:versionID="40f1e12631f2f23332c475ef2c8837c2">
  <xsd:schema xmlns:xsd="http://www.w3.org/2001/XMLSchema" xmlns:xs="http://www.w3.org/2001/XMLSchema" xmlns:p="http://schemas.microsoft.com/office/2006/metadata/properties" xmlns:ns2="9a3dda21-7b4e-4b7e-9ea8-1ba161d8e5be" targetNamespace="http://schemas.microsoft.com/office/2006/metadata/properties" ma:root="true" ma:fieldsID="7a5657c85742d3992434204f3f1dbd6a" ns2:_="">
    <xsd:import namespace="9a3dda21-7b4e-4b7e-9ea8-1ba161d8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dda21-7b4e-4b7e-9ea8-1ba161d8e5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9A53D5-A4D6-4566-BF95-09528B936FB4}"/>
</file>

<file path=customXml/itemProps2.xml><?xml version="1.0" encoding="utf-8"?>
<ds:datastoreItem xmlns:ds="http://schemas.openxmlformats.org/officeDocument/2006/customXml" ds:itemID="{664B02CB-79E4-4C97-8270-9D6318C3190B}"/>
</file>

<file path=customXml/itemProps3.xml><?xml version="1.0" encoding="utf-8"?>
<ds:datastoreItem xmlns:ds="http://schemas.openxmlformats.org/officeDocument/2006/customXml" ds:itemID="{9E627BDD-6B64-47E3-9040-B0E80ABCE857}"/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485</Words>
  <Application>Microsoft Office PowerPoint</Application>
  <PresentationFormat>Widescreen</PresentationFormat>
  <Paragraphs>47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Unit4</vt:lpstr>
      <vt:lpstr>HTML Tables </vt:lpstr>
      <vt:lpstr>PowerPoint Presentation</vt:lpstr>
      <vt:lpstr> Cells that Span Many Columns</vt:lpstr>
      <vt:lpstr>PowerPoint Presentation</vt:lpstr>
      <vt:lpstr>HTML &lt;td&gt; rowspan Attribute</vt:lpstr>
      <vt:lpstr>PowerPoint Presentation</vt:lpstr>
      <vt:lpstr>Adding a Caption </vt:lpstr>
      <vt:lpstr>PowerPoint Presentation</vt:lpstr>
      <vt:lpstr>Cellpadding and Cellspacing Attributes </vt:lpstr>
      <vt:lpstr>PowerPoint Presentation</vt:lpstr>
      <vt:lpstr>PowerPoint Presentation</vt:lpstr>
      <vt:lpstr>PowerPoint Presentation</vt:lpstr>
      <vt:lpstr>Tables Backgrounds </vt:lpstr>
      <vt:lpstr>PowerPoint Presentation</vt:lpstr>
      <vt:lpstr>PowerPoint Presentation</vt:lpstr>
      <vt:lpstr>Table Height and Width </vt:lpstr>
      <vt:lpstr>PowerPoint Presentation</vt:lpstr>
      <vt:lpstr>Table Header, Body, and Footer </vt:lpstr>
      <vt:lpstr>PowerPoint Presentation</vt:lpstr>
      <vt:lpstr>PowerPoint Presentation</vt:lpstr>
      <vt:lpstr> Nested Tables 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Geetha Unnikrishnan</dc:creator>
  <cp:lastModifiedBy>Geetha Unnikrishnan</cp:lastModifiedBy>
  <cp:revision>67</cp:revision>
  <dcterms:created xsi:type="dcterms:W3CDTF">2019-07-10T10:43:46Z</dcterms:created>
  <dcterms:modified xsi:type="dcterms:W3CDTF">2019-11-07T09:26:37Z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0x010100F3A7D8D456D1494EA3FFC99D59B89270</vt:lpwstr>
  </property>
  <property fmtid="{D5CDD505-2E9C-101B-9397-08002B2CF9AE}" pid="3" name="Order">
    <vt:r8>72700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