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7.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2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7.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8" r:id="rId4"/>
    <p:sldId id="262" r:id="rId5"/>
    <p:sldId id="263" r:id="rId6"/>
    <p:sldId id="264" r:id="rId7"/>
    <p:sldId id="289" r:id="rId8"/>
    <p:sldId id="290" r:id="rId9"/>
    <p:sldId id="260" r:id="rId10"/>
    <p:sldId id="291" r:id="rId11"/>
    <p:sldId id="276" r:id="rId12"/>
    <p:sldId id="265" r:id="rId13"/>
    <p:sldId id="292" r:id="rId14"/>
    <p:sldId id="293" r:id="rId15"/>
    <p:sldId id="266" r:id="rId16"/>
    <p:sldId id="294" r:id="rId17"/>
    <p:sldId id="267" r:id="rId18"/>
    <p:sldId id="296" r:id="rId19"/>
    <p:sldId id="295" r:id="rId20"/>
    <p:sldId id="268" r:id="rId21"/>
    <p:sldId id="269" r:id="rId22"/>
    <p:sldId id="270" r:id="rId23"/>
    <p:sldId id="271" r:id="rId24"/>
    <p:sldId id="272" r:id="rId25"/>
    <p:sldId id="273" r:id="rId26"/>
    <p:sldId id="274" r:id="rId27"/>
    <p:sldId id="275" r:id="rId28"/>
    <p:sldId id="277" r:id="rId29"/>
    <p:sldId id="278" r:id="rId30"/>
    <p:sldId id="279" r:id="rId31"/>
    <p:sldId id="280" r:id="rId32"/>
    <p:sldId id="286" r:id="rId33"/>
    <p:sldId id="287" r:id="rId34"/>
    <p:sldId id="288" r:id="rId35"/>
    <p:sldId id="283" r:id="rId36"/>
    <p:sldId id="284" r:id="rId37"/>
    <p:sldId id="285"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66"/>
    <a:srgbClr val="0000FF"/>
    <a:srgbClr val="CC3300"/>
    <a:srgbClr val="FF0066"/>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62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45"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3C12F35-81D0-4F79-BF9B-56078F0331DA}" type="datetimeFigureOut">
              <a:rPr lang="en-IN" smtClean="0"/>
              <a:t>08-11-2019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8A0C09-7E45-443C-858D-953C1A07F4C8}" type="slidenum">
              <a:rPr lang="en-IN" smtClean="0"/>
              <a:t>‹#›</a:t>
            </a:fld>
            <a:endParaRPr lang="en-IN"/>
          </a:p>
        </p:txBody>
      </p:sp>
    </p:spTree>
    <p:extLst>
      <p:ext uri="{BB962C8B-B14F-4D97-AF65-F5344CB8AC3E}">
        <p14:creationId xmlns:p14="http://schemas.microsoft.com/office/powerpoint/2010/main" val="3584628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3C12F35-81D0-4F79-BF9B-56078F0331DA}" type="datetimeFigureOut">
              <a:rPr lang="en-IN" smtClean="0"/>
              <a:t>08-11-2019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8A0C09-7E45-443C-858D-953C1A07F4C8}" type="slidenum">
              <a:rPr lang="en-IN" smtClean="0"/>
              <a:t>‹#›</a:t>
            </a:fld>
            <a:endParaRPr lang="en-IN"/>
          </a:p>
        </p:txBody>
      </p:sp>
    </p:spTree>
    <p:extLst>
      <p:ext uri="{BB962C8B-B14F-4D97-AF65-F5344CB8AC3E}">
        <p14:creationId xmlns:p14="http://schemas.microsoft.com/office/powerpoint/2010/main" val="3310719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3C12F35-81D0-4F79-BF9B-56078F0331DA}" type="datetimeFigureOut">
              <a:rPr lang="en-IN" smtClean="0"/>
              <a:t>08-11-2019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8A0C09-7E45-443C-858D-953C1A07F4C8}" type="slidenum">
              <a:rPr lang="en-IN" smtClean="0"/>
              <a:t>‹#›</a:t>
            </a:fld>
            <a:endParaRPr lang="en-IN"/>
          </a:p>
        </p:txBody>
      </p:sp>
    </p:spTree>
    <p:extLst>
      <p:ext uri="{BB962C8B-B14F-4D97-AF65-F5344CB8AC3E}">
        <p14:creationId xmlns:p14="http://schemas.microsoft.com/office/powerpoint/2010/main" val="2096418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3C12F35-81D0-4F79-BF9B-56078F0331DA}" type="datetimeFigureOut">
              <a:rPr lang="en-IN" smtClean="0"/>
              <a:t>08-11-2019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8A0C09-7E45-443C-858D-953C1A07F4C8}" type="slidenum">
              <a:rPr lang="en-IN" smtClean="0"/>
              <a:t>‹#›</a:t>
            </a:fld>
            <a:endParaRPr lang="en-IN"/>
          </a:p>
        </p:txBody>
      </p:sp>
    </p:spTree>
    <p:extLst>
      <p:ext uri="{BB962C8B-B14F-4D97-AF65-F5344CB8AC3E}">
        <p14:creationId xmlns:p14="http://schemas.microsoft.com/office/powerpoint/2010/main" val="1169529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3C12F35-81D0-4F79-BF9B-56078F0331DA}" type="datetimeFigureOut">
              <a:rPr lang="en-IN" smtClean="0"/>
              <a:t>08-11-2019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8A0C09-7E45-443C-858D-953C1A07F4C8}" type="slidenum">
              <a:rPr lang="en-IN" smtClean="0"/>
              <a:t>‹#›</a:t>
            </a:fld>
            <a:endParaRPr lang="en-IN"/>
          </a:p>
        </p:txBody>
      </p:sp>
    </p:spTree>
    <p:extLst>
      <p:ext uri="{BB962C8B-B14F-4D97-AF65-F5344CB8AC3E}">
        <p14:creationId xmlns:p14="http://schemas.microsoft.com/office/powerpoint/2010/main" val="1287017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3C12F35-81D0-4F79-BF9B-56078F0331DA}" type="datetimeFigureOut">
              <a:rPr lang="en-IN" smtClean="0"/>
              <a:t>08-11-2019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98A0C09-7E45-443C-858D-953C1A07F4C8}" type="slidenum">
              <a:rPr lang="en-IN" smtClean="0"/>
              <a:t>‹#›</a:t>
            </a:fld>
            <a:endParaRPr lang="en-IN"/>
          </a:p>
        </p:txBody>
      </p:sp>
    </p:spTree>
    <p:extLst>
      <p:ext uri="{BB962C8B-B14F-4D97-AF65-F5344CB8AC3E}">
        <p14:creationId xmlns:p14="http://schemas.microsoft.com/office/powerpoint/2010/main" val="1613533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3C12F35-81D0-4F79-BF9B-56078F0331DA}" type="datetimeFigureOut">
              <a:rPr lang="en-IN" smtClean="0"/>
              <a:t>08-11-2019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98A0C09-7E45-443C-858D-953C1A07F4C8}" type="slidenum">
              <a:rPr lang="en-IN" smtClean="0"/>
              <a:t>‹#›</a:t>
            </a:fld>
            <a:endParaRPr lang="en-IN"/>
          </a:p>
        </p:txBody>
      </p:sp>
    </p:spTree>
    <p:extLst>
      <p:ext uri="{BB962C8B-B14F-4D97-AF65-F5344CB8AC3E}">
        <p14:creationId xmlns:p14="http://schemas.microsoft.com/office/powerpoint/2010/main" val="4073366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3C12F35-81D0-4F79-BF9B-56078F0331DA}" type="datetimeFigureOut">
              <a:rPr lang="en-IN" smtClean="0"/>
              <a:t>08-11-2019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98A0C09-7E45-443C-858D-953C1A07F4C8}" type="slidenum">
              <a:rPr lang="en-IN" smtClean="0"/>
              <a:t>‹#›</a:t>
            </a:fld>
            <a:endParaRPr lang="en-IN"/>
          </a:p>
        </p:txBody>
      </p:sp>
    </p:spTree>
    <p:extLst>
      <p:ext uri="{BB962C8B-B14F-4D97-AF65-F5344CB8AC3E}">
        <p14:creationId xmlns:p14="http://schemas.microsoft.com/office/powerpoint/2010/main" val="3748716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C12F35-81D0-4F79-BF9B-56078F0331DA}" type="datetimeFigureOut">
              <a:rPr lang="en-IN" smtClean="0"/>
              <a:t>08-11-2019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98A0C09-7E45-443C-858D-953C1A07F4C8}" type="slidenum">
              <a:rPr lang="en-IN" smtClean="0"/>
              <a:t>‹#›</a:t>
            </a:fld>
            <a:endParaRPr lang="en-IN"/>
          </a:p>
        </p:txBody>
      </p:sp>
    </p:spTree>
    <p:extLst>
      <p:ext uri="{BB962C8B-B14F-4D97-AF65-F5344CB8AC3E}">
        <p14:creationId xmlns:p14="http://schemas.microsoft.com/office/powerpoint/2010/main" val="116566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C12F35-81D0-4F79-BF9B-56078F0331DA}" type="datetimeFigureOut">
              <a:rPr lang="en-IN" smtClean="0"/>
              <a:t>08-11-2019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98A0C09-7E45-443C-858D-953C1A07F4C8}" type="slidenum">
              <a:rPr lang="en-IN" smtClean="0"/>
              <a:t>‹#›</a:t>
            </a:fld>
            <a:endParaRPr lang="en-IN"/>
          </a:p>
        </p:txBody>
      </p:sp>
    </p:spTree>
    <p:extLst>
      <p:ext uri="{BB962C8B-B14F-4D97-AF65-F5344CB8AC3E}">
        <p14:creationId xmlns:p14="http://schemas.microsoft.com/office/powerpoint/2010/main" val="1808238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C12F35-81D0-4F79-BF9B-56078F0331DA}" type="datetimeFigureOut">
              <a:rPr lang="en-IN" smtClean="0"/>
              <a:t>08-11-2019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98A0C09-7E45-443C-858D-953C1A07F4C8}" type="slidenum">
              <a:rPr lang="en-IN" smtClean="0"/>
              <a:t>‹#›</a:t>
            </a:fld>
            <a:endParaRPr lang="en-IN"/>
          </a:p>
        </p:txBody>
      </p:sp>
    </p:spTree>
    <p:extLst>
      <p:ext uri="{BB962C8B-B14F-4D97-AF65-F5344CB8AC3E}">
        <p14:creationId xmlns:p14="http://schemas.microsoft.com/office/powerpoint/2010/main" val="3756233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C12F35-81D0-4F79-BF9B-56078F0331DA}" type="datetimeFigureOut">
              <a:rPr lang="en-IN" smtClean="0"/>
              <a:t>08-11-2019</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8A0C09-7E45-443C-858D-953C1A07F4C8}" type="slidenum">
              <a:rPr lang="en-IN" smtClean="0"/>
              <a:t>‹#›</a:t>
            </a:fld>
            <a:endParaRPr lang="en-IN"/>
          </a:p>
        </p:txBody>
      </p:sp>
    </p:spTree>
    <p:extLst>
      <p:ext uri="{BB962C8B-B14F-4D97-AF65-F5344CB8AC3E}">
        <p14:creationId xmlns:p14="http://schemas.microsoft.com/office/powerpoint/2010/main" val="38528384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Unit 4</a:t>
            </a:r>
            <a:endParaRPr lang="en-IN" dirty="0"/>
          </a:p>
        </p:txBody>
      </p:sp>
      <p:sp>
        <p:nvSpPr>
          <p:cNvPr id="3" name="Subtitle 2"/>
          <p:cNvSpPr>
            <a:spLocks noGrp="1"/>
          </p:cNvSpPr>
          <p:nvPr>
            <p:ph type="subTitle" idx="1"/>
          </p:nvPr>
        </p:nvSpPr>
        <p:spPr/>
        <p:txBody>
          <a:bodyPr/>
          <a:lstStyle/>
          <a:p>
            <a:r>
              <a:rPr lang="en-IN" dirty="0" smtClean="0"/>
              <a:t>Frames</a:t>
            </a:r>
            <a:endParaRPr lang="en-IN" dirty="0"/>
          </a:p>
        </p:txBody>
      </p:sp>
    </p:spTree>
    <p:extLst>
      <p:ext uri="{BB962C8B-B14F-4D97-AF65-F5344CB8AC3E}">
        <p14:creationId xmlns:p14="http://schemas.microsoft.com/office/powerpoint/2010/main" val="29623392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28600"/>
            <a:ext cx="10515600" cy="6346371"/>
          </a:xfrm>
          <a:prstGeom prst="rect">
            <a:avLst/>
          </a:prstGeom>
        </p:spPr>
      </p:pic>
    </p:spTree>
    <p:extLst>
      <p:ext uri="{BB962C8B-B14F-4D97-AF65-F5344CB8AC3E}">
        <p14:creationId xmlns:p14="http://schemas.microsoft.com/office/powerpoint/2010/main" val="1802445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3029"/>
            <a:ext cx="10515600" cy="5893934"/>
          </a:xfrm>
        </p:spPr>
        <p:txBody>
          <a:bodyPr>
            <a:normAutofit/>
          </a:bodyPr>
          <a:lstStyle/>
          <a:p>
            <a:r>
              <a:rPr lang="en-IN" dirty="0"/>
              <a:t>The &lt;</a:t>
            </a:r>
            <a:r>
              <a:rPr lang="en-IN" dirty="0" err="1"/>
              <a:t>noframes</a:t>
            </a:r>
            <a:r>
              <a:rPr lang="en-IN" dirty="0"/>
              <a:t>&gt; tag is a </a:t>
            </a:r>
            <a:r>
              <a:rPr lang="en-IN" dirty="0" err="1"/>
              <a:t>fallback</a:t>
            </a:r>
            <a:r>
              <a:rPr lang="en-IN" dirty="0"/>
              <a:t> tag for browsers that do not support frames. </a:t>
            </a:r>
            <a:endParaRPr lang="en-IN" dirty="0" smtClean="0"/>
          </a:p>
          <a:p>
            <a:endParaRPr lang="en-IN" dirty="0" smtClean="0"/>
          </a:p>
          <a:p>
            <a:r>
              <a:rPr lang="en-IN" dirty="0" smtClean="0"/>
              <a:t>It </a:t>
            </a:r>
            <a:r>
              <a:rPr lang="en-IN" dirty="0"/>
              <a:t>can contain all the HTML elements that </a:t>
            </a:r>
            <a:r>
              <a:rPr lang="en-IN" dirty="0" smtClean="0"/>
              <a:t>we </a:t>
            </a:r>
            <a:r>
              <a:rPr lang="en-IN" dirty="0"/>
              <a:t>can find inside the &lt;body&gt; element of a normal HTML page.</a:t>
            </a:r>
          </a:p>
          <a:p>
            <a:endParaRPr lang="en-IN" dirty="0" smtClean="0"/>
          </a:p>
          <a:p>
            <a:endParaRPr lang="en-IN" dirty="0"/>
          </a:p>
          <a:p>
            <a:r>
              <a:rPr lang="en-IN" dirty="0" smtClean="0"/>
              <a:t>The </a:t>
            </a:r>
            <a:r>
              <a:rPr lang="en-IN" dirty="0"/>
              <a:t>&lt;</a:t>
            </a:r>
            <a:r>
              <a:rPr lang="en-IN" dirty="0" err="1"/>
              <a:t>noframes</a:t>
            </a:r>
            <a:r>
              <a:rPr lang="en-IN" dirty="0"/>
              <a:t>&gt; element can be used to link to a non-frameset version of the web site or to display a message to users that frames are required.</a:t>
            </a:r>
          </a:p>
          <a:p>
            <a:endParaRPr lang="en-IN" dirty="0" smtClean="0"/>
          </a:p>
          <a:p>
            <a:r>
              <a:rPr lang="en-IN" dirty="0" smtClean="0"/>
              <a:t>The </a:t>
            </a:r>
            <a:r>
              <a:rPr lang="en-IN" dirty="0"/>
              <a:t>&lt;</a:t>
            </a:r>
            <a:r>
              <a:rPr lang="en-IN" dirty="0" err="1"/>
              <a:t>noframes</a:t>
            </a:r>
            <a:r>
              <a:rPr lang="en-IN" dirty="0"/>
              <a:t>&gt; element goes inside the &lt;frameset&gt; element.</a:t>
            </a:r>
          </a:p>
        </p:txBody>
      </p:sp>
    </p:spTree>
    <p:extLst>
      <p:ext uri="{BB962C8B-B14F-4D97-AF65-F5344CB8AC3E}">
        <p14:creationId xmlns:p14="http://schemas.microsoft.com/office/powerpoint/2010/main" val="22389514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 of &lt;</a:t>
            </a:r>
            <a:r>
              <a:rPr lang="en-IN" dirty="0" err="1" smtClean="0"/>
              <a:t>noframe</a:t>
            </a:r>
            <a:r>
              <a:rPr lang="en-IN" dirty="0" smtClean="0"/>
              <a:t>&gt; tag</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4255" y="1690687"/>
            <a:ext cx="5055315" cy="3153455"/>
          </a:xfrm>
        </p:spPr>
      </p:pic>
    </p:spTree>
    <p:extLst>
      <p:ext uri="{BB962C8B-B14F-4D97-AF65-F5344CB8AC3E}">
        <p14:creationId xmlns:p14="http://schemas.microsoft.com/office/powerpoint/2010/main" val="3447375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61256"/>
            <a:ext cx="10678886" cy="5910943"/>
          </a:xfrm>
          <a:prstGeom prst="rect">
            <a:avLst/>
          </a:prstGeom>
        </p:spPr>
      </p:pic>
    </p:spTree>
    <p:extLst>
      <p:ext uri="{BB962C8B-B14F-4D97-AF65-F5344CB8AC3E}">
        <p14:creationId xmlns:p14="http://schemas.microsoft.com/office/powerpoint/2010/main" val="9982365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40418"/>
          </a:xfrm>
        </p:spPr>
        <p:txBody>
          <a:bodyPr>
            <a:normAutofit fontScale="90000"/>
          </a:bodyPr>
          <a:lstStyle/>
          <a:p>
            <a:r>
              <a:rPr lang="en-IN" dirty="0" smtClean="0"/>
              <a:t>Another Example of &lt;</a:t>
            </a:r>
            <a:r>
              <a:rPr lang="en-IN" dirty="0" err="1" smtClean="0"/>
              <a:t>noframe</a:t>
            </a:r>
            <a:r>
              <a:rPr lang="en-IN" dirty="0" smtClean="0"/>
              <a:t>&gt; Linking to document</a:t>
            </a:r>
            <a:endParaRPr lang="en-IN" dirty="0"/>
          </a:p>
        </p:txBody>
      </p:sp>
      <p:sp>
        <p:nvSpPr>
          <p:cNvPr id="3" name="Content Placeholder 2"/>
          <p:cNvSpPr>
            <a:spLocks noGrp="1"/>
          </p:cNvSpPr>
          <p:nvPr>
            <p:ph idx="1"/>
          </p:nvPr>
        </p:nvSpPr>
        <p:spPr>
          <a:xfrm>
            <a:off x="838200" y="1088571"/>
            <a:ext cx="10515600" cy="5088392"/>
          </a:xfrm>
        </p:spPr>
        <p:txBody>
          <a:bodyPr>
            <a:normAutofit fontScale="85000" lnSpcReduction="20000"/>
          </a:bodyPr>
          <a:lstStyle/>
          <a:p>
            <a:pPr marL="0" indent="0">
              <a:buNone/>
            </a:pPr>
            <a:r>
              <a:rPr lang="en-IN" dirty="0"/>
              <a:t>&lt;html&gt;</a:t>
            </a:r>
          </a:p>
          <a:p>
            <a:pPr marL="0" indent="0">
              <a:buNone/>
            </a:pPr>
            <a:r>
              <a:rPr lang="en-IN" dirty="0"/>
              <a:t>&lt;head&gt;</a:t>
            </a:r>
          </a:p>
          <a:p>
            <a:pPr marL="0" indent="0">
              <a:buNone/>
            </a:pPr>
            <a:r>
              <a:rPr lang="en-IN" dirty="0"/>
              <a:t>    &lt;title&gt;This is a frameset document.&lt;/title&gt;</a:t>
            </a:r>
          </a:p>
          <a:p>
            <a:pPr marL="0" indent="0">
              <a:buNone/>
            </a:pPr>
            <a:r>
              <a:rPr lang="en-IN" dirty="0"/>
              <a:t>&lt;/head&gt;</a:t>
            </a:r>
          </a:p>
          <a:p>
            <a:pPr marL="0" indent="0">
              <a:buNone/>
            </a:pPr>
            <a:r>
              <a:rPr lang="en-IN" dirty="0"/>
              <a:t>&lt;frameset&gt;</a:t>
            </a:r>
          </a:p>
          <a:p>
            <a:pPr marL="0" indent="0">
              <a:buNone/>
            </a:pPr>
            <a:r>
              <a:rPr lang="en-IN" dirty="0"/>
              <a:t>    &lt;frame </a:t>
            </a:r>
            <a:r>
              <a:rPr lang="en-IN" dirty="0" err="1"/>
              <a:t>src</a:t>
            </a:r>
            <a:r>
              <a:rPr lang="en-IN" dirty="0"/>
              <a:t>="sample-a.html" name="frame-a"&gt;</a:t>
            </a:r>
          </a:p>
          <a:p>
            <a:pPr marL="0" indent="0">
              <a:buNone/>
            </a:pPr>
            <a:r>
              <a:rPr lang="en-IN" dirty="0"/>
              <a:t>    &lt;frame </a:t>
            </a:r>
            <a:r>
              <a:rPr lang="en-IN" dirty="0" err="1"/>
              <a:t>src</a:t>
            </a:r>
            <a:r>
              <a:rPr lang="en-IN" dirty="0"/>
              <a:t>="sample-b.html" name="frame-b"&gt;</a:t>
            </a:r>
          </a:p>
          <a:p>
            <a:pPr marL="0" indent="0">
              <a:buNone/>
            </a:pPr>
            <a:r>
              <a:rPr lang="en-IN" dirty="0"/>
              <a:t>&lt;</a:t>
            </a:r>
            <a:r>
              <a:rPr lang="en-IN" dirty="0" err="1"/>
              <a:t>noframes</a:t>
            </a:r>
            <a:r>
              <a:rPr lang="en-IN" dirty="0"/>
              <a:t>&gt;</a:t>
            </a:r>
          </a:p>
          <a:p>
            <a:pPr marL="0" indent="0">
              <a:buNone/>
            </a:pPr>
            <a:r>
              <a:rPr lang="en-IN" dirty="0"/>
              <a:t>    &lt;p&gt;Here is the &lt;a </a:t>
            </a:r>
            <a:r>
              <a:rPr lang="en-IN" dirty="0" err="1"/>
              <a:t>href</a:t>
            </a:r>
            <a:r>
              <a:rPr lang="en-IN" dirty="0"/>
              <a:t>="noframes.html"&gt;non-frame based version of the document.&lt;/a&gt;&lt;/p&gt;</a:t>
            </a:r>
          </a:p>
          <a:p>
            <a:pPr marL="0" indent="0">
              <a:buNone/>
            </a:pPr>
            <a:r>
              <a:rPr lang="en-IN" dirty="0"/>
              <a:t>&lt;/</a:t>
            </a:r>
            <a:r>
              <a:rPr lang="en-IN" dirty="0" err="1"/>
              <a:t>noframes</a:t>
            </a:r>
            <a:r>
              <a:rPr lang="en-IN" dirty="0"/>
              <a:t>&gt;</a:t>
            </a:r>
          </a:p>
          <a:p>
            <a:pPr marL="0" indent="0">
              <a:buNone/>
            </a:pPr>
            <a:r>
              <a:rPr lang="en-IN" dirty="0"/>
              <a:t>&lt;/frameset&gt;</a:t>
            </a:r>
          </a:p>
          <a:p>
            <a:pPr marL="0" indent="0">
              <a:buNone/>
            </a:pPr>
            <a:r>
              <a:rPr lang="en-IN" dirty="0"/>
              <a:t>&lt;/html&gt;</a:t>
            </a:r>
          </a:p>
        </p:txBody>
      </p:sp>
    </p:spTree>
    <p:extLst>
      <p:ext uri="{BB962C8B-B14F-4D97-AF65-F5344CB8AC3E}">
        <p14:creationId xmlns:p14="http://schemas.microsoft.com/office/powerpoint/2010/main" val="42866504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Frameborder</a:t>
            </a:r>
            <a:r>
              <a:rPr lang="en-IN" dirty="0" smtClean="0"/>
              <a:t> </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7748" y="1690689"/>
            <a:ext cx="9273052" cy="4470626"/>
          </a:xfrm>
        </p:spPr>
      </p:pic>
      <p:sp>
        <p:nvSpPr>
          <p:cNvPr id="5" name="TextBox 4"/>
          <p:cNvSpPr txBox="1"/>
          <p:nvPr/>
        </p:nvSpPr>
        <p:spPr>
          <a:xfrm>
            <a:off x="674914" y="1219200"/>
            <a:ext cx="9372600" cy="369332"/>
          </a:xfrm>
          <a:prstGeom prst="rect">
            <a:avLst/>
          </a:prstGeom>
          <a:noFill/>
        </p:spPr>
        <p:txBody>
          <a:bodyPr wrap="square" rtlCol="0">
            <a:spAutoFit/>
          </a:bodyPr>
          <a:lstStyle/>
          <a:p>
            <a:r>
              <a:rPr lang="en-IN" dirty="0"/>
              <a:t>The </a:t>
            </a:r>
            <a:r>
              <a:rPr lang="en-IN" dirty="0" err="1"/>
              <a:t>frameborder</a:t>
            </a:r>
            <a:r>
              <a:rPr lang="en-IN" dirty="0"/>
              <a:t> attribute specifies whether or not to display a border around a frame.</a:t>
            </a:r>
          </a:p>
        </p:txBody>
      </p:sp>
    </p:spTree>
    <p:extLst>
      <p:ext uri="{BB962C8B-B14F-4D97-AF65-F5344CB8AC3E}">
        <p14:creationId xmlns:p14="http://schemas.microsoft.com/office/powerpoint/2010/main" val="1987622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26571"/>
            <a:ext cx="10515600" cy="5850392"/>
          </a:xfrm>
        </p:spPr>
        <p:txBody>
          <a:bodyPr>
            <a:normAutofit fontScale="62500" lnSpcReduction="20000"/>
          </a:bodyPr>
          <a:lstStyle/>
          <a:p>
            <a:pPr marL="0" indent="0">
              <a:buNone/>
            </a:pPr>
            <a:r>
              <a:rPr lang="en-IN" dirty="0"/>
              <a:t>&lt;html&gt;</a:t>
            </a:r>
          </a:p>
          <a:p>
            <a:pPr marL="0" indent="0">
              <a:buNone/>
            </a:pPr>
            <a:endParaRPr lang="en-IN" dirty="0" smtClean="0"/>
          </a:p>
          <a:p>
            <a:pPr marL="0" indent="0">
              <a:buNone/>
            </a:pPr>
            <a:r>
              <a:rPr lang="en-IN" dirty="0" smtClean="0"/>
              <a:t>&lt;</a:t>
            </a:r>
            <a:r>
              <a:rPr lang="en-IN" dirty="0"/>
              <a:t>head</a:t>
            </a:r>
            <a:r>
              <a:rPr lang="en-IN" dirty="0" smtClean="0"/>
              <a:t>&gt;</a:t>
            </a:r>
          </a:p>
          <a:p>
            <a:pPr marL="0" indent="0">
              <a:buNone/>
            </a:pPr>
            <a:endParaRPr lang="en-IN" dirty="0" smtClean="0"/>
          </a:p>
          <a:p>
            <a:pPr marL="0" indent="0">
              <a:buNone/>
            </a:pPr>
            <a:r>
              <a:rPr lang="en-IN" dirty="0" smtClean="0"/>
              <a:t>&lt;</a:t>
            </a:r>
            <a:r>
              <a:rPr lang="en-IN" dirty="0"/>
              <a:t>title&gt;Example of HTML </a:t>
            </a:r>
            <a:r>
              <a:rPr lang="en-IN" dirty="0" err="1"/>
              <a:t>frameborder</a:t>
            </a:r>
            <a:r>
              <a:rPr lang="en-IN" dirty="0"/>
              <a:t> attribute with frame&lt;/title&gt;</a:t>
            </a:r>
          </a:p>
          <a:p>
            <a:pPr marL="0" indent="0">
              <a:buNone/>
            </a:pPr>
            <a:endParaRPr lang="en-IN" dirty="0" smtClean="0"/>
          </a:p>
          <a:p>
            <a:pPr marL="0" indent="0">
              <a:buNone/>
            </a:pPr>
            <a:r>
              <a:rPr lang="en-IN" dirty="0" smtClean="0"/>
              <a:t>&lt;/</a:t>
            </a:r>
            <a:r>
              <a:rPr lang="en-IN" dirty="0"/>
              <a:t>head&gt;</a:t>
            </a:r>
          </a:p>
          <a:p>
            <a:pPr marL="0" indent="0">
              <a:buNone/>
            </a:pPr>
            <a:r>
              <a:rPr lang="en-IN" dirty="0"/>
              <a:t>&lt;frameset cols="20%,*,20</a:t>
            </a:r>
            <a:r>
              <a:rPr lang="en-IN" dirty="0" smtClean="0"/>
              <a:t>%"&gt;</a:t>
            </a:r>
          </a:p>
          <a:p>
            <a:pPr marL="0" indent="0">
              <a:buNone/>
            </a:pPr>
            <a:endParaRPr lang="en-IN" dirty="0" smtClean="0"/>
          </a:p>
          <a:p>
            <a:pPr marL="0" indent="0">
              <a:buNone/>
            </a:pPr>
            <a:r>
              <a:rPr lang="en-IN" dirty="0" smtClean="0"/>
              <a:t>  </a:t>
            </a:r>
            <a:r>
              <a:rPr lang="en-IN" dirty="0"/>
              <a:t>&lt;frame </a:t>
            </a:r>
            <a:r>
              <a:rPr lang="en-IN" dirty="0" err="1"/>
              <a:t>src</a:t>
            </a:r>
            <a:r>
              <a:rPr lang="en-IN" dirty="0"/>
              <a:t>="frame_left.htm" </a:t>
            </a:r>
            <a:r>
              <a:rPr lang="en-IN" dirty="0" err="1"/>
              <a:t>frameborder</a:t>
            </a:r>
            <a:r>
              <a:rPr lang="en-IN" dirty="0"/>
              <a:t>="0" </a:t>
            </a:r>
            <a:r>
              <a:rPr lang="en-IN" dirty="0" smtClean="0"/>
              <a:t>&gt;&lt;/frame&gt;</a:t>
            </a:r>
          </a:p>
          <a:p>
            <a:pPr marL="0" indent="0">
              <a:buNone/>
            </a:pPr>
            <a:endParaRPr lang="en-IN" dirty="0"/>
          </a:p>
          <a:p>
            <a:pPr marL="0" indent="0">
              <a:buNone/>
            </a:pPr>
            <a:r>
              <a:rPr lang="en-IN" dirty="0"/>
              <a:t>  &lt;frame </a:t>
            </a:r>
            <a:r>
              <a:rPr lang="en-IN" dirty="0" err="1"/>
              <a:t>src</a:t>
            </a:r>
            <a:r>
              <a:rPr lang="en-IN" dirty="0"/>
              <a:t>="frame_center.htm" </a:t>
            </a:r>
            <a:r>
              <a:rPr lang="en-IN" dirty="0" err="1"/>
              <a:t>frameborder</a:t>
            </a:r>
            <a:r>
              <a:rPr lang="en-IN" dirty="0"/>
              <a:t>="0" </a:t>
            </a:r>
            <a:r>
              <a:rPr lang="en-IN" dirty="0" smtClean="0"/>
              <a:t>&gt;</a:t>
            </a:r>
            <a:r>
              <a:rPr lang="en-IN" dirty="0"/>
              <a:t>&lt;/frame&gt;</a:t>
            </a:r>
            <a:endParaRPr lang="en-IN" dirty="0" smtClean="0"/>
          </a:p>
          <a:p>
            <a:pPr marL="0" indent="0">
              <a:buNone/>
            </a:pPr>
            <a:endParaRPr lang="en-IN" dirty="0"/>
          </a:p>
          <a:p>
            <a:pPr marL="0" indent="0">
              <a:buNone/>
            </a:pPr>
            <a:r>
              <a:rPr lang="en-IN" dirty="0"/>
              <a:t>  &lt;frame </a:t>
            </a:r>
            <a:r>
              <a:rPr lang="en-IN" dirty="0" err="1"/>
              <a:t>src</a:t>
            </a:r>
            <a:r>
              <a:rPr lang="en-IN" dirty="0"/>
              <a:t>="frame_right.htm" </a:t>
            </a:r>
            <a:r>
              <a:rPr lang="en-IN" dirty="0" err="1"/>
              <a:t>frameborder</a:t>
            </a:r>
            <a:r>
              <a:rPr lang="en-IN" dirty="0"/>
              <a:t>="0" </a:t>
            </a:r>
            <a:r>
              <a:rPr lang="en-IN" dirty="0" smtClean="0"/>
              <a:t>&gt;</a:t>
            </a:r>
            <a:r>
              <a:rPr lang="en-IN" dirty="0"/>
              <a:t>&lt;/frame&gt;</a:t>
            </a:r>
          </a:p>
          <a:p>
            <a:pPr marL="0" indent="0">
              <a:buNone/>
            </a:pPr>
            <a:endParaRPr lang="en-IN" dirty="0" smtClean="0"/>
          </a:p>
          <a:p>
            <a:pPr marL="0" indent="0">
              <a:buNone/>
            </a:pPr>
            <a:r>
              <a:rPr lang="en-IN" dirty="0" smtClean="0"/>
              <a:t>&lt;/</a:t>
            </a:r>
            <a:r>
              <a:rPr lang="en-IN" dirty="0"/>
              <a:t>frameset&gt;</a:t>
            </a:r>
          </a:p>
          <a:p>
            <a:pPr marL="0" indent="0">
              <a:buNone/>
            </a:pPr>
            <a:endParaRPr lang="en-IN" dirty="0" smtClean="0"/>
          </a:p>
          <a:p>
            <a:pPr marL="0" indent="0">
              <a:buNone/>
            </a:pPr>
            <a:r>
              <a:rPr lang="en-IN" dirty="0" smtClean="0"/>
              <a:t>&lt;/</a:t>
            </a:r>
            <a:r>
              <a:rPr lang="en-IN" dirty="0"/>
              <a:t>html&gt;</a:t>
            </a:r>
          </a:p>
        </p:txBody>
      </p:sp>
    </p:spTree>
    <p:extLst>
      <p:ext uri="{BB962C8B-B14F-4D97-AF65-F5344CB8AC3E}">
        <p14:creationId xmlns:p14="http://schemas.microsoft.com/office/powerpoint/2010/main" val="1212050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365125"/>
            <a:ext cx="10624457" cy="6405789"/>
          </a:xfrm>
        </p:spPr>
      </p:pic>
    </p:spTree>
    <p:extLst>
      <p:ext uri="{BB962C8B-B14F-4D97-AF65-F5344CB8AC3E}">
        <p14:creationId xmlns:p14="http://schemas.microsoft.com/office/powerpoint/2010/main" val="1480027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365125"/>
            <a:ext cx="10515600" cy="5360761"/>
          </a:xfrm>
          <a:prstGeom prst="rect">
            <a:avLst/>
          </a:prstGeom>
        </p:spPr>
      </p:pic>
    </p:spTree>
    <p:extLst>
      <p:ext uri="{BB962C8B-B14F-4D97-AF65-F5344CB8AC3E}">
        <p14:creationId xmlns:p14="http://schemas.microsoft.com/office/powerpoint/2010/main" val="28750820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Continue…..</a:t>
            </a: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737868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Frame??</a:t>
            </a:r>
            <a:endParaRPr lang="en-IN" dirty="0"/>
          </a:p>
        </p:txBody>
      </p:sp>
      <p:sp>
        <p:nvSpPr>
          <p:cNvPr id="3" name="Content Placeholder 2"/>
          <p:cNvSpPr>
            <a:spLocks noGrp="1"/>
          </p:cNvSpPr>
          <p:nvPr>
            <p:ph idx="1"/>
          </p:nvPr>
        </p:nvSpPr>
        <p:spPr/>
        <p:txBody>
          <a:bodyPr/>
          <a:lstStyle/>
          <a:p>
            <a:r>
              <a:rPr lang="en-IN" dirty="0" smtClean="0"/>
              <a:t>HTML </a:t>
            </a:r>
            <a:r>
              <a:rPr lang="en-IN" dirty="0"/>
              <a:t>frames are used to divide </a:t>
            </a:r>
            <a:r>
              <a:rPr lang="en-IN" dirty="0" smtClean="0"/>
              <a:t>our </a:t>
            </a:r>
            <a:r>
              <a:rPr lang="en-IN" dirty="0"/>
              <a:t>browser window into multiple sections where each section can load a separate HTML document. </a:t>
            </a:r>
            <a:endParaRPr lang="en-IN" dirty="0" smtClean="0"/>
          </a:p>
          <a:p>
            <a:endParaRPr lang="en-IN" dirty="0" smtClean="0"/>
          </a:p>
          <a:p>
            <a:r>
              <a:rPr lang="en-IN" dirty="0" smtClean="0">
                <a:solidFill>
                  <a:srgbClr val="0000FF"/>
                </a:solidFill>
              </a:rPr>
              <a:t>A </a:t>
            </a:r>
            <a:r>
              <a:rPr lang="en-IN" dirty="0">
                <a:solidFill>
                  <a:srgbClr val="0000FF"/>
                </a:solidFill>
              </a:rPr>
              <a:t>collection of frames in the browser window is known as a frameset. </a:t>
            </a:r>
            <a:endParaRPr lang="en-IN" dirty="0" smtClean="0">
              <a:solidFill>
                <a:srgbClr val="0000FF"/>
              </a:solidFill>
            </a:endParaRPr>
          </a:p>
          <a:p>
            <a:endParaRPr lang="en-IN" dirty="0" smtClean="0">
              <a:solidFill>
                <a:srgbClr val="0000FF"/>
              </a:solidFill>
            </a:endParaRPr>
          </a:p>
          <a:p>
            <a:endParaRPr lang="en-IN" dirty="0"/>
          </a:p>
          <a:p>
            <a:r>
              <a:rPr lang="en-IN" dirty="0" smtClean="0"/>
              <a:t>The </a:t>
            </a:r>
            <a:r>
              <a:rPr lang="en-IN" dirty="0"/>
              <a:t>window is divided into frames in a similar way the tables are organized: into rows and columns.</a:t>
            </a:r>
          </a:p>
        </p:txBody>
      </p:sp>
    </p:spTree>
    <p:extLst>
      <p:ext uri="{BB962C8B-B14F-4D97-AF65-F5344CB8AC3E}">
        <p14:creationId xmlns:p14="http://schemas.microsoft.com/office/powerpoint/2010/main" val="27970717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66989"/>
          </a:xfrm>
        </p:spPr>
        <p:txBody>
          <a:bodyPr/>
          <a:lstStyle/>
          <a:p>
            <a:r>
              <a:rPr lang="en-IN" dirty="0" err="1" smtClean="0"/>
              <a:t>Marginwidth</a:t>
            </a:r>
            <a:r>
              <a:rPr lang="en-IN" dirty="0" smtClean="0"/>
              <a:t> attribute</a:t>
            </a:r>
            <a:endParaRPr lang="en-IN" dirty="0"/>
          </a:p>
        </p:txBody>
      </p:sp>
      <p:sp>
        <p:nvSpPr>
          <p:cNvPr id="3" name="Content Placeholder 2"/>
          <p:cNvSpPr>
            <a:spLocks noGrp="1"/>
          </p:cNvSpPr>
          <p:nvPr>
            <p:ph idx="1"/>
          </p:nvPr>
        </p:nvSpPr>
        <p:spPr>
          <a:xfrm>
            <a:off x="838200" y="1371600"/>
            <a:ext cx="10515600" cy="4805363"/>
          </a:xfrm>
        </p:spPr>
        <p:txBody>
          <a:bodyPr/>
          <a:lstStyle/>
          <a:p>
            <a:r>
              <a:rPr lang="en-IN" dirty="0"/>
              <a:t>The </a:t>
            </a:r>
            <a:r>
              <a:rPr lang="en-IN" dirty="0" err="1"/>
              <a:t>marginwidth</a:t>
            </a:r>
            <a:r>
              <a:rPr lang="en-IN" dirty="0"/>
              <a:t> attribute specifies the width between the content and the left and right sides of the frame, in pixels</a:t>
            </a:r>
            <a:r>
              <a:rPr lang="en-IN" dirty="0" smtClean="0"/>
              <a:t>.</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4514" y="2651606"/>
            <a:ext cx="9677400" cy="3912480"/>
          </a:xfrm>
          <a:prstGeom prst="rect">
            <a:avLst/>
          </a:prstGeom>
        </p:spPr>
      </p:pic>
    </p:spTree>
    <p:extLst>
      <p:ext uri="{BB962C8B-B14F-4D97-AF65-F5344CB8AC3E}">
        <p14:creationId xmlns:p14="http://schemas.microsoft.com/office/powerpoint/2010/main" val="20795130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The </a:t>
            </a:r>
            <a:r>
              <a:rPr lang="en-IN" dirty="0" err="1"/>
              <a:t>marginheight</a:t>
            </a:r>
            <a:r>
              <a:rPr lang="en-IN" dirty="0"/>
              <a:t> attribute specifies the height between the content and the top and bottom of the frame, in pixels.</a:t>
            </a:r>
          </a:p>
          <a:p>
            <a:endParaRPr lang="en-IN" dirty="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914" y="2873829"/>
            <a:ext cx="10820400" cy="3303133"/>
          </a:xfrm>
          <a:prstGeom prst="rect">
            <a:avLst/>
          </a:prstGeom>
        </p:spPr>
      </p:pic>
    </p:spTree>
    <p:extLst>
      <p:ext uri="{BB962C8B-B14F-4D97-AF65-F5344CB8AC3E}">
        <p14:creationId xmlns:p14="http://schemas.microsoft.com/office/powerpoint/2010/main" val="29707965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Resize attribute in frame</a:t>
            </a:r>
            <a:endParaRPr lang="en-IN" dirty="0"/>
          </a:p>
        </p:txBody>
      </p:sp>
      <p:sp>
        <p:nvSpPr>
          <p:cNvPr id="3" name="Content Placeholder 2"/>
          <p:cNvSpPr>
            <a:spLocks noGrp="1"/>
          </p:cNvSpPr>
          <p:nvPr>
            <p:ph idx="1"/>
          </p:nvPr>
        </p:nvSpPr>
        <p:spPr/>
        <p:txBody>
          <a:bodyPr/>
          <a:lstStyle/>
          <a:p>
            <a:r>
              <a:rPr lang="en-IN" dirty="0"/>
              <a:t>The </a:t>
            </a:r>
            <a:r>
              <a:rPr lang="en-IN" dirty="0" err="1"/>
              <a:t>noresize</a:t>
            </a:r>
            <a:r>
              <a:rPr lang="en-IN" dirty="0"/>
              <a:t> attribute specifies that a &lt;frame&gt; element cannot be resized by the user.</a:t>
            </a:r>
          </a:p>
          <a:p>
            <a:endParaRPr lang="en-IN" dirty="0"/>
          </a:p>
          <a:p>
            <a:r>
              <a:rPr lang="en-IN" dirty="0"/>
              <a:t>By default, each &lt;frame&gt; in a &lt;frameset&gt; can be resized by dragging the border between the frames. </a:t>
            </a:r>
            <a:endParaRPr lang="en-IN" dirty="0" smtClean="0"/>
          </a:p>
          <a:p>
            <a:r>
              <a:rPr lang="en-IN" dirty="0" smtClean="0"/>
              <a:t>However</a:t>
            </a:r>
            <a:r>
              <a:rPr lang="en-IN" dirty="0"/>
              <a:t>, this attribute locks the size of a frame.</a:t>
            </a:r>
          </a:p>
        </p:txBody>
      </p:sp>
    </p:spTree>
    <p:extLst>
      <p:ext uri="{BB962C8B-B14F-4D97-AF65-F5344CB8AC3E}">
        <p14:creationId xmlns:p14="http://schemas.microsoft.com/office/powerpoint/2010/main" val="34510284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383971"/>
            <a:ext cx="10515600" cy="3755572"/>
          </a:xfrm>
        </p:spPr>
      </p:pic>
      <p:sp>
        <p:nvSpPr>
          <p:cNvPr id="5" name="TextBox 4"/>
          <p:cNvSpPr txBox="1"/>
          <p:nvPr/>
        </p:nvSpPr>
        <p:spPr>
          <a:xfrm>
            <a:off x="1121228" y="805542"/>
            <a:ext cx="10493829" cy="369332"/>
          </a:xfrm>
          <a:prstGeom prst="rect">
            <a:avLst/>
          </a:prstGeom>
          <a:noFill/>
        </p:spPr>
        <p:txBody>
          <a:bodyPr wrap="square" rtlCol="0">
            <a:spAutoFit/>
          </a:bodyPr>
          <a:lstStyle/>
          <a:p>
            <a:r>
              <a:rPr lang="en-IN" dirty="0" smtClean="0"/>
              <a:t>Here frame A cannot be resized but frame B &amp;C can be resized</a:t>
            </a:r>
            <a:endParaRPr lang="en-IN" dirty="0"/>
          </a:p>
        </p:txBody>
      </p:sp>
    </p:spTree>
    <p:extLst>
      <p:ext uri="{BB962C8B-B14F-4D97-AF65-F5344CB8AC3E}">
        <p14:creationId xmlns:p14="http://schemas.microsoft.com/office/powerpoint/2010/main" val="24715156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7620000" cy="734332"/>
          </a:xfrm>
        </p:spPr>
        <p:txBody>
          <a:bodyPr>
            <a:normAutofit fontScale="90000"/>
          </a:bodyPr>
          <a:lstStyle/>
          <a:p>
            <a:r>
              <a:rPr lang="en-IN" dirty="0"/>
              <a:t>HTML &lt;frame&gt; scrolling Attribute</a:t>
            </a:r>
          </a:p>
        </p:txBody>
      </p:sp>
      <p:sp>
        <p:nvSpPr>
          <p:cNvPr id="3" name="Content Placeholder 2"/>
          <p:cNvSpPr>
            <a:spLocks noGrp="1"/>
          </p:cNvSpPr>
          <p:nvPr>
            <p:ph idx="1"/>
          </p:nvPr>
        </p:nvSpPr>
        <p:spPr/>
        <p:txBody>
          <a:bodyPr/>
          <a:lstStyle/>
          <a:p>
            <a:r>
              <a:rPr lang="en-IN" dirty="0"/>
              <a:t>The scrolling attribute specifies whether or not to display scrollbars in a &lt;frame&gt;.</a:t>
            </a:r>
          </a:p>
          <a:p>
            <a:r>
              <a:rPr lang="en-IN" dirty="0"/>
              <a:t>By default, scrollbars appear in a &lt;frame&gt; if the content is larger than the &lt;frame&gt;.</a:t>
            </a:r>
          </a:p>
          <a:p>
            <a:endParaRPr lang="en-IN" dirty="0"/>
          </a:p>
        </p:txBody>
      </p:sp>
    </p:spTree>
    <p:extLst>
      <p:ext uri="{BB962C8B-B14F-4D97-AF65-F5344CB8AC3E}">
        <p14:creationId xmlns:p14="http://schemas.microsoft.com/office/powerpoint/2010/main" val="7265968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Demo of scrolling attribute</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10515600" cy="4492397"/>
          </a:xfrm>
        </p:spPr>
      </p:pic>
    </p:spTree>
    <p:extLst>
      <p:ext uri="{BB962C8B-B14F-4D97-AF65-F5344CB8AC3E}">
        <p14:creationId xmlns:p14="http://schemas.microsoft.com/office/powerpoint/2010/main" val="16342113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Target attribute in frame</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61457"/>
            <a:ext cx="10515600" cy="4582886"/>
          </a:xfrm>
        </p:spPr>
      </p:pic>
    </p:spTree>
    <p:extLst>
      <p:ext uri="{BB962C8B-B14F-4D97-AF65-F5344CB8AC3E}">
        <p14:creationId xmlns:p14="http://schemas.microsoft.com/office/powerpoint/2010/main" val="8142061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1" y="2111829"/>
            <a:ext cx="10635342" cy="4299857"/>
          </a:xfrm>
        </p:spPr>
      </p:pic>
    </p:spTree>
    <p:extLst>
      <p:ext uri="{BB962C8B-B14F-4D97-AF65-F5344CB8AC3E}">
        <p14:creationId xmlns:p14="http://schemas.microsoft.com/office/powerpoint/2010/main" val="308181703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1059875" y="1174172"/>
          <a:ext cx="9089736" cy="5029200"/>
        </p:xfrm>
        <a:graphic>
          <a:graphicData uri="http://schemas.openxmlformats.org/drawingml/2006/table">
            <a:tbl>
              <a:tblPr firstRow="1" bandRow="1">
                <a:tableStyleId>{8799B23B-EC83-4686-B30A-512413B5E67A}</a:tableStyleId>
              </a:tblPr>
              <a:tblGrid>
                <a:gridCol w="1808016"/>
                <a:gridCol w="7281720"/>
              </a:tblGrid>
              <a:tr h="2252938">
                <a:tc>
                  <a:txBody>
                    <a:bodyPr/>
                    <a:lstStyle/>
                    <a:p>
                      <a:r>
                        <a:rPr lang="en-IN" dirty="0" smtClean="0"/>
                        <a:t>cols</a:t>
                      </a:r>
                      <a:endParaRPr lang="en-IN" dirty="0"/>
                    </a:p>
                  </a:txBody>
                  <a:tcPr/>
                </a:tc>
                <a:tc>
                  <a:txBody>
                    <a:bodyPr/>
                    <a:lstStyle/>
                    <a:p>
                      <a:r>
                        <a:rPr lang="en-IN" dirty="0" smtClean="0"/>
                        <a:t>Specifies how many columns are contained in the frameset and the size of each column. </a:t>
                      </a:r>
                    </a:p>
                    <a:p>
                      <a:endParaRPr lang="en-IN" dirty="0" smtClean="0"/>
                    </a:p>
                    <a:p>
                      <a:r>
                        <a:rPr lang="en-IN" dirty="0" smtClean="0"/>
                        <a:t>Absolute values in pixels. For example, to create three vertical frames, use cols = "100, 500, 100".</a:t>
                      </a:r>
                    </a:p>
                    <a:p>
                      <a:r>
                        <a:rPr lang="en-IN" dirty="0" smtClean="0"/>
                        <a:t>A percentage of the browser window. For example, to create three vertical frames, use cols = "10%, 80%, 10%".</a:t>
                      </a:r>
                    </a:p>
                    <a:p>
                      <a:endParaRPr lang="en-IN" dirty="0"/>
                    </a:p>
                  </a:txBody>
                  <a:tcPr/>
                </a:tc>
              </a:tr>
              <a:tr h="630823">
                <a:tc>
                  <a:txBody>
                    <a:bodyPr/>
                    <a:lstStyle/>
                    <a:p>
                      <a:r>
                        <a:rPr lang="en-IN" b="1" dirty="0" smtClean="0"/>
                        <a:t>rows</a:t>
                      </a:r>
                      <a:endParaRPr lang="en-IN" dirty="0"/>
                    </a:p>
                  </a:txBody>
                  <a:tcPr/>
                </a:tc>
                <a:tc>
                  <a:txBody>
                    <a:bodyPr/>
                    <a:lstStyle/>
                    <a:p>
                      <a:r>
                        <a:rPr lang="en-IN" dirty="0" smtClean="0"/>
                        <a:t>This attribute works just like the cols attribute and takes the same values, but it is used to specify the rows in the frameset.</a:t>
                      </a:r>
                      <a:endParaRPr lang="en-IN" dirty="0"/>
                    </a:p>
                  </a:txBody>
                  <a:tcPr/>
                </a:tc>
              </a:tr>
              <a:tr h="901175">
                <a:tc>
                  <a:txBody>
                    <a:bodyPr/>
                    <a:lstStyle/>
                    <a:p>
                      <a:r>
                        <a:rPr lang="en-IN" b="1" dirty="0" smtClean="0"/>
                        <a:t>border</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This attribute specifies the width of the border of each frame in pixels. For example, border = "5". A value of zero means no border.</a:t>
                      </a:r>
                    </a:p>
                    <a:p>
                      <a:endParaRPr lang="en-IN" dirty="0"/>
                    </a:p>
                  </a:txBody>
                  <a:tcPr/>
                </a:tc>
              </a:tr>
              <a:tr h="1171528">
                <a:tc>
                  <a:txBody>
                    <a:bodyPr/>
                    <a:lstStyle/>
                    <a:p>
                      <a:r>
                        <a:rPr lang="en-IN" b="1" dirty="0" err="1" smtClean="0"/>
                        <a:t>frameborder</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This attribute specifies whether a three-dimensional border should be displayed between frames. This attribute takes value either 1 (yes) or 0 (no). For example </a:t>
                      </a:r>
                      <a:r>
                        <a:rPr lang="en-IN" dirty="0" err="1" smtClean="0"/>
                        <a:t>frameborder</a:t>
                      </a:r>
                      <a:r>
                        <a:rPr lang="en-IN" dirty="0" smtClean="0"/>
                        <a:t> = "0" specifies no border.</a:t>
                      </a:r>
                    </a:p>
                    <a:p>
                      <a:endParaRPr lang="en-IN" dirty="0"/>
                    </a:p>
                  </a:txBody>
                  <a:tcPr/>
                </a:tc>
              </a:tr>
            </a:tbl>
          </a:graphicData>
        </a:graphic>
      </p:graphicFrame>
      <p:sp>
        <p:nvSpPr>
          <p:cNvPr id="3" name="Rectangle 2"/>
          <p:cNvSpPr/>
          <p:nvPr/>
        </p:nvSpPr>
        <p:spPr>
          <a:xfrm>
            <a:off x="1398085" y="501134"/>
            <a:ext cx="3057375" cy="369332"/>
          </a:xfrm>
          <a:prstGeom prst="rect">
            <a:avLst/>
          </a:prstGeom>
        </p:spPr>
        <p:txBody>
          <a:bodyPr wrap="none">
            <a:spAutoFit/>
          </a:bodyPr>
          <a:lstStyle/>
          <a:p>
            <a:r>
              <a:rPr lang="en-IN" b="1" dirty="0" smtClean="0"/>
              <a:t>The &lt;frameset&gt; Tag Attributes</a:t>
            </a:r>
            <a:endParaRPr lang="en-IN" dirty="0"/>
          </a:p>
        </p:txBody>
      </p:sp>
    </p:spTree>
    <p:extLst>
      <p:ext uri="{BB962C8B-B14F-4D97-AF65-F5344CB8AC3E}">
        <p14:creationId xmlns:p14="http://schemas.microsoft.com/office/powerpoint/2010/main" val="26703721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95278" y="168625"/>
            <a:ext cx="3641959" cy="461665"/>
          </a:xfrm>
          <a:prstGeom prst="rect">
            <a:avLst/>
          </a:prstGeom>
        </p:spPr>
        <p:txBody>
          <a:bodyPr wrap="none">
            <a:spAutoFit/>
          </a:bodyPr>
          <a:lstStyle/>
          <a:p>
            <a:r>
              <a:rPr lang="en-IN" sz="2400" b="1" dirty="0" smtClean="0"/>
              <a:t>The &lt;frame&gt; Tag Attributes</a:t>
            </a:r>
            <a:endParaRPr lang="en-IN" sz="2400" dirty="0"/>
          </a:p>
        </p:txBody>
      </p:sp>
      <p:graphicFrame>
        <p:nvGraphicFramePr>
          <p:cNvPr id="3" name="Table 2"/>
          <p:cNvGraphicFramePr>
            <a:graphicFrameLocks noGrp="1"/>
          </p:cNvGraphicFramePr>
          <p:nvPr>
            <p:extLst/>
          </p:nvPr>
        </p:nvGraphicFramePr>
        <p:xfrm>
          <a:off x="602673" y="630289"/>
          <a:ext cx="11242963" cy="6030284"/>
        </p:xfrm>
        <a:graphic>
          <a:graphicData uri="http://schemas.openxmlformats.org/drawingml/2006/table">
            <a:tbl>
              <a:tblPr firstRow="1" bandRow="1">
                <a:tableStyleId>{5C22544A-7EE6-4342-B048-85BDC9FD1C3A}</a:tableStyleId>
              </a:tblPr>
              <a:tblGrid>
                <a:gridCol w="1731160"/>
                <a:gridCol w="9511803"/>
              </a:tblGrid>
              <a:tr h="1112212">
                <a:tc>
                  <a:txBody>
                    <a:bodyPr/>
                    <a:lstStyle/>
                    <a:p>
                      <a:pPr marL="0" algn="l" defTabSz="914400" rtl="0" eaLnBrk="1" latinLnBrk="0" hangingPunct="1"/>
                      <a:r>
                        <a:rPr lang="en-IN" sz="1800" kern="1200" dirty="0" err="1" smtClean="0">
                          <a:solidFill>
                            <a:schemeClr val="tx1"/>
                          </a:solidFill>
                          <a:latin typeface="+mn-lt"/>
                          <a:ea typeface="+mn-ea"/>
                          <a:cs typeface="+mn-cs"/>
                        </a:rPr>
                        <a:t>src</a:t>
                      </a:r>
                      <a:endParaRPr lang="en-IN" sz="1800" kern="1200" dirty="0">
                        <a:solidFill>
                          <a:schemeClr val="tx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kern="1200" dirty="0" smtClean="0">
                          <a:solidFill>
                            <a:schemeClr val="tx1"/>
                          </a:solidFill>
                          <a:latin typeface="+mn-lt"/>
                          <a:ea typeface="+mn-ea"/>
                          <a:cs typeface="+mn-cs"/>
                        </a:rPr>
                        <a:t>This attribute is used to give the file name that should be loaded in the frame. Its value can be any URL. For example, </a:t>
                      </a:r>
                      <a:r>
                        <a:rPr lang="en-IN" sz="1800" kern="1200" dirty="0" err="1" smtClean="0">
                          <a:solidFill>
                            <a:schemeClr val="tx1"/>
                          </a:solidFill>
                          <a:latin typeface="+mn-lt"/>
                          <a:ea typeface="+mn-ea"/>
                          <a:cs typeface="+mn-cs"/>
                        </a:rPr>
                        <a:t>src</a:t>
                      </a:r>
                      <a:r>
                        <a:rPr lang="en-IN" sz="1800" kern="1200" dirty="0" smtClean="0">
                          <a:solidFill>
                            <a:schemeClr val="tx1"/>
                          </a:solidFill>
                          <a:latin typeface="+mn-lt"/>
                          <a:ea typeface="+mn-ea"/>
                          <a:cs typeface="+mn-cs"/>
                        </a:rPr>
                        <a:t> = "/html/top_frame.htm" will load an HTML file available in html directory.</a:t>
                      </a:r>
                    </a:p>
                    <a:p>
                      <a:pPr marL="0" algn="l" defTabSz="914400" rtl="0" eaLnBrk="1" latinLnBrk="0" hangingPunct="1"/>
                      <a:endParaRPr lang="en-IN" sz="1800" kern="1200" dirty="0">
                        <a:solidFill>
                          <a:schemeClr val="tx1"/>
                        </a:solidFill>
                        <a:latin typeface="+mn-lt"/>
                        <a:ea typeface="+mn-ea"/>
                        <a:cs typeface="+mn-cs"/>
                      </a:endParaRPr>
                    </a:p>
                  </a:txBody>
                  <a:tcPr/>
                </a:tc>
              </a:tr>
              <a:tr h="1499666">
                <a:tc>
                  <a:txBody>
                    <a:bodyPr/>
                    <a:lstStyle/>
                    <a:p>
                      <a:pPr marL="0" algn="l" defTabSz="914400" rtl="0" eaLnBrk="1" latinLnBrk="0" hangingPunct="1"/>
                      <a:r>
                        <a:rPr lang="en-IN" sz="1800" kern="1200" dirty="0" smtClean="0">
                          <a:solidFill>
                            <a:schemeClr val="tx1"/>
                          </a:solidFill>
                          <a:latin typeface="+mn-lt"/>
                          <a:ea typeface="+mn-ea"/>
                          <a:cs typeface="+mn-cs"/>
                        </a:rPr>
                        <a:t>name</a:t>
                      </a:r>
                      <a:endParaRPr lang="en-IN" sz="1800" kern="1200" dirty="0">
                        <a:solidFill>
                          <a:schemeClr val="tx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kern="1200" dirty="0" smtClean="0">
                          <a:solidFill>
                            <a:schemeClr val="tx1"/>
                          </a:solidFill>
                          <a:latin typeface="+mn-lt"/>
                          <a:ea typeface="+mn-ea"/>
                          <a:cs typeface="+mn-cs"/>
                        </a:rPr>
                        <a:t>This attribute allows we to give a name to a frame. It is used to indicate which frame a document should be loaded into. This is especially important when we want to create links in one frame that load pages into an another frame, in which case the second frame needs a name to identify itself as the target of the link.</a:t>
                      </a:r>
                    </a:p>
                    <a:p>
                      <a:pPr marL="0" algn="l" defTabSz="914400" rtl="0" eaLnBrk="1" latinLnBrk="0" hangingPunct="1"/>
                      <a:endParaRPr lang="en-IN" sz="1800" kern="1200" dirty="0">
                        <a:solidFill>
                          <a:schemeClr val="tx1"/>
                        </a:solidFill>
                        <a:latin typeface="+mn-lt"/>
                        <a:ea typeface="+mn-ea"/>
                        <a:cs typeface="+mn-cs"/>
                      </a:endParaRPr>
                    </a:p>
                  </a:txBody>
                  <a:tcPr/>
                </a:tc>
              </a:tr>
              <a:tr h="1112212">
                <a:tc>
                  <a:txBody>
                    <a:bodyPr/>
                    <a:lstStyle/>
                    <a:p>
                      <a:pPr marL="0" algn="l" defTabSz="914400" rtl="0" eaLnBrk="1" latinLnBrk="0" hangingPunct="1"/>
                      <a:r>
                        <a:rPr lang="en-IN" b="1" dirty="0" err="1" smtClean="0"/>
                        <a:t>marginwidth</a:t>
                      </a:r>
                      <a:endParaRPr lang="en-IN" sz="1800" kern="1200" dirty="0">
                        <a:solidFill>
                          <a:schemeClr val="tx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This attribute allows we to specify the width of the space between the left and right of the frame's borders and the frame's content. The value is given in pixels. For example </a:t>
                      </a:r>
                      <a:r>
                        <a:rPr lang="en-IN" dirty="0" err="1" smtClean="0"/>
                        <a:t>marginwidth</a:t>
                      </a:r>
                      <a:r>
                        <a:rPr lang="en-IN" dirty="0" smtClean="0"/>
                        <a:t> = "10".</a:t>
                      </a:r>
                    </a:p>
                    <a:p>
                      <a:pPr marL="0" algn="l" defTabSz="914400" rtl="0" eaLnBrk="1" latinLnBrk="0" hangingPunct="1"/>
                      <a:endParaRPr lang="en-IN" sz="1800" kern="1200" dirty="0">
                        <a:solidFill>
                          <a:schemeClr val="tx1"/>
                        </a:solidFill>
                        <a:latin typeface="+mn-lt"/>
                        <a:ea typeface="+mn-ea"/>
                        <a:cs typeface="+mn-cs"/>
                      </a:endParaRPr>
                    </a:p>
                  </a:txBody>
                  <a:tcPr/>
                </a:tc>
              </a:tr>
              <a:tr h="1153097">
                <a:tc>
                  <a:txBody>
                    <a:bodyPr/>
                    <a:lstStyle/>
                    <a:p>
                      <a:pPr marL="0" algn="l" defTabSz="914400" rtl="0" eaLnBrk="1" latinLnBrk="0" hangingPunct="1"/>
                      <a:r>
                        <a:rPr lang="en-IN" b="1" dirty="0" err="1" smtClean="0"/>
                        <a:t>marginheight</a:t>
                      </a:r>
                      <a:endParaRPr lang="en-IN" sz="1800" kern="1200" dirty="0">
                        <a:solidFill>
                          <a:schemeClr val="tx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This attribute allows we to specify the height of the space between the top and bottom of the frame's borders and its contents. The value is given in pixels. For example </a:t>
                      </a:r>
                      <a:r>
                        <a:rPr lang="en-IN" dirty="0" err="1" smtClean="0"/>
                        <a:t>marginheight</a:t>
                      </a:r>
                      <a:r>
                        <a:rPr lang="en-IN" dirty="0" smtClean="0"/>
                        <a:t> = "10".</a:t>
                      </a:r>
                    </a:p>
                    <a:p>
                      <a:pPr marL="0" algn="l" defTabSz="914400" rtl="0" eaLnBrk="1" latinLnBrk="0" hangingPunct="1"/>
                      <a:endParaRPr lang="en-IN" sz="1800" kern="1200" dirty="0">
                        <a:solidFill>
                          <a:schemeClr val="tx1"/>
                        </a:solidFill>
                        <a:latin typeface="+mn-lt"/>
                        <a:ea typeface="+mn-ea"/>
                        <a:cs typeface="+mn-cs"/>
                      </a:endParaRPr>
                    </a:p>
                  </a:txBody>
                  <a:tcPr/>
                </a:tc>
              </a:tr>
              <a:tr h="1153097">
                <a:tc>
                  <a:txBody>
                    <a:bodyPr/>
                    <a:lstStyle/>
                    <a:p>
                      <a:pPr marL="0" algn="l" defTabSz="914400" rtl="0" eaLnBrk="1" latinLnBrk="0" hangingPunct="1"/>
                      <a:r>
                        <a:rPr lang="en-IN" b="1" dirty="0" smtClean="0"/>
                        <a:t>scrolling</a:t>
                      </a:r>
                      <a:endParaRPr lang="en-IN" sz="1800" kern="1200" dirty="0">
                        <a:solidFill>
                          <a:schemeClr val="tx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This attribute controls the appearance of the scrollbars that appear on the frame. This takes values either "yes", "no" or "auto". For example scrolling = "no" means it should not have scroll bars.</a:t>
                      </a:r>
                    </a:p>
                    <a:p>
                      <a:pPr marL="0" algn="l" defTabSz="914400" rtl="0" eaLnBrk="1" latinLnBrk="0" hangingPunct="1"/>
                      <a:endParaRPr lang="en-IN" sz="1800" kern="1200" dirty="0">
                        <a:solidFill>
                          <a:schemeClr val="tx1"/>
                        </a:solidFill>
                        <a:latin typeface="+mn-lt"/>
                        <a:ea typeface="+mn-ea"/>
                        <a:cs typeface="+mn-cs"/>
                      </a:endParaRPr>
                    </a:p>
                  </a:txBody>
                  <a:tcPr/>
                </a:tc>
              </a:tr>
            </a:tbl>
          </a:graphicData>
        </a:graphic>
      </p:graphicFrame>
    </p:spTree>
    <p:extLst>
      <p:ext uri="{BB962C8B-B14F-4D97-AF65-F5344CB8AC3E}">
        <p14:creationId xmlns:p14="http://schemas.microsoft.com/office/powerpoint/2010/main" val="18840661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9155" y="509156"/>
            <a:ext cx="10494818" cy="4616648"/>
          </a:xfrm>
          <a:prstGeom prst="rect">
            <a:avLst/>
          </a:prstGeom>
        </p:spPr>
        <p:txBody>
          <a:bodyPr wrap="square">
            <a:spAutoFit/>
          </a:bodyPr>
          <a:lstStyle/>
          <a:p>
            <a:r>
              <a:rPr lang="en-IN" sz="2400" b="1" dirty="0" smtClean="0">
                <a:solidFill>
                  <a:srgbClr val="CC0099"/>
                </a:solidFill>
              </a:rPr>
              <a:t>Creating Frames</a:t>
            </a:r>
          </a:p>
          <a:p>
            <a:endParaRPr lang="en-IN" b="1" dirty="0"/>
          </a:p>
          <a:p>
            <a:pPr marL="342900" indent="-342900">
              <a:buFont typeface="+mj-lt"/>
              <a:buAutoNum type="arabicPeriod"/>
            </a:pPr>
            <a:r>
              <a:rPr lang="en-IN" dirty="0" smtClean="0"/>
              <a:t>To use frames on a page we use &lt;frameset&gt; tag instead of &lt;body&gt; tag.</a:t>
            </a:r>
          </a:p>
          <a:p>
            <a:pPr marL="342900" indent="-342900">
              <a:buFont typeface="+mj-lt"/>
              <a:buAutoNum type="arabicPeriod"/>
            </a:pPr>
            <a:endParaRPr lang="en-IN" dirty="0"/>
          </a:p>
          <a:p>
            <a:pPr marL="342900" indent="-342900">
              <a:buFont typeface="+mj-lt"/>
              <a:buAutoNum type="arabicPeriod"/>
            </a:pPr>
            <a:endParaRPr lang="en-IN" dirty="0" smtClean="0"/>
          </a:p>
          <a:p>
            <a:pPr marL="342900" indent="-342900">
              <a:buFont typeface="+mj-lt"/>
              <a:buAutoNum type="arabicPeriod"/>
            </a:pPr>
            <a:endParaRPr lang="en-IN" dirty="0" smtClean="0"/>
          </a:p>
          <a:p>
            <a:pPr marL="342900" indent="-342900">
              <a:buFont typeface="+mj-lt"/>
              <a:buAutoNum type="arabicPeriod"/>
            </a:pPr>
            <a:r>
              <a:rPr lang="en-IN" dirty="0" smtClean="0"/>
              <a:t>The &lt;frameset&gt; tag defines, how to divide the window into frames.</a:t>
            </a:r>
          </a:p>
          <a:p>
            <a:pPr marL="342900" indent="-342900">
              <a:buFont typeface="+mj-lt"/>
              <a:buAutoNum type="arabicPeriod"/>
            </a:pPr>
            <a:endParaRPr lang="en-IN" dirty="0"/>
          </a:p>
          <a:p>
            <a:pPr marL="342900" indent="-342900">
              <a:buFont typeface="+mj-lt"/>
              <a:buAutoNum type="arabicPeriod"/>
            </a:pPr>
            <a:endParaRPr lang="en-IN" dirty="0" smtClean="0"/>
          </a:p>
          <a:p>
            <a:pPr marL="342900" indent="-342900">
              <a:buFont typeface="+mj-lt"/>
              <a:buAutoNum type="arabicPeriod"/>
            </a:pPr>
            <a:endParaRPr lang="en-IN" dirty="0" smtClean="0"/>
          </a:p>
          <a:p>
            <a:pPr marL="342900" indent="-342900">
              <a:buFont typeface="+mj-lt"/>
              <a:buAutoNum type="arabicPeriod"/>
            </a:pPr>
            <a:r>
              <a:rPr lang="en-IN" dirty="0" smtClean="0"/>
              <a:t>The </a:t>
            </a:r>
            <a:r>
              <a:rPr lang="en-IN" b="1" dirty="0" smtClean="0"/>
              <a:t>rows</a:t>
            </a:r>
            <a:r>
              <a:rPr lang="en-IN" dirty="0" smtClean="0"/>
              <a:t> attribute of &lt;frameset&gt; tag defines horizontal frames and </a:t>
            </a:r>
            <a:r>
              <a:rPr lang="en-IN" b="1" dirty="0" smtClean="0"/>
              <a:t>cols</a:t>
            </a:r>
            <a:r>
              <a:rPr lang="en-IN" dirty="0" smtClean="0"/>
              <a:t> attribute defines vertical frames.</a:t>
            </a:r>
          </a:p>
          <a:p>
            <a:pPr marL="342900" indent="-342900">
              <a:buFont typeface="+mj-lt"/>
              <a:buAutoNum type="arabicPeriod"/>
            </a:pPr>
            <a:endParaRPr lang="en-IN" dirty="0"/>
          </a:p>
          <a:p>
            <a:pPr marL="342900" indent="-342900">
              <a:buFont typeface="+mj-lt"/>
              <a:buAutoNum type="arabicPeriod"/>
            </a:pPr>
            <a:endParaRPr lang="en-IN" dirty="0" smtClean="0"/>
          </a:p>
          <a:p>
            <a:pPr marL="342900" indent="-342900">
              <a:buFont typeface="+mj-lt"/>
              <a:buAutoNum type="arabicPeriod"/>
            </a:pPr>
            <a:endParaRPr lang="en-IN" dirty="0" smtClean="0"/>
          </a:p>
          <a:p>
            <a:pPr marL="342900" indent="-342900">
              <a:buFont typeface="+mj-lt"/>
              <a:buAutoNum type="arabicPeriod"/>
            </a:pPr>
            <a:endParaRPr lang="en-IN" dirty="0" smtClean="0"/>
          </a:p>
          <a:p>
            <a:pPr marL="342900" indent="-342900">
              <a:buFont typeface="+mj-lt"/>
              <a:buAutoNum type="arabicPeriod"/>
            </a:pPr>
            <a:r>
              <a:rPr lang="en-IN" dirty="0" smtClean="0"/>
              <a:t>Each frame is indicated by &lt;frame&gt; tag and it defines which HTML document shall open into the frame.</a:t>
            </a:r>
            <a:endParaRPr lang="en-IN" dirty="0"/>
          </a:p>
        </p:txBody>
      </p:sp>
    </p:spTree>
    <p:extLst>
      <p:ext uri="{BB962C8B-B14F-4D97-AF65-F5344CB8AC3E}">
        <p14:creationId xmlns:p14="http://schemas.microsoft.com/office/powerpoint/2010/main" val="21908518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2673" y="436419"/>
            <a:ext cx="10827327" cy="4124206"/>
          </a:xfrm>
          <a:prstGeom prst="rect">
            <a:avLst/>
          </a:prstGeom>
        </p:spPr>
        <p:txBody>
          <a:bodyPr wrap="square">
            <a:spAutoFit/>
          </a:bodyPr>
          <a:lstStyle/>
          <a:p>
            <a:r>
              <a:rPr lang="en-IN" sz="2800" b="1" dirty="0" smtClean="0"/>
              <a:t>Browser Support for Frames</a:t>
            </a:r>
          </a:p>
          <a:p>
            <a:endParaRPr lang="en-IN" b="1" dirty="0"/>
          </a:p>
          <a:p>
            <a:endParaRPr lang="en-IN" b="1" dirty="0" smtClean="0"/>
          </a:p>
          <a:p>
            <a:pPr marL="285750" indent="-285750">
              <a:buFont typeface="Arial" panose="020B0604020202020204" pitchFamily="34" charset="0"/>
              <a:buChar char="•"/>
            </a:pPr>
            <a:r>
              <a:rPr lang="en-IN" dirty="0" smtClean="0"/>
              <a:t>If a user is using any old browser or any browser, which does not support frames then &lt;</a:t>
            </a:r>
            <a:r>
              <a:rPr lang="en-IN" dirty="0" err="1" smtClean="0"/>
              <a:t>noframes</a:t>
            </a:r>
            <a:r>
              <a:rPr lang="en-IN" dirty="0" smtClean="0"/>
              <a:t>&gt; element should be displayed to the user.</a:t>
            </a:r>
          </a:p>
          <a:p>
            <a:endParaRPr lang="en-IN" dirty="0" smtClean="0"/>
          </a:p>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r>
              <a:rPr lang="en-IN" dirty="0" smtClean="0"/>
              <a:t>So we must place a &lt;body&gt; element inside the &lt;</a:t>
            </a:r>
            <a:r>
              <a:rPr lang="en-IN" dirty="0" err="1" smtClean="0"/>
              <a:t>noframes</a:t>
            </a:r>
            <a:r>
              <a:rPr lang="en-IN" dirty="0" smtClean="0"/>
              <a:t>&gt; element because the &lt;frameset&gt; element is supposed to replace the &lt;body&gt; element, but if a browser does not understand &lt;frameset&gt; element then it should understand what is inside the &lt;body&gt; element which is contained in a &lt;</a:t>
            </a:r>
            <a:r>
              <a:rPr lang="en-IN" dirty="0" err="1" smtClean="0"/>
              <a:t>noframes</a:t>
            </a:r>
            <a:r>
              <a:rPr lang="en-IN" dirty="0" smtClean="0"/>
              <a:t>&gt; element.</a:t>
            </a:r>
          </a:p>
          <a:p>
            <a:endParaRPr lang="en-IN" dirty="0" smtClean="0"/>
          </a:p>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r>
              <a:rPr lang="en-IN" dirty="0" smtClean="0"/>
              <a:t>we can put some nice message for our user having old browsers. For example, </a:t>
            </a:r>
            <a:r>
              <a:rPr lang="en-IN" i="1" dirty="0" smtClean="0"/>
              <a:t>Sorry!! our browser does not support frames.</a:t>
            </a:r>
            <a:r>
              <a:rPr lang="en-IN" dirty="0" smtClean="0"/>
              <a:t> as shown in the above example.</a:t>
            </a:r>
            <a:endParaRPr lang="en-IN" dirty="0"/>
          </a:p>
        </p:txBody>
      </p:sp>
    </p:spTree>
    <p:extLst>
      <p:ext uri="{BB962C8B-B14F-4D97-AF65-F5344CB8AC3E}">
        <p14:creationId xmlns:p14="http://schemas.microsoft.com/office/powerpoint/2010/main" val="24230811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9576" y="573871"/>
            <a:ext cx="1616212" cy="369332"/>
          </a:xfrm>
          <a:prstGeom prst="rect">
            <a:avLst/>
          </a:prstGeom>
        </p:spPr>
        <p:txBody>
          <a:bodyPr wrap="none">
            <a:spAutoFit/>
          </a:bodyPr>
          <a:lstStyle/>
          <a:p>
            <a:r>
              <a:rPr lang="en-IN" dirty="0" smtClean="0"/>
              <a:t>HTML - </a:t>
            </a:r>
            <a:r>
              <a:rPr lang="en-IN" dirty="0" err="1" smtClean="0"/>
              <a:t>Iframes</a:t>
            </a:r>
            <a:endParaRPr lang="en-IN" dirty="0"/>
          </a:p>
        </p:txBody>
      </p:sp>
      <p:sp>
        <p:nvSpPr>
          <p:cNvPr id="3" name="Rectangle 2"/>
          <p:cNvSpPr/>
          <p:nvPr/>
        </p:nvSpPr>
        <p:spPr>
          <a:xfrm>
            <a:off x="959427" y="1311902"/>
            <a:ext cx="10325100" cy="2585323"/>
          </a:xfrm>
          <a:prstGeom prst="rect">
            <a:avLst/>
          </a:prstGeom>
        </p:spPr>
        <p:txBody>
          <a:bodyPr wrap="square">
            <a:spAutoFit/>
          </a:bodyPr>
          <a:lstStyle/>
          <a:p>
            <a:pPr marL="285750" indent="-285750">
              <a:buFont typeface="Arial" panose="020B0604020202020204" pitchFamily="34" charset="0"/>
              <a:buChar char="•"/>
            </a:pPr>
            <a:r>
              <a:rPr lang="en-IN" dirty="0" smtClean="0"/>
              <a:t>we can define an inline frame with HTML tag </a:t>
            </a:r>
            <a:r>
              <a:rPr lang="en-IN" b="1" dirty="0" smtClean="0"/>
              <a:t>&lt;</a:t>
            </a:r>
            <a:r>
              <a:rPr lang="en-IN" b="1" dirty="0" err="1" smtClean="0"/>
              <a:t>iframe</a:t>
            </a:r>
            <a:r>
              <a:rPr lang="en-IN" b="1" dirty="0" smtClean="0"/>
              <a:t>&gt;</a:t>
            </a:r>
            <a:r>
              <a:rPr lang="en-IN" dirty="0" smtClean="0"/>
              <a:t>. </a:t>
            </a:r>
          </a:p>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r>
              <a:rPr lang="en-IN" dirty="0" smtClean="0"/>
              <a:t>The &lt;</a:t>
            </a:r>
            <a:r>
              <a:rPr lang="en-IN" dirty="0" err="1" smtClean="0"/>
              <a:t>iframe</a:t>
            </a:r>
            <a:r>
              <a:rPr lang="en-IN" dirty="0" smtClean="0"/>
              <a:t>&gt; tag is not somehow related to &lt;frameset&gt; tag, instead, it can appear anywhere in our document. </a:t>
            </a:r>
          </a:p>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r>
              <a:rPr lang="en-IN" dirty="0" smtClean="0"/>
              <a:t>The &lt;</a:t>
            </a:r>
            <a:r>
              <a:rPr lang="en-IN" dirty="0" err="1" smtClean="0"/>
              <a:t>iframe</a:t>
            </a:r>
            <a:r>
              <a:rPr lang="en-IN" dirty="0" smtClean="0"/>
              <a:t>&gt; tag defines a rectangular region within the document in which the browser can display a separate document, including scrollbars and borders. </a:t>
            </a:r>
          </a:p>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r>
              <a:rPr lang="en-IN" dirty="0" smtClean="0"/>
              <a:t>An inline frame is used to embed another document within the current HTML document.</a:t>
            </a:r>
            <a:endParaRPr lang="en-IN" dirty="0"/>
          </a:p>
        </p:txBody>
      </p:sp>
    </p:spTree>
    <p:extLst>
      <p:ext uri="{BB962C8B-B14F-4D97-AF65-F5344CB8AC3E}">
        <p14:creationId xmlns:p14="http://schemas.microsoft.com/office/powerpoint/2010/main" val="72601852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dirty="0" smtClean="0"/>
              <a:t>We </a:t>
            </a:r>
            <a:r>
              <a:rPr lang="en-IN" dirty="0"/>
              <a:t>can define an inline frame with HTML tag &lt;</a:t>
            </a:r>
            <a:r>
              <a:rPr lang="en-IN" dirty="0" err="1"/>
              <a:t>iframe</a:t>
            </a:r>
            <a:r>
              <a:rPr lang="en-IN" dirty="0"/>
              <a:t>&gt;. </a:t>
            </a:r>
            <a:endParaRPr lang="en-IN" dirty="0" smtClean="0"/>
          </a:p>
          <a:p>
            <a:endParaRPr lang="en-IN" dirty="0"/>
          </a:p>
          <a:p>
            <a:r>
              <a:rPr lang="en-IN" dirty="0" smtClean="0"/>
              <a:t>The </a:t>
            </a:r>
            <a:r>
              <a:rPr lang="en-IN" dirty="0"/>
              <a:t>&lt;</a:t>
            </a:r>
            <a:r>
              <a:rPr lang="en-IN" dirty="0" err="1"/>
              <a:t>iframe</a:t>
            </a:r>
            <a:r>
              <a:rPr lang="en-IN" dirty="0"/>
              <a:t>&gt; tag is not somehow related to &lt;frameset&gt; tag, instead, it can appear anywhere in </a:t>
            </a:r>
            <a:r>
              <a:rPr lang="en-IN" dirty="0" smtClean="0"/>
              <a:t>our </a:t>
            </a:r>
            <a:r>
              <a:rPr lang="en-IN" dirty="0"/>
              <a:t>document. </a:t>
            </a:r>
            <a:endParaRPr lang="en-IN" dirty="0" smtClean="0"/>
          </a:p>
          <a:p>
            <a:endParaRPr lang="en-IN" dirty="0" smtClean="0"/>
          </a:p>
          <a:p>
            <a:r>
              <a:rPr lang="en-IN" dirty="0" smtClean="0"/>
              <a:t>The </a:t>
            </a:r>
            <a:r>
              <a:rPr lang="en-IN" dirty="0"/>
              <a:t>&lt;</a:t>
            </a:r>
            <a:r>
              <a:rPr lang="en-IN" dirty="0" err="1"/>
              <a:t>iframe</a:t>
            </a:r>
            <a:r>
              <a:rPr lang="en-IN" dirty="0"/>
              <a:t>&gt; tag defines a rectangular region within the document in which the browser can display a separate document, including scrollbars and borders. </a:t>
            </a:r>
            <a:endParaRPr lang="en-IN" dirty="0" smtClean="0"/>
          </a:p>
        </p:txBody>
      </p:sp>
    </p:spTree>
    <p:extLst>
      <p:ext uri="{BB962C8B-B14F-4D97-AF65-F5344CB8AC3E}">
        <p14:creationId xmlns:p14="http://schemas.microsoft.com/office/powerpoint/2010/main" val="37111757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An inline frame is used to embed another document within the current HTML document.</a:t>
            </a:r>
          </a:p>
          <a:p>
            <a:r>
              <a:rPr lang="en-IN" dirty="0"/>
              <a:t>The </a:t>
            </a:r>
            <a:r>
              <a:rPr lang="en-IN" dirty="0" err="1"/>
              <a:t>src</a:t>
            </a:r>
            <a:r>
              <a:rPr lang="en-IN" dirty="0"/>
              <a:t> attribute is used to specify the URL of the document that occupies the inline frame.</a:t>
            </a:r>
          </a:p>
          <a:p>
            <a:endParaRPr lang="en-IN" dirty="0"/>
          </a:p>
        </p:txBody>
      </p:sp>
    </p:spTree>
    <p:extLst>
      <p:ext uri="{BB962C8B-B14F-4D97-AF65-F5344CB8AC3E}">
        <p14:creationId xmlns:p14="http://schemas.microsoft.com/office/powerpoint/2010/main" val="16222075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365126"/>
            <a:ext cx="10515600" cy="5817960"/>
          </a:xfrm>
        </p:spPr>
      </p:pic>
    </p:spTree>
    <p:extLst>
      <p:ext uri="{BB962C8B-B14F-4D97-AF65-F5344CB8AC3E}">
        <p14:creationId xmlns:p14="http://schemas.microsoft.com/office/powerpoint/2010/main" val="8118112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059873" y="393808"/>
            <a:ext cx="168732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sng"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Mixed frameset</a:t>
            </a:r>
            <a:endParaRPr kumimoji="0" lang="en-US" sz="900" b="0" i="0" u="sng"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102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1764" y="792732"/>
            <a:ext cx="4381500" cy="22098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164772" y="3306891"/>
            <a:ext cx="6096000" cy="3181384"/>
          </a:xfrm>
          <a:prstGeom prst="rect">
            <a:avLst/>
          </a:prstGeom>
        </p:spPr>
        <p:txBody>
          <a:bodyPr>
            <a:spAutoFit/>
          </a:bodyPr>
          <a:lstStyle/>
          <a:p>
            <a:pPr>
              <a:lnSpc>
                <a:spcPct val="107000"/>
              </a:lnSpc>
              <a:spcAft>
                <a:spcPts val="800"/>
              </a:spcAft>
            </a:pPr>
            <a:r>
              <a:rPr lang="en-IN" b="1" dirty="0">
                <a:latin typeface="Calibri" panose="020F0502020204030204" pitchFamily="34" charset="0"/>
                <a:ea typeface="Calibri" panose="020F0502020204030204" pitchFamily="34" charset="0"/>
                <a:cs typeface="Times New Roman" panose="02020603050405020304" pitchFamily="18" charset="0"/>
              </a:rPr>
              <a:t>&lt;frameset cols="*,*,*"&gt;</a:t>
            </a:r>
            <a:endParaRPr lang="en-IN"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b="1" dirty="0">
                <a:latin typeface="Calibri" panose="020F0502020204030204" pitchFamily="34" charset="0"/>
                <a:ea typeface="Calibri" panose="020F0502020204030204" pitchFamily="34" charset="0"/>
                <a:cs typeface="Times New Roman" panose="02020603050405020304" pitchFamily="18" charset="0"/>
              </a:rPr>
              <a:t> &lt;frameset rows="*,*"&gt; </a:t>
            </a:r>
            <a:endParaRPr lang="en-IN"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b="1" dirty="0">
                <a:latin typeface="Calibri" panose="020F0502020204030204" pitchFamily="34" charset="0"/>
                <a:ea typeface="Calibri" panose="020F0502020204030204" pitchFamily="34" charset="0"/>
                <a:cs typeface="Times New Roman" panose="02020603050405020304" pitchFamily="18" charset="0"/>
              </a:rPr>
              <a:t>&lt;frame </a:t>
            </a:r>
            <a:r>
              <a:rPr lang="en-IN" b="1" dirty="0" err="1">
                <a:latin typeface="Calibri" panose="020F0502020204030204" pitchFamily="34" charset="0"/>
                <a:ea typeface="Calibri" panose="020F0502020204030204" pitchFamily="34" charset="0"/>
                <a:cs typeface="Times New Roman" panose="02020603050405020304" pitchFamily="18" charset="0"/>
              </a:rPr>
              <a:t>src</a:t>
            </a:r>
            <a:r>
              <a:rPr lang="en-IN" b="1" dirty="0">
                <a:latin typeface="Calibri" panose="020F0502020204030204" pitchFamily="34" charset="0"/>
                <a:ea typeface="Calibri" panose="020F0502020204030204" pitchFamily="34" charset="0"/>
                <a:cs typeface="Times New Roman" panose="02020603050405020304" pitchFamily="18" charset="0"/>
              </a:rPr>
              <a:t>="frame_1.html"&gt; </a:t>
            </a:r>
            <a:endParaRPr lang="en-IN"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b="1" dirty="0">
                <a:latin typeface="Calibri" panose="020F0502020204030204" pitchFamily="34" charset="0"/>
                <a:ea typeface="Calibri" panose="020F0502020204030204" pitchFamily="34" charset="0"/>
                <a:cs typeface="Times New Roman" panose="02020603050405020304" pitchFamily="18" charset="0"/>
              </a:rPr>
              <a:t>&lt;frame </a:t>
            </a:r>
            <a:r>
              <a:rPr lang="en-IN" b="1" dirty="0" err="1">
                <a:latin typeface="Calibri" panose="020F0502020204030204" pitchFamily="34" charset="0"/>
                <a:ea typeface="Calibri" panose="020F0502020204030204" pitchFamily="34" charset="0"/>
                <a:cs typeface="Times New Roman" panose="02020603050405020304" pitchFamily="18" charset="0"/>
              </a:rPr>
              <a:t>src</a:t>
            </a:r>
            <a:r>
              <a:rPr lang="en-IN" b="1" dirty="0">
                <a:latin typeface="Calibri" panose="020F0502020204030204" pitchFamily="34" charset="0"/>
                <a:ea typeface="Calibri" panose="020F0502020204030204" pitchFamily="34" charset="0"/>
                <a:cs typeface="Times New Roman" panose="02020603050405020304" pitchFamily="18" charset="0"/>
              </a:rPr>
              <a:t>="frame_2.html"&gt; </a:t>
            </a:r>
            <a:endParaRPr lang="en-IN"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b="1" dirty="0">
                <a:latin typeface="Calibri" panose="020F0502020204030204" pitchFamily="34" charset="0"/>
                <a:ea typeface="Calibri" panose="020F0502020204030204" pitchFamily="34" charset="0"/>
                <a:cs typeface="Times New Roman" panose="02020603050405020304" pitchFamily="18" charset="0"/>
              </a:rPr>
              <a:t>&lt;/frameset&gt; </a:t>
            </a:r>
            <a:endParaRPr lang="en-IN"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b="1" dirty="0">
                <a:latin typeface="Calibri" panose="020F0502020204030204" pitchFamily="34" charset="0"/>
                <a:ea typeface="Calibri" panose="020F0502020204030204" pitchFamily="34" charset="0"/>
                <a:cs typeface="Times New Roman" panose="02020603050405020304" pitchFamily="18" charset="0"/>
              </a:rPr>
              <a:t>&lt;frame </a:t>
            </a:r>
            <a:r>
              <a:rPr lang="en-IN" b="1" dirty="0" err="1">
                <a:latin typeface="Calibri" panose="020F0502020204030204" pitchFamily="34" charset="0"/>
                <a:ea typeface="Calibri" panose="020F0502020204030204" pitchFamily="34" charset="0"/>
                <a:cs typeface="Times New Roman" panose="02020603050405020304" pitchFamily="18" charset="0"/>
              </a:rPr>
              <a:t>src</a:t>
            </a:r>
            <a:r>
              <a:rPr lang="en-IN" b="1" dirty="0">
                <a:latin typeface="Calibri" panose="020F0502020204030204" pitchFamily="34" charset="0"/>
                <a:ea typeface="Calibri" panose="020F0502020204030204" pitchFamily="34" charset="0"/>
                <a:cs typeface="Times New Roman" panose="02020603050405020304" pitchFamily="18" charset="0"/>
              </a:rPr>
              <a:t>="frame_3.html"&gt;</a:t>
            </a:r>
            <a:endParaRPr lang="en-IN"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b="1" dirty="0">
                <a:latin typeface="Calibri" panose="020F0502020204030204" pitchFamily="34" charset="0"/>
                <a:ea typeface="Calibri" panose="020F0502020204030204" pitchFamily="34" charset="0"/>
                <a:cs typeface="Times New Roman" panose="02020603050405020304" pitchFamily="18" charset="0"/>
              </a:rPr>
              <a:t> &lt;frame </a:t>
            </a:r>
            <a:r>
              <a:rPr lang="en-IN" b="1" dirty="0" err="1">
                <a:latin typeface="Calibri" panose="020F0502020204030204" pitchFamily="34" charset="0"/>
                <a:ea typeface="Calibri" panose="020F0502020204030204" pitchFamily="34" charset="0"/>
                <a:cs typeface="Times New Roman" panose="02020603050405020304" pitchFamily="18" charset="0"/>
              </a:rPr>
              <a:t>src</a:t>
            </a:r>
            <a:r>
              <a:rPr lang="en-IN" b="1" dirty="0">
                <a:latin typeface="Calibri" panose="020F0502020204030204" pitchFamily="34" charset="0"/>
                <a:ea typeface="Calibri" panose="020F0502020204030204" pitchFamily="34" charset="0"/>
                <a:cs typeface="Times New Roman" panose="02020603050405020304" pitchFamily="18" charset="0"/>
              </a:rPr>
              <a:t>="frame_4.html"&gt;</a:t>
            </a:r>
            <a:endParaRPr lang="en-IN"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b="1" dirty="0">
                <a:latin typeface="Calibri" panose="020F0502020204030204" pitchFamily="34" charset="0"/>
                <a:ea typeface="Calibri" panose="020F0502020204030204" pitchFamily="34" charset="0"/>
                <a:cs typeface="Times New Roman" panose="02020603050405020304" pitchFamily="18" charset="0"/>
              </a:rPr>
              <a:t>&lt; /frameset&gt;</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4887631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341418" y="3140839"/>
            <a:ext cx="6096000" cy="2862322"/>
          </a:xfrm>
          <a:prstGeom prst="rect">
            <a:avLst/>
          </a:prstGeom>
        </p:spPr>
        <p:txBody>
          <a:bodyPr>
            <a:spAutoFit/>
          </a:bodyPr>
          <a:lstStyle/>
          <a:p>
            <a:r>
              <a:rPr lang="en-IN" dirty="0"/>
              <a:t>&lt;html&gt;</a:t>
            </a:r>
          </a:p>
          <a:p>
            <a:r>
              <a:rPr lang="en-IN" dirty="0"/>
              <a:t>&lt;frameset rows="50%,50%"&gt;</a:t>
            </a:r>
          </a:p>
          <a:p>
            <a:r>
              <a:rPr lang="en-IN" dirty="0"/>
              <a:t>  &lt;frame </a:t>
            </a:r>
            <a:r>
              <a:rPr lang="en-IN" dirty="0" err="1"/>
              <a:t>src</a:t>
            </a:r>
            <a:r>
              <a:rPr lang="en-IN" dirty="0"/>
              <a:t>="frame_a.htm"&gt;</a:t>
            </a:r>
          </a:p>
          <a:p>
            <a:r>
              <a:rPr lang="en-IN" dirty="0"/>
              <a:t>  &lt;frameset cols="25%,75%"&gt;</a:t>
            </a:r>
          </a:p>
          <a:p>
            <a:r>
              <a:rPr lang="en-IN" dirty="0"/>
              <a:t>    &lt;frame </a:t>
            </a:r>
            <a:r>
              <a:rPr lang="en-IN" dirty="0" err="1"/>
              <a:t>src</a:t>
            </a:r>
            <a:r>
              <a:rPr lang="en-IN" dirty="0"/>
              <a:t>="frame_b.htm"&gt;</a:t>
            </a:r>
          </a:p>
          <a:p>
            <a:r>
              <a:rPr lang="en-IN" dirty="0"/>
              <a:t>    &lt;frame </a:t>
            </a:r>
            <a:r>
              <a:rPr lang="en-IN" dirty="0" err="1"/>
              <a:t>src</a:t>
            </a:r>
            <a:r>
              <a:rPr lang="en-IN" dirty="0"/>
              <a:t>="frame_c.htm"&gt;</a:t>
            </a:r>
          </a:p>
          <a:p>
            <a:r>
              <a:rPr lang="en-IN" dirty="0"/>
              <a:t>  &lt;/frameset&gt;</a:t>
            </a:r>
          </a:p>
          <a:p>
            <a:r>
              <a:rPr lang="en-IN" dirty="0"/>
              <a:t>&lt;/frameset&gt;</a:t>
            </a:r>
          </a:p>
          <a:p>
            <a:endParaRPr lang="en-IN" dirty="0"/>
          </a:p>
          <a:p>
            <a:r>
              <a:rPr lang="en-IN" dirty="0"/>
              <a:t>&lt;/html&gt;</a:t>
            </a:r>
          </a:p>
        </p:txBody>
      </p:sp>
      <p:sp>
        <p:nvSpPr>
          <p:cNvPr id="4" name="Rectangle 3"/>
          <p:cNvSpPr/>
          <p:nvPr/>
        </p:nvSpPr>
        <p:spPr>
          <a:xfrm>
            <a:off x="1246909" y="779318"/>
            <a:ext cx="4343400" cy="17352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Connector 5"/>
          <p:cNvCxnSpPr>
            <a:stCxn id="4" idx="1"/>
            <a:endCxn id="4" idx="3"/>
          </p:cNvCxnSpPr>
          <p:nvPr/>
        </p:nvCxnSpPr>
        <p:spPr>
          <a:xfrm>
            <a:off x="1246909" y="1646959"/>
            <a:ext cx="434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a:endCxn id="4" idx="2"/>
          </p:cNvCxnSpPr>
          <p:nvPr/>
        </p:nvCxnSpPr>
        <p:spPr>
          <a:xfrm>
            <a:off x="3418609" y="1646959"/>
            <a:ext cx="0" cy="867641"/>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628900" y="1028700"/>
            <a:ext cx="1423555" cy="369332"/>
          </a:xfrm>
          <a:prstGeom prst="rect">
            <a:avLst/>
          </a:prstGeom>
          <a:noFill/>
        </p:spPr>
        <p:txBody>
          <a:bodyPr wrap="square" rtlCol="0">
            <a:spAutoFit/>
          </a:bodyPr>
          <a:lstStyle/>
          <a:p>
            <a:r>
              <a:rPr lang="en-IN" dirty="0" smtClean="0"/>
              <a:t>Frame a</a:t>
            </a:r>
            <a:endParaRPr lang="en-IN" dirty="0"/>
          </a:p>
        </p:txBody>
      </p:sp>
      <p:sp>
        <p:nvSpPr>
          <p:cNvPr id="10" name="TextBox 9"/>
          <p:cNvSpPr txBox="1"/>
          <p:nvPr/>
        </p:nvSpPr>
        <p:spPr>
          <a:xfrm>
            <a:off x="1672936" y="1953491"/>
            <a:ext cx="1267691" cy="369332"/>
          </a:xfrm>
          <a:prstGeom prst="rect">
            <a:avLst/>
          </a:prstGeom>
          <a:noFill/>
        </p:spPr>
        <p:txBody>
          <a:bodyPr wrap="square" rtlCol="0">
            <a:spAutoFit/>
          </a:bodyPr>
          <a:lstStyle/>
          <a:p>
            <a:r>
              <a:rPr lang="en-IN" dirty="0" smtClean="0"/>
              <a:t>Frame b</a:t>
            </a:r>
            <a:endParaRPr lang="en-IN" dirty="0"/>
          </a:p>
        </p:txBody>
      </p:sp>
      <p:sp>
        <p:nvSpPr>
          <p:cNvPr id="11" name="TextBox 10"/>
          <p:cNvSpPr txBox="1"/>
          <p:nvPr/>
        </p:nvSpPr>
        <p:spPr>
          <a:xfrm>
            <a:off x="3870614" y="2024271"/>
            <a:ext cx="1356013" cy="369332"/>
          </a:xfrm>
          <a:prstGeom prst="rect">
            <a:avLst/>
          </a:prstGeom>
          <a:noFill/>
        </p:spPr>
        <p:txBody>
          <a:bodyPr wrap="square" rtlCol="0">
            <a:spAutoFit/>
          </a:bodyPr>
          <a:lstStyle/>
          <a:p>
            <a:r>
              <a:rPr lang="en-IN" dirty="0" smtClean="0"/>
              <a:t>Frame c</a:t>
            </a:r>
            <a:endParaRPr lang="en-IN" dirty="0"/>
          </a:p>
        </p:txBody>
      </p:sp>
    </p:spTree>
    <p:extLst>
      <p:ext uri="{BB962C8B-B14F-4D97-AF65-F5344CB8AC3E}">
        <p14:creationId xmlns:p14="http://schemas.microsoft.com/office/powerpoint/2010/main" val="309457973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37509" y="2410195"/>
            <a:ext cx="6096000" cy="3970318"/>
          </a:xfrm>
          <a:prstGeom prst="rect">
            <a:avLst/>
          </a:prstGeom>
        </p:spPr>
        <p:txBody>
          <a:bodyPr>
            <a:spAutoFit/>
          </a:bodyPr>
          <a:lstStyle/>
          <a:p>
            <a:r>
              <a:rPr lang="en-IN" dirty="0"/>
              <a:t>&lt;html&gt;</a:t>
            </a:r>
          </a:p>
          <a:p>
            <a:r>
              <a:rPr lang="en-IN" dirty="0"/>
              <a:t>&lt;frameset rows="50%,50%"&gt;</a:t>
            </a:r>
          </a:p>
          <a:p>
            <a:r>
              <a:rPr lang="en-IN" dirty="0"/>
              <a:t>  &lt;frameset cols="50%,50%"&gt;</a:t>
            </a:r>
          </a:p>
          <a:p>
            <a:r>
              <a:rPr lang="en-IN" dirty="0"/>
              <a:t>	&lt;frame </a:t>
            </a:r>
            <a:r>
              <a:rPr lang="en-IN" dirty="0" err="1"/>
              <a:t>src</a:t>
            </a:r>
            <a:r>
              <a:rPr lang="en-IN" dirty="0"/>
              <a:t>="</a:t>
            </a:r>
            <a:r>
              <a:rPr lang="en-IN" dirty="0" smtClean="0"/>
              <a:t>frame_a.htm</a:t>
            </a:r>
            <a:r>
              <a:rPr lang="en-IN" dirty="0"/>
              <a:t>"&gt;</a:t>
            </a:r>
          </a:p>
          <a:p>
            <a:r>
              <a:rPr lang="en-IN" dirty="0"/>
              <a:t>    &lt;frame </a:t>
            </a:r>
            <a:r>
              <a:rPr lang="en-IN" dirty="0" err="1"/>
              <a:t>src</a:t>
            </a:r>
            <a:r>
              <a:rPr lang="en-IN" dirty="0"/>
              <a:t>="</a:t>
            </a:r>
            <a:r>
              <a:rPr lang="en-IN" dirty="0" smtClean="0"/>
              <a:t>frame_b.htm</a:t>
            </a:r>
            <a:r>
              <a:rPr lang="en-IN" dirty="0"/>
              <a:t>"&gt;</a:t>
            </a:r>
          </a:p>
          <a:p>
            <a:r>
              <a:rPr lang="en-IN" dirty="0"/>
              <a:t>  &lt;/frameset&gt;</a:t>
            </a:r>
          </a:p>
          <a:p>
            <a:r>
              <a:rPr lang="en-IN" dirty="0"/>
              <a:t> &lt;frameset cols="50%,50%"&gt;</a:t>
            </a:r>
          </a:p>
          <a:p>
            <a:r>
              <a:rPr lang="en-IN" dirty="0"/>
              <a:t>    &lt;frame </a:t>
            </a:r>
            <a:r>
              <a:rPr lang="en-IN" dirty="0" err="1"/>
              <a:t>src</a:t>
            </a:r>
            <a:r>
              <a:rPr lang="en-IN" dirty="0"/>
              <a:t>="</a:t>
            </a:r>
            <a:r>
              <a:rPr lang="en-IN" dirty="0" smtClean="0"/>
              <a:t>frame_c.htm</a:t>
            </a:r>
            <a:r>
              <a:rPr lang="en-IN" dirty="0"/>
              <a:t>"&gt;</a:t>
            </a:r>
          </a:p>
          <a:p>
            <a:r>
              <a:rPr lang="en-IN" dirty="0"/>
              <a:t>    &lt;frame </a:t>
            </a:r>
            <a:r>
              <a:rPr lang="en-IN" dirty="0" err="1"/>
              <a:t>src</a:t>
            </a:r>
            <a:r>
              <a:rPr lang="en-IN" dirty="0"/>
              <a:t>="</a:t>
            </a:r>
            <a:r>
              <a:rPr lang="en-IN" dirty="0" smtClean="0"/>
              <a:t>frame_d.htm</a:t>
            </a:r>
            <a:r>
              <a:rPr lang="en-IN" dirty="0"/>
              <a:t>"&gt;</a:t>
            </a:r>
          </a:p>
          <a:p>
            <a:r>
              <a:rPr lang="en-IN" dirty="0"/>
              <a:t>  </a:t>
            </a:r>
          </a:p>
          <a:p>
            <a:r>
              <a:rPr lang="en-IN" dirty="0"/>
              <a:t>&lt;/frameset&gt;</a:t>
            </a:r>
          </a:p>
          <a:p>
            <a:r>
              <a:rPr lang="en-IN" dirty="0"/>
              <a:t>&lt;/frameset&gt;</a:t>
            </a:r>
          </a:p>
          <a:p>
            <a:endParaRPr lang="en-IN" dirty="0"/>
          </a:p>
          <a:p>
            <a:r>
              <a:rPr lang="en-IN" dirty="0"/>
              <a:t>&lt;/html&gt;</a:t>
            </a:r>
          </a:p>
        </p:txBody>
      </p:sp>
      <p:sp>
        <p:nvSpPr>
          <p:cNvPr id="3" name="Rectangle 2"/>
          <p:cNvSpPr/>
          <p:nvPr/>
        </p:nvSpPr>
        <p:spPr>
          <a:xfrm>
            <a:off x="2015836" y="550718"/>
            <a:ext cx="3948546" cy="16313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 name="Straight Connector 4"/>
          <p:cNvCxnSpPr>
            <a:stCxn id="3" idx="0"/>
            <a:endCxn id="3" idx="2"/>
          </p:cNvCxnSpPr>
          <p:nvPr/>
        </p:nvCxnSpPr>
        <p:spPr>
          <a:xfrm>
            <a:off x="3990109" y="550718"/>
            <a:ext cx="0" cy="1631373"/>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a:stCxn id="3" idx="1"/>
            <a:endCxn id="3" idx="3"/>
          </p:cNvCxnSpPr>
          <p:nvPr/>
        </p:nvCxnSpPr>
        <p:spPr>
          <a:xfrm>
            <a:off x="2015836" y="1366405"/>
            <a:ext cx="3948546"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369127" y="820882"/>
            <a:ext cx="1205346" cy="369332"/>
          </a:xfrm>
          <a:prstGeom prst="rect">
            <a:avLst/>
          </a:prstGeom>
          <a:noFill/>
        </p:spPr>
        <p:txBody>
          <a:bodyPr wrap="square" rtlCol="0">
            <a:spAutoFit/>
          </a:bodyPr>
          <a:lstStyle/>
          <a:p>
            <a:r>
              <a:rPr lang="en-IN"/>
              <a:t>frame_a</a:t>
            </a:r>
            <a:endParaRPr lang="en-IN" dirty="0"/>
          </a:p>
        </p:txBody>
      </p:sp>
      <p:sp>
        <p:nvSpPr>
          <p:cNvPr id="9" name="TextBox 8"/>
          <p:cNvSpPr txBox="1"/>
          <p:nvPr/>
        </p:nvSpPr>
        <p:spPr>
          <a:xfrm>
            <a:off x="4301836" y="904009"/>
            <a:ext cx="1319646" cy="369332"/>
          </a:xfrm>
          <a:prstGeom prst="rect">
            <a:avLst/>
          </a:prstGeom>
          <a:noFill/>
        </p:spPr>
        <p:txBody>
          <a:bodyPr wrap="square" rtlCol="0">
            <a:spAutoFit/>
          </a:bodyPr>
          <a:lstStyle/>
          <a:p>
            <a:r>
              <a:rPr lang="en-IN"/>
              <a:t>frame_b</a:t>
            </a:r>
            <a:endParaRPr lang="en-IN" dirty="0"/>
          </a:p>
        </p:txBody>
      </p:sp>
      <p:sp>
        <p:nvSpPr>
          <p:cNvPr id="10" name="TextBox 9"/>
          <p:cNvSpPr txBox="1"/>
          <p:nvPr/>
        </p:nvSpPr>
        <p:spPr>
          <a:xfrm>
            <a:off x="2369127" y="1631373"/>
            <a:ext cx="1340428" cy="369332"/>
          </a:xfrm>
          <a:prstGeom prst="rect">
            <a:avLst/>
          </a:prstGeom>
          <a:noFill/>
        </p:spPr>
        <p:txBody>
          <a:bodyPr wrap="square" rtlCol="0">
            <a:spAutoFit/>
          </a:bodyPr>
          <a:lstStyle/>
          <a:p>
            <a:r>
              <a:rPr lang="en-IN"/>
              <a:t>frame_c</a:t>
            </a:r>
            <a:endParaRPr lang="en-IN" dirty="0"/>
          </a:p>
        </p:txBody>
      </p:sp>
      <p:sp>
        <p:nvSpPr>
          <p:cNvPr id="11" name="TextBox 10"/>
          <p:cNvSpPr txBox="1"/>
          <p:nvPr/>
        </p:nvSpPr>
        <p:spPr>
          <a:xfrm>
            <a:off x="4301836" y="1631373"/>
            <a:ext cx="1392382" cy="369332"/>
          </a:xfrm>
          <a:prstGeom prst="rect">
            <a:avLst/>
          </a:prstGeom>
          <a:noFill/>
        </p:spPr>
        <p:txBody>
          <a:bodyPr wrap="square" rtlCol="0">
            <a:spAutoFit/>
          </a:bodyPr>
          <a:lstStyle/>
          <a:p>
            <a:r>
              <a:rPr lang="en-IN"/>
              <a:t>frame_d</a:t>
            </a:r>
            <a:endParaRPr lang="en-IN" dirty="0"/>
          </a:p>
        </p:txBody>
      </p:sp>
    </p:spTree>
    <p:extLst>
      <p:ext uri="{BB962C8B-B14F-4D97-AF65-F5344CB8AC3E}">
        <p14:creationId xmlns:p14="http://schemas.microsoft.com/office/powerpoint/2010/main" val="39906437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71046"/>
          </a:xfrm>
        </p:spPr>
        <p:txBody>
          <a:bodyPr>
            <a:normAutofit fontScale="90000"/>
          </a:bodyPr>
          <a:lstStyle/>
          <a:p>
            <a:r>
              <a:rPr lang="en-IN" dirty="0" smtClean="0"/>
              <a:t/>
            </a:r>
            <a:br>
              <a:rPr lang="en-IN" dirty="0" smtClean="0"/>
            </a:br>
            <a:r>
              <a:rPr lang="en-IN" dirty="0" smtClean="0">
                <a:solidFill>
                  <a:srgbClr val="CC3300"/>
                </a:solidFill>
              </a:rPr>
              <a:t>Disadvantages </a:t>
            </a:r>
            <a:r>
              <a:rPr lang="en-IN" dirty="0">
                <a:solidFill>
                  <a:srgbClr val="CC3300"/>
                </a:solidFill>
              </a:rPr>
              <a:t>of Frames</a:t>
            </a:r>
            <a:br>
              <a:rPr lang="en-IN" dirty="0">
                <a:solidFill>
                  <a:srgbClr val="CC3300"/>
                </a:solidFill>
              </a:rPr>
            </a:br>
            <a:endParaRPr lang="en-IN" dirty="0">
              <a:solidFill>
                <a:srgbClr val="CC3300"/>
              </a:solidFill>
            </a:endParaRPr>
          </a:p>
        </p:txBody>
      </p:sp>
      <p:sp>
        <p:nvSpPr>
          <p:cNvPr id="3" name="Content Placeholder 2"/>
          <p:cNvSpPr>
            <a:spLocks noGrp="1"/>
          </p:cNvSpPr>
          <p:nvPr>
            <p:ph idx="1"/>
          </p:nvPr>
        </p:nvSpPr>
        <p:spPr>
          <a:xfrm>
            <a:off x="838200" y="1099457"/>
            <a:ext cx="10515600" cy="5077506"/>
          </a:xfrm>
        </p:spPr>
        <p:txBody>
          <a:bodyPr>
            <a:normAutofit fontScale="92500" lnSpcReduction="10000"/>
          </a:bodyPr>
          <a:lstStyle/>
          <a:p>
            <a:r>
              <a:rPr lang="en-IN" dirty="0" smtClean="0">
                <a:solidFill>
                  <a:srgbClr val="FF0066"/>
                </a:solidFill>
              </a:rPr>
              <a:t>There </a:t>
            </a:r>
            <a:r>
              <a:rPr lang="en-IN" dirty="0">
                <a:solidFill>
                  <a:srgbClr val="FF0066"/>
                </a:solidFill>
              </a:rPr>
              <a:t>are few drawbacks with using frames, so it's never recommended to use frames in </a:t>
            </a:r>
            <a:r>
              <a:rPr lang="en-IN" dirty="0" smtClean="0">
                <a:solidFill>
                  <a:srgbClr val="FF0066"/>
                </a:solidFill>
              </a:rPr>
              <a:t>our </a:t>
            </a:r>
            <a:r>
              <a:rPr lang="en-IN" dirty="0">
                <a:solidFill>
                  <a:srgbClr val="FF0066"/>
                </a:solidFill>
              </a:rPr>
              <a:t>webpages −</a:t>
            </a:r>
          </a:p>
          <a:p>
            <a:endParaRPr lang="en-IN" dirty="0">
              <a:solidFill>
                <a:srgbClr val="FF0066"/>
              </a:solidFill>
            </a:endParaRPr>
          </a:p>
          <a:p>
            <a:r>
              <a:rPr lang="en-IN" dirty="0">
                <a:solidFill>
                  <a:srgbClr val="FF0066"/>
                </a:solidFill>
              </a:rPr>
              <a:t>Some smaller devices cannot cope with frames often because their screen is not big enough to be divided up.</a:t>
            </a:r>
          </a:p>
          <a:p>
            <a:endParaRPr lang="en-IN" dirty="0">
              <a:solidFill>
                <a:srgbClr val="FF0066"/>
              </a:solidFill>
            </a:endParaRPr>
          </a:p>
          <a:p>
            <a:r>
              <a:rPr lang="en-IN" dirty="0">
                <a:solidFill>
                  <a:srgbClr val="FF0066"/>
                </a:solidFill>
              </a:rPr>
              <a:t>Sometimes </a:t>
            </a:r>
            <a:r>
              <a:rPr lang="en-IN" dirty="0" smtClean="0">
                <a:solidFill>
                  <a:srgbClr val="FF0066"/>
                </a:solidFill>
              </a:rPr>
              <a:t>our </a:t>
            </a:r>
            <a:r>
              <a:rPr lang="en-IN" dirty="0">
                <a:solidFill>
                  <a:srgbClr val="FF0066"/>
                </a:solidFill>
              </a:rPr>
              <a:t>page will be displayed differently on different computers due to different screen resolution.</a:t>
            </a:r>
          </a:p>
          <a:p>
            <a:endParaRPr lang="en-IN" dirty="0">
              <a:solidFill>
                <a:srgbClr val="FF0066"/>
              </a:solidFill>
            </a:endParaRPr>
          </a:p>
          <a:p>
            <a:r>
              <a:rPr lang="en-IN" dirty="0">
                <a:solidFill>
                  <a:srgbClr val="FF0066"/>
                </a:solidFill>
              </a:rPr>
              <a:t>The browser's back button might not work as the user hopes.</a:t>
            </a:r>
          </a:p>
          <a:p>
            <a:endParaRPr lang="en-IN" dirty="0">
              <a:solidFill>
                <a:srgbClr val="FF0066"/>
              </a:solidFill>
            </a:endParaRPr>
          </a:p>
          <a:p>
            <a:r>
              <a:rPr lang="en-IN" dirty="0">
                <a:solidFill>
                  <a:srgbClr val="FF0066"/>
                </a:solidFill>
              </a:rPr>
              <a:t>There are still few browsers that do not support frame technology.</a:t>
            </a:r>
          </a:p>
        </p:txBody>
      </p:sp>
    </p:spTree>
    <p:extLst>
      <p:ext uri="{BB962C8B-B14F-4D97-AF65-F5344CB8AC3E}">
        <p14:creationId xmlns:p14="http://schemas.microsoft.com/office/powerpoint/2010/main" val="7073824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97618"/>
          </a:xfrm>
        </p:spPr>
        <p:txBody>
          <a:bodyPr/>
          <a:lstStyle/>
          <a:p>
            <a:r>
              <a:rPr lang="en-IN" dirty="0">
                <a:solidFill>
                  <a:srgbClr val="003366"/>
                </a:solidFill>
              </a:rPr>
              <a:t>The advantages of HTML </a:t>
            </a:r>
            <a:r>
              <a:rPr lang="en-IN" dirty="0" smtClean="0">
                <a:solidFill>
                  <a:srgbClr val="003366"/>
                </a:solidFill>
              </a:rPr>
              <a:t>frames</a:t>
            </a:r>
            <a:endParaRPr lang="en-IN" dirty="0">
              <a:solidFill>
                <a:srgbClr val="003366"/>
              </a:solidFill>
            </a:endParaRPr>
          </a:p>
        </p:txBody>
      </p:sp>
      <p:sp>
        <p:nvSpPr>
          <p:cNvPr id="3" name="Content Placeholder 2"/>
          <p:cNvSpPr>
            <a:spLocks noGrp="1"/>
          </p:cNvSpPr>
          <p:nvPr>
            <p:ph idx="1"/>
          </p:nvPr>
        </p:nvSpPr>
        <p:spPr>
          <a:xfrm>
            <a:off x="838200" y="1491343"/>
            <a:ext cx="10515600" cy="4685620"/>
          </a:xfrm>
        </p:spPr>
        <p:txBody>
          <a:bodyPr>
            <a:normAutofit fontScale="85000" lnSpcReduction="10000"/>
          </a:bodyPr>
          <a:lstStyle/>
          <a:p>
            <a:r>
              <a:rPr lang="en-IN" dirty="0" smtClean="0">
                <a:solidFill>
                  <a:srgbClr val="0000FF"/>
                </a:solidFill>
              </a:rPr>
              <a:t>The </a:t>
            </a:r>
            <a:r>
              <a:rPr lang="en-IN" dirty="0">
                <a:solidFill>
                  <a:srgbClr val="0000FF"/>
                </a:solidFill>
              </a:rPr>
              <a:t>main advantage of frames is that it allows the user to view multiple documents within a single Web page.</a:t>
            </a:r>
          </a:p>
          <a:p>
            <a:endParaRPr lang="en-IN" dirty="0">
              <a:solidFill>
                <a:srgbClr val="0000FF"/>
              </a:solidFill>
            </a:endParaRPr>
          </a:p>
          <a:p>
            <a:r>
              <a:rPr lang="en-IN" dirty="0">
                <a:solidFill>
                  <a:srgbClr val="0000FF"/>
                </a:solidFill>
              </a:rPr>
              <a:t>It is possible to load pages from different servers in a single frameset.</a:t>
            </a:r>
          </a:p>
          <a:p>
            <a:endParaRPr lang="en-IN" dirty="0">
              <a:solidFill>
                <a:srgbClr val="0000FF"/>
              </a:solidFill>
            </a:endParaRPr>
          </a:p>
          <a:p>
            <a:r>
              <a:rPr lang="en-IN" dirty="0">
                <a:solidFill>
                  <a:srgbClr val="0000FF"/>
                </a:solidFill>
              </a:rPr>
              <a:t>The concern that older browsers do not support frames can be addressed using the &lt;</a:t>
            </a:r>
            <a:r>
              <a:rPr lang="en-IN" dirty="0" err="1">
                <a:solidFill>
                  <a:srgbClr val="0000FF"/>
                </a:solidFill>
              </a:rPr>
              <a:t>noframe</a:t>
            </a:r>
            <a:r>
              <a:rPr lang="en-IN" dirty="0">
                <a:solidFill>
                  <a:srgbClr val="0000FF"/>
                </a:solidFill>
              </a:rPr>
              <a:t>&gt; tag. </a:t>
            </a:r>
            <a:endParaRPr lang="en-IN" dirty="0" smtClean="0">
              <a:solidFill>
                <a:srgbClr val="0000FF"/>
              </a:solidFill>
            </a:endParaRPr>
          </a:p>
          <a:p>
            <a:endParaRPr lang="en-IN" dirty="0" smtClean="0">
              <a:solidFill>
                <a:srgbClr val="0000FF"/>
              </a:solidFill>
            </a:endParaRPr>
          </a:p>
          <a:p>
            <a:r>
              <a:rPr lang="en-IN" dirty="0" smtClean="0">
                <a:solidFill>
                  <a:srgbClr val="0000FF"/>
                </a:solidFill>
              </a:rPr>
              <a:t>This </a:t>
            </a:r>
            <a:r>
              <a:rPr lang="en-IN" dirty="0">
                <a:solidFill>
                  <a:srgbClr val="0000FF"/>
                </a:solidFill>
              </a:rPr>
              <a:t>tag provides a section in an HTML document to include alternative content for browsers without support for frames. </a:t>
            </a:r>
            <a:endParaRPr lang="en-IN" dirty="0" smtClean="0">
              <a:solidFill>
                <a:srgbClr val="0000FF"/>
              </a:solidFill>
            </a:endParaRPr>
          </a:p>
          <a:p>
            <a:endParaRPr lang="en-IN" dirty="0" smtClean="0">
              <a:solidFill>
                <a:srgbClr val="0000FF"/>
              </a:solidFill>
            </a:endParaRPr>
          </a:p>
          <a:p>
            <a:r>
              <a:rPr lang="en-IN" dirty="0" smtClean="0">
                <a:solidFill>
                  <a:srgbClr val="0000FF"/>
                </a:solidFill>
              </a:rPr>
              <a:t>However</a:t>
            </a:r>
            <a:r>
              <a:rPr lang="en-IN" dirty="0">
                <a:solidFill>
                  <a:srgbClr val="0000FF"/>
                </a:solidFill>
              </a:rPr>
              <a:t>, it requires that the Web designer provide two formats for one page.</a:t>
            </a:r>
          </a:p>
        </p:txBody>
      </p:sp>
    </p:spTree>
    <p:extLst>
      <p:ext uri="{BB962C8B-B14F-4D97-AF65-F5344CB8AC3E}">
        <p14:creationId xmlns:p14="http://schemas.microsoft.com/office/powerpoint/2010/main" val="18508385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1059875" y="674915"/>
          <a:ext cx="9089736" cy="5528457"/>
        </p:xfrm>
        <a:graphic>
          <a:graphicData uri="http://schemas.openxmlformats.org/drawingml/2006/table">
            <a:tbl>
              <a:tblPr firstRow="1" bandRow="1">
                <a:tableStyleId>{8799B23B-EC83-4686-B30A-512413B5E67A}</a:tableStyleId>
              </a:tblPr>
              <a:tblGrid>
                <a:gridCol w="1476496"/>
                <a:gridCol w="7613240"/>
              </a:tblGrid>
              <a:tr h="2512935">
                <a:tc>
                  <a:txBody>
                    <a:bodyPr/>
                    <a:lstStyle/>
                    <a:p>
                      <a:r>
                        <a:rPr lang="en-IN" dirty="0" smtClean="0"/>
                        <a:t>cols</a:t>
                      </a:r>
                      <a:endParaRPr lang="en-IN" dirty="0"/>
                    </a:p>
                  </a:txBody>
                  <a:tcPr/>
                </a:tc>
                <a:tc>
                  <a:txBody>
                    <a:bodyPr/>
                    <a:lstStyle/>
                    <a:p>
                      <a:r>
                        <a:rPr lang="en-IN" dirty="0" smtClean="0"/>
                        <a:t>Specifies how many columns are contained in the frameset and the size of each column. </a:t>
                      </a:r>
                    </a:p>
                    <a:p>
                      <a:endParaRPr lang="en-IN" dirty="0" smtClean="0"/>
                    </a:p>
                    <a:p>
                      <a:r>
                        <a:rPr lang="en-IN" dirty="0" smtClean="0"/>
                        <a:t>Absolute values in pixels. For example, to create three vertical frames, use cols = "100, 500, 100".</a:t>
                      </a:r>
                    </a:p>
                    <a:p>
                      <a:r>
                        <a:rPr lang="en-IN" dirty="0" smtClean="0"/>
                        <a:t>A percentage of the browser window. For example, to create three vertical frames, use cols = "10%, 80%, 10%".</a:t>
                      </a:r>
                    </a:p>
                    <a:p>
                      <a:endParaRPr lang="en-IN" dirty="0"/>
                    </a:p>
                  </a:txBody>
                  <a:tcPr/>
                </a:tc>
              </a:tr>
              <a:tr h="703622">
                <a:tc>
                  <a:txBody>
                    <a:bodyPr/>
                    <a:lstStyle/>
                    <a:p>
                      <a:r>
                        <a:rPr lang="en-IN" b="1" dirty="0" smtClean="0"/>
                        <a:t>rows</a:t>
                      </a:r>
                      <a:endParaRPr lang="en-IN" dirty="0"/>
                    </a:p>
                  </a:txBody>
                  <a:tcPr/>
                </a:tc>
                <a:tc>
                  <a:txBody>
                    <a:bodyPr/>
                    <a:lstStyle/>
                    <a:p>
                      <a:r>
                        <a:rPr lang="en-IN" dirty="0" smtClean="0"/>
                        <a:t>This attribute works just like the cols attribute and takes the same values, but it is used to specify the rows in the frameset.</a:t>
                      </a:r>
                      <a:endParaRPr lang="en-IN" dirty="0"/>
                    </a:p>
                  </a:txBody>
                  <a:tcPr/>
                </a:tc>
              </a:tr>
              <a:tr h="1005174">
                <a:tc>
                  <a:txBody>
                    <a:bodyPr/>
                    <a:lstStyle/>
                    <a:p>
                      <a:r>
                        <a:rPr lang="en-IN" b="1" dirty="0" smtClean="0"/>
                        <a:t>border</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This attribute specifies the width of the border of each frame in pixels. For example, border = "5". A value of zero means no border.</a:t>
                      </a:r>
                    </a:p>
                    <a:p>
                      <a:endParaRPr lang="en-IN" dirty="0"/>
                    </a:p>
                  </a:txBody>
                  <a:tcPr/>
                </a:tc>
              </a:tr>
              <a:tr h="1306726">
                <a:tc>
                  <a:txBody>
                    <a:bodyPr/>
                    <a:lstStyle/>
                    <a:p>
                      <a:r>
                        <a:rPr lang="en-IN" b="1" dirty="0" err="1" smtClean="0"/>
                        <a:t>frameborder</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This attribute specifies whether a three-dimensional border should be displayed between frames. This attribute takes value either 1 (yes) or 0 (no). For example </a:t>
                      </a:r>
                      <a:r>
                        <a:rPr lang="en-IN" dirty="0" err="1" smtClean="0"/>
                        <a:t>frameborder</a:t>
                      </a:r>
                      <a:r>
                        <a:rPr lang="en-IN" dirty="0" smtClean="0"/>
                        <a:t> = "0" specifies no border.</a:t>
                      </a:r>
                    </a:p>
                    <a:p>
                      <a:endParaRPr lang="en-IN" dirty="0"/>
                    </a:p>
                  </a:txBody>
                  <a:tcPr/>
                </a:tc>
              </a:tr>
            </a:tbl>
          </a:graphicData>
        </a:graphic>
      </p:graphicFrame>
      <p:sp>
        <p:nvSpPr>
          <p:cNvPr id="3" name="Rectangle 2"/>
          <p:cNvSpPr/>
          <p:nvPr/>
        </p:nvSpPr>
        <p:spPr>
          <a:xfrm>
            <a:off x="2682599" y="185449"/>
            <a:ext cx="3057375" cy="369332"/>
          </a:xfrm>
          <a:prstGeom prst="rect">
            <a:avLst/>
          </a:prstGeom>
        </p:spPr>
        <p:txBody>
          <a:bodyPr wrap="none">
            <a:spAutoFit/>
          </a:bodyPr>
          <a:lstStyle/>
          <a:p>
            <a:r>
              <a:rPr lang="en-IN" b="1" dirty="0" smtClean="0"/>
              <a:t>The &lt;frameset&gt; Tag Attributes</a:t>
            </a:r>
            <a:endParaRPr lang="en-IN" dirty="0"/>
          </a:p>
        </p:txBody>
      </p:sp>
    </p:spTree>
    <p:extLst>
      <p:ext uri="{BB962C8B-B14F-4D97-AF65-F5344CB8AC3E}">
        <p14:creationId xmlns:p14="http://schemas.microsoft.com/office/powerpoint/2010/main" val="3923990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173" y="365125"/>
            <a:ext cx="11146970" cy="6176963"/>
          </a:xfrm>
          <a:prstGeom prst="rect">
            <a:avLst/>
          </a:prstGeom>
        </p:spPr>
      </p:pic>
    </p:spTree>
    <p:extLst>
      <p:ext uri="{BB962C8B-B14F-4D97-AF65-F5344CB8AC3E}">
        <p14:creationId xmlns:p14="http://schemas.microsoft.com/office/powerpoint/2010/main" val="24823280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38200" y="337457"/>
            <a:ext cx="7282543" cy="369332"/>
          </a:xfrm>
          <a:prstGeom prst="rect">
            <a:avLst/>
          </a:prstGeom>
          <a:noFill/>
        </p:spPr>
        <p:txBody>
          <a:bodyPr wrap="square" rtlCol="0">
            <a:spAutoFit/>
          </a:bodyPr>
          <a:lstStyle/>
          <a:p>
            <a:r>
              <a:rPr lang="en-IN" dirty="0" smtClean="0"/>
              <a:t>Demo of frameset in rows</a:t>
            </a:r>
            <a:endParaRPr lang="en-IN"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706789"/>
            <a:ext cx="10286999" cy="5922612"/>
          </a:xfrm>
          <a:prstGeom prst="rect">
            <a:avLst/>
          </a:prstGeom>
        </p:spPr>
      </p:pic>
      <p:sp>
        <p:nvSpPr>
          <p:cNvPr id="2" name="Content Placeholder 1"/>
          <p:cNvSpPr>
            <a:spLocks noGrp="1"/>
          </p:cNvSpPr>
          <p:nvPr>
            <p:ph idx="1"/>
          </p:nvPr>
        </p:nvSpPr>
        <p:spPr/>
        <p:txBody>
          <a:bodyPr/>
          <a:lstStyle/>
          <a:p>
            <a:endParaRPr lang="en-IN" dirty="0"/>
          </a:p>
        </p:txBody>
      </p:sp>
    </p:spTree>
    <p:extLst>
      <p:ext uri="{BB962C8B-B14F-4D97-AF65-F5344CB8AC3E}">
        <p14:creationId xmlns:p14="http://schemas.microsoft.com/office/powerpoint/2010/main" val="16779892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Demo of frameset in columns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393372"/>
            <a:ext cx="10417629" cy="4757058"/>
          </a:xfrm>
        </p:spPr>
      </p:pic>
    </p:spTree>
    <p:extLst>
      <p:ext uri="{BB962C8B-B14F-4D97-AF65-F5344CB8AC3E}">
        <p14:creationId xmlns:p14="http://schemas.microsoft.com/office/powerpoint/2010/main" val="16885558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3A7D8D456D1494EA3FFC99D59B89270" ma:contentTypeVersion="4" ma:contentTypeDescription="Create a new document." ma:contentTypeScope="" ma:versionID="40f1e12631f2f23332c475ef2c8837c2">
  <xsd:schema xmlns:xsd="http://www.w3.org/2001/XMLSchema" xmlns:xs="http://www.w3.org/2001/XMLSchema" xmlns:p="http://schemas.microsoft.com/office/2006/metadata/properties" xmlns:ns2="9a3dda21-7b4e-4b7e-9ea8-1ba161d8e5be" targetNamespace="http://schemas.microsoft.com/office/2006/metadata/properties" ma:root="true" ma:fieldsID="7a5657c85742d3992434204f3f1dbd6a" ns2:_="">
    <xsd:import namespace="9a3dda21-7b4e-4b7e-9ea8-1ba161d8e5b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a3dda21-7b4e-4b7e-9ea8-1ba161d8e5b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9E219DC-86F2-4F9E-971E-E68C83B10AA7}"/>
</file>

<file path=customXml/itemProps2.xml><?xml version="1.0" encoding="utf-8"?>
<ds:datastoreItem xmlns:ds="http://schemas.openxmlformats.org/officeDocument/2006/customXml" ds:itemID="{00B57465-E734-4077-AADB-D70D29A2E884}"/>
</file>

<file path=customXml/itemProps3.xml><?xml version="1.0" encoding="utf-8"?>
<ds:datastoreItem xmlns:ds="http://schemas.openxmlformats.org/officeDocument/2006/customXml" ds:itemID="{991C8EAB-5278-4618-B99F-3D99C030DD7F}"/>
</file>

<file path=docProps/app.xml><?xml version="1.0" encoding="utf-8"?>
<Properties xmlns="http://schemas.openxmlformats.org/officeDocument/2006/extended-properties" xmlns:vt="http://schemas.openxmlformats.org/officeDocument/2006/docPropsVTypes">
  <TotalTime>431</TotalTime>
  <Words>1765</Words>
  <Application>Microsoft Office PowerPoint</Application>
  <PresentationFormat>Widescreen</PresentationFormat>
  <Paragraphs>204</Paragraphs>
  <Slides>37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Calibri Light</vt:lpstr>
      <vt:lpstr>Times New Roman</vt:lpstr>
      <vt:lpstr>Office Theme</vt:lpstr>
      <vt:lpstr>Unit 4</vt:lpstr>
      <vt:lpstr>What is Frame??</vt:lpstr>
      <vt:lpstr>PowerPoint Presentation</vt:lpstr>
      <vt:lpstr> Disadvantages of Frames </vt:lpstr>
      <vt:lpstr>The advantages of HTML frames</vt:lpstr>
      <vt:lpstr>PowerPoint Presentation</vt:lpstr>
      <vt:lpstr>PowerPoint Presentation</vt:lpstr>
      <vt:lpstr>PowerPoint Presentation</vt:lpstr>
      <vt:lpstr>Demo of frameset in columns</vt:lpstr>
      <vt:lpstr>PowerPoint Presentation</vt:lpstr>
      <vt:lpstr>PowerPoint Presentation</vt:lpstr>
      <vt:lpstr>Use of &lt;noframe&gt; tag</vt:lpstr>
      <vt:lpstr>PowerPoint Presentation</vt:lpstr>
      <vt:lpstr>Another Example of &lt;noframe&gt; Linking to document</vt:lpstr>
      <vt:lpstr>Frameborder </vt:lpstr>
      <vt:lpstr>PowerPoint Presentation</vt:lpstr>
      <vt:lpstr>PowerPoint Presentation</vt:lpstr>
      <vt:lpstr>PowerPoint Presentation</vt:lpstr>
      <vt:lpstr>Continue…..</vt:lpstr>
      <vt:lpstr>Marginwidth attribute</vt:lpstr>
      <vt:lpstr>PowerPoint Presentation</vt:lpstr>
      <vt:lpstr>Resize attribute in frame</vt:lpstr>
      <vt:lpstr>PowerPoint Presentation</vt:lpstr>
      <vt:lpstr>HTML &lt;frame&gt; scrolling Attribute</vt:lpstr>
      <vt:lpstr>Demo of scrolling attribute</vt:lpstr>
      <vt:lpstr>Target attribute in frame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Geetha Unnikrishnan</dc:creator>
  <cp:lastModifiedBy>Geetha Unnikrishnan</cp:lastModifiedBy>
  <cp:revision>95</cp:revision>
  <dcterms:created xsi:type="dcterms:W3CDTF">2019-07-12T06:11:48Z</dcterms:created>
  <dcterms:modified xsi:type="dcterms:W3CDTF">2019-11-08T10:30:19Z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0x010100F3A7D8D456D1494EA3FFC99D59B89270</vt:lpwstr>
  </property>
  <property fmtid="{D5CDD505-2E9C-101B-9397-08002B2CF9AE}" pid="3" name="Order">
    <vt:r8>72500</vt:r8>
  </property>
  <property fmtid="{D5CDD505-2E9C-101B-9397-08002B2CF9AE}" pid="4" name="_ExtendedDescription">
    <vt:lpwstr/>
  </property>
  <property fmtid="{D5CDD505-2E9C-101B-9397-08002B2CF9AE}" pid="5" name="TriggerFlowInfo">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ies>
</file>