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8.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17.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5.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60" r:id="rId16"/>
    <p:sldId id="271" r:id="rId17"/>
    <p:sldId id="272" r:id="rId18"/>
    <p:sldId id="273" r:id="rId19"/>
    <p:sldId id="274" r:id="rId20"/>
    <p:sldId id="275" r:id="rId21"/>
    <p:sldId id="277" r:id="rId22"/>
    <p:sldId id="278" r:id="rId23"/>
    <p:sldId id="279" r:id="rId24"/>
    <p:sldId id="280" r:id="rId25"/>
    <p:sldId id="28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62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C9F5700-D719-4C5B-A1C8-9E0E3E0DD560}" type="datetimeFigureOut">
              <a:rPr lang="en-IN" smtClean="0"/>
              <a:t>23-10-2019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70B528-9245-4416-B58D-C28B0743D60B}" type="slidenum">
              <a:rPr lang="en-IN" smtClean="0"/>
              <a:t>‹#›</a:t>
            </a:fld>
            <a:endParaRPr lang="en-IN"/>
          </a:p>
        </p:txBody>
      </p:sp>
    </p:spTree>
    <p:extLst>
      <p:ext uri="{BB962C8B-B14F-4D97-AF65-F5344CB8AC3E}">
        <p14:creationId xmlns:p14="http://schemas.microsoft.com/office/powerpoint/2010/main" val="2139222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C9F5700-D719-4C5B-A1C8-9E0E3E0DD560}" type="datetimeFigureOut">
              <a:rPr lang="en-IN" smtClean="0"/>
              <a:t>23-10-2019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70B528-9245-4416-B58D-C28B0743D60B}" type="slidenum">
              <a:rPr lang="en-IN" smtClean="0"/>
              <a:t>‹#›</a:t>
            </a:fld>
            <a:endParaRPr lang="en-IN"/>
          </a:p>
        </p:txBody>
      </p:sp>
    </p:spTree>
    <p:extLst>
      <p:ext uri="{BB962C8B-B14F-4D97-AF65-F5344CB8AC3E}">
        <p14:creationId xmlns:p14="http://schemas.microsoft.com/office/powerpoint/2010/main" val="108425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C9F5700-D719-4C5B-A1C8-9E0E3E0DD560}" type="datetimeFigureOut">
              <a:rPr lang="en-IN" smtClean="0"/>
              <a:t>23-10-2019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70B528-9245-4416-B58D-C28B0743D60B}" type="slidenum">
              <a:rPr lang="en-IN" smtClean="0"/>
              <a:t>‹#›</a:t>
            </a:fld>
            <a:endParaRPr lang="en-IN"/>
          </a:p>
        </p:txBody>
      </p:sp>
    </p:spTree>
    <p:extLst>
      <p:ext uri="{BB962C8B-B14F-4D97-AF65-F5344CB8AC3E}">
        <p14:creationId xmlns:p14="http://schemas.microsoft.com/office/powerpoint/2010/main" val="70491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C9F5700-D719-4C5B-A1C8-9E0E3E0DD560}" type="datetimeFigureOut">
              <a:rPr lang="en-IN" smtClean="0"/>
              <a:t>23-10-2019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70B528-9245-4416-B58D-C28B0743D60B}" type="slidenum">
              <a:rPr lang="en-IN" smtClean="0"/>
              <a:t>‹#›</a:t>
            </a:fld>
            <a:endParaRPr lang="en-IN"/>
          </a:p>
        </p:txBody>
      </p:sp>
    </p:spTree>
    <p:extLst>
      <p:ext uri="{BB962C8B-B14F-4D97-AF65-F5344CB8AC3E}">
        <p14:creationId xmlns:p14="http://schemas.microsoft.com/office/powerpoint/2010/main" val="2817959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9F5700-D719-4C5B-A1C8-9E0E3E0DD560}" type="datetimeFigureOut">
              <a:rPr lang="en-IN" smtClean="0"/>
              <a:t>23-10-2019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70B528-9245-4416-B58D-C28B0743D60B}" type="slidenum">
              <a:rPr lang="en-IN" smtClean="0"/>
              <a:t>‹#›</a:t>
            </a:fld>
            <a:endParaRPr lang="en-IN"/>
          </a:p>
        </p:txBody>
      </p:sp>
    </p:spTree>
    <p:extLst>
      <p:ext uri="{BB962C8B-B14F-4D97-AF65-F5344CB8AC3E}">
        <p14:creationId xmlns:p14="http://schemas.microsoft.com/office/powerpoint/2010/main" val="2299732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C9F5700-D719-4C5B-A1C8-9E0E3E0DD560}" type="datetimeFigureOut">
              <a:rPr lang="en-IN" smtClean="0"/>
              <a:t>23-10-2019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70B528-9245-4416-B58D-C28B0743D60B}" type="slidenum">
              <a:rPr lang="en-IN" smtClean="0"/>
              <a:t>‹#›</a:t>
            </a:fld>
            <a:endParaRPr lang="en-IN"/>
          </a:p>
        </p:txBody>
      </p:sp>
    </p:spTree>
    <p:extLst>
      <p:ext uri="{BB962C8B-B14F-4D97-AF65-F5344CB8AC3E}">
        <p14:creationId xmlns:p14="http://schemas.microsoft.com/office/powerpoint/2010/main" val="3531340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C9F5700-D719-4C5B-A1C8-9E0E3E0DD560}" type="datetimeFigureOut">
              <a:rPr lang="en-IN" smtClean="0"/>
              <a:t>23-10-2019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070B528-9245-4416-B58D-C28B0743D60B}" type="slidenum">
              <a:rPr lang="en-IN" smtClean="0"/>
              <a:t>‹#›</a:t>
            </a:fld>
            <a:endParaRPr lang="en-IN"/>
          </a:p>
        </p:txBody>
      </p:sp>
    </p:spTree>
    <p:extLst>
      <p:ext uri="{BB962C8B-B14F-4D97-AF65-F5344CB8AC3E}">
        <p14:creationId xmlns:p14="http://schemas.microsoft.com/office/powerpoint/2010/main" val="783280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C9F5700-D719-4C5B-A1C8-9E0E3E0DD560}" type="datetimeFigureOut">
              <a:rPr lang="en-IN" smtClean="0"/>
              <a:t>23-10-2019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070B528-9245-4416-B58D-C28B0743D60B}" type="slidenum">
              <a:rPr lang="en-IN" smtClean="0"/>
              <a:t>‹#›</a:t>
            </a:fld>
            <a:endParaRPr lang="en-IN"/>
          </a:p>
        </p:txBody>
      </p:sp>
    </p:spTree>
    <p:extLst>
      <p:ext uri="{BB962C8B-B14F-4D97-AF65-F5344CB8AC3E}">
        <p14:creationId xmlns:p14="http://schemas.microsoft.com/office/powerpoint/2010/main" val="2928424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9F5700-D719-4C5B-A1C8-9E0E3E0DD560}" type="datetimeFigureOut">
              <a:rPr lang="en-IN" smtClean="0"/>
              <a:t>23-10-2019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070B528-9245-4416-B58D-C28B0743D60B}" type="slidenum">
              <a:rPr lang="en-IN" smtClean="0"/>
              <a:t>‹#›</a:t>
            </a:fld>
            <a:endParaRPr lang="en-IN"/>
          </a:p>
        </p:txBody>
      </p:sp>
    </p:spTree>
    <p:extLst>
      <p:ext uri="{BB962C8B-B14F-4D97-AF65-F5344CB8AC3E}">
        <p14:creationId xmlns:p14="http://schemas.microsoft.com/office/powerpoint/2010/main" val="1580285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9F5700-D719-4C5B-A1C8-9E0E3E0DD560}" type="datetimeFigureOut">
              <a:rPr lang="en-IN" smtClean="0"/>
              <a:t>23-10-2019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70B528-9245-4416-B58D-C28B0743D60B}" type="slidenum">
              <a:rPr lang="en-IN" smtClean="0"/>
              <a:t>‹#›</a:t>
            </a:fld>
            <a:endParaRPr lang="en-IN"/>
          </a:p>
        </p:txBody>
      </p:sp>
    </p:spTree>
    <p:extLst>
      <p:ext uri="{BB962C8B-B14F-4D97-AF65-F5344CB8AC3E}">
        <p14:creationId xmlns:p14="http://schemas.microsoft.com/office/powerpoint/2010/main" val="1125559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9F5700-D719-4C5B-A1C8-9E0E3E0DD560}" type="datetimeFigureOut">
              <a:rPr lang="en-IN" smtClean="0"/>
              <a:t>23-10-2019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70B528-9245-4416-B58D-C28B0743D60B}" type="slidenum">
              <a:rPr lang="en-IN" smtClean="0"/>
              <a:t>‹#›</a:t>
            </a:fld>
            <a:endParaRPr lang="en-IN"/>
          </a:p>
        </p:txBody>
      </p:sp>
    </p:spTree>
    <p:extLst>
      <p:ext uri="{BB962C8B-B14F-4D97-AF65-F5344CB8AC3E}">
        <p14:creationId xmlns:p14="http://schemas.microsoft.com/office/powerpoint/2010/main" val="743320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9F5700-D719-4C5B-A1C8-9E0E3E0DD560}" type="datetimeFigureOut">
              <a:rPr lang="en-IN" smtClean="0"/>
              <a:t>23-10-2019</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70B528-9245-4416-B58D-C28B0743D60B}" type="slidenum">
              <a:rPr lang="en-IN" smtClean="0"/>
              <a:t>‹#›</a:t>
            </a:fld>
            <a:endParaRPr lang="en-IN"/>
          </a:p>
        </p:txBody>
      </p:sp>
    </p:spTree>
    <p:extLst>
      <p:ext uri="{BB962C8B-B14F-4D97-AF65-F5344CB8AC3E}">
        <p14:creationId xmlns:p14="http://schemas.microsoft.com/office/powerpoint/2010/main" val="19886707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hyperlink" Target="https://www.w3schools.com/jsref/event_onblur.asp" TargetMode="Externa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Event handlers</a:t>
            </a:r>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4164122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9545" y="166255"/>
            <a:ext cx="8624455" cy="6463308"/>
          </a:xfrm>
          <a:prstGeom prst="rect">
            <a:avLst/>
          </a:prstGeom>
        </p:spPr>
        <p:txBody>
          <a:bodyPr wrap="square">
            <a:spAutoFit/>
          </a:bodyPr>
          <a:lstStyle/>
          <a:p>
            <a:r>
              <a:rPr lang="en-IN" dirty="0" smtClean="0"/>
              <a:t>Example:</a:t>
            </a:r>
          </a:p>
          <a:p>
            <a:endParaRPr lang="en-IN" dirty="0"/>
          </a:p>
          <a:p>
            <a:r>
              <a:rPr lang="en-IN" dirty="0" smtClean="0"/>
              <a:t>&lt;html</a:t>
            </a:r>
            <a:r>
              <a:rPr lang="en-IN" dirty="0"/>
              <a:t>&gt;</a:t>
            </a:r>
          </a:p>
          <a:p>
            <a:r>
              <a:rPr lang="en-IN" dirty="0"/>
              <a:t>   &lt;head&gt;</a:t>
            </a:r>
          </a:p>
          <a:p>
            <a:r>
              <a:rPr lang="en-IN" dirty="0"/>
              <a:t>   </a:t>
            </a:r>
          </a:p>
          <a:p>
            <a:r>
              <a:rPr lang="en-IN" dirty="0"/>
              <a:t>      &lt;script type="text/</a:t>
            </a:r>
            <a:r>
              <a:rPr lang="en-IN" dirty="0" err="1"/>
              <a:t>javascript</a:t>
            </a:r>
            <a:r>
              <a:rPr lang="en-IN" dirty="0"/>
              <a:t>"&gt;</a:t>
            </a:r>
          </a:p>
          <a:p>
            <a:r>
              <a:rPr lang="en-IN" dirty="0"/>
              <a:t>         function </a:t>
            </a:r>
            <a:r>
              <a:rPr lang="en-IN" dirty="0" err="1"/>
              <a:t>sayHello</a:t>
            </a:r>
            <a:r>
              <a:rPr lang="en-IN" dirty="0"/>
              <a:t>(name, age)</a:t>
            </a:r>
          </a:p>
          <a:p>
            <a:r>
              <a:rPr lang="en-IN" dirty="0"/>
              <a:t>         {</a:t>
            </a:r>
          </a:p>
          <a:p>
            <a:r>
              <a:rPr lang="en-IN" dirty="0"/>
              <a:t>            </a:t>
            </a:r>
            <a:r>
              <a:rPr lang="en-IN" dirty="0" err="1"/>
              <a:t>document.write</a:t>
            </a:r>
            <a:r>
              <a:rPr lang="en-IN" dirty="0"/>
              <a:t> (name + " is " + age + " years old.");</a:t>
            </a:r>
          </a:p>
          <a:p>
            <a:r>
              <a:rPr lang="en-IN" dirty="0"/>
              <a:t>         }</a:t>
            </a:r>
          </a:p>
          <a:p>
            <a:r>
              <a:rPr lang="en-IN" dirty="0"/>
              <a:t>      &lt;/script&gt;</a:t>
            </a:r>
          </a:p>
          <a:p>
            <a:r>
              <a:rPr lang="en-IN" dirty="0"/>
              <a:t>      </a:t>
            </a:r>
          </a:p>
          <a:p>
            <a:r>
              <a:rPr lang="en-IN" dirty="0"/>
              <a:t>   &lt;/head&gt;</a:t>
            </a:r>
          </a:p>
          <a:p>
            <a:r>
              <a:rPr lang="en-IN" dirty="0"/>
              <a:t>   &lt;body&gt;</a:t>
            </a:r>
          </a:p>
          <a:p>
            <a:r>
              <a:rPr lang="en-IN" dirty="0"/>
              <a:t>      &lt;p&gt;Click the following button to call the function&lt;/p&gt;</a:t>
            </a:r>
          </a:p>
          <a:p>
            <a:r>
              <a:rPr lang="en-IN" dirty="0"/>
              <a:t>      </a:t>
            </a:r>
          </a:p>
          <a:p>
            <a:r>
              <a:rPr lang="en-IN" dirty="0"/>
              <a:t>      &lt;form&gt;</a:t>
            </a:r>
          </a:p>
          <a:p>
            <a:r>
              <a:rPr lang="en-IN" dirty="0"/>
              <a:t>         &lt;input type="button" </a:t>
            </a:r>
            <a:r>
              <a:rPr lang="en-IN" dirty="0" err="1"/>
              <a:t>onclick</a:t>
            </a:r>
            <a:r>
              <a:rPr lang="en-IN" dirty="0"/>
              <a:t>="</a:t>
            </a:r>
            <a:r>
              <a:rPr lang="en-IN" dirty="0" err="1"/>
              <a:t>sayHello</a:t>
            </a:r>
            <a:r>
              <a:rPr lang="en-IN" dirty="0"/>
              <a:t>('Zara', 7)" value="Say Hello"&gt;</a:t>
            </a:r>
          </a:p>
          <a:p>
            <a:r>
              <a:rPr lang="en-IN" dirty="0"/>
              <a:t>      &lt;/form&gt;</a:t>
            </a:r>
          </a:p>
          <a:p>
            <a:r>
              <a:rPr lang="en-IN" dirty="0"/>
              <a:t>      </a:t>
            </a:r>
          </a:p>
          <a:p>
            <a:r>
              <a:rPr lang="en-IN" dirty="0"/>
              <a:t>      &lt;p&gt;Use different parameters inside the function and then try...&lt;/p&gt;</a:t>
            </a:r>
          </a:p>
          <a:p>
            <a:r>
              <a:rPr lang="en-IN" dirty="0"/>
              <a:t>   &lt;/body&gt;</a:t>
            </a:r>
          </a:p>
          <a:p>
            <a:r>
              <a:rPr lang="en-IN" dirty="0"/>
              <a:t>&lt;/html&gt;</a:t>
            </a:r>
          </a:p>
        </p:txBody>
      </p:sp>
    </p:spTree>
    <p:extLst>
      <p:ext uri="{BB962C8B-B14F-4D97-AF65-F5344CB8AC3E}">
        <p14:creationId xmlns:p14="http://schemas.microsoft.com/office/powerpoint/2010/main" val="2314397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93618" y="992332"/>
            <a:ext cx="4648200" cy="1257300"/>
          </a:xfrm>
          <a:prstGeom prst="rect">
            <a:avLst/>
          </a:prstGeom>
        </p:spPr>
      </p:pic>
      <p:sp>
        <p:nvSpPr>
          <p:cNvPr id="3" name="TextBox 2"/>
          <p:cNvSpPr txBox="1"/>
          <p:nvPr/>
        </p:nvSpPr>
        <p:spPr>
          <a:xfrm>
            <a:off x="716973" y="280555"/>
            <a:ext cx="3117272" cy="369332"/>
          </a:xfrm>
          <a:prstGeom prst="rect">
            <a:avLst/>
          </a:prstGeom>
          <a:noFill/>
        </p:spPr>
        <p:txBody>
          <a:bodyPr wrap="square" rtlCol="0">
            <a:spAutoFit/>
          </a:bodyPr>
          <a:lstStyle/>
          <a:p>
            <a:r>
              <a:rPr lang="en-IN" dirty="0" smtClean="0"/>
              <a:t>OUTPUT:</a:t>
            </a:r>
            <a:endParaRPr lang="en-IN" dirty="0"/>
          </a:p>
        </p:txBody>
      </p:sp>
      <p:sp>
        <p:nvSpPr>
          <p:cNvPr id="4" name="Rectangle 3"/>
          <p:cNvSpPr/>
          <p:nvPr/>
        </p:nvSpPr>
        <p:spPr>
          <a:xfrm>
            <a:off x="893618" y="3608015"/>
            <a:ext cx="1947969" cy="369332"/>
          </a:xfrm>
          <a:prstGeom prst="rect">
            <a:avLst/>
          </a:prstGeom>
        </p:spPr>
        <p:txBody>
          <a:bodyPr wrap="none">
            <a:spAutoFit/>
          </a:bodyPr>
          <a:lstStyle/>
          <a:p>
            <a:r>
              <a:rPr lang="en-IN" dirty="0">
                <a:solidFill>
                  <a:srgbClr val="000000"/>
                </a:solidFill>
                <a:latin typeface="Times New Roman" panose="02020603050405020304" pitchFamily="18" charset="0"/>
              </a:rPr>
              <a:t>Zara is 7 years old.</a:t>
            </a:r>
            <a:endParaRPr lang="en-IN" dirty="0"/>
          </a:p>
        </p:txBody>
      </p:sp>
      <p:sp>
        <p:nvSpPr>
          <p:cNvPr id="5" name="TextBox 4"/>
          <p:cNvSpPr txBox="1"/>
          <p:nvPr/>
        </p:nvSpPr>
        <p:spPr>
          <a:xfrm>
            <a:off x="893618" y="2744157"/>
            <a:ext cx="4817485" cy="369332"/>
          </a:xfrm>
          <a:prstGeom prst="rect">
            <a:avLst/>
          </a:prstGeom>
          <a:noFill/>
        </p:spPr>
        <p:txBody>
          <a:bodyPr wrap="square" rtlCol="0">
            <a:spAutoFit/>
          </a:bodyPr>
          <a:lstStyle/>
          <a:p>
            <a:r>
              <a:rPr lang="en-IN" dirty="0" smtClean="0"/>
              <a:t>Click on Say Hello button</a:t>
            </a:r>
            <a:endParaRPr lang="en-IN" dirty="0"/>
          </a:p>
        </p:txBody>
      </p:sp>
    </p:spTree>
    <p:extLst>
      <p:ext uri="{BB962C8B-B14F-4D97-AF65-F5344CB8AC3E}">
        <p14:creationId xmlns:p14="http://schemas.microsoft.com/office/powerpoint/2010/main" val="16593641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33351" y="438789"/>
            <a:ext cx="2706190" cy="369332"/>
          </a:xfrm>
          <a:prstGeom prst="rect">
            <a:avLst/>
          </a:prstGeom>
        </p:spPr>
        <p:txBody>
          <a:bodyPr wrap="none">
            <a:spAutoFit/>
          </a:bodyPr>
          <a:lstStyle/>
          <a:p>
            <a:r>
              <a:rPr lang="en-IN" dirty="0">
                <a:solidFill>
                  <a:srgbClr val="121214"/>
                </a:solidFill>
                <a:latin typeface="Verdana" panose="020B0604030504040204" pitchFamily="34" charset="0"/>
              </a:rPr>
              <a:t>The return Statement</a:t>
            </a:r>
            <a:endParaRPr lang="en-IN" b="0" i="0" dirty="0">
              <a:solidFill>
                <a:srgbClr val="121214"/>
              </a:solidFill>
              <a:effectLst/>
              <a:latin typeface="Verdana" panose="020B0604030504040204" pitchFamily="34" charset="0"/>
            </a:endParaRPr>
          </a:p>
        </p:txBody>
      </p:sp>
      <p:sp>
        <p:nvSpPr>
          <p:cNvPr id="3" name="Rectangle 2"/>
          <p:cNvSpPr/>
          <p:nvPr/>
        </p:nvSpPr>
        <p:spPr>
          <a:xfrm>
            <a:off x="691540" y="955054"/>
            <a:ext cx="8930441" cy="1200329"/>
          </a:xfrm>
          <a:prstGeom prst="rect">
            <a:avLst/>
          </a:prstGeom>
        </p:spPr>
        <p:txBody>
          <a:bodyPr wrap="square">
            <a:spAutoFit/>
          </a:bodyPr>
          <a:lstStyle/>
          <a:p>
            <a:pPr marL="285750" indent="-285750">
              <a:buFont typeface="Arial" panose="020B0604020202020204" pitchFamily="34" charset="0"/>
              <a:buChar char="•"/>
            </a:pPr>
            <a:r>
              <a:rPr lang="en-IN" dirty="0">
                <a:solidFill>
                  <a:srgbClr val="000000"/>
                </a:solidFill>
                <a:latin typeface="Verdana" panose="020B0604030504040204" pitchFamily="34" charset="0"/>
              </a:rPr>
              <a:t>A JavaScript function can have an optional </a:t>
            </a:r>
            <a:r>
              <a:rPr lang="en-IN" b="1" dirty="0">
                <a:solidFill>
                  <a:srgbClr val="000000"/>
                </a:solidFill>
                <a:latin typeface="Verdana" panose="020B0604030504040204" pitchFamily="34" charset="0"/>
              </a:rPr>
              <a:t>return</a:t>
            </a:r>
            <a:r>
              <a:rPr lang="en-IN" dirty="0">
                <a:solidFill>
                  <a:srgbClr val="000000"/>
                </a:solidFill>
                <a:latin typeface="Verdana" panose="020B0604030504040204" pitchFamily="34" charset="0"/>
              </a:rPr>
              <a:t> statement. This is required if you want to return a value from a function. </a:t>
            </a:r>
            <a:endParaRPr lang="en-IN" dirty="0" smtClean="0">
              <a:solidFill>
                <a:srgbClr val="000000"/>
              </a:solidFill>
              <a:latin typeface="Verdana" panose="020B0604030504040204" pitchFamily="34" charset="0"/>
            </a:endParaRPr>
          </a:p>
          <a:p>
            <a:endParaRPr lang="en-IN" dirty="0" smtClean="0">
              <a:solidFill>
                <a:srgbClr val="000000"/>
              </a:solidFill>
              <a:latin typeface="Verdana" panose="020B0604030504040204" pitchFamily="34" charset="0"/>
            </a:endParaRPr>
          </a:p>
          <a:p>
            <a:pPr marL="285750" indent="-285750">
              <a:buFont typeface="Arial" panose="020B0604020202020204" pitchFamily="34" charset="0"/>
              <a:buChar char="•"/>
            </a:pPr>
            <a:r>
              <a:rPr lang="en-IN" dirty="0" smtClean="0">
                <a:solidFill>
                  <a:srgbClr val="000000"/>
                </a:solidFill>
                <a:latin typeface="Verdana" panose="020B0604030504040204" pitchFamily="34" charset="0"/>
              </a:rPr>
              <a:t>This </a:t>
            </a:r>
            <a:r>
              <a:rPr lang="en-IN" dirty="0">
                <a:solidFill>
                  <a:srgbClr val="000000"/>
                </a:solidFill>
                <a:latin typeface="Verdana" panose="020B0604030504040204" pitchFamily="34" charset="0"/>
              </a:rPr>
              <a:t>statement should be the last statement in a function.</a:t>
            </a:r>
            <a:endParaRPr lang="en-IN" dirty="0"/>
          </a:p>
        </p:txBody>
      </p:sp>
    </p:spTree>
    <p:extLst>
      <p:ext uri="{BB962C8B-B14F-4D97-AF65-F5344CB8AC3E}">
        <p14:creationId xmlns:p14="http://schemas.microsoft.com/office/powerpoint/2010/main" val="7730229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40427" y="-1039091"/>
            <a:ext cx="9112828" cy="8125301"/>
          </a:xfrm>
          <a:prstGeom prst="rect">
            <a:avLst/>
          </a:prstGeom>
        </p:spPr>
        <p:txBody>
          <a:bodyPr wrap="square">
            <a:spAutoFit/>
          </a:bodyPr>
          <a:lstStyle/>
          <a:p>
            <a:endParaRPr lang="en-IN" dirty="0" smtClean="0"/>
          </a:p>
          <a:p>
            <a:endParaRPr lang="en-IN" dirty="0"/>
          </a:p>
          <a:p>
            <a:endParaRPr lang="en-IN" dirty="0" smtClean="0"/>
          </a:p>
          <a:p>
            <a:endParaRPr lang="en-IN" dirty="0"/>
          </a:p>
          <a:p>
            <a:endParaRPr lang="en-IN" dirty="0" smtClean="0"/>
          </a:p>
          <a:p>
            <a:r>
              <a:rPr lang="en-IN" dirty="0" smtClean="0"/>
              <a:t>&lt;</a:t>
            </a:r>
            <a:r>
              <a:rPr lang="en-IN" dirty="0"/>
              <a:t>head&gt;</a:t>
            </a:r>
          </a:p>
          <a:p>
            <a:r>
              <a:rPr lang="en-IN" dirty="0"/>
              <a:t>      </a:t>
            </a:r>
            <a:r>
              <a:rPr lang="en-IN" dirty="0" smtClean="0"/>
              <a:t>&lt;script </a:t>
            </a:r>
            <a:r>
              <a:rPr lang="en-IN" dirty="0"/>
              <a:t>type="text/</a:t>
            </a:r>
            <a:r>
              <a:rPr lang="en-IN" dirty="0" err="1"/>
              <a:t>javascript</a:t>
            </a:r>
            <a:r>
              <a:rPr lang="en-IN" dirty="0"/>
              <a:t>"&gt;</a:t>
            </a:r>
          </a:p>
          <a:p>
            <a:r>
              <a:rPr lang="en-IN" dirty="0"/>
              <a:t>         function concatenate(first, last)</a:t>
            </a:r>
          </a:p>
          <a:p>
            <a:r>
              <a:rPr lang="en-IN" dirty="0"/>
              <a:t>         {</a:t>
            </a:r>
          </a:p>
          <a:p>
            <a:r>
              <a:rPr lang="en-IN" dirty="0"/>
              <a:t>            </a:t>
            </a:r>
            <a:r>
              <a:rPr lang="en-IN" dirty="0" err="1"/>
              <a:t>var</a:t>
            </a:r>
            <a:r>
              <a:rPr lang="en-IN" dirty="0"/>
              <a:t> full;</a:t>
            </a:r>
          </a:p>
          <a:p>
            <a:r>
              <a:rPr lang="en-IN" dirty="0"/>
              <a:t>            full = first + last;</a:t>
            </a:r>
          </a:p>
          <a:p>
            <a:r>
              <a:rPr lang="en-IN" dirty="0"/>
              <a:t>            return full;</a:t>
            </a:r>
          </a:p>
          <a:p>
            <a:r>
              <a:rPr lang="en-IN" dirty="0"/>
              <a:t>         }</a:t>
            </a:r>
          </a:p>
          <a:p>
            <a:r>
              <a:rPr lang="en-IN" dirty="0"/>
              <a:t>         </a:t>
            </a:r>
            <a:r>
              <a:rPr lang="en-IN" dirty="0" smtClean="0"/>
              <a:t>function </a:t>
            </a:r>
            <a:r>
              <a:rPr lang="en-IN" dirty="0" err="1"/>
              <a:t>secondFunction</a:t>
            </a:r>
            <a:r>
              <a:rPr lang="en-IN" dirty="0"/>
              <a:t>()</a:t>
            </a:r>
          </a:p>
          <a:p>
            <a:r>
              <a:rPr lang="en-IN" dirty="0"/>
              <a:t>         {</a:t>
            </a:r>
          </a:p>
          <a:p>
            <a:r>
              <a:rPr lang="en-IN" dirty="0"/>
              <a:t>            </a:t>
            </a:r>
            <a:r>
              <a:rPr lang="en-IN" dirty="0" err="1"/>
              <a:t>var</a:t>
            </a:r>
            <a:r>
              <a:rPr lang="en-IN" dirty="0"/>
              <a:t> result;</a:t>
            </a:r>
          </a:p>
          <a:p>
            <a:r>
              <a:rPr lang="en-IN" dirty="0"/>
              <a:t>            result = concatenate('Zara', 'Ali');</a:t>
            </a:r>
          </a:p>
          <a:p>
            <a:r>
              <a:rPr lang="en-IN" dirty="0"/>
              <a:t>            </a:t>
            </a:r>
            <a:r>
              <a:rPr lang="en-IN" dirty="0" err="1"/>
              <a:t>document.write</a:t>
            </a:r>
            <a:r>
              <a:rPr lang="en-IN" dirty="0"/>
              <a:t> (result );</a:t>
            </a:r>
          </a:p>
          <a:p>
            <a:r>
              <a:rPr lang="en-IN" dirty="0"/>
              <a:t>         }</a:t>
            </a:r>
          </a:p>
          <a:p>
            <a:r>
              <a:rPr lang="en-IN" dirty="0"/>
              <a:t>      &lt;/script&gt;</a:t>
            </a:r>
          </a:p>
          <a:p>
            <a:r>
              <a:rPr lang="en-IN" dirty="0"/>
              <a:t> </a:t>
            </a:r>
            <a:r>
              <a:rPr lang="en-IN" dirty="0" smtClean="0"/>
              <a:t>&lt;/</a:t>
            </a:r>
            <a:r>
              <a:rPr lang="en-IN" dirty="0"/>
              <a:t>head&gt;</a:t>
            </a:r>
          </a:p>
          <a:p>
            <a:r>
              <a:rPr lang="en-IN" dirty="0"/>
              <a:t>   </a:t>
            </a:r>
            <a:r>
              <a:rPr lang="en-IN" dirty="0" smtClean="0"/>
              <a:t>&lt;</a:t>
            </a:r>
            <a:r>
              <a:rPr lang="en-IN" dirty="0"/>
              <a:t>body&gt;</a:t>
            </a:r>
          </a:p>
          <a:p>
            <a:r>
              <a:rPr lang="en-IN" dirty="0"/>
              <a:t>      &lt;p&gt;Click the following button to call the function&lt;/p&gt;</a:t>
            </a:r>
          </a:p>
          <a:p>
            <a:r>
              <a:rPr lang="en-IN" dirty="0"/>
              <a:t>      </a:t>
            </a:r>
            <a:r>
              <a:rPr lang="en-IN" dirty="0" smtClean="0"/>
              <a:t>&lt;</a:t>
            </a:r>
            <a:r>
              <a:rPr lang="en-IN" dirty="0"/>
              <a:t>form&gt;</a:t>
            </a:r>
          </a:p>
          <a:p>
            <a:r>
              <a:rPr lang="en-IN" dirty="0"/>
              <a:t>         &lt;input type="button" </a:t>
            </a:r>
            <a:r>
              <a:rPr lang="en-IN" dirty="0" err="1"/>
              <a:t>onclick</a:t>
            </a:r>
            <a:r>
              <a:rPr lang="en-IN" dirty="0"/>
              <a:t>="</a:t>
            </a:r>
            <a:r>
              <a:rPr lang="en-IN" dirty="0" err="1"/>
              <a:t>secondFunction</a:t>
            </a:r>
            <a:r>
              <a:rPr lang="en-IN" dirty="0"/>
              <a:t>()" value="Call Function"&gt;</a:t>
            </a:r>
          </a:p>
          <a:p>
            <a:r>
              <a:rPr lang="en-IN" dirty="0"/>
              <a:t>      &lt;/form&gt;</a:t>
            </a:r>
          </a:p>
          <a:p>
            <a:r>
              <a:rPr lang="en-IN" dirty="0"/>
              <a:t>      </a:t>
            </a:r>
            <a:r>
              <a:rPr lang="en-IN" dirty="0" smtClean="0"/>
              <a:t>&lt;</a:t>
            </a:r>
            <a:r>
              <a:rPr lang="en-IN" dirty="0"/>
              <a:t>p&gt;Use different parameters inside the function and then try...&lt;/p&gt;</a:t>
            </a:r>
          </a:p>
          <a:p>
            <a:r>
              <a:rPr lang="en-IN" dirty="0"/>
              <a:t> </a:t>
            </a:r>
            <a:r>
              <a:rPr lang="en-IN" dirty="0" smtClean="0"/>
              <a:t>&lt;/</a:t>
            </a:r>
            <a:r>
              <a:rPr lang="en-IN" dirty="0"/>
              <a:t>body</a:t>
            </a:r>
            <a:r>
              <a:rPr lang="en-IN" dirty="0" smtClean="0"/>
              <a:t>&gt;</a:t>
            </a:r>
            <a:endParaRPr lang="en-IN" dirty="0"/>
          </a:p>
        </p:txBody>
      </p:sp>
    </p:spTree>
    <p:extLst>
      <p:ext uri="{BB962C8B-B14F-4D97-AF65-F5344CB8AC3E}">
        <p14:creationId xmlns:p14="http://schemas.microsoft.com/office/powerpoint/2010/main" val="7854308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26879" y="1500847"/>
            <a:ext cx="4648200" cy="1333500"/>
          </a:xfrm>
          <a:prstGeom prst="rect">
            <a:avLst/>
          </a:prstGeom>
        </p:spPr>
      </p:pic>
      <p:sp>
        <p:nvSpPr>
          <p:cNvPr id="3" name="Rectangle 2"/>
          <p:cNvSpPr/>
          <p:nvPr/>
        </p:nvSpPr>
        <p:spPr>
          <a:xfrm>
            <a:off x="1230788" y="4470461"/>
            <a:ext cx="902811" cy="369332"/>
          </a:xfrm>
          <a:prstGeom prst="rect">
            <a:avLst/>
          </a:prstGeom>
        </p:spPr>
        <p:txBody>
          <a:bodyPr wrap="none">
            <a:spAutoFit/>
          </a:bodyPr>
          <a:lstStyle/>
          <a:p>
            <a:r>
              <a:rPr lang="en-IN" dirty="0" err="1">
                <a:solidFill>
                  <a:srgbClr val="000000"/>
                </a:solidFill>
                <a:latin typeface="Times New Roman" panose="02020603050405020304" pitchFamily="18" charset="0"/>
              </a:rPr>
              <a:t>ZaraAli</a:t>
            </a:r>
            <a:endParaRPr lang="en-IN" dirty="0"/>
          </a:p>
        </p:txBody>
      </p:sp>
      <p:sp>
        <p:nvSpPr>
          <p:cNvPr id="5" name="TextBox 4"/>
          <p:cNvSpPr txBox="1"/>
          <p:nvPr/>
        </p:nvSpPr>
        <p:spPr>
          <a:xfrm>
            <a:off x="1126879" y="748145"/>
            <a:ext cx="1398112" cy="369332"/>
          </a:xfrm>
          <a:prstGeom prst="rect">
            <a:avLst/>
          </a:prstGeom>
          <a:noFill/>
        </p:spPr>
        <p:txBody>
          <a:bodyPr wrap="square" rtlCol="0">
            <a:spAutoFit/>
          </a:bodyPr>
          <a:lstStyle/>
          <a:p>
            <a:r>
              <a:rPr lang="en-IN" dirty="0" smtClean="0"/>
              <a:t>OUTPUT:</a:t>
            </a:r>
            <a:endParaRPr lang="en-IN" dirty="0"/>
          </a:p>
        </p:txBody>
      </p:sp>
      <p:sp>
        <p:nvSpPr>
          <p:cNvPr id="6" name="Rectangle 5"/>
          <p:cNvSpPr/>
          <p:nvPr/>
        </p:nvSpPr>
        <p:spPr>
          <a:xfrm>
            <a:off x="1126879" y="3467738"/>
            <a:ext cx="2510431" cy="369332"/>
          </a:xfrm>
          <a:prstGeom prst="rect">
            <a:avLst/>
          </a:prstGeom>
        </p:spPr>
        <p:txBody>
          <a:bodyPr wrap="none">
            <a:spAutoFit/>
          </a:bodyPr>
          <a:lstStyle/>
          <a:p>
            <a:r>
              <a:rPr lang="en-IN" dirty="0"/>
              <a:t>Click on Say Hello button</a:t>
            </a:r>
          </a:p>
        </p:txBody>
      </p:sp>
      <p:sp>
        <p:nvSpPr>
          <p:cNvPr id="7" name="TextBox 6"/>
          <p:cNvSpPr txBox="1"/>
          <p:nvPr/>
        </p:nvSpPr>
        <p:spPr>
          <a:xfrm>
            <a:off x="1330036" y="5538355"/>
            <a:ext cx="5361981" cy="369332"/>
          </a:xfrm>
          <a:prstGeom prst="rect">
            <a:avLst/>
          </a:prstGeom>
          <a:noFill/>
        </p:spPr>
        <p:txBody>
          <a:bodyPr wrap="none" rtlCol="0">
            <a:spAutoFit/>
          </a:bodyPr>
          <a:lstStyle/>
          <a:p>
            <a:r>
              <a:rPr lang="en-IN" dirty="0" smtClean="0"/>
              <a:t>1) Write a program to add two numbers using function.</a:t>
            </a:r>
            <a:endParaRPr lang="en-IN" dirty="0"/>
          </a:p>
        </p:txBody>
      </p:sp>
    </p:spTree>
    <p:extLst>
      <p:ext uri="{BB962C8B-B14F-4D97-AF65-F5344CB8AC3E}">
        <p14:creationId xmlns:p14="http://schemas.microsoft.com/office/powerpoint/2010/main" val="14771992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onmouseover</a:t>
            </a:r>
            <a:r>
              <a:rPr lang="en-IN" dirty="0"/>
              <a:t> Event</a:t>
            </a:r>
            <a:br>
              <a:rPr lang="en-IN" dirty="0"/>
            </a:br>
            <a:endParaRPr lang="en-IN" dirty="0"/>
          </a:p>
        </p:txBody>
      </p:sp>
      <p:sp>
        <p:nvSpPr>
          <p:cNvPr id="3" name="Content Placeholder 2"/>
          <p:cNvSpPr>
            <a:spLocks noGrp="1"/>
          </p:cNvSpPr>
          <p:nvPr>
            <p:ph idx="1"/>
          </p:nvPr>
        </p:nvSpPr>
        <p:spPr/>
        <p:txBody>
          <a:bodyPr/>
          <a:lstStyle/>
          <a:p>
            <a:r>
              <a:rPr lang="en-IN" dirty="0" smtClean="0"/>
              <a:t>The </a:t>
            </a:r>
            <a:r>
              <a:rPr lang="en-IN" dirty="0" err="1"/>
              <a:t>onmouseover</a:t>
            </a:r>
            <a:r>
              <a:rPr lang="en-IN" dirty="0"/>
              <a:t> event occurs when the mouse pointer is moved onto an element, or onto one of its children</a:t>
            </a:r>
            <a:r>
              <a:rPr lang="en-IN" dirty="0" smtClean="0"/>
              <a:t>.</a:t>
            </a:r>
          </a:p>
          <a:p>
            <a:r>
              <a:rPr lang="en-IN" dirty="0"/>
              <a:t>Syntax</a:t>
            </a:r>
          </a:p>
          <a:p>
            <a:r>
              <a:rPr lang="en-IN" dirty="0"/>
              <a:t>In JavaScript:</a:t>
            </a:r>
          </a:p>
          <a:p>
            <a:r>
              <a:rPr lang="en-IN" smtClean="0"/>
              <a:t>object.onmouseover</a:t>
            </a:r>
            <a:r>
              <a:rPr lang="en-IN" dirty="0" smtClean="0"/>
              <a:t> </a:t>
            </a:r>
            <a:r>
              <a:rPr lang="en-IN" dirty="0"/>
              <a:t>= function(){</a:t>
            </a:r>
            <a:r>
              <a:rPr lang="en-IN" dirty="0" err="1"/>
              <a:t>myScript</a:t>
            </a:r>
            <a:r>
              <a:rPr lang="en-IN" dirty="0"/>
              <a:t>};</a:t>
            </a:r>
          </a:p>
        </p:txBody>
      </p:sp>
    </p:spTree>
    <p:extLst>
      <p:ext uri="{BB962C8B-B14F-4D97-AF65-F5344CB8AC3E}">
        <p14:creationId xmlns:p14="http://schemas.microsoft.com/office/powerpoint/2010/main" val="18494845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52457" y="1848343"/>
            <a:ext cx="5431972" cy="4305901"/>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094" y="1690688"/>
            <a:ext cx="4846363" cy="4329112"/>
          </a:xfrm>
          <a:prstGeom prst="rect">
            <a:avLst/>
          </a:prstGeom>
        </p:spPr>
      </p:pic>
    </p:spTree>
    <p:extLst>
      <p:ext uri="{BB962C8B-B14F-4D97-AF65-F5344CB8AC3E}">
        <p14:creationId xmlns:p14="http://schemas.microsoft.com/office/powerpoint/2010/main" val="3272729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It is an event that triggers when the mouse pointer moves out of an element. </a:t>
            </a:r>
            <a:endParaRPr lang="en-IN" dirty="0" smtClean="0"/>
          </a:p>
          <a:p>
            <a:endParaRPr lang="en-IN"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129" y="2887906"/>
            <a:ext cx="5353797" cy="3019846"/>
          </a:xfrm>
          <a:prstGeom prst="rect">
            <a:avLst/>
          </a:prstGeom>
        </p:spPr>
      </p:pic>
    </p:spTree>
    <p:extLst>
      <p:ext uri="{BB962C8B-B14F-4D97-AF65-F5344CB8AC3E}">
        <p14:creationId xmlns:p14="http://schemas.microsoft.com/office/powerpoint/2010/main" val="31177837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9156" y="426027"/>
            <a:ext cx="10193480" cy="6186309"/>
          </a:xfrm>
          <a:prstGeom prst="rect">
            <a:avLst/>
          </a:prstGeom>
        </p:spPr>
        <p:txBody>
          <a:bodyPr wrap="square">
            <a:spAutoFit/>
          </a:bodyPr>
          <a:lstStyle/>
          <a:p>
            <a:r>
              <a:rPr lang="en-IN" b="1" dirty="0" err="1">
                <a:solidFill>
                  <a:srgbClr val="000000"/>
                </a:solidFill>
                <a:latin typeface="Verdana" panose="020B0604030504040204" pitchFamily="34" charset="0"/>
              </a:rPr>
              <a:t>onsubmit</a:t>
            </a:r>
            <a:r>
              <a:rPr lang="en-IN" b="1" dirty="0">
                <a:solidFill>
                  <a:srgbClr val="000000"/>
                </a:solidFill>
                <a:latin typeface="Verdana" panose="020B0604030504040204" pitchFamily="34" charset="0"/>
              </a:rPr>
              <a:t> event</a:t>
            </a:r>
            <a:r>
              <a:rPr lang="en-IN" dirty="0">
                <a:solidFill>
                  <a:srgbClr val="000000"/>
                </a:solidFill>
                <a:latin typeface="Verdana" panose="020B0604030504040204" pitchFamily="34" charset="0"/>
              </a:rPr>
              <a:t> </a:t>
            </a:r>
            <a:endParaRPr lang="en-IN" dirty="0" smtClean="0">
              <a:solidFill>
                <a:srgbClr val="000000"/>
              </a:solidFill>
              <a:latin typeface="Verdana" panose="020B0604030504040204" pitchFamily="34" charset="0"/>
            </a:endParaRPr>
          </a:p>
          <a:p>
            <a:endParaRPr lang="en-IN" dirty="0">
              <a:solidFill>
                <a:srgbClr val="000000"/>
              </a:solidFill>
              <a:latin typeface="Verdana" panose="020B0604030504040204" pitchFamily="34" charset="0"/>
            </a:endParaRPr>
          </a:p>
          <a:p>
            <a:r>
              <a:rPr lang="en-IN" dirty="0" smtClean="0">
                <a:solidFill>
                  <a:srgbClr val="000000"/>
                </a:solidFill>
                <a:latin typeface="Verdana" panose="020B0604030504040204" pitchFamily="34" charset="0"/>
              </a:rPr>
              <a:t>The </a:t>
            </a:r>
            <a:r>
              <a:rPr lang="en-IN" dirty="0" err="1">
                <a:solidFill>
                  <a:srgbClr val="000000"/>
                </a:solidFill>
                <a:latin typeface="Verdana" panose="020B0604030504040204" pitchFamily="34" charset="0"/>
              </a:rPr>
              <a:t>onsubmit</a:t>
            </a:r>
            <a:r>
              <a:rPr lang="en-IN" dirty="0">
                <a:solidFill>
                  <a:srgbClr val="000000"/>
                </a:solidFill>
                <a:latin typeface="Verdana" panose="020B0604030504040204" pitchFamily="34" charset="0"/>
              </a:rPr>
              <a:t> event occurs when a form is submitted</a:t>
            </a:r>
            <a:r>
              <a:rPr lang="en-IN" dirty="0" smtClean="0">
                <a:solidFill>
                  <a:srgbClr val="000000"/>
                </a:solidFill>
                <a:latin typeface="Verdana" panose="020B0604030504040204" pitchFamily="34" charset="0"/>
              </a:rPr>
              <a:t>.</a:t>
            </a:r>
          </a:p>
          <a:p>
            <a:endParaRPr lang="en-IN" dirty="0">
              <a:solidFill>
                <a:srgbClr val="000000"/>
              </a:solidFill>
              <a:latin typeface="Verdana" panose="020B0604030504040204" pitchFamily="34" charset="0"/>
            </a:endParaRPr>
          </a:p>
          <a:p>
            <a:r>
              <a:rPr lang="en-IN" dirty="0"/>
              <a:t>&lt;html&gt;</a:t>
            </a:r>
          </a:p>
          <a:p>
            <a:r>
              <a:rPr lang="en-IN" dirty="0"/>
              <a:t>&lt;body&gt;</a:t>
            </a:r>
          </a:p>
          <a:p>
            <a:endParaRPr lang="en-IN" dirty="0"/>
          </a:p>
          <a:p>
            <a:r>
              <a:rPr lang="en-IN" dirty="0"/>
              <a:t>&lt;p&gt;When you submit the form, a function is triggered which alerts some text.&lt;/p&gt;</a:t>
            </a:r>
          </a:p>
          <a:p>
            <a:endParaRPr lang="en-IN" dirty="0"/>
          </a:p>
          <a:p>
            <a:r>
              <a:rPr lang="en-IN" dirty="0"/>
              <a:t>&lt;form </a:t>
            </a:r>
            <a:r>
              <a:rPr lang="en-IN" dirty="0" err="1"/>
              <a:t>onsubmit</a:t>
            </a:r>
            <a:r>
              <a:rPr lang="en-IN" dirty="0"/>
              <a:t>="</a:t>
            </a:r>
            <a:r>
              <a:rPr lang="en-IN" dirty="0" err="1"/>
              <a:t>myFunction</a:t>
            </a:r>
            <a:r>
              <a:rPr lang="en-IN" dirty="0"/>
              <a:t>()"&gt;</a:t>
            </a:r>
          </a:p>
          <a:p>
            <a:r>
              <a:rPr lang="en-IN" dirty="0"/>
              <a:t>  Enter name: &lt;input type="text" name="</a:t>
            </a:r>
            <a:r>
              <a:rPr lang="en-IN" dirty="0" err="1"/>
              <a:t>fname</a:t>
            </a:r>
            <a:r>
              <a:rPr lang="en-IN" dirty="0"/>
              <a:t>"&gt;</a:t>
            </a:r>
          </a:p>
          <a:p>
            <a:r>
              <a:rPr lang="en-IN" dirty="0"/>
              <a:t>  &lt;input type="submit" value="Submit"&gt;</a:t>
            </a:r>
          </a:p>
          <a:p>
            <a:r>
              <a:rPr lang="en-IN" dirty="0"/>
              <a:t>&lt;/form&gt;</a:t>
            </a:r>
          </a:p>
          <a:p>
            <a:endParaRPr lang="en-IN" dirty="0"/>
          </a:p>
          <a:p>
            <a:r>
              <a:rPr lang="en-IN" dirty="0"/>
              <a:t>&lt;script&gt;</a:t>
            </a:r>
          </a:p>
          <a:p>
            <a:r>
              <a:rPr lang="en-IN" dirty="0"/>
              <a:t>function </a:t>
            </a:r>
            <a:r>
              <a:rPr lang="en-IN" dirty="0" err="1"/>
              <a:t>myFunction</a:t>
            </a:r>
            <a:r>
              <a:rPr lang="en-IN" dirty="0"/>
              <a:t>() {</a:t>
            </a:r>
          </a:p>
          <a:p>
            <a:r>
              <a:rPr lang="en-IN" dirty="0"/>
              <a:t>    alert("The form was submitted");</a:t>
            </a:r>
          </a:p>
          <a:p>
            <a:r>
              <a:rPr lang="en-IN" dirty="0"/>
              <a:t>}</a:t>
            </a:r>
          </a:p>
          <a:p>
            <a:r>
              <a:rPr lang="en-IN" dirty="0"/>
              <a:t>&lt;/script&gt;</a:t>
            </a:r>
          </a:p>
          <a:p>
            <a:endParaRPr lang="en-IN" dirty="0"/>
          </a:p>
          <a:p>
            <a:r>
              <a:rPr lang="en-IN" dirty="0"/>
              <a:t>&lt;/body&gt;</a:t>
            </a:r>
          </a:p>
          <a:p>
            <a:r>
              <a:rPr lang="en-IN" dirty="0"/>
              <a:t>&lt;/html&gt;</a:t>
            </a:r>
          </a:p>
        </p:txBody>
      </p:sp>
    </p:spTree>
    <p:extLst>
      <p:ext uri="{BB962C8B-B14F-4D97-AF65-F5344CB8AC3E}">
        <p14:creationId xmlns:p14="http://schemas.microsoft.com/office/powerpoint/2010/main" val="13049208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5245" y="342900"/>
            <a:ext cx="8186571" cy="6186309"/>
          </a:xfrm>
          <a:prstGeom prst="rect">
            <a:avLst/>
          </a:prstGeom>
        </p:spPr>
        <p:txBody>
          <a:bodyPr wrap="square">
            <a:spAutoFit/>
          </a:bodyPr>
          <a:lstStyle/>
          <a:p>
            <a:r>
              <a:rPr lang="en-IN" b="1" dirty="0" err="1">
                <a:solidFill>
                  <a:srgbClr val="000000"/>
                </a:solidFill>
                <a:latin typeface="Verdana" panose="020B0604030504040204" pitchFamily="34" charset="0"/>
              </a:rPr>
              <a:t>onreset</a:t>
            </a:r>
            <a:r>
              <a:rPr lang="en-IN" b="1" dirty="0">
                <a:solidFill>
                  <a:srgbClr val="000000"/>
                </a:solidFill>
                <a:latin typeface="Verdana" panose="020B0604030504040204" pitchFamily="34" charset="0"/>
              </a:rPr>
              <a:t> </a:t>
            </a:r>
            <a:r>
              <a:rPr lang="en-IN" b="1" dirty="0" smtClean="0">
                <a:solidFill>
                  <a:srgbClr val="000000"/>
                </a:solidFill>
                <a:latin typeface="Verdana" panose="020B0604030504040204" pitchFamily="34" charset="0"/>
              </a:rPr>
              <a:t>event</a:t>
            </a:r>
          </a:p>
          <a:p>
            <a:endParaRPr lang="en-IN" dirty="0" smtClean="0">
              <a:solidFill>
                <a:srgbClr val="000000"/>
              </a:solidFill>
              <a:latin typeface="Verdana" panose="020B0604030504040204" pitchFamily="34" charset="0"/>
            </a:endParaRPr>
          </a:p>
          <a:p>
            <a:pPr marL="285750" indent="-285750">
              <a:buFont typeface="Arial" panose="020B0604020202020204" pitchFamily="34" charset="0"/>
              <a:buChar char="•"/>
            </a:pPr>
            <a:r>
              <a:rPr lang="en-IN" dirty="0" smtClean="0">
                <a:solidFill>
                  <a:srgbClr val="000000"/>
                </a:solidFill>
                <a:latin typeface="Verdana" panose="020B0604030504040204" pitchFamily="34" charset="0"/>
              </a:rPr>
              <a:t>The </a:t>
            </a:r>
            <a:r>
              <a:rPr lang="en-IN" dirty="0" err="1">
                <a:solidFill>
                  <a:srgbClr val="000000"/>
                </a:solidFill>
                <a:latin typeface="Verdana" panose="020B0604030504040204" pitchFamily="34" charset="0"/>
              </a:rPr>
              <a:t>onreset</a:t>
            </a:r>
            <a:r>
              <a:rPr lang="en-IN" dirty="0">
                <a:solidFill>
                  <a:srgbClr val="000000"/>
                </a:solidFill>
                <a:latin typeface="Verdana" panose="020B0604030504040204" pitchFamily="34" charset="0"/>
              </a:rPr>
              <a:t> event occurs when a form is reset</a:t>
            </a:r>
            <a:r>
              <a:rPr lang="en-IN" dirty="0" smtClean="0">
                <a:solidFill>
                  <a:srgbClr val="000000"/>
                </a:solidFill>
                <a:latin typeface="Verdana" panose="020B0604030504040204" pitchFamily="34" charset="0"/>
              </a:rPr>
              <a:t>.</a:t>
            </a:r>
          </a:p>
          <a:p>
            <a:endParaRPr lang="en-IN" dirty="0">
              <a:solidFill>
                <a:srgbClr val="000000"/>
              </a:solidFill>
              <a:latin typeface="Verdana" panose="020B0604030504040204" pitchFamily="34" charset="0"/>
            </a:endParaRPr>
          </a:p>
          <a:p>
            <a:r>
              <a:rPr lang="en-IN" dirty="0" smtClean="0"/>
              <a:t>&lt;</a:t>
            </a:r>
            <a:r>
              <a:rPr lang="en-IN" dirty="0"/>
              <a:t>html&gt;</a:t>
            </a:r>
          </a:p>
          <a:p>
            <a:r>
              <a:rPr lang="en-IN" dirty="0"/>
              <a:t>&lt;body&gt;</a:t>
            </a:r>
          </a:p>
          <a:p>
            <a:endParaRPr lang="en-IN" dirty="0"/>
          </a:p>
          <a:p>
            <a:r>
              <a:rPr lang="en-IN" dirty="0"/>
              <a:t>&lt;p&gt;When you reset the form, a function is triggered which alerts some text.&lt;/p&gt;</a:t>
            </a:r>
          </a:p>
          <a:p>
            <a:endParaRPr lang="en-IN" dirty="0"/>
          </a:p>
          <a:p>
            <a:r>
              <a:rPr lang="en-IN" dirty="0"/>
              <a:t>&lt;form </a:t>
            </a:r>
            <a:r>
              <a:rPr lang="en-IN" dirty="0" err="1"/>
              <a:t>onreset</a:t>
            </a:r>
            <a:r>
              <a:rPr lang="en-IN" dirty="0"/>
              <a:t>="</a:t>
            </a:r>
            <a:r>
              <a:rPr lang="en-IN" dirty="0" err="1"/>
              <a:t>myFunction</a:t>
            </a:r>
            <a:r>
              <a:rPr lang="en-IN" dirty="0"/>
              <a:t>()"&gt;</a:t>
            </a:r>
          </a:p>
          <a:p>
            <a:r>
              <a:rPr lang="en-IN" dirty="0"/>
              <a:t>  Enter name: &lt;input type="text"&gt;</a:t>
            </a:r>
          </a:p>
          <a:p>
            <a:r>
              <a:rPr lang="en-IN" dirty="0"/>
              <a:t>  &lt;input type="reset"&gt;</a:t>
            </a:r>
          </a:p>
          <a:p>
            <a:r>
              <a:rPr lang="en-IN" dirty="0"/>
              <a:t>&lt;/form&gt;</a:t>
            </a:r>
          </a:p>
          <a:p>
            <a:endParaRPr lang="en-IN" dirty="0"/>
          </a:p>
          <a:p>
            <a:r>
              <a:rPr lang="en-IN" dirty="0"/>
              <a:t>&lt;script&gt;</a:t>
            </a:r>
          </a:p>
          <a:p>
            <a:r>
              <a:rPr lang="en-IN" dirty="0"/>
              <a:t>function </a:t>
            </a:r>
            <a:r>
              <a:rPr lang="en-IN" dirty="0" err="1"/>
              <a:t>myFunction</a:t>
            </a:r>
            <a:r>
              <a:rPr lang="en-IN" dirty="0"/>
              <a:t>() {</a:t>
            </a:r>
          </a:p>
          <a:p>
            <a:r>
              <a:rPr lang="en-IN" dirty="0"/>
              <a:t>    alert("The form was reset");</a:t>
            </a:r>
          </a:p>
          <a:p>
            <a:r>
              <a:rPr lang="en-IN" dirty="0"/>
              <a:t>}</a:t>
            </a:r>
          </a:p>
          <a:p>
            <a:r>
              <a:rPr lang="en-IN" dirty="0"/>
              <a:t>&lt;/script&gt;</a:t>
            </a:r>
          </a:p>
          <a:p>
            <a:endParaRPr lang="en-IN" dirty="0"/>
          </a:p>
          <a:p>
            <a:r>
              <a:rPr lang="en-IN" dirty="0"/>
              <a:t>&lt;/body&gt;</a:t>
            </a:r>
          </a:p>
          <a:p>
            <a:r>
              <a:rPr lang="en-IN" dirty="0"/>
              <a:t>&lt;/html&gt;</a:t>
            </a:r>
          </a:p>
        </p:txBody>
      </p:sp>
    </p:spTree>
    <p:extLst>
      <p:ext uri="{BB962C8B-B14F-4D97-AF65-F5344CB8AC3E}">
        <p14:creationId xmlns:p14="http://schemas.microsoft.com/office/powerpoint/2010/main" val="37929117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an Event ?</a:t>
            </a:r>
            <a:br>
              <a:rPr lang="en-IN" dirty="0"/>
            </a:br>
            <a:endParaRPr lang="en-IN" dirty="0"/>
          </a:p>
        </p:txBody>
      </p:sp>
      <p:sp>
        <p:nvSpPr>
          <p:cNvPr id="3" name="Content Placeholder 2"/>
          <p:cNvSpPr>
            <a:spLocks noGrp="1"/>
          </p:cNvSpPr>
          <p:nvPr>
            <p:ph idx="1"/>
          </p:nvPr>
        </p:nvSpPr>
        <p:spPr>
          <a:xfrm>
            <a:off x="838200" y="1077686"/>
            <a:ext cx="10515600" cy="5099277"/>
          </a:xfrm>
        </p:spPr>
        <p:txBody>
          <a:bodyPr/>
          <a:lstStyle/>
          <a:p>
            <a:r>
              <a:rPr lang="en-IN" dirty="0" smtClean="0"/>
              <a:t>JavaScript's </a:t>
            </a:r>
            <a:r>
              <a:rPr lang="en-IN" dirty="0"/>
              <a:t>interaction with HTML is handled through events that occur when the user or the browser manipulates a page.</a:t>
            </a:r>
          </a:p>
          <a:p>
            <a:endParaRPr lang="en-IN" dirty="0"/>
          </a:p>
          <a:p>
            <a:r>
              <a:rPr lang="en-IN" dirty="0"/>
              <a:t>When the page loads, it is called an event. When the user clicks a button, that click too is an event. </a:t>
            </a:r>
            <a:endParaRPr lang="en-IN" dirty="0" smtClean="0"/>
          </a:p>
          <a:p>
            <a:r>
              <a:rPr lang="en-IN" dirty="0" smtClean="0"/>
              <a:t>Other </a:t>
            </a:r>
            <a:r>
              <a:rPr lang="en-IN" dirty="0"/>
              <a:t>examples include events like pressing any key, closing a window, resizing a window, etc.</a:t>
            </a:r>
          </a:p>
        </p:txBody>
      </p:sp>
    </p:spTree>
    <p:extLst>
      <p:ext uri="{BB962C8B-B14F-4D97-AF65-F5344CB8AC3E}">
        <p14:creationId xmlns:p14="http://schemas.microsoft.com/office/powerpoint/2010/main" val="40526185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4073" y="270164"/>
            <a:ext cx="9944100" cy="6494085"/>
          </a:xfrm>
          <a:prstGeom prst="rect">
            <a:avLst/>
          </a:prstGeom>
        </p:spPr>
        <p:txBody>
          <a:bodyPr wrap="square">
            <a:spAutoFit/>
          </a:bodyPr>
          <a:lstStyle/>
          <a:p>
            <a:r>
              <a:rPr lang="en-IN" sz="2000" b="1" dirty="0" err="1"/>
              <a:t>onselect</a:t>
            </a:r>
            <a:r>
              <a:rPr lang="en-IN" sz="2000" b="1" dirty="0"/>
              <a:t> Event</a:t>
            </a:r>
          </a:p>
          <a:p>
            <a:endParaRPr lang="en-IN" dirty="0" smtClean="0">
              <a:solidFill>
                <a:srgbClr val="000000"/>
              </a:solidFill>
              <a:latin typeface="Verdana" panose="020B0604030504040204" pitchFamily="34" charset="0"/>
            </a:endParaRPr>
          </a:p>
          <a:p>
            <a:pPr marL="285750" indent="-285750">
              <a:buFont typeface="Arial" panose="020B0604020202020204" pitchFamily="34" charset="0"/>
              <a:buChar char="•"/>
            </a:pPr>
            <a:r>
              <a:rPr lang="en-IN" dirty="0" smtClean="0">
                <a:solidFill>
                  <a:srgbClr val="000000"/>
                </a:solidFill>
                <a:latin typeface="Verdana" panose="020B0604030504040204" pitchFamily="34" charset="0"/>
              </a:rPr>
              <a:t>The </a:t>
            </a:r>
            <a:r>
              <a:rPr lang="en-IN" dirty="0" err="1">
                <a:solidFill>
                  <a:srgbClr val="000000"/>
                </a:solidFill>
                <a:latin typeface="Verdana" panose="020B0604030504040204" pitchFamily="34" charset="0"/>
              </a:rPr>
              <a:t>onselect</a:t>
            </a:r>
            <a:r>
              <a:rPr lang="en-IN" dirty="0">
                <a:solidFill>
                  <a:srgbClr val="000000"/>
                </a:solidFill>
                <a:latin typeface="Verdana" panose="020B0604030504040204" pitchFamily="34" charset="0"/>
              </a:rPr>
              <a:t> event occurs after some text has been selected in an element.</a:t>
            </a:r>
          </a:p>
          <a:p>
            <a:pPr marL="285750" indent="-285750">
              <a:buFont typeface="Arial" panose="020B0604020202020204" pitchFamily="34" charset="0"/>
              <a:buChar char="•"/>
            </a:pPr>
            <a:endParaRPr lang="en-IN" dirty="0" smtClean="0">
              <a:solidFill>
                <a:srgbClr val="000000"/>
              </a:solidFill>
              <a:latin typeface="Verdana" panose="020B0604030504040204" pitchFamily="34" charset="0"/>
            </a:endParaRPr>
          </a:p>
          <a:p>
            <a:pPr marL="285750" indent="-285750">
              <a:buFont typeface="Arial" panose="020B0604020202020204" pitchFamily="34" charset="0"/>
              <a:buChar char="•"/>
            </a:pPr>
            <a:r>
              <a:rPr lang="en-IN" dirty="0" smtClean="0">
                <a:solidFill>
                  <a:srgbClr val="000000"/>
                </a:solidFill>
                <a:latin typeface="Verdana" panose="020B0604030504040204" pitchFamily="34" charset="0"/>
              </a:rPr>
              <a:t>The </a:t>
            </a:r>
            <a:r>
              <a:rPr lang="en-IN" dirty="0" err="1">
                <a:solidFill>
                  <a:srgbClr val="000000"/>
                </a:solidFill>
                <a:latin typeface="Verdana" panose="020B0604030504040204" pitchFamily="34" charset="0"/>
              </a:rPr>
              <a:t>onselect</a:t>
            </a:r>
            <a:r>
              <a:rPr lang="en-IN" dirty="0">
                <a:solidFill>
                  <a:srgbClr val="000000"/>
                </a:solidFill>
                <a:latin typeface="Verdana" panose="020B0604030504040204" pitchFamily="34" charset="0"/>
              </a:rPr>
              <a:t> event is mostly used on </a:t>
            </a:r>
            <a:endParaRPr lang="en-IN" dirty="0" smtClean="0">
              <a:solidFill>
                <a:srgbClr val="000000"/>
              </a:solidFill>
              <a:latin typeface="Verdana" panose="020B0604030504040204" pitchFamily="34" charset="0"/>
            </a:endParaRPr>
          </a:p>
          <a:p>
            <a:pPr marL="285750" indent="-285750">
              <a:buFont typeface="Arial" panose="020B0604020202020204" pitchFamily="34" charset="0"/>
              <a:buChar char="•"/>
            </a:pPr>
            <a:endParaRPr lang="en-IN" dirty="0" smtClean="0">
              <a:solidFill>
                <a:srgbClr val="000000"/>
              </a:solidFill>
              <a:latin typeface="Verdana" panose="020B0604030504040204" pitchFamily="34" charset="0"/>
            </a:endParaRPr>
          </a:p>
          <a:p>
            <a:pPr marL="285750" indent="-285750">
              <a:buFont typeface="Arial" panose="020B0604020202020204" pitchFamily="34" charset="0"/>
              <a:buChar char="•"/>
            </a:pPr>
            <a:r>
              <a:rPr lang="en-IN" dirty="0" smtClean="0">
                <a:solidFill>
                  <a:srgbClr val="000000"/>
                </a:solidFill>
                <a:latin typeface="Verdana" panose="020B0604030504040204" pitchFamily="34" charset="0"/>
              </a:rPr>
              <a:t>&lt;</a:t>
            </a:r>
            <a:r>
              <a:rPr lang="en-IN" dirty="0">
                <a:solidFill>
                  <a:srgbClr val="000000"/>
                </a:solidFill>
                <a:latin typeface="Verdana" panose="020B0604030504040204" pitchFamily="34" charset="0"/>
              </a:rPr>
              <a:t>input type="text"&gt; or &lt;</a:t>
            </a:r>
            <a:r>
              <a:rPr lang="en-IN" dirty="0" err="1">
                <a:solidFill>
                  <a:srgbClr val="000000"/>
                </a:solidFill>
                <a:latin typeface="Verdana" panose="020B0604030504040204" pitchFamily="34" charset="0"/>
              </a:rPr>
              <a:t>textarea</a:t>
            </a:r>
            <a:r>
              <a:rPr lang="en-IN" dirty="0">
                <a:solidFill>
                  <a:srgbClr val="000000"/>
                </a:solidFill>
                <a:latin typeface="Verdana" panose="020B0604030504040204" pitchFamily="34" charset="0"/>
              </a:rPr>
              <a:t>&gt; elements</a:t>
            </a:r>
            <a:r>
              <a:rPr lang="en-IN" dirty="0" smtClean="0">
                <a:solidFill>
                  <a:srgbClr val="000000"/>
                </a:solidFill>
                <a:latin typeface="Verdana" panose="020B0604030504040204" pitchFamily="34" charset="0"/>
              </a:rPr>
              <a:t>.</a:t>
            </a:r>
          </a:p>
          <a:p>
            <a:pPr marL="285750" indent="-285750">
              <a:buFont typeface="Arial" panose="020B0604020202020204" pitchFamily="34" charset="0"/>
              <a:buChar char="•"/>
            </a:pPr>
            <a:endParaRPr lang="en-IN" b="0" i="0" dirty="0">
              <a:solidFill>
                <a:srgbClr val="000000"/>
              </a:solidFill>
              <a:effectLst/>
              <a:latin typeface="Verdana" panose="020B0604030504040204" pitchFamily="34" charset="0"/>
            </a:endParaRPr>
          </a:p>
          <a:p>
            <a:r>
              <a:rPr lang="en-IN" dirty="0">
                <a:solidFill>
                  <a:srgbClr val="000000"/>
                </a:solidFill>
                <a:latin typeface="Verdana" panose="020B0604030504040204" pitchFamily="34" charset="0"/>
              </a:rPr>
              <a:t>&lt;html&gt;</a:t>
            </a:r>
          </a:p>
          <a:p>
            <a:r>
              <a:rPr lang="en-IN" dirty="0">
                <a:solidFill>
                  <a:srgbClr val="000000"/>
                </a:solidFill>
                <a:latin typeface="Verdana" panose="020B0604030504040204" pitchFamily="34" charset="0"/>
              </a:rPr>
              <a:t>&lt;body&gt;</a:t>
            </a:r>
          </a:p>
          <a:p>
            <a:endParaRPr lang="en-IN" dirty="0">
              <a:solidFill>
                <a:srgbClr val="000000"/>
              </a:solidFill>
              <a:latin typeface="Verdana" panose="020B0604030504040204" pitchFamily="34" charset="0"/>
            </a:endParaRPr>
          </a:p>
          <a:p>
            <a:r>
              <a:rPr lang="en-IN" dirty="0">
                <a:solidFill>
                  <a:srgbClr val="000000"/>
                </a:solidFill>
                <a:latin typeface="Verdana" panose="020B0604030504040204" pitchFamily="34" charset="0"/>
              </a:rPr>
              <a:t>Select some of the text: &lt;input type="text" value="Hello world!" </a:t>
            </a:r>
            <a:r>
              <a:rPr lang="en-IN" dirty="0" err="1">
                <a:solidFill>
                  <a:srgbClr val="000000"/>
                </a:solidFill>
                <a:latin typeface="Verdana" panose="020B0604030504040204" pitchFamily="34" charset="0"/>
              </a:rPr>
              <a:t>onselect</a:t>
            </a:r>
            <a:r>
              <a:rPr lang="en-IN" dirty="0">
                <a:solidFill>
                  <a:srgbClr val="000000"/>
                </a:solidFill>
                <a:latin typeface="Verdana" panose="020B0604030504040204" pitchFamily="34" charset="0"/>
              </a:rPr>
              <a:t>="</a:t>
            </a:r>
            <a:r>
              <a:rPr lang="en-IN" dirty="0" err="1">
                <a:solidFill>
                  <a:srgbClr val="000000"/>
                </a:solidFill>
                <a:latin typeface="Verdana" panose="020B0604030504040204" pitchFamily="34" charset="0"/>
              </a:rPr>
              <a:t>myFunction</a:t>
            </a:r>
            <a:r>
              <a:rPr lang="en-IN" dirty="0">
                <a:solidFill>
                  <a:srgbClr val="000000"/>
                </a:solidFill>
                <a:latin typeface="Verdana" panose="020B0604030504040204" pitchFamily="34" charset="0"/>
              </a:rPr>
              <a:t>()"&gt;</a:t>
            </a:r>
          </a:p>
          <a:p>
            <a:endParaRPr lang="en-IN" dirty="0">
              <a:solidFill>
                <a:srgbClr val="000000"/>
              </a:solidFill>
              <a:latin typeface="Verdana" panose="020B0604030504040204" pitchFamily="34" charset="0"/>
            </a:endParaRPr>
          </a:p>
          <a:p>
            <a:r>
              <a:rPr lang="en-IN" dirty="0">
                <a:solidFill>
                  <a:srgbClr val="000000"/>
                </a:solidFill>
                <a:latin typeface="Verdana" panose="020B0604030504040204" pitchFamily="34" charset="0"/>
              </a:rPr>
              <a:t>&lt;script&gt;</a:t>
            </a:r>
          </a:p>
          <a:p>
            <a:r>
              <a:rPr lang="en-IN" dirty="0">
                <a:solidFill>
                  <a:srgbClr val="000000"/>
                </a:solidFill>
                <a:latin typeface="Verdana" panose="020B0604030504040204" pitchFamily="34" charset="0"/>
              </a:rPr>
              <a:t>function </a:t>
            </a:r>
            <a:r>
              <a:rPr lang="en-IN" dirty="0" err="1">
                <a:solidFill>
                  <a:srgbClr val="000000"/>
                </a:solidFill>
                <a:latin typeface="Verdana" panose="020B0604030504040204" pitchFamily="34" charset="0"/>
              </a:rPr>
              <a:t>myFunction</a:t>
            </a:r>
            <a:r>
              <a:rPr lang="en-IN" dirty="0">
                <a:solidFill>
                  <a:srgbClr val="000000"/>
                </a:solidFill>
                <a:latin typeface="Verdana" panose="020B0604030504040204" pitchFamily="34" charset="0"/>
              </a:rPr>
              <a:t>() </a:t>
            </a:r>
            <a:endParaRPr lang="en-IN" dirty="0" smtClean="0">
              <a:solidFill>
                <a:srgbClr val="000000"/>
              </a:solidFill>
              <a:latin typeface="Verdana" panose="020B0604030504040204" pitchFamily="34" charset="0"/>
            </a:endParaRPr>
          </a:p>
          <a:p>
            <a:r>
              <a:rPr lang="en-IN" dirty="0" smtClean="0">
                <a:solidFill>
                  <a:srgbClr val="000000"/>
                </a:solidFill>
                <a:latin typeface="Verdana" panose="020B0604030504040204" pitchFamily="34" charset="0"/>
              </a:rPr>
              <a:t>{</a:t>
            </a:r>
            <a:endParaRPr lang="en-IN" dirty="0">
              <a:solidFill>
                <a:srgbClr val="000000"/>
              </a:solidFill>
              <a:latin typeface="Verdana" panose="020B0604030504040204" pitchFamily="34" charset="0"/>
            </a:endParaRPr>
          </a:p>
          <a:p>
            <a:r>
              <a:rPr lang="en-IN" dirty="0">
                <a:solidFill>
                  <a:srgbClr val="000000"/>
                </a:solidFill>
                <a:latin typeface="Verdana" panose="020B0604030504040204" pitchFamily="34" charset="0"/>
              </a:rPr>
              <a:t>    alert("You selected some text!");</a:t>
            </a:r>
          </a:p>
          <a:p>
            <a:r>
              <a:rPr lang="en-IN" dirty="0">
                <a:solidFill>
                  <a:srgbClr val="000000"/>
                </a:solidFill>
                <a:latin typeface="Verdana" panose="020B0604030504040204" pitchFamily="34" charset="0"/>
              </a:rPr>
              <a:t>}</a:t>
            </a:r>
          </a:p>
          <a:p>
            <a:r>
              <a:rPr lang="en-IN" dirty="0">
                <a:solidFill>
                  <a:srgbClr val="000000"/>
                </a:solidFill>
                <a:latin typeface="Verdana" panose="020B0604030504040204" pitchFamily="34" charset="0"/>
              </a:rPr>
              <a:t>&lt;/script&gt;</a:t>
            </a:r>
          </a:p>
          <a:p>
            <a:r>
              <a:rPr lang="en-IN" dirty="0" smtClean="0">
                <a:solidFill>
                  <a:srgbClr val="000000"/>
                </a:solidFill>
                <a:latin typeface="Verdana" panose="020B0604030504040204" pitchFamily="34" charset="0"/>
              </a:rPr>
              <a:t>&lt;/</a:t>
            </a:r>
            <a:r>
              <a:rPr lang="en-IN" dirty="0">
                <a:solidFill>
                  <a:srgbClr val="000000"/>
                </a:solidFill>
                <a:latin typeface="Verdana" panose="020B0604030504040204" pitchFamily="34" charset="0"/>
              </a:rPr>
              <a:t>body&gt;</a:t>
            </a:r>
          </a:p>
          <a:p>
            <a:r>
              <a:rPr lang="en-IN" dirty="0">
                <a:solidFill>
                  <a:srgbClr val="000000"/>
                </a:solidFill>
                <a:latin typeface="Verdana" panose="020B0604030504040204" pitchFamily="34" charset="0"/>
              </a:rPr>
              <a:t>&lt;/html&gt;</a:t>
            </a:r>
          </a:p>
          <a:p>
            <a:endParaRPr lang="en-IN"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27435167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3291" y="228601"/>
            <a:ext cx="11180618" cy="3139321"/>
          </a:xfrm>
          <a:prstGeom prst="rect">
            <a:avLst/>
          </a:prstGeom>
        </p:spPr>
        <p:txBody>
          <a:bodyPr wrap="square">
            <a:spAutoFit/>
          </a:bodyPr>
          <a:lstStyle/>
          <a:p>
            <a:r>
              <a:rPr lang="en-IN" dirty="0" err="1" smtClean="0">
                <a:solidFill>
                  <a:srgbClr val="000000"/>
                </a:solidFill>
                <a:latin typeface="Verdana" panose="020B0604030504040204" pitchFamily="34" charset="0"/>
              </a:rPr>
              <a:t>GetElementById</a:t>
            </a:r>
            <a:r>
              <a:rPr lang="en-IN" dirty="0" smtClean="0">
                <a:solidFill>
                  <a:srgbClr val="000000"/>
                </a:solidFill>
                <a:latin typeface="Verdana" panose="020B0604030504040204" pitchFamily="34" charset="0"/>
              </a:rPr>
              <a:t>()</a:t>
            </a:r>
          </a:p>
          <a:p>
            <a:endParaRPr lang="en-IN" dirty="0" smtClean="0">
              <a:solidFill>
                <a:srgbClr val="000000"/>
              </a:solidFill>
              <a:latin typeface="Verdana" panose="020B0604030504040204" pitchFamily="34" charset="0"/>
            </a:endParaRPr>
          </a:p>
          <a:p>
            <a:pPr marL="285750" indent="-285750">
              <a:buFont typeface="Arial" panose="020B0604020202020204" pitchFamily="34" charset="0"/>
              <a:buChar char="•"/>
            </a:pPr>
            <a:r>
              <a:rPr lang="en-IN" dirty="0" smtClean="0">
                <a:solidFill>
                  <a:srgbClr val="000000"/>
                </a:solidFill>
                <a:latin typeface="Verdana" panose="020B0604030504040204" pitchFamily="34" charset="0"/>
              </a:rPr>
              <a:t>The </a:t>
            </a:r>
            <a:r>
              <a:rPr lang="en-IN" dirty="0" err="1">
                <a:solidFill>
                  <a:srgbClr val="000000"/>
                </a:solidFill>
                <a:latin typeface="Verdana" panose="020B0604030504040204" pitchFamily="34" charset="0"/>
              </a:rPr>
              <a:t>getElementById</a:t>
            </a:r>
            <a:r>
              <a:rPr lang="en-IN" dirty="0">
                <a:solidFill>
                  <a:srgbClr val="000000"/>
                </a:solidFill>
                <a:latin typeface="Verdana" panose="020B0604030504040204" pitchFamily="34" charset="0"/>
              </a:rPr>
              <a:t>() method returns the element that has the ID attribute with the specified value</a:t>
            </a:r>
            <a:r>
              <a:rPr lang="en-IN" dirty="0" smtClean="0">
                <a:solidFill>
                  <a:srgbClr val="000000"/>
                </a:solidFill>
                <a:latin typeface="Verdana" panose="020B0604030504040204" pitchFamily="34" charset="0"/>
              </a:rPr>
              <a:t>.</a:t>
            </a:r>
          </a:p>
          <a:p>
            <a:pPr marL="285750" indent="-285750">
              <a:buFont typeface="Arial" panose="020B0604020202020204" pitchFamily="34" charset="0"/>
              <a:buChar char="•"/>
            </a:pPr>
            <a:endParaRPr lang="en-IN" dirty="0">
              <a:solidFill>
                <a:srgbClr val="000000"/>
              </a:solidFill>
              <a:latin typeface="Verdana" panose="020B0604030504040204" pitchFamily="34" charset="0"/>
            </a:endParaRPr>
          </a:p>
          <a:p>
            <a:pPr marL="285750" indent="-285750">
              <a:buFont typeface="Arial" panose="020B0604020202020204" pitchFamily="34" charset="0"/>
              <a:buChar char="•"/>
            </a:pPr>
            <a:r>
              <a:rPr lang="en-IN" dirty="0">
                <a:solidFill>
                  <a:srgbClr val="000000"/>
                </a:solidFill>
                <a:latin typeface="Verdana" panose="020B0604030504040204" pitchFamily="34" charset="0"/>
              </a:rPr>
              <a:t>This method is one of the most common methods in the HTML DOM, and is used almost every time you want to manipulate, or get info from, an element on your document</a:t>
            </a:r>
            <a:r>
              <a:rPr lang="en-IN" dirty="0" smtClean="0">
                <a:solidFill>
                  <a:srgbClr val="000000"/>
                </a:solidFill>
                <a:latin typeface="Verdana" panose="020B0604030504040204" pitchFamily="34" charset="0"/>
              </a:rPr>
              <a:t>.</a:t>
            </a:r>
          </a:p>
          <a:p>
            <a:pPr marL="285750" indent="-285750">
              <a:buFont typeface="Arial" panose="020B0604020202020204" pitchFamily="34" charset="0"/>
              <a:buChar char="•"/>
            </a:pPr>
            <a:endParaRPr lang="en-IN" dirty="0">
              <a:solidFill>
                <a:srgbClr val="000000"/>
              </a:solidFill>
              <a:latin typeface="Verdana" panose="020B0604030504040204" pitchFamily="34" charset="0"/>
            </a:endParaRPr>
          </a:p>
          <a:p>
            <a:pPr marL="285750" indent="-285750">
              <a:buFont typeface="Arial" panose="020B0604020202020204" pitchFamily="34" charset="0"/>
              <a:buChar char="•"/>
            </a:pPr>
            <a:r>
              <a:rPr lang="en-IN" dirty="0">
                <a:solidFill>
                  <a:srgbClr val="000000"/>
                </a:solidFill>
                <a:latin typeface="Verdana" panose="020B0604030504040204" pitchFamily="34" charset="0"/>
              </a:rPr>
              <a:t>Returns </a:t>
            </a:r>
            <a:r>
              <a:rPr lang="en-IN" i="1" dirty="0">
                <a:solidFill>
                  <a:srgbClr val="000000"/>
                </a:solidFill>
                <a:latin typeface="Verdana" panose="020B0604030504040204" pitchFamily="34" charset="0"/>
              </a:rPr>
              <a:t>null</a:t>
            </a:r>
            <a:r>
              <a:rPr lang="en-IN" dirty="0">
                <a:solidFill>
                  <a:srgbClr val="000000"/>
                </a:solidFill>
                <a:latin typeface="Verdana" panose="020B0604030504040204" pitchFamily="34" charset="0"/>
              </a:rPr>
              <a:t> if no elements with the specified ID exists</a:t>
            </a:r>
            <a:r>
              <a:rPr lang="en-IN" dirty="0" smtClean="0">
                <a:solidFill>
                  <a:srgbClr val="000000"/>
                </a:solidFill>
                <a:latin typeface="Verdana" panose="020B0604030504040204" pitchFamily="34" charset="0"/>
              </a:rPr>
              <a:t>.</a:t>
            </a:r>
          </a:p>
          <a:p>
            <a:endParaRPr lang="en-IN" dirty="0">
              <a:solidFill>
                <a:srgbClr val="000000"/>
              </a:solidFill>
              <a:latin typeface="Verdana" panose="020B0604030504040204" pitchFamily="34" charset="0"/>
            </a:endParaRPr>
          </a:p>
          <a:p>
            <a:pPr marL="285750" indent="-285750">
              <a:buFont typeface="Arial" panose="020B0604020202020204" pitchFamily="34" charset="0"/>
              <a:buChar char="•"/>
            </a:pPr>
            <a:r>
              <a:rPr lang="en-IN" dirty="0">
                <a:solidFill>
                  <a:srgbClr val="000000"/>
                </a:solidFill>
                <a:latin typeface="Verdana" panose="020B0604030504040204" pitchFamily="34" charset="0"/>
              </a:rPr>
              <a:t>An ID should be unique within a page.</a:t>
            </a:r>
            <a:endParaRPr lang="en-IN"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2138051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91" y="561110"/>
            <a:ext cx="10609118" cy="5078313"/>
          </a:xfrm>
          <a:prstGeom prst="rect">
            <a:avLst/>
          </a:prstGeom>
        </p:spPr>
        <p:txBody>
          <a:bodyPr wrap="square">
            <a:spAutoFit/>
          </a:bodyPr>
          <a:lstStyle/>
          <a:p>
            <a:r>
              <a:rPr lang="en-IN" sz="2000" b="1" dirty="0" smtClean="0"/>
              <a:t>To find cube of given number from text box</a:t>
            </a:r>
          </a:p>
          <a:p>
            <a:endParaRPr lang="en-IN" dirty="0"/>
          </a:p>
          <a:p>
            <a:r>
              <a:rPr lang="en-IN" dirty="0" smtClean="0"/>
              <a:t>&lt;html</a:t>
            </a:r>
            <a:r>
              <a:rPr lang="en-IN" dirty="0"/>
              <a:t>&gt;</a:t>
            </a:r>
          </a:p>
          <a:p>
            <a:r>
              <a:rPr lang="en-IN" dirty="0"/>
              <a:t>&lt;body&gt;</a:t>
            </a:r>
          </a:p>
          <a:p>
            <a:r>
              <a:rPr lang="en-IN" dirty="0"/>
              <a:t>&lt;script type="text/</a:t>
            </a:r>
            <a:r>
              <a:rPr lang="en-IN" dirty="0" err="1"/>
              <a:t>javascript</a:t>
            </a:r>
            <a:r>
              <a:rPr lang="en-IN" dirty="0"/>
              <a:t>"&gt;  </a:t>
            </a:r>
          </a:p>
          <a:p>
            <a:r>
              <a:rPr lang="en-IN" dirty="0"/>
              <a:t>function </a:t>
            </a:r>
            <a:r>
              <a:rPr lang="en-IN" dirty="0" err="1"/>
              <a:t>getcube</a:t>
            </a:r>
            <a:r>
              <a:rPr lang="en-IN" dirty="0"/>
              <a:t>(){  </a:t>
            </a:r>
          </a:p>
          <a:p>
            <a:r>
              <a:rPr lang="en-IN" dirty="0" err="1"/>
              <a:t>var</a:t>
            </a:r>
            <a:r>
              <a:rPr lang="en-IN" dirty="0"/>
              <a:t> number1=</a:t>
            </a:r>
            <a:r>
              <a:rPr lang="en-IN" dirty="0" err="1"/>
              <a:t>document.getElementById</a:t>
            </a:r>
            <a:r>
              <a:rPr lang="en-IN" dirty="0"/>
              <a:t>("number").value;  </a:t>
            </a:r>
          </a:p>
          <a:p>
            <a:r>
              <a:rPr lang="en-IN" dirty="0"/>
              <a:t>alert(number1*number1*number1);  </a:t>
            </a:r>
          </a:p>
          <a:p>
            <a:r>
              <a:rPr lang="en-IN" dirty="0"/>
              <a:t>}  </a:t>
            </a:r>
          </a:p>
          <a:p>
            <a:r>
              <a:rPr lang="en-IN" dirty="0"/>
              <a:t>&lt;/script&gt;  </a:t>
            </a:r>
          </a:p>
          <a:p>
            <a:r>
              <a:rPr lang="en-IN" dirty="0"/>
              <a:t>&lt;form&gt;  </a:t>
            </a:r>
          </a:p>
          <a:p>
            <a:r>
              <a:rPr lang="en-IN" dirty="0"/>
              <a:t>Enter No:&lt;input type="text" id="number" name="</a:t>
            </a:r>
            <a:r>
              <a:rPr lang="en-IN" dirty="0" smtClean="0"/>
              <a:t>number1"/&gt;&lt;</a:t>
            </a:r>
            <a:r>
              <a:rPr lang="en-IN" dirty="0" err="1"/>
              <a:t>br</a:t>
            </a:r>
            <a:r>
              <a:rPr lang="en-IN" dirty="0"/>
              <a:t>/&gt;  </a:t>
            </a:r>
          </a:p>
          <a:p>
            <a:r>
              <a:rPr lang="en-IN" dirty="0"/>
              <a:t>&lt;input type="button" value="cube" </a:t>
            </a:r>
            <a:r>
              <a:rPr lang="en-IN" dirty="0" err="1"/>
              <a:t>onclick</a:t>
            </a:r>
            <a:r>
              <a:rPr lang="en-IN" dirty="0"/>
              <a:t>="</a:t>
            </a:r>
            <a:r>
              <a:rPr lang="en-IN" dirty="0" err="1"/>
              <a:t>getcube</a:t>
            </a:r>
            <a:r>
              <a:rPr lang="en-IN" dirty="0"/>
              <a:t>()"/&gt;  </a:t>
            </a:r>
          </a:p>
          <a:p>
            <a:r>
              <a:rPr lang="en-IN" dirty="0"/>
              <a:t>&lt;/form&gt;  </a:t>
            </a:r>
          </a:p>
          <a:p>
            <a:r>
              <a:rPr lang="en-IN" dirty="0"/>
              <a:t>&lt;/body&gt;</a:t>
            </a:r>
          </a:p>
          <a:p>
            <a:r>
              <a:rPr lang="en-IN" dirty="0"/>
              <a:t>&lt;/html</a:t>
            </a:r>
            <a:r>
              <a:rPr lang="en-IN" dirty="0" smtClean="0"/>
              <a:t>&gt;</a:t>
            </a:r>
          </a:p>
          <a:p>
            <a:endParaRPr lang="en-IN" dirty="0"/>
          </a:p>
          <a:p>
            <a:endParaRPr lang="en-IN" dirty="0" smtClean="0"/>
          </a:p>
        </p:txBody>
      </p:sp>
    </p:spTree>
    <p:extLst>
      <p:ext uri="{BB962C8B-B14F-4D97-AF65-F5344CB8AC3E}">
        <p14:creationId xmlns:p14="http://schemas.microsoft.com/office/powerpoint/2010/main" val="29530232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1336" y="145473"/>
            <a:ext cx="8842664" cy="6740307"/>
          </a:xfrm>
          <a:prstGeom prst="rect">
            <a:avLst/>
          </a:prstGeom>
        </p:spPr>
        <p:txBody>
          <a:bodyPr wrap="square">
            <a:spAutoFit/>
          </a:bodyPr>
          <a:lstStyle/>
          <a:p>
            <a:r>
              <a:rPr lang="en-IN" b="1" u="sng" dirty="0" smtClean="0"/>
              <a:t>To display text box values:</a:t>
            </a:r>
          </a:p>
          <a:p>
            <a:endParaRPr lang="en-IN" b="1" u="sng" dirty="0" smtClean="0"/>
          </a:p>
          <a:p>
            <a:r>
              <a:rPr lang="en-IN" dirty="0" smtClean="0"/>
              <a:t>&lt;html</a:t>
            </a:r>
            <a:r>
              <a:rPr lang="en-IN" dirty="0"/>
              <a:t>&gt;</a:t>
            </a:r>
          </a:p>
          <a:p>
            <a:r>
              <a:rPr lang="en-IN" dirty="0"/>
              <a:t>&lt;body&gt;</a:t>
            </a:r>
          </a:p>
          <a:p>
            <a:r>
              <a:rPr lang="en-IN" dirty="0" smtClean="0"/>
              <a:t>&lt;form&gt;</a:t>
            </a:r>
            <a:endParaRPr lang="en-IN" dirty="0"/>
          </a:p>
          <a:p>
            <a:r>
              <a:rPr lang="en-IN" dirty="0" smtClean="0"/>
              <a:t>Name</a:t>
            </a:r>
            <a:r>
              <a:rPr lang="en-IN" dirty="0"/>
              <a:t>: &lt;input type="text" id="Text1"&gt;</a:t>
            </a:r>
          </a:p>
          <a:p>
            <a:r>
              <a:rPr lang="en-IN" dirty="0"/>
              <a:t>Surname: &lt;input type="text" id="Text2"&gt;</a:t>
            </a:r>
          </a:p>
          <a:p>
            <a:r>
              <a:rPr lang="en-IN" dirty="0"/>
              <a:t>full name:&lt;input type="text" id="Text3"&gt;</a:t>
            </a:r>
          </a:p>
          <a:p>
            <a:endParaRPr lang="en-IN" dirty="0"/>
          </a:p>
          <a:p>
            <a:r>
              <a:rPr lang="en-IN" dirty="0"/>
              <a:t>&lt;p&gt;click on </a:t>
            </a:r>
            <a:r>
              <a:rPr lang="en-IN" dirty="0" smtClean="0"/>
              <a:t>button </a:t>
            </a:r>
            <a:r>
              <a:rPr lang="en-IN" dirty="0"/>
              <a:t>to check name and surname &lt;/p&gt;</a:t>
            </a:r>
          </a:p>
          <a:p>
            <a:r>
              <a:rPr lang="en-IN" dirty="0" smtClean="0"/>
              <a:t>&lt;</a:t>
            </a:r>
            <a:r>
              <a:rPr lang="en-IN" dirty="0"/>
              <a:t>button </a:t>
            </a:r>
            <a:r>
              <a:rPr lang="en-IN" dirty="0" err="1"/>
              <a:t>onclick</a:t>
            </a:r>
            <a:r>
              <a:rPr lang="en-IN" dirty="0"/>
              <a:t>="</a:t>
            </a:r>
            <a:r>
              <a:rPr lang="en-IN" dirty="0" err="1"/>
              <a:t>myFunction</a:t>
            </a:r>
            <a:r>
              <a:rPr lang="en-IN" dirty="0"/>
              <a:t>();"&gt;Try it&lt;/button&gt;</a:t>
            </a:r>
          </a:p>
          <a:p>
            <a:r>
              <a:rPr lang="en-IN" dirty="0" smtClean="0"/>
              <a:t>&lt;/form&gt;</a:t>
            </a:r>
            <a:endParaRPr lang="en-IN" dirty="0"/>
          </a:p>
          <a:p>
            <a:r>
              <a:rPr lang="en-IN" dirty="0"/>
              <a:t>&lt;script&gt;</a:t>
            </a:r>
          </a:p>
          <a:p>
            <a:r>
              <a:rPr lang="en-IN" dirty="0"/>
              <a:t>function </a:t>
            </a:r>
            <a:r>
              <a:rPr lang="en-IN" dirty="0" err="1"/>
              <a:t>myFunction</a:t>
            </a:r>
            <a:r>
              <a:rPr lang="en-IN" dirty="0"/>
              <a:t>() {</a:t>
            </a:r>
          </a:p>
          <a:p>
            <a:r>
              <a:rPr lang="en-IN" dirty="0"/>
              <a:t>    a=</a:t>
            </a:r>
            <a:r>
              <a:rPr lang="en-IN" dirty="0" err="1"/>
              <a:t>document.getElementById</a:t>
            </a:r>
            <a:r>
              <a:rPr lang="en-IN" dirty="0"/>
              <a:t>("Text1").value;</a:t>
            </a:r>
          </a:p>
          <a:p>
            <a:r>
              <a:rPr lang="en-IN" dirty="0"/>
              <a:t>    b=</a:t>
            </a:r>
            <a:r>
              <a:rPr lang="en-IN" dirty="0" err="1"/>
              <a:t>document.getElementById</a:t>
            </a:r>
            <a:r>
              <a:rPr lang="en-IN" dirty="0"/>
              <a:t>("Text2").value;</a:t>
            </a:r>
          </a:p>
          <a:p>
            <a:r>
              <a:rPr lang="en-IN" dirty="0"/>
              <a:t>    c=</a:t>
            </a:r>
            <a:r>
              <a:rPr lang="en-IN" dirty="0" err="1"/>
              <a:t>a+b</a:t>
            </a:r>
            <a:r>
              <a:rPr lang="en-IN" dirty="0"/>
              <a:t>;</a:t>
            </a:r>
          </a:p>
          <a:p>
            <a:r>
              <a:rPr lang="en-IN" dirty="0"/>
              <a:t>    //alert("full name is :  " +a+ "  " +b);</a:t>
            </a:r>
          </a:p>
          <a:p>
            <a:r>
              <a:rPr lang="en-IN" dirty="0"/>
              <a:t>	</a:t>
            </a:r>
            <a:r>
              <a:rPr lang="en-IN" dirty="0" err="1"/>
              <a:t>document.getElementById</a:t>
            </a:r>
            <a:r>
              <a:rPr lang="en-IN" dirty="0"/>
              <a:t>("Text3").value=c;</a:t>
            </a:r>
          </a:p>
          <a:p>
            <a:r>
              <a:rPr lang="en-IN" dirty="0"/>
              <a:t>}</a:t>
            </a:r>
          </a:p>
          <a:p>
            <a:r>
              <a:rPr lang="en-IN" dirty="0"/>
              <a:t>&lt;/script&gt;</a:t>
            </a:r>
          </a:p>
          <a:p>
            <a:endParaRPr lang="en-IN" dirty="0"/>
          </a:p>
          <a:p>
            <a:r>
              <a:rPr lang="en-IN" dirty="0"/>
              <a:t>&lt;/body&gt;</a:t>
            </a:r>
          </a:p>
          <a:p>
            <a:r>
              <a:rPr lang="en-IN" dirty="0"/>
              <a:t>&lt;/html&gt;</a:t>
            </a:r>
          </a:p>
        </p:txBody>
      </p:sp>
    </p:spTree>
    <p:extLst>
      <p:ext uri="{BB962C8B-B14F-4D97-AF65-F5344CB8AC3E}">
        <p14:creationId xmlns:p14="http://schemas.microsoft.com/office/powerpoint/2010/main" val="39553687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0663" y="352244"/>
            <a:ext cx="9701645" cy="5632311"/>
          </a:xfrm>
          <a:prstGeom prst="rect">
            <a:avLst/>
          </a:prstGeom>
        </p:spPr>
        <p:txBody>
          <a:bodyPr wrap="square">
            <a:spAutoFit/>
          </a:bodyPr>
          <a:lstStyle/>
          <a:p>
            <a:r>
              <a:rPr lang="en-IN" dirty="0" err="1" smtClean="0">
                <a:solidFill>
                  <a:srgbClr val="000000"/>
                </a:solidFill>
                <a:latin typeface="Verdana" panose="020B0604030504040204" pitchFamily="34" charset="0"/>
              </a:rPr>
              <a:t>Onfocus</a:t>
            </a:r>
            <a:r>
              <a:rPr lang="en-IN" dirty="0" smtClean="0">
                <a:solidFill>
                  <a:srgbClr val="000000"/>
                </a:solidFill>
                <a:latin typeface="Verdana" panose="020B0604030504040204" pitchFamily="34" charset="0"/>
              </a:rPr>
              <a:t>: </a:t>
            </a:r>
          </a:p>
          <a:p>
            <a:endParaRPr lang="en-IN" dirty="0" smtClean="0">
              <a:solidFill>
                <a:srgbClr val="000000"/>
              </a:solidFill>
              <a:latin typeface="Verdana" panose="020B0604030504040204" pitchFamily="34" charset="0"/>
            </a:endParaRPr>
          </a:p>
          <a:p>
            <a:pPr marL="285750" indent="-285750">
              <a:buFont typeface="Arial" panose="020B0604020202020204" pitchFamily="34" charset="0"/>
              <a:buChar char="•"/>
            </a:pPr>
            <a:r>
              <a:rPr lang="en-IN" dirty="0" smtClean="0">
                <a:solidFill>
                  <a:srgbClr val="000000"/>
                </a:solidFill>
                <a:latin typeface="Verdana" panose="020B0604030504040204" pitchFamily="34" charset="0"/>
              </a:rPr>
              <a:t>The </a:t>
            </a:r>
            <a:r>
              <a:rPr lang="en-IN" dirty="0" err="1">
                <a:solidFill>
                  <a:srgbClr val="000000"/>
                </a:solidFill>
                <a:latin typeface="Verdana" panose="020B0604030504040204" pitchFamily="34" charset="0"/>
              </a:rPr>
              <a:t>onfocus</a:t>
            </a:r>
            <a:r>
              <a:rPr lang="en-IN" dirty="0">
                <a:solidFill>
                  <a:srgbClr val="000000"/>
                </a:solidFill>
                <a:latin typeface="Verdana" panose="020B0604030504040204" pitchFamily="34" charset="0"/>
              </a:rPr>
              <a:t> event occurs when an element gets </a:t>
            </a:r>
            <a:r>
              <a:rPr lang="en-IN" dirty="0" smtClean="0">
                <a:solidFill>
                  <a:srgbClr val="000000"/>
                </a:solidFill>
                <a:latin typeface="Verdana" panose="020B0604030504040204" pitchFamily="34" charset="0"/>
              </a:rPr>
              <a:t>focus</a:t>
            </a:r>
          </a:p>
          <a:p>
            <a:pPr marL="285750" indent="-285750">
              <a:buFont typeface="Arial" panose="020B0604020202020204" pitchFamily="34" charset="0"/>
              <a:buChar char="•"/>
            </a:pPr>
            <a:r>
              <a:rPr lang="en-IN" dirty="0"/>
              <a:t>The </a:t>
            </a:r>
            <a:r>
              <a:rPr lang="en-IN" dirty="0" err="1"/>
              <a:t>onfocus</a:t>
            </a:r>
            <a:r>
              <a:rPr lang="en-IN" dirty="0"/>
              <a:t> event is the opposite of the </a:t>
            </a:r>
            <a:r>
              <a:rPr lang="en-IN" dirty="0" err="1">
                <a:hlinkClick r:id="rId2"/>
              </a:rPr>
              <a:t>onblur</a:t>
            </a:r>
            <a:r>
              <a:rPr lang="en-IN" dirty="0"/>
              <a:t> event</a:t>
            </a:r>
            <a:r>
              <a:rPr lang="en-IN" dirty="0" smtClean="0"/>
              <a:t>.</a:t>
            </a:r>
          </a:p>
          <a:p>
            <a:pPr marL="285750" indent="-285750">
              <a:buFont typeface="Arial" panose="020B0604020202020204" pitchFamily="34" charset="0"/>
              <a:buChar char="•"/>
            </a:pPr>
            <a:endParaRPr lang="en-IN" dirty="0" smtClean="0"/>
          </a:p>
          <a:p>
            <a:endParaRPr lang="en-IN" dirty="0" smtClean="0"/>
          </a:p>
          <a:p>
            <a:r>
              <a:rPr lang="en-IN" dirty="0" smtClean="0"/>
              <a:t>&lt;</a:t>
            </a:r>
            <a:r>
              <a:rPr lang="en-IN" dirty="0"/>
              <a:t>html&gt;</a:t>
            </a:r>
          </a:p>
          <a:p>
            <a:r>
              <a:rPr lang="en-IN" dirty="0"/>
              <a:t>&lt;body&gt;</a:t>
            </a:r>
          </a:p>
          <a:p>
            <a:r>
              <a:rPr lang="en-IN" dirty="0" smtClean="0"/>
              <a:t>Enter </a:t>
            </a:r>
            <a:r>
              <a:rPr lang="en-IN" dirty="0"/>
              <a:t>your name: &lt;input type="text" id="</a:t>
            </a:r>
            <a:r>
              <a:rPr lang="en-IN" dirty="0" err="1"/>
              <a:t>myInput</a:t>
            </a:r>
            <a:r>
              <a:rPr lang="en-IN" dirty="0"/>
              <a:t>" </a:t>
            </a:r>
            <a:r>
              <a:rPr lang="en-IN" dirty="0" err="1"/>
              <a:t>onfocus</a:t>
            </a:r>
            <a:r>
              <a:rPr lang="en-IN" dirty="0"/>
              <a:t>="</a:t>
            </a:r>
            <a:r>
              <a:rPr lang="en-IN" dirty="0" err="1"/>
              <a:t>focusFunction</a:t>
            </a:r>
            <a:r>
              <a:rPr lang="en-IN" dirty="0"/>
              <a:t>()"&gt;</a:t>
            </a:r>
          </a:p>
          <a:p>
            <a:r>
              <a:rPr lang="en-IN" dirty="0" smtClean="0"/>
              <a:t>&lt;</a:t>
            </a:r>
            <a:r>
              <a:rPr lang="en-IN" dirty="0"/>
              <a:t>script&gt;</a:t>
            </a:r>
          </a:p>
          <a:p>
            <a:r>
              <a:rPr lang="en-IN" dirty="0"/>
              <a:t>function </a:t>
            </a:r>
            <a:r>
              <a:rPr lang="en-IN" dirty="0" err="1"/>
              <a:t>focusFunction</a:t>
            </a:r>
            <a:r>
              <a:rPr lang="en-IN" dirty="0"/>
              <a:t>() </a:t>
            </a:r>
            <a:endParaRPr lang="en-IN" dirty="0" smtClean="0"/>
          </a:p>
          <a:p>
            <a:r>
              <a:rPr lang="en-IN" dirty="0" smtClean="0"/>
              <a:t>{</a:t>
            </a:r>
            <a:endParaRPr lang="en-IN" dirty="0"/>
          </a:p>
          <a:p>
            <a:r>
              <a:rPr lang="en-IN" dirty="0"/>
              <a:t>    // Focus = Changes the background </a:t>
            </a:r>
            <a:r>
              <a:rPr lang="en-IN" dirty="0" err="1"/>
              <a:t>color</a:t>
            </a:r>
            <a:r>
              <a:rPr lang="en-IN" dirty="0"/>
              <a:t> of input to yellow</a:t>
            </a:r>
          </a:p>
          <a:p>
            <a:r>
              <a:rPr lang="en-IN" dirty="0"/>
              <a:t>    </a:t>
            </a:r>
            <a:r>
              <a:rPr lang="en-IN" dirty="0" err="1"/>
              <a:t>document.getElementById</a:t>
            </a:r>
            <a:r>
              <a:rPr lang="en-IN" dirty="0"/>
              <a:t>("</a:t>
            </a:r>
            <a:r>
              <a:rPr lang="en-IN" dirty="0" err="1"/>
              <a:t>myInput</a:t>
            </a:r>
            <a:r>
              <a:rPr lang="en-IN" dirty="0"/>
              <a:t>").</a:t>
            </a:r>
            <a:r>
              <a:rPr lang="en-IN" dirty="0" err="1"/>
              <a:t>style.background</a:t>
            </a:r>
            <a:r>
              <a:rPr lang="en-IN" dirty="0"/>
              <a:t> = "yellow";</a:t>
            </a:r>
          </a:p>
          <a:p>
            <a:r>
              <a:rPr lang="en-IN" dirty="0"/>
              <a:t>}</a:t>
            </a:r>
          </a:p>
          <a:p>
            <a:endParaRPr lang="en-IN" dirty="0"/>
          </a:p>
          <a:p>
            <a:r>
              <a:rPr lang="en-IN" dirty="0" smtClean="0"/>
              <a:t>&lt;/</a:t>
            </a:r>
            <a:r>
              <a:rPr lang="en-IN" dirty="0"/>
              <a:t>script&gt;</a:t>
            </a:r>
          </a:p>
          <a:p>
            <a:r>
              <a:rPr lang="en-IN" dirty="0" smtClean="0"/>
              <a:t>&lt;/</a:t>
            </a:r>
            <a:r>
              <a:rPr lang="en-IN" dirty="0"/>
              <a:t>body&gt;</a:t>
            </a:r>
          </a:p>
          <a:p>
            <a:r>
              <a:rPr lang="en-IN" dirty="0"/>
              <a:t>&lt;/html&gt;</a:t>
            </a:r>
          </a:p>
          <a:p>
            <a:endParaRPr lang="en-IN" dirty="0"/>
          </a:p>
        </p:txBody>
      </p:sp>
    </p:spTree>
    <p:extLst>
      <p:ext uri="{BB962C8B-B14F-4D97-AF65-F5344CB8AC3E}">
        <p14:creationId xmlns:p14="http://schemas.microsoft.com/office/powerpoint/2010/main" val="22423982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5636" y="218209"/>
            <a:ext cx="10120746" cy="5909310"/>
          </a:xfrm>
          <a:prstGeom prst="rect">
            <a:avLst/>
          </a:prstGeom>
        </p:spPr>
        <p:txBody>
          <a:bodyPr wrap="square">
            <a:spAutoFit/>
          </a:bodyPr>
          <a:lstStyle/>
          <a:p>
            <a:r>
              <a:rPr lang="en-IN" b="1" u="sng" dirty="0" err="1" smtClean="0"/>
              <a:t>Onfocus</a:t>
            </a:r>
            <a:r>
              <a:rPr lang="en-IN" b="1" u="sng" dirty="0" smtClean="0"/>
              <a:t> - </a:t>
            </a:r>
            <a:r>
              <a:rPr lang="en-IN" b="1" u="sng" dirty="0" err="1" smtClean="0"/>
              <a:t>onblurr</a:t>
            </a:r>
            <a:r>
              <a:rPr lang="en-IN" b="1" u="sng" dirty="0" smtClean="0"/>
              <a:t> event</a:t>
            </a:r>
          </a:p>
          <a:p>
            <a:endParaRPr lang="en-IN" dirty="0"/>
          </a:p>
          <a:p>
            <a:r>
              <a:rPr lang="en-IN" dirty="0" smtClean="0"/>
              <a:t>&lt;</a:t>
            </a:r>
            <a:r>
              <a:rPr lang="en-IN" dirty="0"/>
              <a:t>html&gt;</a:t>
            </a:r>
          </a:p>
          <a:p>
            <a:r>
              <a:rPr lang="en-IN" dirty="0"/>
              <a:t>&lt;body&gt;</a:t>
            </a:r>
          </a:p>
          <a:p>
            <a:r>
              <a:rPr lang="en-IN" dirty="0" smtClean="0"/>
              <a:t> </a:t>
            </a:r>
            <a:endParaRPr lang="en-IN" dirty="0"/>
          </a:p>
          <a:p>
            <a:r>
              <a:rPr lang="en-IN" dirty="0" smtClean="0"/>
              <a:t>Enter </a:t>
            </a:r>
            <a:r>
              <a:rPr lang="en-IN" dirty="0"/>
              <a:t>your name: &lt;input type="text" id="</a:t>
            </a:r>
            <a:r>
              <a:rPr lang="en-IN" dirty="0" err="1"/>
              <a:t>myInput</a:t>
            </a:r>
            <a:r>
              <a:rPr lang="en-IN" dirty="0"/>
              <a:t>" </a:t>
            </a:r>
            <a:r>
              <a:rPr lang="en-IN" dirty="0" err="1"/>
              <a:t>onfocus</a:t>
            </a:r>
            <a:r>
              <a:rPr lang="en-IN" dirty="0"/>
              <a:t>="</a:t>
            </a:r>
            <a:r>
              <a:rPr lang="en-IN" dirty="0" err="1"/>
              <a:t>focusFunction</a:t>
            </a:r>
            <a:r>
              <a:rPr lang="en-IN" dirty="0"/>
              <a:t>()" </a:t>
            </a:r>
            <a:r>
              <a:rPr lang="en-IN" dirty="0" err="1"/>
              <a:t>onblur</a:t>
            </a:r>
            <a:r>
              <a:rPr lang="en-IN" dirty="0"/>
              <a:t>="</a:t>
            </a:r>
            <a:r>
              <a:rPr lang="en-IN" dirty="0" err="1"/>
              <a:t>blurFunction</a:t>
            </a:r>
            <a:r>
              <a:rPr lang="en-IN" dirty="0"/>
              <a:t>()"&gt;</a:t>
            </a:r>
          </a:p>
          <a:p>
            <a:endParaRPr lang="en-IN" dirty="0"/>
          </a:p>
          <a:p>
            <a:r>
              <a:rPr lang="en-IN" dirty="0"/>
              <a:t>&lt;script&gt;</a:t>
            </a:r>
          </a:p>
          <a:p>
            <a:r>
              <a:rPr lang="en-IN" dirty="0"/>
              <a:t>function </a:t>
            </a:r>
            <a:r>
              <a:rPr lang="en-IN" dirty="0" err="1"/>
              <a:t>focusFunction</a:t>
            </a:r>
            <a:r>
              <a:rPr lang="en-IN" dirty="0"/>
              <a:t>() {</a:t>
            </a:r>
          </a:p>
          <a:p>
            <a:r>
              <a:rPr lang="en-IN" dirty="0"/>
              <a:t>    // Focus = Changes the background </a:t>
            </a:r>
            <a:r>
              <a:rPr lang="en-IN" dirty="0" err="1"/>
              <a:t>color</a:t>
            </a:r>
            <a:r>
              <a:rPr lang="en-IN" dirty="0"/>
              <a:t> of input to yellow</a:t>
            </a:r>
          </a:p>
          <a:p>
            <a:r>
              <a:rPr lang="en-IN" dirty="0"/>
              <a:t>    </a:t>
            </a:r>
            <a:r>
              <a:rPr lang="en-IN" dirty="0" err="1"/>
              <a:t>document.getElementById</a:t>
            </a:r>
            <a:r>
              <a:rPr lang="en-IN" dirty="0"/>
              <a:t>("</a:t>
            </a:r>
            <a:r>
              <a:rPr lang="en-IN" dirty="0" err="1"/>
              <a:t>myInput</a:t>
            </a:r>
            <a:r>
              <a:rPr lang="en-IN" dirty="0"/>
              <a:t>").</a:t>
            </a:r>
            <a:r>
              <a:rPr lang="en-IN" dirty="0" err="1"/>
              <a:t>style.background</a:t>
            </a:r>
            <a:r>
              <a:rPr lang="en-IN" dirty="0"/>
              <a:t> = "yellow";</a:t>
            </a:r>
          </a:p>
          <a:p>
            <a:r>
              <a:rPr lang="en-IN" dirty="0"/>
              <a:t>}</a:t>
            </a:r>
          </a:p>
          <a:p>
            <a:endParaRPr lang="en-IN" dirty="0"/>
          </a:p>
          <a:p>
            <a:r>
              <a:rPr lang="en-IN" dirty="0"/>
              <a:t>function </a:t>
            </a:r>
            <a:r>
              <a:rPr lang="en-IN" dirty="0" err="1"/>
              <a:t>blurFunction</a:t>
            </a:r>
            <a:r>
              <a:rPr lang="en-IN" dirty="0"/>
              <a:t>() {</a:t>
            </a:r>
          </a:p>
          <a:p>
            <a:r>
              <a:rPr lang="en-IN" dirty="0"/>
              <a:t>    // No focus = Changes the background </a:t>
            </a:r>
            <a:r>
              <a:rPr lang="en-IN" dirty="0" err="1"/>
              <a:t>color</a:t>
            </a:r>
            <a:r>
              <a:rPr lang="en-IN" dirty="0"/>
              <a:t> of input to red</a:t>
            </a:r>
          </a:p>
          <a:p>
            <a:r>
              <a:rPr lang="en-IN" dirty="0"/>
              <a:t>    </a:t>
            </a:r>
            <a:r>
              <a:rPr lang="en-IN" dirty="0" err="1"/>
              <a:t>document.getElementById</a:t>
            </a:r>
            <a:r>
              <a:rPr lang="en-IN" dirty="0"/>
              <a:t>("</a:t>
            </a:r>
            <a:r>
              <a:rPr lang="en-IN" dirty="0" err="1"/>
              <a:t>myInput</a:t>
            </a:r>
            <a:r>
              <a:rPr lang="en-IN" dirty="0"/>
              <a:t>").</a:t>
            </a:r>
            <a:r>
              <a:rPr lang="en-IN" dirty="0" err="1"/>
              <a:t>style.background</a:t>
            </a:r>
            <a:r>
              <a:rPr lang="en-IN" dirty="0"/>
              <a:t> = "red";</a:t>
            </a:r>
          </a:p>
          <a:p>
            <a:r>
              <a:rPr lang="en-IN" dirty="0"/>
              <a:t>}</a:t>
            </a:r>
          </a:p>
          <a:p>
            <a:r>
              <a:rPr lang="en-IN" dirty="0"/>
              <a:t>&lt;/script&gt;</a:t>
            </a:r>
          </a:p>
          <a:p>
            <a:endParaRPr lang="en-IN" dirty="0"/>
          </a:p>
          <a:p>
            <a:r>
              <a:rPr lang="en-IN" dirty="0"/>
              <a:t>&lt;/body&gt;</a:t>
            </a:r>
          </a:p>
          <a:p>
            <a:r>
              <a:rPr lang="en-IN" dirty="0"/>
              <a:t>&lt;/html&gt;</a:t>
            </a:r>
          </a:p>
        </p:txBody>
      </p:sp>
    </p:spTree>
    <p:extLst>
      <p:ext uri="{BB962C8B-B14F-4D97-AF65-F5344CB8AC3E}">
        <p14:creationId xmlns:p14="http://schemas.microsoft.com/office/powerpoint/2010/main" val="35948612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onclick</a:t>
            </a:r>
            <a:r>
              <a:rPr lang="en-IN" dirty="0"/>
              <a:t> Event Type</a:t>
            </a:r>
            <a:br>
              <a:rPr lang="en-IN" dirty="0"/>
            </a:br>
            <a:endParaRPr lang="en-IN" dirty="0"/>
          </a:p>
        </p:txBody>
      </p:sp>
      <p:sp>
        <p:nvSpPr>
          <p:cNvPr id="3" name="Content Placeholder 2"/>
          <p:cNvSpPr>
            <a:spLocks noGrp="1"/>
          </p:cNvSpPr>
          <p:nvPr>
            <p:ph idx="1"/>
          </p:nvPr>
        </p:nvSpPr>
        <p:spPr/>
        <p:txBody>
          <a:bodyPr/>
          <a:lstStyle/>
          <a:p>
            <a:r>
              <a:rPr lang="en-IN" dirty="0" smtClean="0"/>
              <a:t>This </a:t>
            </a:r>
            <a:r>
              <a:rPr lang="en-IN" dirty="0"/>
              <a:t>is the most frequently used event type which occurs when a user clicks the left button of his mouse. </a:t>
            </a:r>
            <a:endParaRPr lang="en-IN" dirty="0" smtClean="0"/>
          </a:p>
          <a:p>
            <a:r>
              <a:rPr lang="en-IN" dirty="0" smtClean="0"/>
              <a:t>We </a:t>
            </a:r>
            <a:r>
              <a:rPr lang="en-IN" dirty="0"/>
              <a:t>can put your validation, warning etc., against this event type.</a:t>
            </a:r>
          </a:p>
        </p:txBody>
      </p:sp>
    </p:spTree>
    <p:extLst>
      <p:ext uri="{BB962C8B-B14F-4D97-AF65-F5344CB8AC3E}">
        <p14:creationId xmlns:p14="http://schemas.microsoft.com/office/powerpoint/2010/main" val="12715080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1514"/>
            <a:ext cx="4365172" cy="6035449"/>
          </a:xfrm>
        </p:spPr>
        <p:txBody>
          <a:bodyPr>
            <a:normAutofit fontScale="25000" lnSpcReduction="20000"/>
          </a:bodyPr>
          <a:lstStyle/>
          <a:p>
            <a:pPr marL="0" indent="0">
              <a:buNone/>
            </a:pPr>
            <a:r>
              <a:rPr lang="en-IN" sz="7200" dirty="0"/>
              <a:t>&lt;html&gt;</a:t>
            </a:r>
          </a:p>
          <a:p>
            <a:pPr marL="0" indent="0">
              <a:buNone/>
            </a:pPr>
            <a:r>
              <a:rPr lang="en-IN" sz="7200" dirty="0"/>
              <a:t>   &lt;head&gt;</a:t>
            </a:r>
          </a:p>
          <a:p>
            <a:pPr marL="0" indent="0">
              <a:buNone/>
            </a:pPr>
            <a:r>
              <a:rPr lang="en-IN" sz="7200" dirty="0"/>
              <a:t>&lt;script&gt;</a:t>
            </a:r>
          </a:p>
          <a:p>
            <a:pPr marL="0" indent="0">
              <a:buNone/>
            </a:pPr>
            <a:r>
              <a:rPr lang="en-IN" sz="7200" dirty="0" smtClean="0"/>
              <a:t>function </a:t>
            </a:r>
            <a:r>
              <a:rPr lang="en-IN" sz="7200" dirty="0"/>
              <a:t>welcome()</a:t>
            </a:r>
          </a:p>
          <a:p>
            <a:pPr marL="0" indent="0">
              <a:buNone/>
            </a:pPr>
            <a:r>
              <a:rPr lang="en-IN" sz="7200" dirty="0" smtClean="0"/>
              <a:t> </a:t>
            </a:r>
            <a:r>
              <a:rPr lang="en-IN" sz="7200" dirty="0"/>
              <a:t>{</a:t>
            </a:r>
          </a:p>
          <a:p>
            <a:pPr marL="0" indent="0">
              <a:buNone/>
            </a:pPr>
            <a:r>
              <a:rPr lang="en-IN" sz="7200" dirty="0" smtClean="0"/>
              <a:t>alert  </a:t>
            </a:r>
            <a:r>
              <a:rPr lang="en-IN" sz="7200" dirty="0"/>
              <a:t>("Welcome to Events in </a:t>
            </a:r>
            <a:r>
              <a:rPr lang="en-IN" sz="7200" dirty="0" err="1"/>
              <a:t>javascript</a:t>
            </a:r>
            <a:r>
              <a:rPr lang="en-IN" sz="7200" dirty="0"/>
              <a:t>");</a:t>
            </a:r>
          </a:p>
          <a:p>
            <a:pPr marL="0" indent="0">
              <a:buNone/>
            </a:pPr>
            <a:r>
              <a:rPr lang="en-IN" sz="7200" dirty="0" smtClean="0"/>
              <a:t> </a:t>
            </a:r>
            <a:r>
              <a:rPr lang="en-IN" sz="7200" dirty="0"/>
              <a:t>}</a:t>
            </a:r>
          </a:p>
          <a:p>
            <a:pPr marL="0" indent="0">
              <a:buNone/>
            </a:pPr>
            <a:r>
              <a:rPr lang="en-IN" sz="7200" dirty="0" smtClean="0"/>
              <a:t> </a:t>
            </a:r>
            <a:r>
              <a:rPr lang="en-IN" sz="7200" dirty="0"/>
              <a:t>&lt;/script&gt;</a:t>
            </a:r>
          </a:p>
          <a:p>
            <a:pPr marL="0" indent="0">
              <a:buNone/>
            </a:pPr>
            <a:r>
              <a:rPr lang="en-IN" sz="7200" dirty="0" smtClean="0"/>
              <a:t> </a:t>
            </a:r>
            <a:r>
              <a:rPr lang="en-IN" sz="7200" dirty="0"/>
              <a:t>&lt;/head&gt;</a:t>
            </a:r>
          </a:p>
          <a:p>
            <a:pPr marL="0" indent="0">
              <a:buNone/>
            </a:pPr>
            <a:r>
              <a:rPr lang="en-IN" sz="7200" dirty="0"/>
              <a:t>   &lt;body&gt;</a:t>
            </a:r>
          </a:p>
          <a:p>
            <a:pPr marL="0" indent="0">
              <a:buNone/>
            </a:pPr>
            <a:r>
              <a:rPr lang="en-IN" sz="7200" dirty="0" smtClean="0"/>
              <a:t>    </a:t>
            </a:r>
            <a:endParaRPr lang="en-IN" sz="7200" dirty="0"/>
          </a:p>
          <a:p>
            <a:pPr marL="0" indent="0">
              <a:buNone/>
            </a:pPr>
            <a:r>
              <a:rPr lang="en-IN" sz="7200" dirty="0"/>
              <a:t>      &lt;p&gt;Click the following button to call the function&lt;/p&gt;</a:t>
            </a:r>
          </a:p>
          <a:p>
            <a:pPr marL="0" indent="0">
              <a:buNone/>
            </a:pPr>
            <a:r>
              <a:rPr lang="en-IN" sz="7200" dirty="0" smtClean="0"/>
              <a:t>   </a:t>
            </a:r>
            <a:endParaRPr lang="en-IN" sz="7200" dirty="0"/>
          </a:p>
          <a:p>
            <a:pPr marL="0" indent="0">
              <a:buNone/>
            </a:pPr>
            <a:r>
              <a:rPr lang="en-IN" sz="7200" dirty="0"/>
              <a:t>      &lt;form&gt;</a:t>
            </a:r>
          </a:p>
          <a:p>
            <a:pPr marL="0" indent="0">
              <a:buNone/>
            </a:pPr>
            <a:r>
              <a:rPr lang="en-IN" sz="7200" dirty="0" smtClean="0"/>
              <a:t>&lt;</a:t>
            </a:r>
            <a:r>
              <a:rPr lang="en-IN" sz="7200" dirty="0"/>
              <a:t>input type="button" </a:t>
            </a:r>
            <a:r>
              <a:rPr lang="en-IN" sz="7200" dirty="0" err="1" smtClean="0"/>
              <a:t>onclick</a:t>
            </a:r>
            <a:r>
              <a:rPr lang="en-IN" sz="7200" dirty="0"/>
              <a:t>="welcome()" value="Say Welcome"&gt;</a:t>
            </a:r>
          </a:p>
          <a:p>
            <a:pPr marL="0" indent="0">
              <a:buNone/>
            </a:pPr>
            <a:r>
              <a:rPr lang="en-IN" sz="7200" dirty="0"/>
              <a:t>      &lt;/form&gt;</a:t>
            </a:r>
          </a:p>
          <a:p>
            <a:pPr marL="0" indent="0">
              <a:buNone/>
            </a:pPr>
            <a:r>
              <a:rPr lang="en-IN" sz="7200" dirty="0"/>
              <a:t>      </a:t>
            </a:r>
            <a:r>
              <a:rPr lang="en-IN" sz="7200" dirty="0" smtClean="0"/>
              <a:t>     </a:t>
            </a:r>
            <a:r>
              <a:rPr lang="en-IN" sz="7200" dirty="0"/>
              <a:t>&lt;/body</a:t>
            </a:r>
            <a:r>
              <a:rPr lang="en-IN" sz="7200" dirty="0" smtClean="0"/>
              <a:t>&gt;&lt;/</a:t>
            </a:r>
            <a:r>
              <a:rPr lang="en-IN" sz="7200" dirty="0"/>
              <a:t>html&gt;</a:t>
            </a:r>
          </a:p>
          <a:p>
            <a:pPr marL="0" indent="0">
              <a:buNone/>
            </a:pP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3372" y="500742"/>
            <a:ext cx="6716485" cy="2884715"/>
          </a:xfrm>
          <a:prstGeom prst="rect">
            <a:avLst/>
          </a:prstGeom>
        </p:spPr>
      </p:pic>
    </p:spTree>
    <p:extLst>
      <p:ext uri="{BB962C8B-B14F-4D97-AF65-F5344CB8AC3E}">
        <p14:creationId xmlns:p14="http://schemas.microsoft.com/office/powerpoint/2010/main" val="24243772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8080" y="303706"/>
            <a:ext cx="3382657" cy="400110"/>
          </a:xfrm>
          <a:prstGeom prst="rect">
            <a:avLst/>
          </a:prstGeom>
        </p:spPr>
        <p:txBody>
          <a:bodyPr wrap="none">
            <a:spAutoFit/>
          </a:bodyPr>
          <a:lstStyle/>
          <a:p>
            <a:pPr algn="ctr"/>
            <a:r>
              <a:rPr lang="en-IN" sz="2000" b="1" dirty="0">
                <a:solidFill>
                  <a:srgbClr val="121214"/>
                </a:solidFill>
                <a:latin typeface="Verdana" panose="020B0604030504040204" pitchFamily="34" charset="0"/>
              </a:rPr>
              <a:t>JavaScript - Functions</a:t>
            </a:r>
            <a:endParaRPr lang="en-IN" sz="2000" b="1" i="0" dirty="0">
              <a:solidFill>
                <a:srgbClr val="121214"/>
              </a:solidFill>
              <a:effectLst/>
              <a:latin typeface="Verdana" panose="020B0604030504040204" pitchFamily="34" charset="0"/>
            </a:endParaRPr>
          </a:p>
        </p:txBody>
      </p:sp>
      <p:sp>
        <p:nvSpPr>
          <p:cNvPr id="3" name="Rectangle 2"/>
          <p:cNvSpPr/>
          <p:nvPr/>
        </p:nvSpPr>
        <p:spPr>
          <a:xfrm>
            <a:off x="827814" y="854702"/>
            <a:ext cx="9708567" cy="3754874"/>
          </a:xfrm>
          <a:prstGeom prst="rect">
            <a:avLst/>
          </a:prstGeom>
        </p:spPr>
        <p:txBody>
          <a:bodyPr wrap="square">
            <a:spAutoFit/>
          </a:bodyPr>
          <a:lstStyle/>
          <a:p>
            <a:r>
              <a:rPr lang="en-IN" dirty="0">
                <a:solidFill>
                  <a:srgbClr val="000000"/>
                </a:solidFill>
                <a:latin typeface="Verdana" panose="020B0604030504040204" pitchFamily="34" charset="0"/>
              </a:rPr>
              <a:t>A function is a group of reusable code which can be called anywhere in your program. This eliminates the need of writing the same code again and again. It helps programmers in writing modular codes. Functions allow a programmer to divide a big program into a number of small and manageable functions</a:t>
            </a:r>
            <a:r>
              <a:rPr lang="en-IN" dirty="0" smtClean="0">
                <a:solidFill>
                  <a:srgbClr val="000000"/>
                </a:solidFill>
                <a:latin typeface="Verdana" panose="020B0604030504040204" pitchFamily="34" charset="0"/>
              </a:rPr>
              <a:t>.</a:t>
            </a:r>
          </a:p>
          <a:p>
            <a:endParaRPr lang="en-IN" dirty="0">
              <a:solidFill>
                <a:srgbClr val="000000"/>
              </a:solidFill>
              <a:latin typeface="Verdana" panose="020B0604030504040204" pitchFamily="34" charset="0"/>
            </a:endParaRPr>
          </a:p>
          <a:p>
            <a:r>
              <a:rPr lang="en-IN" sz="2000" b="1" dirty="0"/>
              <a:t>Function </a:t>
            </a:r>
            <a:r>
              <a:rPr lang="en-IN" sz="2000" b="1" dirty="0" smtClean="0"/>
              <a:t>Definition</a:t>
            </a:r>
          </a:p>
          <a:p>
            <a:endParaRPr lang="en-IN" sz="2000" b="1" dirty="0"/>
          </a:p>
          <a:p>
            <a:r>
              <a:rPr lang="en-IN" dirty="0">
                <a:solidFill>
                  <a:srgbClr val="000000"/>
                </a:solidFill>
                <a:latin typeface="Verdana" panose="020B0604030504040204" pitchFamily="34" charset="0"/>
              </a:rPr>
              <a:t>Before we use a function, we need to define it. The most common way to define a function in JavaScript is by using the function keyword, followed by a unique function name, a list of parameters (that might be empty), and a statement block surrounded by curly braces</a:t>
            </a:r>
            <a:r>
              <a:rPr lang="en-IN" dirty="0" smtClean="0">
                <a:solidFill>
                  <a:srgbClr val="000000"/>
                </a:solidFill>
                <a:latin typeface="Verdana" panose="020B0604030504040204" pitchFamily="34" charset="0"/>
              </a:rPr>
              <a:t>.</a:t>
            </a:r>
          </a:p>
          <a:p>
            <a:endParaRPr lang="en-IN" dirty="0">
              <a:solidFill>
                <a:srgbClr val="000000"/>
              </a:solidFill>
              <a:latin typeface="Verdana" panose="020B0604030504040204" pitchFamily="34" charset="0"/>
            </a:endParaRPr>
          </a:p>
          <a:p>
            <a:endParaRPr lang="en-IN" dirty="0">
              <a:solidFill>
                <a:srgbClr val="000000"/>
              </a:solidFill>
              <a:latin typeface="Verdana" panose="020B0604030504040204" pitchFamily="34" charset="0"/>
            </a:endParaRPr>
          </a:p>
        </p:txBody>
      </p:sp>
    </p:spTree>
    <p:extLst>
      <p:ext uri="{BB962C8B-B14F-4D97-AF65-F5344CB8AC3E}">
        <p14:creationId xmlns:p14="http://schemas.microsoft.com/office/powerpoint/2010/main" val="39712470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47883" y="324489"/>
            <a:ext cx="7863607" cy="5355312"/>
          </a:xfrm>
          <a:prstGeom prst="rect">
            <a:avLst/>
          </a:prstGeom>
        </p:spPr>
        <p:txBody>
          <a:bodyPr wrap="square">
            <a:spAutoFit/>
          </a:bodyPr>
          <a:lstStyle/>
          <a:p>
            <a:r>
              <a:rPr lang="en-IN" b="1" dirty="0" smtClean="0">
                <a:solidFill>
                  <a:srgbClr val="000000"/>
                </a:solidFill>
                <a:latin typeface="Verdana" panose="020B0604030504040204" pitchFamily="34" charset="0"/>
              </a:rPr>
              <a:t>Syntax:</a:t>
            </a:r>
          </a:p>
          <a:p>
            <a:endParaRPr lang="en-IN" b="0" i="0" dirty="0">
              <a:solidFill>
                <a:srgbClr val="000000"/>
              </a:solidFill>
              <a:effectLst/>
              <a:latin typeface="Verdana" panose="020B0604030504040204" pitchFamily="34" charset="0"/>
            </a:endParaRPr>
          </a:p>
          <a:p>
            <a:r>
              <a:rPr lang="en-IN" dirty="0">
                <a:solidFill>
                  <a:srgbClr val="000000"/>
                </a:solidFill>
                <a:latin typeface="Verdana" panose="020B0604030504040204" pitchFamily="34" charset="0"/>
              </a:rPr>
              <a:t>&lt;script type="text/</a:t>
            </a:r>
            <a:r>
              <a:rPr lang="en-IN" dirty="0" err="1">
                <a:solidFill>
                  <a:srgbClr val="000000"/>
                </a:solidFill>
                <a:latin typeface="Verdana" panose="020B0604030504040204" pitchFamily="34" charset="0"/>
              </a:rPr>
              <a:t>javascript</a:t>
            </a:r>
            <a:r>
              <a:rPr lang="en-IN" dirty="0">
                <a:solidFill>
                  <a:srgbClr val="000000"/>
                </a:solidFill>
                <a:latin typeface="Verdana" panose="020B0604030504040204" pitchFamily="34" charset="0"/>
              </a:rPr>
              <a:t>"&gt;</a:t>
            </a:r>
          </a:p>
          <a:p>
            <a:r>
              <a:rPr lang="en-IN" dirty="0" smtClean="0">
                <a:solidFill>
                  <a:srgbClr val="000000"/>
                </a:solidFill>
                <a:latin typeface="Verdana" panose="020B0604030504040204" pitchFamily="34" charset="0"/>
              </a:rPr>
              <a:t>function </a:t>
            </a:r>
            <a:r>
              <a:rPr lang="en-IN" dirty="0" err="1">
                <a:solidFill>
                  <a:srgbClr val="000000"/>
                </a:solidFill>
                <a:latin typeface="Verdana" panose="020B0604030504040204" pitchFamily="34" charset="0"/>
              </a:rPr>
              <a:t>functionname</a:t>
            </a:r>
            <a:r>
              <a:rPr lang="en-IN" dirty="0">
                <a:solidFill>
                  <a:srgbClr val="000000"/>
                </a:solidFill>
                <a:latin typeface="Verdana" panose="020B0604030504040204" pitchFamily="34" charset="0"/>
              </a:rPr>
              <a:t>(parameter-list)</a:t>
            </a:r>
          </a:p>
          <a:p>
            <a:r>
              <a:rPr lang="en-IN" dirty="0">
                <a:solidFill>
                  <a:srgbClr val="000000"/>
                </a:solidFill>
                <a:latin typeface="Verdana" panose="020B0604030504040204" pitchFamily="34" charset="0"/>
              </a:rPr>
              <a:t>      {</a:t>
            </a:r>
          </a:p>
          <a:p>
            <a:r>
              <a:rPr lang="en-IN" dirty="0">
                <a:solidFill>
                  <a:srgbClr val="000000"/>
                </a:solidFill>
                <a:latin typeface="Verdana" panose="020B0604030504040204" pitchFamily="34" charset="0"/>
              </a:rPr>
              <a:t>         statements</a:t>
            </a:r>
          </a:p>
          <a:p>
            <a:r>
              <a:rPr lang="en-IN" dirty="0">
                <a:solidFill>
                  <a:srgbClr val="000000"/>
                </a:solidFill>
                <a:latin typeface="Verdana" panose="020B0604030504040204" pitchFamily="34" charset="0"/>
              </a:rPr>
              <a:t>      }</a:t>
            </a:r>
          </a:p>
          <a:p>
            <a:r>
              <a:rPr lang="en-IN" dirty="0" smtClean="0">
                <a:solidFill>
                  <a:srgbClr val="000000"/>
                </a:solidFill>
                <a:latin typeface="Verdana" panose="020B0604030504040204" pitchFamily="34" charset="0"/>
              </a:rPr>
              <a:t>&lt;/</a:t>
            </a:r>
            <a:r>
              <a:rPr lang="en-IN" dirty="0">
                <a:solidFill>
                  <a:srgbClr val="000000"/>
                </a:solidFill>
                <a:latin typeface="Verdana" panose="020B0604030504040204" pitchFamily="34" charset="0"/>
              </a:rPr>
              <a:t>script</a:t>
            </a:r>
            <a:r>
              <a:rPr lang="en-IN" dirty="0" smtClean="0">
                <a:solidFill>
                  <a:srgbClr val="000000"/>
                </a:solidFill>
                <a:latin typeface="Verdana" panose="020B0604030504040204" pitchFamily="34" charset="0"/>
              </a:rPr>
              <a:t>&gt;</a:t>
            </a:r>
          </a:p>
          <a:p>
            <a:endParaRPr lang="en-IN" b="0" i="0" dirty="0">
              <a:solidFill>
                <a:srgbClr val="000000"/>
              </a:solidFill>
              <a:effectLst/>
              <a:latin typeface="Verdana" panose="020B0604030504040204" pitchFamily="34" charset="0"/>
            </a:endParaRPr>
          </a:p>
          <a:p>
            <a:r>
              <a:rPr lang="en-IN" b="1" dirty="0" smtClean="0">
                <a:solidFill>
                  <a:srgbClr val="000000"/>
                </a:solidFill>
                <a:latin typeface="Verdana" panose="020B0604030504040204" pitchFamily="34" charset="0"/>
              </a:rPr>
              <a:t>Example:</a:t>
            </a:r>
          </a:p>
          <a:p>
            <a:endParaRPr lang="en-IN" b="0" i="0" dirty="0">
              <a:solidFill>
                <a:srgbClr val="000000"/>
              </a:solidFill>
              <a:effectLst/>
              <a:latin typeface="Verdana" panose="020B0604030504040204" pitchFamily="34" charset="0"/>
            </a:endParaRPr>
          </a:p>
          <a:p>
            <a:r>
              <a:rPr lang="en-IN" dirty="0">
                <a:solidFill>
                  <a:srgbClr val="000000"/>
                </a:solidFill>
                <a:latin typeface="Verdana" panose="020B0604030504040204" pitchFamily="34" charset="0"/>
              </a:rPr>
              <a:t>&lt;script type="text/</a:t>
            </a:r>
            <a:r>
              <a:rPr lang="en-IN" dirty="0" err="1">
                <a:solidFill>
                  <a:srgbClr val="000000"/>
                </a:solidFill>
                <a:latin typeface="Verdana" panose="020B0604030504040204" pitchFamily="34" charset="0"/>
              </a:rPr>
              <a:t>javascript</a:t>
            </a:r>
            <a:r>
              <a:rPr lang="en-IN" dirty="0">
                <a:solidFill>
                  <a:srgbClr val="000000"/>
                </a:solidFill>
                <a:latin typeface="Verdana" panose="020B0604030504040204" pitchFamily="34" charset="0"/>
              </a:rPr>
              <a:t>"&gt;</a:t>
            </a:r>
          </a:p>
          <a:p>
            <a:r>
              <a:rPr lang="en-IN" dirty="0">
                <a:solidFill>
                  <a:srgbClr val="000000"/>
                </a:solidFill>
                <a:latin typeface="Verdana" panose="020B0604030504040204" pitchFamily="34" charset="0"/>
              </a:rPr>
              <a:t>   </a:t>
            </a:r>
          </a:p>
          <a:p>
            <a:r>
              <a:rPr lang="en-IN" dirty="0">
                <a:solidFill>
                  <a:srgbClr val="000000"/>
                </a:solidFill>
                <a:latin typeface="Verdana" panose="020B0604030504040204" pitchFamily="34" charset="0"/>
              </a:rPr>
              <a:t>      function </a:t>
            </a:r>
            <a:r>
              <a:rPr lang="en-IN" dirty="0" err="1">
                <a:solidFill>
                  <a:srgbClr val="000000"/>
                </a:solidFill>
                <a:latin typeface="Verdana" panose="020B0604030504040204" pitchFamily="34" charset="0"/>
              </a:rPr>
              <a:t>sayHello</a:t>
            </a:r>
            <a:r>
              <a:rPr lang="en-IN" dirty="0">
                <a:solidFill>
                  <a:srgbClr val="000000"/>
                </a:solidFill>
                <a:latin typeface="Verdana" panose="020B0604030504040204" pitchFamily="34" charset="0"/>
              </a:rPr>
              <a:t>()</a:t>
            </a:r>
          </a:p>
          <a:p>
            <a:r>
              <a:rPr lang="en-IN" dirty="0">
                <a:solidFill>
                  <a:srgbClr val="000000"/>
                </a:solidFill>
                <a:latin typeface="Verdana" panose="020B0604030504040204" pitchFamily="34" charset="0"/>
              </a:rPr>
              <a:t>      {</a:t>
            </a:r>
          </a:p>
          <a:p>
            <a:r>
              <a:rPr lang="en-IN" dirty="0">
                <a:solidFill>
                  <a:srgbClr val="000000"/>
                </a:solidFill>
                <a:latin typeface="Verdana" panose="020B0604030504040204" pitchFamily="34" charset="0"/>
              </a:rPr>
              <a:t>         alert("Hello there");</a:t>
            </a:r>
          </a:p>
          <a:p>
            <a:r>
              <a:rPr lang="en-IN" dirty="0">
                <a:solidFill>
                  <a:srgbClr val="000000"/>
                </a:solidFill>
                <a:latin typeface="Verdana" panose="020B0604030504040204" pitchFamily="34" charset="0"/>
              </a:rPr>
              <a:t>      }</a:t>
            </a:r>
          </a:p>
          <a:p>
            <a:r>
              <a:rPr lang="en-IN" dirty="0">
                <a:solidFill>
                  <a:srgbClr val="000000"/>
                </a:solidFill>
                <a:latin typeface="Verdana" panose="020B0604030504040204" pitchFamily="34" charset="0"/>
              </a:rPr>
              <a:t>   </a:t>
            </a:r>
          </a:p>
          <a:p>
            <a:r>
              <a:rPr lang="en-IN" dirty="0">
                <a:solidFill>
                  <a:srgbClr val="000000"/>
                </a:solidFill>
                <a:latin typeface="Verdana" panose="020B0604030504040204" pitchFamily="34" charset="0"/>
              </a:rPr>
              <a:t>&lt;/script&gt;</a:t>
            </a:r>
            <a:endParaRPr lang="en-IN"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40022677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02173" y="386834"/>
            <a:ext cx="8281819" cy="5078313"/>
          </a:xfrm>
          <a:prstGeom prst="rect">
            <a:avLst/>
          </a:prstGeom>
        </p:spPr>
        <p:txBody>
          <a:bodyPr wrap="none">
            <a:spAutoFit/>
          </a:bodyPr>
          <a:lstStyle/>
          <a:p>
            <a:r>
              <a:rPr lang="en-IN" dirty="0">
                <a:solidFill>
                  <a:srgbClr val="121214"/>
                </a:solidFill>
                <a:latin typeface="Verdana" panose="020B0604030504040204" pitchFamily="34" charset="0"/>
              </a:rPr>
              <a:t>Calling a </a:t>
            </a:r>
            <a:r>
              <a:rPr lang="en-IN" dirty="0" smtClean="0">
                <a:solidFill>
                  <a:srgbClr val="121214"/>
                </a:solidFill>
                <a:latin typeface="Verdana" panose="020B0604030504040204" pitchFamily="34" charset="0"/>
              </a:rPr>
              <a:t>Function:</a:t>
            </a:r>
          </a:p>
          <a:p>
            <a:r>
              <a:rPr lang="en-IN" dirty="0" smtClean="0">
                <a:solidFill>
                  <a:srgbClr val="121214"/>
                </a:solidFill>
                <a:latin typeface="Verdana" panose="020B0604030504040204" pitchFamily="34" charset="0"/>
              </a:rPr>
              <a:t>&lt;</a:t>
            </a:r>
            <a:r>
              <a:rPr lang="en-IN" dirty="0">
                <a:solidFill>
                  <a:srgbClr val="121214"/>
                </a:solidFill>
                <a:latin typeface="Verdana" panose="020B0604030504040204" pitchFamily="34" charset="0"/>
              </a:rPr>
              <a:t>html&gt;</a:t>
            </a:r>
          </a:p>
          <a:p>
            <a:r>
              <a:rPr lang="en-IN" dirty="0">
                <a:solidFill>
                  <a:srgbClr val="121214"/>
                </a:solidFill>
                <a:latin typeface="Verdana" panose="020B0604030504040204" pitchFamily="34" charset="0"/>
              </a:rPr>
              <a:t>   &lt;head&gt;</a:t>
            </a:r>
          </a:p>
          <a:p>
            <a:r>
              <a:rPr lang="en-IN" dirty="0">
                <a:solidFill>
                  <a:srgbClr val="121214"/>
                </a:solidFill>
                <a:latin typeface="Verdana" panose="020B0604030504040204" pitchFamily="34" charset="0"/>
              </a:rPr>
              <a:t>   </a:t>
            </a:r>
            <a:r>
              <a:rPr lang="en-IN" dirty="0" smtClean="0">
                <a:solidFill>
                  <a:srgbClr val="121214"/>
                </a:solidFill>
                <a:latin typeface="Verdana" panose="020B0604030504040204" pitchFamily="34" charset="0"/>
              </a:rPr>
              <a:t> </a:t>
            </a:r>
            <a:r>
              <a:rPr lang="en-IN" dirty="0">
                <a:solidFill>
                  <a:srgbClr val="121214"/>
                </a:solidFill>
                <a:latin typeface="Verdana" panose="020B0604030504040204" pitchFamily="34" charset="0"/>
              </a:rPr>
              <a:t>&lt;</a:t>
            </a:r>
            <a:r>
              <a:rPr lang="en-IN" dirty="0" smtClean="0">
                <a:solidFill>
                  <a:srgbClr val="121214"/>
                </a:solidFill>
                <a:latin typeface="Verdana" panose="020B0604030504040204" pitchFamily="34" charset="0"/>
              </a:rPr>
              <a:t>script&gt;</a:t>
            </a:r>
          </a:p>
          <a:p>
            <a:r>
              <a:rPr lang="en-IN" dirty="0" smtClean="0">
                <a:solidFill>
                  <a:srgbClr val="121214"/>
                </a:solidFill>
                <a:latin typeface="Verdana" panose="020B0604030504040204" pitchFamily="34" charset="0"/>
              </a:rPr>
              <a:t>         </a:t>
            </a:r>
            <a:r>
              <a:rPr lang="en-IN" dirty="0">
                <a:solidFill>
                  <a:srgbClr val="121214"/>
                </a:solidFill>
                <a:latin typeface="Verdana" panose="020B0604030504040204" pitchFamily="34" charset="0"/>
              </a:rPr>
              <a:t>function </a:t>
            </a:r>
            <a:r>
              <a:rPr lang="en-IN" dirty="0" err="1">
                <a:solidFill>
                  <a:srgbClr val="121214"/>
                </a:solidFill>
                <a:latin typeface="Verdana" panose="020B0604030504040204" pitchFamily="34" charset="0"/>
              </a:rPr>
              <a:t>sayHello</a:t>
            </a:r>
            <a:r>
              <a:rPr lang="en-IN" dirty="0">
                <a:solidFill>
                  <a:srgbClr val="121214"/>
                </a:solidFill>
                <a:latin typeface="Verdana" panose="020B0604030504040204" pitchFamily="34" charset="0"/>
              </a:rPr>
              <a:t>()</a:t>
            </a:r>
          </a:p>
          <a:p>
            <a:r>
              <a:rPr lang="en-IN" dirty="0">
                <a:solidFill>
                  <a:srgbClr val="121214"/>
                </a:solidFill>
                <a:latin typeface="Verdana" panose="020B0604030504040204" pitchFamily="34" charset="0"/>
              </a:rPr>
              <a:t>         {</a:t>
            </a:r>
          </a:p>
          <a:p>
            <a:r>
              <a:rPr lang="en-IN" dirty="0">
                <a:solidFill>
                  <a:srgbClr val="121214"/>
                </a:solidFill>
                <a:latin typeface="Verdana" panose="020B0604030504040204" pitchFamily="34" charset="0"/>
              </a:rPr>
              <a:t>            </a:t>
            </a:r>
            <a:r>
              <a:rPr lang="en-IN" dirty="0" err="1">
                <a:solidFill>
                  <a:srgbClr val="121214"/>
                </a:solidFill>
                <a:latin typeface="Verdana" panose="020B0604030504040204" pitchFamily="34" charset="0"/>
              </a:rPr>
              <a:t>document.write</a:t>
            </a:r>
            <a:r>
              <a:rPr lang="en-IN" dirty="0">
                <a:solidFill>
                  <a:srgbClr val="121214"/>
                </a:solidFill>
                <a:latin typeface="Verdana" panose="020B0604030504040204" pitchFamily="34" charset="0"/>
              </a:rPr>
              <a:t> ("Hello there!");</a:t>
            </a:r>
          </a:p>
          <a:p>
            <a:r>
              <a:rPr lang="en-IN" dirty="0">
                <a:solidFill>
                  <a:srgbClr val="121214"/>
                </a:solidFill>
                <a:latin typeface="Verdana" panose="020B0604030504040204" pitchFamily="34" charset="0"/>
              </a:rPr>
              <a:t>         }</a:t>
            </a:r>
          </a:p>
          <a:p>
            <a:r>
              <a:rPr lang="en-IN" dirty="0">
                <a:solidFill>
                  <a:srgbClr val="121214"/>
                </a:solidFill>
                <a:latin typeface="Verdana" panose="020B0604030504040204" pitchFamily="34" charset="0"/>
              </a:rPr>
              <a:t>      &lt;/script&gt;</a:t>
            </a:r>
          </a:p>
          <a:p>
            <a:r>
              <a:rPr lang="en-IN" dirty="0">
                <a:solidFill>
                  <a:srgbClr val="121214"/>
                </a:solidFill>
                <a:latin typeface="Verdana" panose="020B0604030504040204" pitchFamily="34" charset="0"/>
              </a:rPr>
              <a:t>      </a:t>
            </a:r>
            <a:r>
              <a:rPr lang="en-IN" dirty="0" smtClean="0">
                <a:solidFill>
                  <a:srgbClr val="121214"/>
                </a:solidFill>
                <a:latin typeface="Verdana" panose="020B0604030504040204" pitchFamily="34" charset="0"/>
              </a:rPr>
              <a:t>   </a:t>
            </a:r>
            <a:r>
              <a:rPr lang="en-IN" dirty="0">
                <a:solidFill>
                  <a:srgbClr val="121214"/>
                </a:solidFill>
                <a:latin typeface="Verdana" panose="020B0604030504040204" pitchFamily="34" charset="0"/>
              </a:rPr>
              <a:t>&lt;/head&gt;</a:t>
            </a:r>
          </a:p>
          <a:p>
            <a:r>
              <a:rPr lang="en-IN" dirty="0">
                <a:solidFill>
                  <a:srgbClr val="121214"/>
                </a:solidFill>
                <a:latin typeface="Verdana" panose="020B0604030504040204" pitchFamily="34" charset="0"/>
              </a:rPr>
              <a:t>   &lt;body&gt;</a:t>
            </a:r>
          </a:p>
          <a:p>
            <a:r>
              <a:rPr lang="en-IN" dirty="0">
                <a:solidFill>
                  <a:srgbClr val="121214"/>
                </a:solidFill>
                <a:latin typeface="Verdana" panose="020B0604030504040204" pitchFamily="34" charset="0"/>
              </a:rPr>
              <a:t>      &lt;p&gt;Click the following button to call the function&lt;/p</a:t>
            </a:r>
            <a:r>
              <a:rPr lang="en-IN" dirty="0" smtClean="0">
                <a:solidFill>
                  <a:srgbClr val="121214"/>
                </a:solidFill>
                <a:latin typeface="Verdana" panose="020B0604030504040204" pitchFamily="34" charset="0"/>
              </a:rPr>
              <a:t>&gt;  </a:t>
            </a:r>
            <a:endParaRPr lang="en-IN" dirty="0">
              <a:solidFill>
                <a:srgbClr val="121214"/>
              </a:solidFill>
              <a:latin typeface="Verdana" panose="020B0604030504040204" pitchFamily="34" charset="0"/>
            </a:endParaRPr>
          </a:p>
          <a:p>
            <a:r>
              <a:rPr lang="en-IN" dirty="0" smtClean="0">
                <a:solidFill>
                  <a:srgbClr val="121214"/>
                </a:solidFill>
                <a:latin typeface="Verdana" panose="020B0604030504040204" pitchFamily="34" charset="0"/>
              </a:rPr>
              <a:t>     </a:t>
            </a:r>
            <a:r>
              <a:rPr lang="en-IN" dirty="0">
                <a:solidFill>
                  <a:srgbClr val="121214"/>
                </a:solidFill>
                <a:latin typeface="Verdana" panose="020B0604030504040204" pitchFamily="34" charset="0"/>
              </a:rPr>
              <a:t>&lt;form&gt;</a:t>
            </a:r>
          </a:p>
          <a:p>
            <a:r>
              <a:rPr lang="en-IN" dirty="0">
                <a:solidFill>
                  <a:srgbClr val="121214"/>
                </a:solidFill>
                <a:latin typeface="Verdana" panose="020B0604030504040204" pitchFamily="34" charset="0"/>
              </a:rPr>
              <a:t>         &lt;input type="button" </a:t>
            </a:r>
            <a:r>
              <a:rPr lang="en-IN" dirty="0" err="1">
                <a:solidFill>
                  <a:srgbClr val="121214"/>
                </a:solidFill>
                <a:latin typeface="Verdana" panose="020B0604030504040204" pitchFamily="34" charset="0"/>
              </a:rPr>
              <a:t>onclick</a:t>
            </a:r>
            <a:r>
              <a:rPr lang="en-IN" dirty="0">
                <a:solidFill>
                  <a:srgbClr val="121214"/>
                </a:solidFill>
                <a:latin typeface="Verdana" panose="020B0604030504040204" pitchFamily="34" charset="0"/>
              </a:rPr>
              <a:t>="</a:t>
            </a:r>
            <a:r>
              <a:rPr lang="en-IN" dirty="0" err="1">
                <a:solidFill>
                  <a:srgbClr val="121214"/>
                </a:solidFill>
                <a:latin typeface="Verdana" panose="020B0604030504040204" pitchFamily="34" charset="0"/>
              </a:rPr>
              <a:t>sayHello</a:t>
            </a:r>
            <a:r>
              <a:rPr lang="en-IN" dirty="0">
                <a:solidFill>
                  <a:srgbClr val="121214"/>
                </a:solidFill>
                <a:latin typeface="Verdana" panose="020B0604030504040204" pitchFamily="34" charset="0"/>
              </a:rPr>
              <a:t>()" value="Say Hello"&gt;</a:t>
            </a:r>
          </a:p>
          <a:p>
            <a:r>
              <a:rPr lang="en-IN" dirty="0">
                <a:solidFill>
                  <a:srgbClr val="121214"/>
                </a:solidFill>
                <a:latin typeface="Verdana" panose="020B0604030504040204" pitchFamily="34" charset="0"/>
              </a:rPr>
              <a:t>      &lt;/form&gt;</a:t>
            </a:r>
          </a:p>
          <a:p>
            <a:r>
              <a:rPr lang="en-IN" dirty="0">
                <a:solidFill>
                  <a:srgbClr val="121214"/>
                </a:solidFill>
                <a:latin typeface="Verdana" panose="020B0604030504040204" pitchFamily="34" charset="0"/>
              </a:rPr>
              <a:t>      </a:t>
            </a:r>
          </a:p>
          <a:p>
            <a:r>
              <a:rPr lang="en-IN" dirty="0" smtClean="0">
                <a:solidFill>
                  <a:srgbClr val="121214"/>
                </a:solidFill>
                <a:latin typeface="Verdana" panose="020B0604030504040204" pitchFamily="34" charset="0"/>
              </a:rPr>
              <a:t>&lt;/</a:t>
            </a:r>
            <a:r>
              <a:rPr lang="en-IN" dirty="0">
                <a:solidFill>
                  <a:srgbClr val="121214"/>
                </a:solidFill>
                <a:latin typeface="Verdana" panose="020B0604030504040204" pitchFamily="34" charset="0"/>
              </a:rPr>
              <a:t>body&gt;</a:t>
            </a:r>
          </a:p>
          <a:p>
            <a:r>
              <a:rPr lang="en-IN" dirty="0">
                <a:solidFill>
                  <a:srgbClr val="121214"/>
                </a:solidFill>
                <a:latin typeface="Verdana" panose="020B0604030504040204" pitchFamily="34" charset="0"/>
              </a:rPr>
              <a:t>&lt;/html&gt;</a:t>
            </a:r>
            <a:endParaRPr lang="en-IN" b="0" i="0" dirty="0">
              <a:solidFill>
                <a:srgbClr val="121214"/>
              </a:solidFill>
              <a:effectLst/>
              <a:latin typeface="Verdana" panose="020B0604030504040204" pitchFamily="34" charset="0"/>
            </a:endParaRPr>
          </a:p>
        </p:txBody>
      </p:sp>
    </p:spTree>
    <p:extLst>
      <p:ext uri="{BB962C8B-B14F-4D97-AF65-F5344CB8AC3E}">
        <p14:creationId xmlns:p14="http://schemas.microsoft.com/office/powerpoint/2010/main" val="33072125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81967" y="1044285"/>
            <a:ext cx="4512251" cy="1937451"/>
          </a:xfrm>
          <a:prstGeom prst="rect">
            <a:avLst/>
          </a:prstGeom>
        </p:spPr>
      </p:pic>
      <p:pic>
        <p:nvPicPr>
          <p:cNvPr id="3" name="Picture 2"/>
          <p:cNvPicPr>
            <a:picLocks noChangeAspect="1"/>
          </p:cNvPicPr>
          <p:nvPr/>
        </p:nvPicPr>
        <p:blipFill>
          <a:blip r:embed="rId3"/>
          <a:stretch>
            <a:fillRect/>
          </a:stretch>
        </p:blipFill>
        <p:spPr>
          <a:xfrm>
            <a:off x="1250806" y="3796578"/>
            <a:ext cx="1554739" cy="713077"/>
          </a:xfrm>
          <a:prstGeom prst="rect">
            <a:avLst/>
          </a:prstGeom>
        </p:spPr>
      </p:pic>
      <p:sp>
        <p:nvSpPr>
          <p:cNvPr id="4" name="TextBox 3"/>
          <p:cNvSpPr txBox="1"/>
          <p:nvPr/>
        </p:nvSpPr>
        <p:spPr>
          <a:xfrm>
            <a:off x="1136506" y="3086101"/>
            <a:ext cx="4817485" cy="369332"/>
          </a:xfrm>
          <a:prstGeom prst="rect">
            <a:avLst/>
          </a:prstGeom>
          <a:noFill/>
        </p:spPr>
        <p:txBody>
          <a:bodyPr wrap="square" rtlCol="0">
            <a:spAutoFit/>
          </a:bodyPr>
          <a:lstStyle/>
          <a:p>
            <a:r>
              <a:rPr lang="en-IN" dirty="0" smtClean="0"/>
              <a:t>Click on Say Hello button</a:t>
            </a:r>
            <a:endParaRPr lang="en-IN" dirty="0"/>
          </a:p>
        </p:txBody>
      </p:sp>
      <p:sp>
        <p:nvSpPr>
          <p:cNvPr id="5" name="TextBox 4"/>
          <p:cNvSpPr txBox="1"/>
          <p:nvPr/>
        </p:nvSpPr>
        <p:spPr>
          <a:xfrm>
            <a:off x="1250806" y="249382"/>
            <a:ext cx="1966912" cy="529936"/>
          </a:xfrm>
          <a:prstGeom prst="rect">
            <a:avLst/>
          </a:prstGeom>
          <a:noFill/>
        </p:spPr>
        <p:txBody>
          <a:bodyPr wrap="square" rtlCol="0">
            <a:spAutoFit/>
          </a:bodyPr>
          <a:lstStyle/>
          <a:p>
            <a:endParaRPr lang="en-IN" dirty="0"/>
          </a:p>
        </p:txBody>
      </p:sp>
      <p:sp>
        <p:nvSpPr>
          <p:cNvPr id="6" name="TextBox 5"/>
          <p:cNvSpPr txBox="1"/>
          <p:nvPr/>
        </p:nvSpPr>
        <p:spPr>
          <a:xfrm>
            <a:off x="1250806" y="514350"/>
            <a:ext cx="2479530" cy="369332"/>
          </a:xfrm>
          <a:prstGeom prst="rect">
            <a:avLst/>
          </a:prstGeom>
          <a:noFill/>
        </p:spPr>
        <p:txBody>
          <a:bodyPr wrap="square" rtlCol="0">
            <a:spAutoFit/>
          </a:bodyPr>
          <a:lstStyle/>
          <a:p>
            <a:r>
              <a:rPr lang="en-IN" dirty="0" smtClean="0"/>
              <a:t>OUTPUT:</a:t>
            </a:r>
            <a:endParaRPr lang="en-IN" dirty="0"/>
          </a:p>
        </p:txBody>
      </p:sp>
    </p:spTree>
    <p:extLst>
      <p:ext uri="{BB962C8B-B14F-4D97-AF65-F5344CB8AC3E}">
        <p14:creationId xmlns:p14="http://schemas.microsoft.com/office/powerpoint/2010/main" val="13557535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8278" y="199797"/>
            <a:ext cx="2565061" cy="369332"/>
          </a:xfrm>
          <a:prstGeom prst="rect">
            <a:avLst/>
          </a:prstGeom>
        </p:spPr>
        <p:txBody>
          <a:bodyPr wrap="none">
            <a:spAutoFit/>
          </a:bodyPr>
          <a:lstStyle/>
          <a:p>
            <a:r>
              <a:rPr lang="en-IN" dirty="0">
                <a:solidFill>
                  <a:srgbClr val="121214"/>
                </a:solidFill>
                <a:latin typeface="Verdana" panose="020B0604030504040204" pitchFamily="34" charset="0"/>
              </a:rPr>
              <a:t>Function Parameters</a:t>
            </a:r>
            <a:endParaRPr lang="en-IN" b="0" i="0" dirty="0">
              <a:solidFill>
                <a:srgbClr val="121214"/>
              </a:solidFill>
              <a:effectLst/>
              <a:latin typeface="Verdana" panose="020B0604030504040204" pitchFamily="34" charset="0"/>
            </a:endParaRPr>
          </a:p>
        </p:txBody>
      </p:sp>
      <p:sp>
        <p:nvSpPr>
          <p:cNvPr id="3" name="Rectangle 2"/>
          <p:cNvSpPr/>
          <p:nvPr/>
        </p:nvSpPr>
        <p:spPr>
          <a:xfrm>
            <a:off x="803562" y="833920"/>
            <a:ext cx="9410701" cy="3139321"/>
          </a:xfrm>
          <a:prstGeom prst="rect">
            <a:avLst/>
          </a:prstGeom>
        </p:spPr>
        <p:txBody>
          <a:bodyPr wrap="square">
            <a:spAutoFit/>
          </a:bodyPr>
          <a:lstStyle/>
          <a:p>
            <a:pPr marL="285750" indent="-285750">
              <a:buFont typeface="Arial" panose="020B0604020202020204" pitchFamily="34" charset="0"/>
              <a:buChar char="•"/>
            </a:pPr>
            <a:r>
              <a:rPr lang="en-IN" dirty="0">
                <a:solidFill>
                  <a:srgbClr val="000000"/>
                </a:solidFill>
                <a:latin typeface="Verdana" panose="020B0604030504040204" pitchFamily="34" charset="0"/>
              </a:rPr>
              <a:t>Till now, we have seen functions without parameters. But there is a facility to pass different parameters while calling a function. </a:t>
            </a:r>
            <a:endParaRPr lang="en-IN" dirty="0" smtClean="0">
              <a:solidFill>
                <a:srgbClr val="000000"/>
              </a:solidFill>
              <a:latin typeface="Verdana" panose="020B0604030504040204" pitchFamily="34" charset="0"/>
            </a:endParaRPr>
          </a:p>
          <a:p>
            <a:pPr marL="285750" indent="-285750">
              <a:buFont typeface="Arial" panose="020B0604020202020204" pitchFamily="34" charset="0"/>
              <a:buChar char="•"/>
            </a:pPr>
            <a:endParaRPr lang="en-IN" dirty="0">
              <a:solidFill>
                <a:srgbClr val="000000"/>
              </a:solidFill>
              <a:latin typeface="Verdana" panose="020B0604030504040204" pitchFamily="34" charset="0"/>
            </a:endParaRPr>
          </a:p>
          <a:p>
            <a:pPr marL="285750" indent="-285750">
              <a:buFont typeface="Arial" panose="020B0604020202020204" pitchFamily="34" charset="0"/>
              <a:buChar char="•"/>
            </a:pPr>
            <a:endParaRPr lang="en-IN" dirty="0" smtClean="0">
              <a:solidFill>
                <a:srgbClr val="000000"/>
              </a:solidFill>
              <a:latin typeface="Verdana" panose="020B0604030504040204" pitchFamily="34" charset="0"/>
            </a:endParaRPr>
          </a:p>
          <a:p>
            <a:pPr marL="285750" indent="-285750">
              <a:buFont typeface="Arial" panose="020B0604020202020204" pitchFamily="34" charset="0"/>
              <a:buChar char="•"/>
            </a:pPr>
            <a:endParaRPr lang="en-IN" dirty="0" smtClean="0">
              <a:solidFill>
                <a:srgbClr val="000000"/>
              </a:solidFill>
              <a:latin typeface="Verdana" panose="020B0604030504040204" pitchFamily="34" charset="0"/>
            </a:endParaRPr>
          </a:p>
          <a:p>
            <a:pPr marL="285750" indent="-285750">
              <a:buFont typeface="Arial" panose="020B0604020202020204" pitchFamily="34" charset="0"/>
              <a:buChar char="•"/>
            </a:pPr>
            <a:r>
              <a:rPr lang="en-IN" dirty="0" smtClean="0">
                <a:solidFill>
                  <a:srgbClr val="000000"/>
                </a:solidFill>
                <a:latin typeface="Verdana" panose="020B0604030504040204" pitchFamily="34" charset="0"/>
              </a:rPr>
              <a:t>These </a:t>
            </a:r>
            <a:r>
              <a:rPr lang="en-IN" dirty="0">
                <a:solidFill>
                  <a:srgbClr val="000000"/>
                </a:solidFill>
                <a:latin typeface="Verdana" panose="020B0604030504040204" pitchFamily="34" charset="0"/>
              </a:rPr>
              <a:t>passed parameters can be captured inside the function and any manipulation can be done over those parameters. </a:t>
            </a:r>
            <a:endParaRPr lang="en-IN" dirty="0" smtClean="0">
              <a:solidFill>
                <a:srgbClr val="000000"/>
              </a:solidFill>
              <a:latin typeface="Verdana" panose="020B0604030504040204" pitchFamily="34" charset="0"/>
            </a:endParaRPr>
          </a:p>
          <a:p>
            <a:pPr marL="285750" indent="-285750">
              <a:buFont typeface="Arial" panose="020B0604020202020204" pitchFamily="34" charset="0"/>
              <a:buChar char="•"/>
            </a:pPr>
            <a:endParaRPr lang="en-IN" dirty="0">
              <a:solidFill>
                <a:srgbClr val="000000"/>
              </a:solidFill>
              <a:latin typeface="Verdana" panose="020B0604030504040204" pitchFamily="34" charset="0"/>
            </a:endParaRPr>
          </a:p>
          <a:p>
            <a:pPr marL="285750" indent="-285750">
              <a:buFont typeface="Arial" panose="020B0604020202020204" pitchFamily="34" charset="0"/>
              <a:buChar char="•"/>
            </a:pPr>
            <a:endParaRPr lang="en-IN" dirty="0" smtClean="0">
              <a:solidFill>
                <a:srgbClr val="000000"/>
              </a:solidFill>
              <a:latin typeface="Verdana" panose="020B0604030504040204" pitchFamily="34" charset="0"/>
            </a:endParaRPr>
          </a:p>
          <a:p>
            <a:pPr marL="285750" indent="-285750">
              <a:buFont typeface="Arial" panose="020B0604020202020204" pitchFamily="34" charset="0"/>
              <a:buChar char="•"/>
            </a:pPr>
            <a:endParaRPr lang="en-IN" dirty="0" smtClean="0">
              <a:solidFill>
                <a:srgbClr val="000000"/>
              </a:solidFill>
              <a:latin typeface="Verdana" panose="020B0604030504040204" pitchFamily="34" charset="0"/>
            </a:endParaRPr>
          </a:p>
          <a:p>
            <a:pPr marL="285750" indent="-285750">
              <a:buFont typeface="Arial" panose="020B0604020202020204" pitchFamily="34" charset="0"/>
              <a:buChar char="•"/>
            </a:pPr>
            <a:r>
              <a:rPr lang="en-IN" dirty="0" smtClean="0">
                <a:solidFill>
                  <a:srgbClr val="000000"/>
                </a:solidFill>
                <a:latin typeface="Verdana" panose="020B0604030504040204" pitchFamily="34" charset="0"/>
              </a:rPr>
              <a:t>A </a:t>
            </a:r>
            <a:r>
              <a:rPr lang="en-IN" dirty="0">
                <a:solidFill>
                  <a:srgbClr val="000000"/>
                </a:solidFill>
                <a:latin typeface="Verdana" panose="020B0604030504040204" pitchFamily="34" charset="0"/>
              </a:rPr>
              <a:t>function can take multiple parameters separated by comma.</a:t>
            </a:r>
            <a:endParaRPr lang="en-IN" dirty="0"/>
          </a:p>
        </p:txBody>
      </p:sp>
    </p:spTree>
    <p:extLst>
      <p:ext uri="{BB962C8B-B14F-4D97-AF65-F5344CB8AC3E}">
        <p14:creationId xmlns:p14="http://schemas.microsoft.com/office/powerpoint/2010/main" val="13966446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3A7D8D456D1494EA3FFC99D59B89270" ma:contentTypeVersion="4" ma:contentTypeDescription="Create a new document." ma:contentTypeScope="" ma:versionID="40f1e12631f2f23332c475ef2c8837c2">
  <xsd:schema xmlns:xsd="http://www.w3.org/2001/XMLSchema" xmlns:xs="http://www.w3.org/2001/XMLSchema" xmlns:p="http://schemas.microsoft.com/office/2006/metadata/properties" xmlns:ns2="9a3dda21-7b4e-4b7e-9ea8-1ba161d8e5be" targetNamespace="http://schemas.microsoft.com/office/2006/metadata/properties" ma:root="true" ma:fieldsID="7a5657c85742d3992434204f3f1dbd6a" ns2:_="">
    <xsd:import namespace="9a3dda21-7b4e-4b7e-9ea8-1ba161d8e5b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a3dda21-7b4e-4b7e-9ea8-1ba161d8e5b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FD6F1D5-FA55-4DD5-B91B-A7CB96ACA8A7}"/>
</file>

<file path=customXml/itemProps2.xml><?xml version="1.0" encoding="utf-8"?>
<ds:datastoreItem xmlns:ds="http://schemas.openxmlformats.org/officeDocument/2006/customXml" ds:itemID="{1D102EFA-90E6-449F-AB47-4049FAACBF8A}"/>
</file>

<file path=customXml/itemProps3.xml><?xml version="1.0" encoding="utf-8"?>
<ds:datastoreItem xmlns:ds="http://schemas.openxmlformats.org/officeDocument/2006/customXml" ds:itemID="{2E6A8238-9F0B-45A9-BF7D-370DCB311BF6}"/>
</file>

<file path=docProps/app.xml><?xml version="1.0" encoding="utf-8"?>
<Properties xmlns="http://schemas.openxmlformats.org/officeDocument/2006/extended-properties" xmlns:vt="http://schemas.openxmlformats.org/officeDocument/2006/docPropsVTypes">
  <TotalTime>163</TotalTime>
  <Words>1367</Words>
  <Application>Microsoft Office PowerPoint</Application>
  <PresentationFormat>Widescreen</PresentationFormat>
  <Paragraphs>303</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Times New Roman</vt:lpstr>
      <vt:lpstr>Verdana</vt:lpstr>
      <vt:lpstr>Office Theme</vt:lpstr>
      <vt:lpstr>Event handlers</vt:lpstr>
      <vt:lpstr>What is an Event ? </vt:lpstr>
      <vt:lpstr>onclick Event Type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onmouseover Event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Geetha Unnikrishnan</dc:creator>
  <cp:lastModifiedBy>Geetha Unnikrishnan</cp:lastModifiedBy>
  <cp:revision>42</cp:revision>
  <dcterms:created xsi:type="dcterms:W3CDTF">2019-07-23T08:56:00Z</dcterms:created>
  <dcterms:modified xsi:type="dcterms:W3CDTF">2019-10-23T06:34:14Z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0x010100F3A7D8D456D1494EA3FFC99D59B89270</vt:lpwstr>
  </property>
</Properties>
</file>