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media/image6.jpg" ContentType="image/jpeg"/>
  <Override PartName="/ppt/media/image5.jpg" ContentType="image/jpeg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88" r:id="rId12"/>
    <p:sldId id="290" r:id="rId13"/>
    <p:sldId id="289" r:id="rId14"/>
    <p:sldId id="264" r:id="rId15"/>
    <p:sldId id="265" r:id="rId16"/>
    <p:sldId id="266" r:id="rId17"/>
    <p:sldId id="269" r:id="rId18"/>
    <p:sldId id="267" r:id="rId19"/>
    <p:sldId id="270" r:id="rId20"/>
    <p:sldId id="273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9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2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43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52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6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7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5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2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F94F-D81F-42EE-A434-9A21975112B4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C0B3C-1183-47DF-8417-365CC2EF48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9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599" cy="5770274"/>
          </a:xfrm>
        </p:spPr>
      </p:pic>
    </p:spTree>
    <p:extLst>
      <p:ext uri="{BB962C8B-B14F-4D97-AF65-F5344CB8AC3E}">
        <p14:creationId xmlns:p14="http://schemas.microsoft.com/office/powerpoint/2010/main" val="229021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</a:t>
            </a:r>
            <a:r>
              <a:rPr lang="en-IN" dirty="0" smtClean="0"/>
              <a:t> </a:t>
            </a:r>
            <a:r>
              <a:rPr lang="en-IN" dirty="0"/>
              <a:t>Assignment operators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Assignment operator is  equal (=) which assigns the value of right-hand operand to its left-hand operand. That is if a = b assigns the value of b to a.</a:t>
            </a:r>
          </a:p>
          <a:p>
            <a:endParaRPr lang="en-IN" dirty="0"/>
          </a:p>
          <a:p>
            <a:r>
              <a:rPr lang="en-IN" dirty="0"/>
              <a:t>The simple assignment operator is used to assigning a value to a variable. The assignment operation evaluates to the assigned value.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Syntax</a:t>
            </a:r>
            <a:r>
              <a:rPr lang="en-IN" dirty="0"/>
              <a:t>:</a:t>
            </a:r>
          </a:p>
          <a:p>
            <a:r>
              <a:rPr lang="en-IN" dirty="0" smtClean="0"/>
              <a:t>data=value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04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// Lets take some variables</a:t>
            </a:r>
          </a:p>
          <a:p>
            <a:r>
              <a:rPr lang="en-IN" dirty="0"/>
              <a:t>x=10</a:t>
            </a:r>
          </a:p>
          <a:p>
            <a:r>
              <a:rPr lang="en-IN" dirty="0"/>
              <a:t>y=20</a:t>
            </a:r>
          </a:p>
          <a:p>
            <a:endParaRPr lang="en-IN" dirty="0"/>
          </a:p>
          <a:p>
            <a:r>
              <a:rPr lang="en-IN" dirty="0"/>
              <a:t>x=y // Here, x is equal to 20</a:t>
            </a:r>
          </a:p>
          <a:p>
            <a:r>
              <a:rPr lang="en-IN" dirty="0"/>
              <a:t>y=x // Here, y is equal to 10</a:t>
            </a:r>
          </a:p>
        </p:txBody>
      </p:sp>
    </p:spTree>
    <p:extLst>
      <p:ext uri="{BB962C8B-B14F-4D97-AF65-F5344CB8AC3E}">
        <p14:creationId xmlns:p14="http://schemas.microsoft.com/office/powerpoint/2010/main" val="250944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Chaining the assignment operator is possible in order to assign a single value to multiple variables. </a:t>
            </a:r>
            <a:endParaRPr lang="en-IN" dirty="0" smtClean="0"/>
          </a:p>
          <a:p>
            <a:r>
              <a:rPr lang="en-IN" dirty="0" smtClean="0"/>
              <a:t>See </a:t>
            </a:r>
            <a:r>
              <a:rPr lang="en-IN" dirty="0"/>
              <a:t>the example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x=y=z=30;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72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5749" y="511525"/>
            <a:ext cx="38562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Operators:</a:t>
            </a: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26743"/>
              </p:ext>
            </p:extLst>
          </p:nvPr>
        </p:nvGraphicFramePr>
        <p:xfrm>
          <a:off x="811789" y="1257303"/>
          <a:ext cx="7885402" cy="3591312"/>
        </p:xfrm>
        <a:graphic>
          <a:graphicData uri="http://schemas.openxmlformats.org/drawingml/2006/table">
            <a:tbl>
              <a:tblPr/>
              <a:tblGrid>
                <a:gridCol w="1270256"/>
                <a:gridCol w="6615146"/>
              </a:tblGrid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===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equal value and equal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!==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not equal value or not equal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48914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3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4791" y="904009"/>
            <a:ext cx="37019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Logical Operators</a:t>
            </a: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97454"/>
              </p:ext>
            </p:extLst>
          </p:nvPr>
        </p:nvGraphicFramePr>
        <p:xfrm>
          <a:off x="936480" y="1823013"/>
          <a:ext cx="5952693" cy="1706880"/>
        </p:xfrm>
        <a:graphic>
          <a:graphicData uri="http://schemas.openxmlformats.org/drawingml/2006/table">
            <a:tbl>
              <a:tblPr/>
              <a:tblGrid>
                <a:gridCol w="1484602"/>
                <a:gridCol w="4468091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&amp;&amp;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logical not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86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7763" y="272534"/>
            <a:ext cx="1118472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Control structures and </a:t>
            </a:r>
            <a:r>
              <a:rPr lang="en-IN" dirty="0" smtClean="0"/>
              <a:t>looping:</a:t>
            </a:r>
          </a:p>
          <a:p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writing a program, there may be a situation when you need to adopt one out of a given set of paths.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such cases, you need to use conditional statements that allow your program to make correct decisions </a:t>
            </a:r>
            <a:endParaRPr lang="en-IN" dirty="0" smtClean="0"/>
          </a:p>
          <a:p>
            <a:r>
              <a:rPr lang="en-IN" dirty="0" smtClean="0"/>
              <a:t>and </a:t>
            </a:r>
            <a:r>
              <a:rPr lang="en-IN" dirty="0"/>
              <a:t>perform right actions</a:t>
            </a:r>
            <a:r>
              <a:rPr lang="en-IN" dirty="0" smtClean="0"/>
              <a:t>.</a:t>
            </a:r>
          </a:p>
          <a:p>
            <a:r>
              <a:rPr lang="en-IN" dirty="0"/>
              <a:t>JavaScript supports conditional statements which are used to perform different actions based on different conditions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1)</a:t>
            </a:r>
            <a:r>
              <a:rPr lang="en-IN" dirty="0"/>
              <a:t> </a:t>
            </a:r>
            <a:r>
              <a:rPr lang="en-IN" b="1" dirty="0" err="1"/>
              <a:t>if..</a:t>
            </a:r>
            <a:r>
              <a:rPr lang="en-IN" b="1" dirty="0" err="1" smtClean="0"/>
              <a:t>else</a:t>
            </a:r>
            <a:r>
              <a:rPr lang="en-IN" b="1" dirty="0" smtClean="0"/>
              <a:t> </a:t>
            </a:r>
            <a:r>
              <a:rPr lang="en-IN" dirty="0" smtClean="0"/>
              <a:t>statement</a:t>
            </a:r>
            <a:r>
              <a:rPr lang="en-IN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23" y="2891271"/>
            <a:ext cx="25527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0491" y="602673"/>
            <a:ext cx="83335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/>
              <a:t>Example</a:t>
            </a:r>
          </a:p>
          <a:p>
            <a:r>
              <a:rPr lang="en-IN" dirty="0"/>
              <a:t>Try the following example to understand how the </a:t>
            </a:r>
            <a:r>
              <a:rPr lang="en-IN" b="1" dirty="0"/>
              <a:t>if</a:t>
            </a:r>
            <a:r>
              <a:rPr lang="en-IN" dirty="0"/>
              <a:t> statement works.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html&gt;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/>
              <a:t>	</a:t>
            </a:r>
            <a:r>
              <a:rPr lang="en-IN" dirty="0" err="1"/>
              <a:t>var</a:t>
            </a:r>
            <a:r>
              <a:rPr lang="en-IN" dirty="0"/>
              <a:t> age = 20;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if( age &gt; 18 </a:t>
            </a:r>
            <a:r>
              <a:rPr lang="en-IN" dirty="0" smtClean="0"/>
              <a:t>)</a:t>
            </a:r>
          </a:p>
          <a:p>
            <a:r>
              <a:rPr lang="en-IN" dirty="0"/>
              <a:t>	</a:t>
            </a:r>
            <a:r>
              <a:rPr lang="en-IN" dirty="0" smtClean="0"/>
              <a:t>{</a:t>
            </a:r>
            <a:endParaRPr lang="en-IN" dirty="0"/>
          </a:p>
          <a:p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("&lt;b&gt;Qualifies for driving&lt;/b&gt;");</a:t>
            </a:r>
          </a:p>
          <a:p>
            <a:r>
              <a:rPr lang="en-IN" dirty="0"/>
              <a:t>            </a:t>
            </a:r>
            <a:r>
              <a:rPr lang="en-IN" dirty="0" smtClean="0"/>
              <a:t>	}</a:t>
            </a:r>
            <a:endParaRPr lang="en-IN" dirty="0"/>
          </a:p>
          <a:p>
            <a:r>
              <a:rPr lang="en-IN" dirty="0"/>
              <a:t>            </a:t>
            </a:r>
          </a:p>
          <a:p>
            <a:endParaRPr lang="en-IN" dirty="0"/>
          </a:p>
          <a:p>
            <a:r>
              <a:rPr lang="en-IN" dirty="0"/>
              <a:t>	&lt;/script&gt;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&lt;p&gt;Set the variable to different value and then try...&lt;/p&gt;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0359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311727"/>
            <a:ext cx="83439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/>
              <a:t>Example</a:t>
            </a:r>
          </a:p>
          <a:p>
            <a:endParaRPr lang="en-IN" u="sng" dirty="0"/>
          </a:p>
          <a:p>
            <a:r>
              <a:rPr lang="en-IN" dirty="0"/>
              <a:t>Try the following code to learn how to implement an if-else statement in JavaScript.</a:t>
            </a:r>
          </a:p>
          <a:p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html&gt;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age = 20;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if( age &gt; 18 ){</a:t>
            </a:r>
          </a:p>
          <a:p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("&lt;b&gt;Qualifies for driving&lt;/b&gt;");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else{</a:t>
            </a:r>
          </a:p>
          <a:p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("&lt;b&gt;Does not qualify for driving&lt;/b&gt;");</a:t>
            </a:r>
          </a:p>
          <a:p>
            <a:r>
              <a:rPr lang="en-IN" dirty="0"/>
              <a:t>            }</a:t>
            </a:r>
          </a:p>
          <a:p>
            <a:r>
              <a:rPr lang="en-IN" dirty="0" smtClean="0"/>
              <a:t>	&lt;/</a:t>
            </a:r>
            <a:r>
              <a:rPr lang="en-IN" dirty="0"/>
              <a:t>script&gt;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&lt;p&gt;Set the variable to different value and then try...&lt;/p&gt;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780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683" y="317655"/>
            <a:ext cx="106195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000000"/>
                </a:solidFill>
                <a:latin typeface="Verdana" panose="020B0604030504040204" pitchFamily="34" charset="0"/>
              </a:rPr>
              <a:t>Example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Try the following code to learn how to implement an if-else-if statement in JavaScript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script type="text/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javascript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"&gt;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var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book = "maths";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if( book == "history" ){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document.write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("&lt;b&gt;History Book&lt;/b&gt;");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}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else if( book == "maths" ){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document.write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("&lt;b&gt;Maths Book&lt;/b&gt;");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}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else if( book == "economics" ){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document.write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("&lt;b&gt;Economics Book&lt;/b&gt;");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}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else{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document.write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("&lt;b&gt;Unknown Book&lt;/b&gt;");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 }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&lt;/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script&gt;</a:t>
            </a:r>
            <a:endParaRPr lang="en-I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67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6518" y="820882"/>
            <a:ext cx="79074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a dynamic computer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lightweight and most commonly used as a part of web pages, whose implementations allow client-side script to interact with the user and make dynamic pages.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91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47" y="3491344"/>
            <a:ext cx="5559136" cy="32617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7982" y="301336"/>
            <a:ext cx="104116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121214"/>
                </a:solidFill>
                <a:latin typeface="Verdana" panose="020B0604030504040204" pitchFamily="34" charset="0"/>
              </a:rPr>
              <a:t>The while </a:t>
            </a:r>
            <a:r>
              <a:rPr lang="en-IN" b="1" u="sng" dirty="0" smtClean="0">
                <a:solidFill>
                  <a:srgbClr val="121214"/>
                </a:solidFill>
                <a:latin typeface="Verdana" panose="020B0604030504040204" pitchFamily="34" charset="0"/>
              </a:rPr>
              <a:t>Loop:</a:t>
            </a:r>
          </a:p>
          <a:p>
            <a:endParaRPr lang="en-IN" b="1" u="sng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purpose of a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while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loop is to execute a statement or code block repeatedly as long as an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expression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is true. Once the expression becomes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false,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the loop terminates.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47900" y="219840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while (expression){</a:t>
            </a:r>
          </a:p>
          <a:p>
            <a:r>
              <a:rPr lang="en-IN" dirty="0"/>
              <a:t>   Statement(s) to be executed if expression is true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1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3064" y="436418"/>
            <a:ext cx="96531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Example:</a:t>
            </a:r>
          </a:p>
          <a:p>
            <a:endParaRPr lang="en-IN" b="1" u="sng" dirty="0" smtClean="0"/>
          </a:p>
          <a:p>
            <a:r>
              <a:rPr lang="en-IN" dirty="0" smtClean="0"/>
              <a:t>&lt;</a:t>
            </a:r>
            <a:r>
              <a:rPr lang="en-IN" dirty="0"/>
              <a:t>html&gt;  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body&gt;           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script type="text/</a:t>
            </a:r>
            <a:r>
              <a:rPr lang="en-IN" dirty="0" err="1"/>
              <a:t>javascript</a:t>
            </a:r>
            <a:r>
              <a:rPr lang="en-IN" dirty="0"/>
              <a:t>"&gt;         </a:t>
            </a:r>
            <a:endParaRPr lang="en-IN" dirty="0" smtClean="0"/>
          </a:p>
          <a:p>
            <a:r>
              <a:rPr lang="en-IN" dirty="0" smtClean="0"/>
              <a:t>         </a:t>
            </a:r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count = 0;            </a:t>
            </a:r>
            <a:endParaRPr lang="en-IN" dirty="0" smtClean="0"/>
          </a:p>
          <a:p>
            <a:r>
              <a:rPr lang="en-IN" dirty="0" err="1" smtClean="0"/>
              <a:t>document.write</a:t>
            </a:r>
            <a:r>
              <a:rPr lang="en-IN" dirty="0"/>
              <a:t>("Starting Loop ");                    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(count &lt; 10</a:t>
            </a:r>
            <a:r>
              <a:rPr lang="en-IN" dirty="0" smtClean="0"/>
              <a:t>)</a:t>
            </a:r>
          </a:p>
          <a:p>
            <a:r>
              <a:rPr lang="en-IN" dirty="0" smtClean="0"/>
              <a:t>{               </a:t>
            </a:r>
          </a:p>
          <a:p>
            <a:r>
              <a:rPr lang="en-IN" dirty="0" err="1" smtClean="0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               </a:t>
            </a:r>
            <a:endParaRPr lang="en-IN" dirty="0" smtClean="0"/>
          </a:p>
          <a:p>
            <a:r>
              <a:rPr lang="en-IN" dirty="0" smtClean="0"/>
              <a:t>count</a:t>
            </a:r>
            <a:r>
              <a:rPr lang="en-IN" dirty="0"/>
              <a:t>++;            </a:t>
            </a:r>
            <a:endParaRPr lang="en-IN" dirty="0" smtClean="0"/>
          </a:p>
          <a:p>
            <a:r>
              <a:rPr lang="en-IN" dirty="0" smtClean="0"/>
              <a:t>}                     </a:t>
            </a:r>
          </a:p>
          <a:p>
            <a:r>
              <a:rPr lang="en-IN" dirty="0" err="1" smtClean="0"/>
              <a:t>document.write</a:t>
            </a:r>
            <a:r>
              <a:rPr lang="en-IN" dirty="0"/>
              <a:t>("Loop stopped!");        </a:t>
            </a:r>
            <a:r>
              <a:rPr lang="en-IN" dirty="0" smtClean="0"/>
              <a:t> </a:t>
            </a:r>
          </a:p>
          <a:p>
            <a:r>
              <a:rPr lang="en-IN" dirty="0" smtClean="0"/>
              <a:t>   </a:t>
            </a:r>
          </a:p>
          <a:p>
            <a:r>
              <a:rPr lang="en-IN" dirty="0" smtClean="0"/>
              <a:t>&lt;/</a:t>
            </a:r>
            <a:r>
              <a:rPr lang="en-IN" dirty="0"/>
              <a:t>script&gt;           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p&gt;Set the variable to different value and then try...&lt;/p&gt;   </a:t>
            </a:r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44684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6973" y="426028"/>
            <a:ext cx="84270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Starting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Loop Current Count : 0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1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7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8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Current Count : 9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Loop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stopped!Set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the variable to different value and then try...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15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03" y="397225"/>
            <a:ext cx="106108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121214"/>
                </a:solidFill>
                <a:latin typeface="Verdana" panose="020B0604030504040204" pitchFamily="34" charset="0"/>
              </a:rPr>
              <a:t>The do...while 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Loop:</a:t>
            </a:r>
          </a:p>
          <a:p>
            <a:endParaRPr lang="en-IN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/>
              <a:t>The </a:t>
            </a:r>
            <a:r>
              <a:rPr lang="en-IN" b="1" dirty="0"/>
              <a:t>do...while</a:t>
            </a:r>
            <a:r>
              <a:rPr lang="en-IN" dirty="0"/>
              <a:t> loop is similar to the </a:t>
            </a:r>
            <a:r>
              <a:rPr lang="en-IN" b="1" dirty="0"/>
              <a:t>while</a:t>
            </a:r>
            <a:r>
              <a:rPr lang="en-IN" dirty="0"/>
              <a:t> loop except that the condition check happens at the end of the loop.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the loop will always be executed at least once, even if the condition is </a:t>
            </a:r>
            <a:r>
              <a:rPr lang="en-IN" b="1" dirty="0"/>
              <a:t>false</a:t>
            </a:r>
            <a:r>
              <a:rPr lang="en-IN" dirty="0"/>
              <a:t>.</a:t>
            </a:r>
            <a:endParaRPr lang="en-IN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10" y="3390466"/>
            <a:ext cx="7616536" cy="3152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24891" y="1943100"/>
            <a:ext cx="6761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do{</a:t>
            </a:r>
          </a:p>
          <a:p>
            <a:r>
              <a:rPr lang="en-IN" dirty="0"/>
              <a:t>   Statement(s) to be executed;</a:t>
            </a:r>
          </a:p>
          <a:p>
            <a:r>
              <a:rPr lang="en-IN" dirty="0"/>
              <a:t>}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(expression);</a:t>
            </a:r>
          </a:p>
        </p:txBody>
      </p:sp>
    </p:spTree>
    <p:extLst>
      <p:ext uri="{BB962C8B-B14F-4D97-AF65-F5344CB8AC3E}">
        <p14:creationId xmlns:p14="http://schemas.microsoft.com/office/powerpoint/2010/main" val="391511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5182" y="467591"/>
            <a:ext cx="82088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 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endParaRPr lang="en-IN" dirty="0" smtClean="0"/>
          </a:p>
          <a:p>
            <a:r>
              <a:rPr lang="en-IN" dirty="0"/>
              <a:t>	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count = 0;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("Starting Loop"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           do{</a:t>
            </a:r>
          </a:p>
          <a:p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("Current Count : " + count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              count++;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while (count &lt; 5);</a:t>
            </a:r>
          </a:p>
          <a:p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 ("Loop stopped!");</a:t>
            </a:r>
          </a:p>
          <a:p>
            <a:r>
              <a:rPr lang="en-IN" dirty="0"/>
              <a:t> </a:t>
            </a:r>
            <a:r>
              <a:rPr lang="en-IN" dirty="0" smtClean="0"/>
              <a:t>   &lt;/</a:t>
            </a:r>
            <a:r>
              <a:rPr lang="en-IN" dirty="0"/>
              <a:t>script&gt;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&lt;p&gt;Set the variable to different value and then try...&lt;/p&gt;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972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07918" y="633845"/>
            <a:ext cx="81360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Starting Loop</a:t>
            </a:r>
          </a:p>
          <a:p>
            <a:r>
              <a:rPr lang="en-IN" dirty="0"/>
              <a:t>Current Count : 0 </a:t>
            </a:r>
          </a:p>
          <a:p>
            <a:r>
              <a:rPr lang="en-IN" dirty="0"/>
              <a:t>Current Count : 1 </a:t>
            </a:r>
          </a:p>
          <a:p>
            <a:r>
              <a:rPr lang="en-IN" dirty="0"/>
              <a:t>Current Count : 2 </a:t>
            </a:r>
          </a:p>
          <a:p>
            <a:r>
              <a:rPr lang="en-IN" dirty="0"/>
              <a:t>Current Count : 3 </a:t>
            </a:r>
          </a:p>
          <a:p>
            <a:r>
              <a:rPr lang="en-IN" dirty="0"/>
              <a:t>Current Count : 4</a:t>
            </a:r>
          </a:p>
          <a:p>
            <a:r>
              <a:rPr lang="en-IN" dirty="0"/>
              <a:t>Loop Stopped!</a:t>
            </a:r>
          </a:p>
          <a:p>
            <a:r>
              <a:rPr lang="en-IN" dirty="0"/>
              <a:t>Set the variable to different value and then try...</a:t>
            </a:r>
          </a:p>
        </p:txBody>
      </p:sp>
    </p:spTree>
    <p:extLst>
      <p:ext uri="{BB962C8B-B14F-4D97-AF65-F5344CB8AC3E}">
        <p14:creationId xmlns:p14="http://schemas.microsoft.com/office/powerpoint/2010/main" val="390215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409" y="446809"/>
            <a:ext cx="84685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u="sng" dirty="0" smtClean="0">
                <a:solidFill>
                  <a:srgbClr val="000000"/>
                </a:solidFill>
                <a:latin typeface="Verdana" panose="020B0604030504040204" pitchFamily="34" charset="0"/>
              </a:rPr>
              <a:t>FOR LOOP:</a:t>
            </a:r>
          </a:p>
          <a:p>
            <a:pPr algn="just"/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'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' loop is the most compact form of looping. It includes the following three important parts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−</a:t>
            </a:r>
          </a:p>
          <a:p>
            <a:pPr algn="just"/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loop initialization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where we initialize our counter to a starting value. The initialization statement is executed before the loop begins.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test statement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which will test if a given condition is true or not. If the condition is true, then the code given inside the loop will be executed, otherwise the control will come out of the 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iteration statement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where you can increase or decrease your counter.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2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436418"/>
            <a:ext cx="83127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  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body&gt;          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/>
              <a:t>"&gt;         </a:t>
            </a:r>
            <a:endParaRPr lang="en-IN" dirty="0" smtClean="0"/>
          </a:p>
          <a:p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count;            </a:t>
            </a:r>
            <a:endParaRPr lang="en-IN" dirty="0" smtClean="0"/>
          </a:p>
          <a:p>
            <a:r>
              <a:rPr lang="en-IN" dirty="0" err="1" smtClean="0"/>
              <a:t>document.write</a:t>
            </a:r>
            <a:r>
              <a:rPr lang="en-IN" dirty="0"/>
              <a:t>("Starting Loop" + "&lt;</a:t>
            </a:r>
            <a:r>
              <a:rPr lang="en-IN" dirty="0" err="1"/>
              <a:t>br</a:t>
            </a:r>
            <a:r>
              <a:rPr lang="en-IN" dirty="0"/>
              <a:t> /&gt;");                     </a:t>
            </a:r>
            <a:endParaRPr lang="en-IN" dirty="0" smtClean="0"/>
          </a:p>
          <a:p>
            <a:r>
              <a:rPr lang="en-IN" dirty="0" smtClean="0"/>
              <a:t>for(count </a:t>
            </a:r>
            <a:r>
              <a:rPr lang="en-IN" dirty="0"/>
              <a:t>= 0; count &lt; 10; count</a:t>
            </a:r>
            <a:r>
              <a:rPr lang="en-IN" dirty="0" smtClean="0"/>
              <a:t>++)</a:t>
            </a:r>
          </a:p>
          <a:p>
            <a:r>
              <a:rPr lang="en-IN" dirty="0" smtClean="0"/>
              <a:t>{               </a:t>
            </a:r>
          </a:p>
          <a:p>
            <a:r>
              <a:rPr lang="en-IN" dirty="0" err="1" smtClean="0"/>
              <a:t>document.write</a:t>
            </a:r>
            <a:r>
              <a:rPr lang="en-IN" dirty="0"/>
              <a:t>("Current Count : " + count );               </a:t>
            </a:r>
            <a:endParaRPr lang="en-IN" dirty="0" smtClean="0"/>
          </a:p>
          <a:p>
            <a:r>
              <a:rPr lang="en-IN" dirty="0" err="1" smtClean="0"/>
              <a:t>document.write</a:t>
            </a:r>
            <a:r>
              <a:rPr lang="en-IN" dirty="0"/>
              <a:t>("&lt;</a:t>
            </a:r>
            <a:r>
              <a:rPr lang="en-IN" dirty="0" err="1"/>
              <a:t>br</a:t>
            </a:r>
            <a:r>
              <a:rPr lang="en-IN" dirty="0"/>
              <a:t> /&gt;");            </a:t>
            </a:r>
            <a:endParaRPr lang="en-IN" dirty="0" smtClean="0"/>
          </a:p>
          <a:p>
            <a:r>
              <a:rPr lang="en-IN" dirty="0" smtClean="0"/>
              <a:t>}                    </a:t>
            </a:r>
          </a:p>
          <a:p>
            <a:r>
              <a:rPr lang="en-IN" dirty="0" smtClean="0"/>
              <a:t> </a:t>
            </a:r>
            <a:r>
              <a:rPr lang="en-IN" dirty="0" err="1"/>
              <a:t>document.write</a:t>
            </a:r>
            <a:r>
              <a:rPr lang="en-IN" dirty="0"/>
              <a:t>("Loop stopped!");         </a:t>
            </a:r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/>
              <a:t>script&gt;            </a:t>
            </a:r>
            <a:endParaRPr lang="en-IN" dirty="0" smtClean="0"/>
          </a:p>
          <a:p>
            <a:r>
              <a:rPr lang="en-IN" dirty="0" smtClean="0"/>
              <a:t>&lt;</a:t>
            </a:r>
            <a:r>
              <a:rPr lang="en-IN" dirty="0"/>
              <a:t>p&gt;Set the variable to different value and then try...&lt;/p&gt;   </a:t>
            </a:r>
            <a:endParaRPr lang="en-IN" dirty="0" smtClean="0"/>
          </a:p>
          <a:p>
            <a:r>
              <a:rPr lang="en-IN" dirty="0" smtClean="0"/>
              <a:t>&lt;/</a:t>
            </a:r>
            <a:r>
              <a:rPr lang="en-IN" dirty="0"/>
              <a:t>body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&lt;/</a:t>
            </a:r>
            <a:r>
              <a:rPr lang="en-IN" dirty="0"/>
              <a:t>html&gt;</a:t>
            </a:r>
          </a:p>
        </p:txBody>
      </p:sp>
    </p:spTree>
    <p:extLst>
      <p:ext uri="{BB962C8B-B14F-4D97-AF65-F5344CB8AC3E}">
        <p14:creationId xmlns:p14="http://schemas.microsoft.com/office/powerpoint/2010/main" val="3133381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7755" y="654627"/>
            <a:ext cx="840624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OUTPUT:</a:t>
            </a:r>
          </a:p>
          <a:p>
            <a:endParaRPr lang="en-IN" dirty="0"/>
          </a:p>
          <a:p>
            <a:r>
              <a:rPr lang="en-IN" dirty="0" smtClean="0"/>
              <a:t>Starting </a:t>
            </a:r>
            <a:r>
              <a:rPr lang="en-IN" dirty="0"/>
              <a:t>Loop</a:t>
            </a:r>
          </a:p>
          <a:p>
            <a:r>
              <a:rPr lang="en-IN" dirty="0"/>
              <a:t>Current Count : 0</a:t>
            </a:r>
          </a:p>
          <a:p>
            <a:r>
              <a:rPr lang="en-IN" dirty="0"/>
              <a:t>Current Count : 1</a:t>
            </a:r>
          </a:p>
          <a:p>
            <a:r>
              <a:rPr lang="en-IN" dirty="0"/>
              <a:t>Current Count : 2</a:t>
            </a:r>
          </a:p>
          <a:p>
            <a:r>
              <a:rPr lang="en-IN" dirty="0"/>
              <a:t>Current Count : 3</a:t>
            </a:r>
          </a:p>
          <a:p>
            <a:r>
              <a:rPr lang="en-IN" dirty="0"/>
              <a:t>Current Count : 4</a:t>
            </a:r>
          </a:p>
          <a:p>
            <a:r>
              <a:rPr lang="en-IN" dirty="0"/>
              <a:t>Current Count : 5</a:t>
            </a:r>
          </a:p>
          <a:p>
            <a:r>
              <a:rPr lang="en-IN" dirty="0"/>
              <a:t>Current Count : 6</a:t>
            </a:r>
          </a:p>
          <a:p>
            <a:r>
              <a:rPr lang="en-IN" dirty="0"/>
              <a:t>Current Count : 7</a:t>
            </a:r>
          </a:p>
          <a:p>
            <a:r>
              <a:rPr lang="en-IN" dirty="0"/>
              <a:t>Current Count : 8</a:t>
            </a:r>
          </a:p>
          <a:p>
            <a:r>
              <a:rPr lang="en-IN" dirty="0"/>
              <a:t>Current Count : 9</a:t>
            </a:r>
          </a:p>
          <a:p>
            <a:r>
              <a:rPr lang="en-IN" dirty="0"/>
              <a:t>Loop stopped! </a:t>
            </a:r>
          </a:p>
          <a:p>
            <a:r>
              <a:rPr lang="en-IN" dirty="0"/>
              <a:t>Set the variable to different value and then try...</a:t>
            </a:r>
          </a:p>
        </p:txBody>
      </p:sp>
    </p:spTree>
    <p:extLst>
      <p:ext uri="{BB962C8B-B14F-4D97-AF65-F5344CB8AC3E}">
        <p14:creationId xmlns:p14="http://schemas.microsoft.com/office/powerpoint/2010/main" val="24812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2673" y="477982"/>
            <a:ext cx="85413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The break </a:t>
            </a:r>
            <a:r>
              <a:rPr lang="en-IN" b="1" dirty="0" smtClean="0"/>
              <a:t>Statement:</a:t>
            </a:r>
          </a:p>
          <a:p>
            <a:endParaRPr lang="en-IN" b="1" dirty="0"/>
          </a:p>
          <a:p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JavaScript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provides full control to handle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loops.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There may be a situation when you need to come out of a loop without reaching its bottom. There may also be a situation when you want to skip a part of your code block and start the next iteration of the loop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/>
              <a:t>To handle all such situations, JavaScript provides </a:t>
            </a:r>
            <a:r>
              <a:rPr lang="en-IN" b="1" dirty="0"/>
              <a:t>break</a:t>
            </a:r>
            <a:r>
              <a:rPr lang="en-IN" dirty="0"/>
              <a:t> and </a:t>
            </a:r>
            <a:r>
              <a:rPr lang="en-IN" b="1" dirty="0" err="1"/>
              <a:t>continue</a:t>
            </a:r>
            <a:r>
              <a:rPr lang="en-IN" dirty="0" err="1"/>
              <a:t>statements</a:t>
            </a:r>
            <a:r>
              <a:rPr lang="en-IN" dirty="0"/>
              <a:t>. These statements are used to immediately come out of any loop or to start the next iteration of any loop respectively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The </a:t>
            </a:r>
            <a:r>
              <a:rPr lang="en-IN" b="1" dirty="0"/>
              <a:t>break Statement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878" y="3707389"/>
            <a:ext cx="48482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342901"/>
            <a:ext cx="83542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be implemented using JavaScript statements that are placed within the </a:t>
            </a:r>
            <a:r>
              <a:rPr lang="en-IN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&lt;script&gt;... &lt;/script&gt;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HTML tags in a web page.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 smtClean="0"/>
              <a:t>The </a:t>
            </a:r>
            <a:r>
              <a:rPr lang="en-IN" dirty="0"/>
              <a:t>&lt;script&gt; tag alerts the browser program to start interpreting all the text between these tags as a script. A simple syntax of your JavaScript will appear as follows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&lt;script&gt;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javascript</a:t>
            </a:r>
            <a:r>
              <a:rPr lang="en-IN" dirty="0" smtClean="0"/>
              <a:t> code</a:t>
            </a:r>
          </a:p>
          <a:p>
            <a:r>
              <a:rPr lang="en-IN" dirty="0" smtClean="0"/>
              <a:t>&lt;/script&gt;</a:t>
            </a:r>
          </a:p>
          <a:p>
            <a:endParaRPr lang="en-IN" dirty="0"/>
          </a:p>
          <a:p>
            <a:r>
              <a:rPr lang="en-IN" dirty="0"/>
              <a:t>The script tag takes two important attributes </a:t>
            </a:r>
            <a:r>
              <a:rPr lang="en-IN" dirty="0" smtClean="0"/>
              <a:t>−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Language</a:t>
            </a:r>
            <a:r>
              <a:rPr lang="en-IN" dirty="0"/>
              <a:t> − This attribute specifies what scripting language you are using. Typically, its value will be </a:t>
            </a:r>
            <a:r>
              <a:rPr lang="en-IN" dirty="0" err="1"/>
              <a:t>javascript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Type</a:t>
            </a:r>
            <a:r>
              <a:rPr lang="en-IN" dirty="0"/>
              <a:t> − This attribute is what is now recommended to indicate the scripting language in use and its value should be set to "text/</a:t>
            </a:r>
            <a:r>
              <a:rPr lang="en-IN" dirty="0" err="1"/>
              <a:t>javascript</a:t>
            </a:r>
            <a:r>
              <a:rPr lang="en-IN" dirty="0" smtClean="0"/>
              <a:t>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fr-FR" dirty="0" smtClean="0"/>
              <a:t>&lt;script </a:t>
            </a:r>
            <a:r>
              <a:rPr lang="fr-FR" dirty="0" err="1" smtClean="0"/>
              <a:t>language</a:t>
            </a:r>
            <a:r>
              <a:rPr lang="fr-FR" dirty="0" smtClean="0"/>
              <a:t>="</a:t>
            </a:r>
            <a:r>
              <a:rPr lang="fr-FR" dirty="0" err="1" smtClean="0"/>
              <a:t>javascript</a:t>
            </a:r>
            <a:r>
              <a:rPr lang="fr-FR" dirty="0" smtClean="0"/>
              <a:t>" type="</a:t>
            </a:r>
            <a:r>
              <a:rPr lang="fr-FR" dirty="0" err="1" smtClean="0"/>
              <a:t>text</a:t>
            </a:r>
            <a:r>
              <a:rPr lang="fr-FR" dirty="0" smtClean="0"/>
              <a:t>/</a:t>
            </a:r>
            <a:r>
              <a:rPr lang="fr-FR" dirty="0" err="1" smtClean="0"/>
              <a:t>javascript</a:t>
            </a:r>
            <a:r>
              <a:rPr lang="fr-FR" dirty="0" smtClean="0"/>
              <a:t>"&gt;</a:t>
            </a:r>
          </a:p>
          <a:p>
            <a:r>
              <a:rPr lang="fr-FR" dirty="0" smtClean="0"/>
              <a:t>	JavaScript code</a:t>
            </a:r>
          </a:p>
          <a:p>
            <a:r>
              <a:rPr lang="fr-FR" dirty="0" smtClean="0"/>
              <a:t>&lt;/script&gt;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60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845" y="197427"/>
            <a:ext cx="8510155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Example:</a:t>
            </a:r>
          </a:p>
          <a:p>
            <a:r>
              <a:rPr lang="en-IN" dirty="0" smtClean="0"/>
              <a:t>&lt;</a:t>
            </a:r>
            <a:r>
              <a:rPr lang="en-IN" dirty="0"/>
              <a:t>html&gt;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   </a:t>
            </a:r>
            <a:r>
              <a:rPr lang="en-IN" dirty="0" smtClean="0"/>
              <a:t>      </a:t>
            </a:r>
            <a:r>
              <a:rPr lang="en-IN" dirty="0"/>
              <a:t>&lt;script type="text/</a:t>
            </a:r>
            <a:r>
              <a:rPr lang="en-IN" dirty="0" err="1"/>
              <a:t>javascript</a:t>
            </a:r>
            <a:r>
              <a:rPr lang="en-IN" dirty="0" smtClean="0"/>
              <a:t>"&gt;</a:t>
            </a:r>
          </a:p>
          <a:p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x = 1;</a:t>
            </a:r>
          </a:p>
          <a:p>
            <a:r>
              <a:rPr lang="en-IN" dirty="0"/>
              <a:t>         </a:t>
            </a:r>
            <a:r>
              <a:rPr lang="en-IN" dirty="0" err="1"/>
              <a:t>document.write</a:t>
            </a:r>
            <a:r>
              <a:rPr lang="en-IN" dirty="0"/>
              <a:t>("Entering the loop&lt;</a:t>
            </a:r>
            <a:r>
              <a:rPr lang="en-IN" dirty="0" err="1"/>
              <a:t>br</a:t>
            </a:r>
            <a:r>
              <a:rPr lang="en-IN" dirty="0"/>
              <a:t> /&gt; 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while (x &lt; 20)</a:t>
            </a:r>
          </a:p>
          <a:p>
            <a:r>
              <a:rPr lang="en-IN" dirty="0"/>
              <a:t>         {</a:t>
            </a:r>
          </a:p>
          <a:p>
            <a:r>
              <a:rPr lang="en-IN" dirty="0"/>
              <a:t>            if (x == 5){</a:t>
            </a:r>
          </a:p>
          <a:p>
            <a:r>
              <a:rPr lang="en-IN" dirty="0"/>
              <a:t>               break; // breaks out of loop completely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x = x + 1;</a:t>
            </a:r>
          </a:p>
          <a:p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 x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        }</a:t>
            </a:r>
          </a:p>
          <a:p>
            <a:r>
              <a:rPr lang="en-IN" dirty="0"/>
              <a:t>   </a:t>
            </a:r>
            <a:r>
              <a:rPr lang="en-IN" dirty="0" smtClean="0"/>
              <a:t>         </a:t>
            </a:r>
            <a:r>
              <a:rPr lang="en-IN" dirty="0" err="1"/>
              <a:t>document.write</a:t>
            </a:r>
            <a:r>
              <a:rPr lang="en-IN" dirty="0"/>
              <a:t>("Exiting the loop!&lt;</a:t>
            </a:r>
            <a:r>
              <a:rPr lang="en-IN" dirty="0" err="1"/>
              <a:t>br</a:t>
            </a:r>
            <a:r>
              <a:rPr lang="en-IN" dirty="0"/>
              <a:t> /&gt; ");</a:t>
            </a:r>
          </a:p>
          <a:p>
            <a:r>
              <a:rPr lang="en-IN" dirty="0" smtClean="0"/>
              <a:t>      &lt;/</a:t>
            </a:r>
            <a:r>
              <a:rPr lang="en-IN" dirty="0"/>
              <a:t>script&gt;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&lt;p&gt;Set the variable to different value and then try...&lt;/p&gt;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13287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055" y="540328"/>
            <a:ext cx="82919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Entering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the loop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Exiting the loop!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Set the variable to different value and then try...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32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99" y="345270"/>
            <a:ext cx="3637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u="sng" dirty="0">
                <a:solidFill>
                  <a:srgbClr val="121214"/>
                </a:solidFill>
                <a:latin typeface="Verdana" panose="020B0604030504040204" pitchFamily="34" charset="0"/>
              </a:rPr>
              <a:t>The continue Statement</a:t>
            </a:r>
            <a:endParaRPr lang="en-IN" sz="2000" b="1" i="0" u="sng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499" y="997527"/>
            <a:ext cx="99544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continue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 statement tells the interpreter to immediately start the next iteration of the loop and skip the remaining code block. When a </a:t>
            </a:r>
            <a:r>
              <a:rPr lang="en-IN" b="1" dirty="0" err="1">
                <a:solidFill>
                  <a:srgbClr val="000000"/>
                </a:solidFill>
                <a:latin typeface="Verdana" panose="020B0604030504040204" pitchFamily="34" charset="0"/>
              </a:rPr>
              <a:t>continue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statement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is encountered, the program flow moves to the loop check expression immediately and if the condition remains true, then it starts the next iteration, otherwise the control comes out of the loop.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98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2055" y="290945"/>
            <a:ext cx="1019348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   &lt;body&gt;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</a:p>
          <a:p>
            <a:r>
              <a:rPr lang="en-IN" dirty="0" smtClean="0"/>
              <a:t>            </a:t>
            </a:r>
            <a:r>
              <a:rPr lang="en-IN" dirty="0" err="1" smtClean="0"/>
              <a:t>var</a:t>
            </a:r>
            <a:r>
              <a:rPr lang="en-IN" dirty="0" smtClean="0"/>
              <a:t> </a:t>
            </a:r>
            <a:r>
              <a:rPr lang="en-IN" dirty="0"/>
              <a:t>x = 1;</a:t>
            </a:r>
          </a:p>
          <a:p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("Entering the loop&lt;</a:t>
            </a:r>
            <a:r>
              <a:rPr lang="en-IN" dirty="0" err="1"/>
              <a:t>br</a:t>
            </a:r>
            <a:r>
              <a:rPr lang="en-IN" dirty="0"/>
              <a:t> /&gt; ");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while (x &lt; 10)</a:t>
            </a:r>
          </a:p>
          <a:p>
            <a:r>
              <a:rPr lang="en-IN" dirty="0"/>
              <a:t>            {</a:t>
            </a:r>
          </a:p>
          <a:p>
            <a:r>
              <a:rPr lang="en-IN" dirty="0"/>
              <a:t>               x = x + 1;</a:t>
            </a:r>
          </a:p>
          <a:p>
            <a:r>
              <a:rPr lang="en-IN" dirty="0"/>
              <a:t>               </a:t>
            </a:r>
          </a:p>
          <a:p>
            <a:r>
              <a:rPr lang="en-IN" dirty="0"/>
              <a:t>               if (x == 5){</a:t>
            </a:r>
          </a:p>
          <a:p>
            <a:r>
              <a:rPr lang="en-IN" dirty="0"/>
              <a:t>                  continue; // skip rest of the loop body</a:t>
            </a:r>
          </a:p>
          <a:p>
            <a:r>
              <a:rPr lang="en-IN" dirty="0"/>
              <a:t>               }</a:t>
            </a:r>
          </a:p>
          <a:p>
            <a:r>
              <a:rPr lang="en-IN" dirty="0"/>
              <a:t>               </a:t>
            </a:r>
            <a:r>
              <a:rPr lang="en-IN" dirty="0" err="1"/>
              <a:t>document.write</a:t>
            </a:r>
            <a:r>
              <a:rPr lang="en-IN" dirty="0"/>
              <a:t>( x + "&lt;</a:t>
            </a:r>
            <a:r>
              <a:rPr lang="en-IN" dirty="0" err="1"/>
              <a:t>br</a:t>
            </a:r>
            <a:r>
              <a:rPr lang="en-IN" dirty="0"/>
              <a:t> /&gt;");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</a:t>
            </a:r>
            <a:r>
              <a:rPr lang="en-IN" dirty="0" err="1"/>
              <a:t>document.write</a:t>
            </a:r>
            <a:r>
              <a:rPr lang="en-IN" dirty="0"/>
              <a:t>("Exiting the loop!&lt;</a:t>
            </a:r>
            <a:r>
              <a:rPr lang="en-IN" dirty="0" err="1"/>
              <a:t>br</a:t>
            </a:r>
            <a:r>
              <a:rPr lang="en-IN" dirty="0"/>
              <a:t> /&gt; </a:t>
            </a:r>
            <a:r>
              <a:rPr lang="en-IN" dirty="0" smtClean="0"/>
              <a:t>");</a:t>
            </a:r>
            <a:endParaRPr lang="en-IN" dirty="0"/>
          </a:p>
          <a:p>
            <a:r>
              <a:rPr lang="en-IN" dirty="0"/>
              <a:t>      &lt;/script&gt;</a:t>
            </a:r>
          </a:p>
          <a:p>
            <a:r>
              <a:rPr lang="en-IN" dirty="0"/>
              <a:t>      </a:t>
            </a:r>
          </a:p>
          <a:p>
            <a:r>
              <a:rPr lang="en-IN" dirty="0"/>
              <a:t>      &lt;p&gt;Set the variable to different value and then try...&lt;/p&gt;</a:t>
            </a:r>
          </a:p>
          <a:p>
            <a:r>
              <a:rPr lang="en-IN" dirty="0"/>
              <a:t>   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2921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5573" y="696192"/>
            <a:ext cx="819842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OUTPUT:</a:t>
            </a:r>
          </a:p>
          <a:p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Entering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the loop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9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Exiting the loop!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Set the variable to different value and then try...</a:t>
            </a:r>
            <a:endParaRPr lang="en-I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8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1273" y="602674"/>
            <a:ext cx="94765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Example of </a:t>
            </a:r>
            <a:r>
              <a:rPr lang="en-IN" b="1" u="sng" dirty="0" err="1" smtClean="0"/>
              <a:t>Javascript</a:t>
            </a:r>
            <a:r>
              <a:rPr lang="en-IN" b="1" u="sng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&lt;html&gt;</a:t>
            </a:r>
          </a:p>
          <a:p>
            <a:r>
              <a:rPr lang="en-IN" dirty="0" smtClean="0"/>
              <a:t>&lt;body&gt;</a:t>
            </a:r>
          </a:p>
          <a:p>
            <a:r>
              <a:rPr lang="en-IN" dirty="0" smtClean="0"/>
              <a:t>&lt;script language="</a:t>
            </a:r>
            <a:r>
              <a:rPr lang="en-IN" dirty="0" err="1" smtClean="0"/>
              <a:t>javascript</a:t>
            </a:r>
            <a:r>
              <a:rPr lang="en-IN" dirty="0" smtClean="0"/>
              <a:t>“ type="text/</a:t>
            </a:r>
            <a:r>
              <a:rPr lang="en-IN" dirty="0" err="1" smtClean="0"/>
              <a:t>javascript</a:t>
            </a:r>
            <a:r>
              <a:rPr lang="en-IN" dirty="0" smtClean="0"/>
              <a:t>"&gt;</a:t>
            </a:r>
          </a:p>
          <a:p>
            <a:r>
              <a:rPr lang="en-IN" dirty="0" smtClean="0"/>
              <a:t>	</a:t>
            </a:r>
            <a:r>
              <a:rPr lang="en-IN" dirty="0" err="1" smtClean="0"/>
              <a:t>document.write</a:t>
            </a:r>
            <a:r>
              <a:rPr lang="en-IN" dirty="0" smtClean="0"/>
              <a:t>("welcome to </a:t>
            </a:r>
            <a:r>
              <a:rPr lang="en-IN" dirty="0" err="1" smtClean="0"/>
              <a:t>javascript</a:t>
            </a:r>
            <a:r>
              <a:rPr lang="en-IN" dirty="0" smtClean="0"/>
              <a:t>");</a:t>
            </a:r>
          </a:p>
          <a:p>
            <a:r>
              <a:rPr lang="en-IN" dirty="0" smtClean="0"/>
              <a:t>&lt;/script&gt;</a:t>
            </a:r>
          </a:p>
          <a:p>
            <a:r>
              <a:rPr lang="en-IN" dirty="0" smtClean="0"/>
              <a:t>&lt;/body&gt;</a:t>
            </a:r>
          </a:p>
          <a:p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8927" y="758536"/>
            <a:ext cx="837507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 smtClean="0"/>
              <a:t>VARIABLES: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Variables </a:t>
            </a:r>
            <a:r>
              <a:rPr lang="en-IN" dirty="0"/>
              <a:t>are the </a:t>
            </a:r>
            <a:r>
              <a:rPr lang="en-IN" dirty="0" smtClean="0"/>
              <a:t>containers for storing information.</a:t>
            </a:r>
          </a:p>
          <a:p>
            <a:endParaRPr lang="en-IN" dirty="0"/>
          </a:p>
          <a:p>
            <a:r>
              <a:rPr lang="en-IN" dirty="0" smtClean="0"/>
              <a:t>	For </a:t>
            </a:r>
            <a:r>
              <a:rPr lang="en-IN" dirty="0"/>
              <a:t>example, assume you want to store two values 10 and 20 in your program and at a later stage, you want to use these two values. Let's see how you will do it. Here are the following three simple steps </a:t>
            </a:r>
            <a:r>
              <a:rPr lang="en-IN" dirty="0" smtClean="0"/>
              <a:t>−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 variables with appropriate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Store your values in those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Retrieve and use the stored values from the variables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 smtClean="0"/>
              <a:t>2.   </a:t>
            </a:r>
            <a:r>
              <a:rPr lang="en-IN" dirty="0" err="1" smtClean="0"/>
              <a:t>Javascript</a:t>
            </a:r>
            <a:r>
              <a:rPr lang="en-IN" dirty="0" smtClean="0"/>
              <a:t> variables should be declare with the </a:t>
            </a:r>
            <a:r>
              <a:rPr lang="en-IN" dirty="0" err="1" smtClean="0"/>
              <a:t>var</a:t>
            </a:r>
            <a:r>
              <a:rPr lang="en-IN" dirty="0" smtClean="0"/>
              <a:t> statement</a:t>
            </a:r>
          </a:p>
          <a:p>
            <a:r>
              <a:rPr lang="en-IN" dirty="0" smtClean="0"/>
              <a:t>3.   JavaScript variables are used to hold values or expressions.</a:t>
            </a:r>
          </a:p>
          <a:p>
            <a:r>
              <a:rPr lang="en-IN" dirty="0" smtClean="0"/>
              <a:t>4.   </a:t>
            </a:r>
            <a:r>
              <a:rPr lang="en-IN" dirty="0" err="1" smtClean="0"/>
              <a:t>Javascript</a:t>
            </a:r>
            <a:r>
              <a:rPr lang="en-IN" dirty="0" smtClean="0"/>
              <a:t> variables are case sensitive.</a:t>
            </a:r>
          </a:p>
          <a:p>
            <a:r>
              <a:rPr lang="en-IN" dirty="0" smtClean="0"/>
              <a:t>5.   Variable must begin with the letter.</a:t>
            </a:r>
          </a:p>
          <a:p>
            <a:r>
              <a:rPr lang="en-IN" dirty="0"/>
              <a:t>	</a:t>
            </a:r>
            <a:r>
              <a:rPr lang="en-IN" dirty="0" err="1" smtClean="0"/>
              <a:t>eg</a:t>
            </a:r>
            <a:r>
              <a:rPr lang="en-IN" dirty="0" smtClean="0"/>
              <a:t>:	</a:t>
            </a:r>
            <a:r>
              <a:rPr lang="en-IN" dirty="0" err="1" smtClean="0"/>
              <a:t>stu_name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stu_rollno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 err="1" smtClean="0"/>
              <a:t>rollno</a:t>
            </a:r>
            <a:endParaRPr lang="en-IN" dirty="0" smtClean="0"/>
          </a:p>
          <a:p>
            <a:r>
              <a:rPr lang="en-IN" dirty="0"/>
              <a:t>	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4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5409" y="477982"/>
            <a:ext cx="109706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0" u="sng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JavaScript </a:t>
            </a:r>
            <a:r>
              <a:rPr lang="en-IN" b="1" u="sng" dirty="0" smtClean="0">
                <a:solidFill>
                  <a:srgbClr val="121214"/>
                </a:solidFill>
                <a:latin typeface="Verdana" panose="020B0604030504040204" pitchFamily="34" charset="0"/>
              </a:rPr>
              <a:t>DATATYPES</a:t>
            </a:r>
            <a:endParaRPr lang="en-IN" b="1" i="0" u="sng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/>
              <a:t>One of the most fundamental characteristics of a programming language is the set of data types it supports. </a:t>
            </a:r>
            <a:endParaRPr lang="en-IN" dirty="0" smtClean="0"/>
          </a:p>
          <a:p>
            <a:r>
              <a:rPr lang="en-IN" dirty="0" smtClean="0"/>
              <a:t>These </a:t>
            </a:r>
            <a:r>
              <a:rPr lang="en-IN" dirty="0"/>
              <a:t>are the type of values that can be represented and manipulated in a programming language</a:t>
            </a:r>
            <a:r>
              <a:rPr lang="en-IN" dirty="0" smtClean="0"/>
              <a:t>.</a:t>
            </a:r>
          </a:p>
          <a:p>
            <a:r>
              <a:rPr lang="en-IN" b="1" u="sng" dirty="0" smtClean="0"/>
              <a:t>data types:</a:t>
            </a:r>
          </a:p>
          <a:p>
            <a:endParaRPr lang="en-IN" b="1" i="0" u="sng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1" dirty="0" smtClean="0"/>
              <a:t>	Numbers:</a:t>
            </a:r>
            <a:r>
              <a:rPr lang="en-IN" dirty="0"/>
              <a:t> </a:t>
            </a:r>
            <a:r>
              <a:rPr lang="en-IN" dirty="0" smtClean="0"/>
              <a:t>	</a:t>
            </a:r>
            <a:r>
              <a:rPr lang="en-IN" dirty="0" err="1" smtClean="0"/>
              <a:t>eg</a:t>
            </a:r>
            <a:r>
              <a:rPr lang="en-IN" dirty="0"/>
              <a:t>. 123, 120.50 etc.</a:t>
            </a:r>
          </a:p>
          <a:p>
            <a:r>
              <a:rPr lang="en-IN" b="1" dirty="0" smtClean="0"/>
              <a:t>	Strings:</a:t>
            </a:r>
            <a:r>
              <a:rPr lang="en-IN" dirty="0"/>
              <a:t> of text </a:t>
            </a:r>
            <a:r>
              <a:rPr lang="en-IN" dirty="0" smtClean="0"/>
              <a:t>	e.g</a:t>
            </a:r>
            <a:r>
              <a:rPr lang="en-IN" dirty="0"/>
              <a:t>. "This text string" etc.</a:t>
            </a:r>
          </a:p>
          <a:p>
            <a:r>
              <a:rPr lang="en-IN" b="1" dirty="0" smtClean="0"/>
              <a:t>	Boolean:</a:t>
            </a:r>
            <a:r>
              <a:rPr lang="en-IN" dirty="0"/>
              <a:t> </a:t>
            </a:r>
            <a:r>
              <a:rPr lang="en-IN" dirty="0" smtClean="0"/>
              <a:t>		e.g</a:t>
            </a:r>
            <a:r>
              <a:rPr lang="en-IN" dirty="0"/>
              <a:t>. true or </a:t>
            </a:r>
            <a:r>
              <a:rPr lang="en-IN" dirty="0" smtClean="0"/>
              <a:t>false</a:t>
            </a:r>
          </a:p>
          <a:p>
            <a:endParaRPr lang="en-IN" dirty="0"/>
          </a:p>
          <a:p>
            <a:r>
              <a:rPr lang="en-IN" dirty="0"/>
              <a:t>Before you use a variable in a JavaScript program, you must declare it. Variables are declared with the </a:t>
            </a:r>
            <a:r>
              <a:rPr lang="en-IN" b="1" dirty="0" err="1"/>
              <a:t>var</a:t>
            </a:r>
            <a:r>
              <a:rPr lang="en-IN" dirty="0"/>
              <a:t> keyword as follows</a:t>
            </a:r>
            <a:r>
              <a:rPr lang="en-IN" dirty="0" smtClean="0"/>
              <a:t>.</a:t>
            </a:r>
          </a:p>
          <a:p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IN" dirty="0" smtClean="0"/>
          </a:p>
          <a:p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IN" b="0" i="0" dirty="0" err="1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var</a:t>
            </a:r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 money;</a:t>
            </a:r>
          </a:p>
          <a:p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		</a:t>
            </a:r>
            <a:r>
              <a:rPr lang="en-IN" dirty="0" err="1" smtClean="0">
                <a:solidFill>
                  <a:srgbClr val="121214"/>
                </a:solidFill>
                <a:latin typeface="Verdana" panose="020B0604030504040204" pitchFamily="34" charset="0"/>
              </a:rPr>
              <a:t>var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 name;</a:t>
            </a:r>
          </a:p>
          <a:p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IN" dirty="0" err="1" smtClean="0">
                <a:solidFill>
                  <a:srgbClr val="121214"/>
                </a:solidFill>
                <a:latin typeface="Verdana" panose="020B0604030504040204" pitchFamily="34" charset="0"/>
              </a:rPr>
              <a:t>var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 </a:t>
            </a:r>
            <a:r>
              <a:rPr lang="en-IN" dirty="0" err="1" smtClean="0">
                <a:solidFill>
                  <a:srgbClr val="121214"/>
                </a:solidFill>
                <a:latin typeface="Verdana" panose="020B0604030504040204" pitchFamily="34" charset="0"/>
              </a:rPr>
              <a:t>money,name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;</a:t>
            </a:r>
          </a:p>
          <a:p>
            <a:endParaRPr lang="en-IN" dirty="0" smtClean="0"/>
          </a:p>
          <a:p>
            <a:r>
              <a:rPr lang="en-IN" dirty="0" smtClean="0"/>
              <a:t>Storing </a:t>
            </a:r>
            <a:r>
              <a:rPr lang="en-IN" dirty="0"/>
              <a:t>a value in a variable is called </a:t>
            </a:r>
            <a:r>
              <a:rPr lang="en-IN" b="1" dirty="0"/>
              <a:t>variable initialization</a:t>
            </a:r>
            <a:r>
              <a:rPr lang="en-IN" dirty="0"/>
              <a:t>. You can do variable initialization at the time of variable creation or at a later point in time when you need that variable</a:t>
            </a:r>
            <a:r>
              <a:rPr lang="en-IN" dirty="0" smtClean="0"/>
              <a:t>.</a:t>
            </a:r>
          </a:p>
          <a:p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Example:	name=“john”;</a:t>
            </a:r>
          </a:p>
          <a:p>
            <a:r>
              <a:rPr lang="en-IN" dirty="0">
                <a:solidFill>
                  <a:srgbClr val="121214"/>
                </a:solidFill>
                <a:latin typeface="Verdana" panose="020B0604030504040204" pitchFamily="34" charset="0"/>
              </a:rPr>
              <a:t>	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   	money=12;</a:t>
            </a:r>
            <a:endParaRPr lang="en-IN" b="0" i="0" dirty="0" smtClean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121214"/>
                </a:solidFill>
                <a:latin typeface="Verdana" panose="020B0604030504040204" pitchFamily="34" charset="0"/>
              </a:rPr>
              <a:t>	</a:t>
            </a:r>
            <a:r>
              <a:rPr lang="en-IN" dirty="0" smtClean="0">
                <a:solidFill>
                  <a:srgbClr val="121214"/>
                </a:solidFill>
                <a:latin typeface="Verdana" panose="020B0604030504040204" pitchFamily="34" charset="0"/>
              </a:rPr>
              <a:t>                or</a:t>
            </a:r>
          </a:p>
          <a:p>
            <a:r>
              <a:rPr lang="en-IN" b="0" i="0" dirty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b="0" i="0" dirty="0" err="1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var</a:t>
            </a:r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 name=“john”;</a:t>
            </a:r>
            <a:endParaRPr lang="en-IN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9739" y="386834"/>
            <a:ext cx="1085938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What is an operator?</a:t>
            </a:r>
          </a:p>
          <a:p>
            <a:r>
              <a:rPr lang="en-IN" dirty="0"/>
              <a:t>Let us take a simple expression </a:t>
            </a:r>
            <a:r>
              <a:rPr lang="en-IN" b="1" dirty="0"/>
              <a:t>4 + 5 is equal to 9</a:t>
            </a:r>
            <a:r>
              <a:rPr lang="en-IN" dirty="0"/>
              <a:t>. Here 4 and 5 are called </a:t>
            </a:r>
            <a:r>
              <a:rPr lang="en-IN" b="1" dirty="0"/>
              <a:t>operands</a:t>
            </a:r>
            <a:r>
              <a:rPr lang="en-IN" dirty="0"/>
              <a:t> and ‘+’ is called the </a:t>
            </a:r>
            <a:r>
              <a:rPr lang="en-IN" b="1" dirty="0"/>
              <a:t>operator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JavaScript </a:t>
            </a:r>
            <a:r>
              <a:rPr lang="en-IN" dirty="0"/>
              <a:t>supports the following types of operators</a:t>
            </a:r>
            <a:r>
              <a:rPr lang="en-IN" dirty="0" smtClean="0"/>
              <a:t>.</a:t>
            </a:r>
          </a:p>
          <a:p>
            <a:endParaRPr lang="en-IN" b="1" u="sng" dirty="0" smtClean="0"/>
          </a:p>
          <a:p>
            <a:endParaRPr lang="en-IN" b="1" u="sng" dirty="0"/>
          </a:p>
          <a:p>
            <a:r>
              <a:rPr lang="en-IN" b="1" u="sng" dirty="0" smtClean="0"/>
              <a:t>Arithmetic Operators:</a:t>
            </a:r>
          </a:p>
          <a:p>
            <a:endParaRPr lang="en-IN" i="1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42962" y="2294414"/>
          <a:ext cx="10506075" cy="3413760"/>
        </p:xfrm>
        <a:graphic>
          <a:graphicData uri="http://schemas.openxmlformats.org/drawingml/2006/table">
            <a:tbl>
              <a:tblPr/>
              <a:tblGrid>
                <a:gridCol w="2619375"/>
                <a:gridCol w="78867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Addition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Subtraction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Multiplication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/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Division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%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Modulus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++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Increment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--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Decrement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498764"/>
            <a:ext cx="69826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b="1" dirty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da-D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 x = 5;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var y = 2;</a:t>
            </a:r>
            <a:b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var z = x + y;</a:t>
            </a:r>
          </a:p>
          <a:p>
            <a:endParaRPr lang="da-DK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Output:z=7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Example:</a:t>
            </a:r>
          </a:p>
          <a:p>
            <a:endParaRPr lang="da-D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/>
              <a:t> txt1 = "John";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txt2 </a:t>
            </a:r>
            <a:r>
              <a:rPr lang="en-IN" dirty="0"/>
              <a:t>= "Doe";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txt3 </a:t>
            </a:r>
            <a:r>
              <a:rPr lang="en-IN" dirty="0"/>
              <a:t>= txt1 + " " + txt2</a:t>
            </a:r>
            <a:r>
              <a:rPr lang="en-IN" dirty="0" smtClean="0"/>
              <a:t>;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Output:</a:t>
            </a:r>
            <a:r>
              <a:rPr lang="en-IN" dirty="0"/>
              <a:t> John Doe</a:t>
            </a:r>
          </a:p>
        </p:txBody>
      </p:sp>
    </p:spTree>
    <p:extLst>
      <p:ext uri="{BB962C8B-B14F-4D97-AF65-F5344CB8AC3E}">
        <p14:creationId xmlns:p14="http://schemas.microsoft.com/office/powerpoint/2010/main" val="188750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2" y="365125"/>
            <a:ext cx="10442863" cy="5811838"/>
          </a:xfrm>
        </p:spPr>
      </p:pic>
    </p:spTree>
    <p:extLst>
      <p:ext uri="{BB962C8B-B14F-4D97-AF65-F5344CB8AC3E}">
        <p14:creationId xmlns:p14="http://schemas.microsoft.com/office/powerpoint/2010/main" val="1918010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A7D8D456D1494EA3FFC99D59B89270" ma:contentTypeVersion="4" ma:contentTypeDescription="Create a new document." ma:contentTypeScope="" ma:versionID="40f1e12631f2f23332c475ef2c8837c2">
  <xsd:schema xmlns:xsd="http://www.w3.org/2001/XMLSchema" xmlns:xs="http://www.w3.org/2001/XMLSchema" xmlns:p="http://schemas.microsoft.com/office/2006/metadata/properties" xmlns:ns2="9a3dda21-7b4e-4b7e-9ea8-1ba161d8e5be" targetNamespace="http://schemas.microsoft.com/office/2006/metadata/properties" ma:root="true" ma:fieldsID="7a5657c85742d3992434204f3f1dbd6a" ns2:_="">
    <xsd:import namespace="9a3dda21-7b4e-4b7e-9ea8-1ba161d8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dda21-7b4e-4b7e-9ea8-1ba161d8e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0CBA62-E3B0-4A69-85DA-558370195186}"/>
</file>

<file path=customXml/itemProps2.xml><?xml version="1.0" encoding="utf-8"?>
<ds:datastoreItem xmlns:ds="http://schemas.openxmlformats.org/officeDocument/2006/customXml" ds:itemID="{4AD26FD7-2C9B-4528-9B52-C8E375AC4D13}"/>
</file>

<file path=customXml/itemProps3.xml><?xml version="1.0" encoding="utf-8"?>
<ds:datastoreItem xmlns:ds="http://schemas.openxmlformats.org/officeDocument/2006/customXml" ds:itemID="{CFB72667-5032-402E-82B7-A874EFE8799A}"/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1087</Words>
  <Application>Microsoft Office PowerPoint</Application>
  <PresentationFormat>Widescreen</PresentationFormat>
  <Paragraphs>375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 Assignment operators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More</dc:creator>
  <cp:lastModifiedBy>Geetha Unnikrishnan</cp:lastModifiedBy>
  <cp:revision>152</cp:revision>
  <dcterms:created xsi:type="dcterms:W3CDTF">2017-09-14T05:33:05Z</dcterms:created>
  <dcterms:modified xsi:type="dcterms:W3CDTF">2021-12-07T05:08:20Z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0x010100F3A7D8D456D1494EA3FFC99D59B89270</vt:lpwstr>
  </property>
</Properties>
</file>