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0" r:id="rId10"/>
    <p:sldId id="271" r:id="rId11"/>
    <p:sldId id="282" r:id="rId12"/>
    <p:sldId id="272" r:id="rId13"/>
    <p:sldId id="273" r:id="rId14"/>
    <p:sldId id="283" r:id="rId15"/>
    <p:sldId id="274" r:id="rId16"/>
    <p:sldId id="284" r:id="rId17"/>
    <p:sldId id="275" r:id="rId18"/>
    <p:sldId id="285" r:id="rId19"/>
    <p:sldId id="286" r:id="rId20"/>
    <p:sldId id="287" r:id="rId21"/>
    <p:sldId id="288" r:id="rId22"/>
    <p:sldId id="289" r:id="rId23"/>
    <p:sldId id="290"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9F5700-D719-4C5B-A1C8-9E0E3E0DD560}"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213922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F5700-D719-4C5B-A1C8-9E0E3E0DD560}"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10842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F5700-D719-4C5B-A1C8-9E0E3E0DD560}"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7049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F5700-D719-4C5B-A1C8-9E0E3E0DD560}"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281795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F5700-D719-4C5B-A1C8-9E0E3E0DD560}"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229973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9F5700-D719-4C5B-A1C8-9E0E3E0DD560}"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353134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9F5700-D719-4C5B-A1C8-9E0E3E0DD560}" type="datetimeFigureOut">
              <a:rPr lang="en-IN" smtClean="0"/>
              <a:t>26-11-2019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78328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C9F5700-D719-4C5B-A1C8-9E0E3E0DD560}" type="datetimeFigureOut">
              <a:rPr lang="en-IN" smtClean="0"/>
              <a:t>26-11-2019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292842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F5700-D719-4C5B-A1C8-9E0E3E0DD560}" type="datetimeFigureOut">
              <a:rPr lang="en-IN" smtClean="0"/>
              <a:t>26-11-2019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158028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F5700-D719-4C5B-A1C8-9E0E3E0DD560}"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112555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F5700-D719-4C5B-A1C8-9E0E3E0DD560}"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0B528-9245-4416-B58D-C28B0743D60B}" type="slidenum">
              <a:rPr lang="en-IN" smtClean="0"/>
              <a:t>‹#›</a:t>
            </a:fld>
            <a:endParaRPr lang="en-IN"/>
          </a:p>
        </p:txBody>
      </p:sp>
    </p:spTree>
    <p:extLst>
      <p:ext uri="{BB962C8B-B14F-4D97-AF65-F5344CB8AC3E}">
        <p14:creationId xmlns:p14="http://schemas.microsoft.com/office/powerpoint/2010/main" val="74332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F5700-D719-4C5B-A1C8-9E0E3E0DD560}" type="datetimeFigureOut">
              <a:rPr lang="en-IN" smtClean="0"/>
              <a:t>26-11-2019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0B528-9245-4416-B58D-C28B0743D60B}" type="slidenum">
              <a:rPr lang="en-IN" smtClean="0"/>
              <a:t>‹#›</a:t>
            </a:fld>
            <a:endParaRPr lang="en-IN"/>
          </a:p>
        </p:txBody>
      </p:sp>
    </p:spTree>
    <p:extLst>
      <p:ext uri="{BB962C8B-B14F-4D97-AF65-F5344CB8AC3E}">
        <p14:creationId xmlns:p14="http://schemas.microsoft.com/office/powerpoint/2010/main" val="1988670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Event handlers</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16412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&lt;html&gt;&lt;</a:t>
            </a:r>
            <a:r>
              <a:rPr lang="en-IN" dirty="0"/>
              <a:t>head</a:t>
            </a:r>
            <a:r>
              <a:rPr lang="en-IN" dirty="0" smtClean="0"/>
              <a:t>&gt; </a:t>
            </a:r>
            <a:r>
              <a:rPr lang="en-IN" dirty="0"/>
              <a:t>&lt;script&gt;</a:t>
            </a:r>
          </a:p>
          <a:p>
            <a:pPr marL="0" indent="0">
              <a:buNone/>
            </a:pPr>
            <a:r>
              <a:rPr lang="en-IN" dirty="0" smtClean="0"/>
              <a:t>function </a:t>
            </a:r>
            <a:r>
              <a:rPr lang="en-IN" dirty="0" err="1"/>
              <a:t>sayHello</a:t>
            </a:r>
            <a:r>
              <a:rPr lang="en-IN" dirty="0" smtClean="0"/>
              <a:t>()</a:t>
            </a:r>
          </a:p>
          <a:p>
            <a:pPr marL="0" indent="0">
              <a:buNone/>
            </a:pPr>
            <a:r>
              <a:rPr lang="en-IN" dirty="0" smtClean="0"/>
              <a:t>{       </a:t>
            </a:r>
          </a:p>
          <a:p>
            <a:pPr marL="0" indent="0">
              <a:buNone/>
            </a:pPr>
            <a:r>
              <a:rPr lang="en-IN" dirty="0" smtClean="0"/>
              <a:t>alert</a:t>
            </a:r>
            <a:r>
              <a:rPr lang="en-IN" dirty="0"/>
              <a:t>("Mouse Over</a:t>
            </a:r>
            <a:r>
              <a:rPr lang="en-IN" dirty="0" smtClean="0"/>
              <a:t>")             </a:t>
            </a:r>
          </a:p>
          <a:p>
            <a:pPr marL="0" indent="0">
              <a:buNone/>
            </a:pPr>
            <a:r>
              <a:rPr lang="en-IN" dirty="0" smtClean="0"/>
              <a:t>}</a:t>
            </a:r>
            <a:endParaRPr lang="en-IN" dirty="0"/>
          </a:p>
          <a:p>
            <a:pPr marL="0" indent="0">
              <a:buNone/>
            </a:pPr>
            <a:r>
              <a:rPr lang="en-IN" dirty="0" smtClean="0"/>
              <a:t>&lt;/</a:t>
            </a:r>
            <a:r>
              <a:rPr lang="en-IN" dirty="0"/>
              <a:t>script&gt;</a:t>
            </a:r>
          </a:p>
          <a:p>
            <a:pPr marL="0" indent="0">
              <a:buNone/>
            </a:pPr>
            <a:r>
              <a:rPr lang="en-IN" dirty="0"/>
              <a:t>   &lt;/head&gt;</a:t>
            </a:r>
          </a:p>
          <a:p>
            <a:pPr marL="0" indent="0">
              <a:buNone/>
            </a:pPr>
            <a:r>
              <a:rPr lang="en-IN" dirty="0"/>
              <a:t>   &lt;body&gt;</a:t>
            </a:r>
          </a:p>
          <a:p>
            <a:pPr marL="0" indent="0">
              <a:buNone/>
            </a:pPr>
            <a:r>
              <a:rPr lang="en-IN" dirty="0" smtClean="0"/>
              <a:t>&lt;</a:t>
            </a:r>
            <a:r>
              <a:rPr lang="en-IN" dirty="0"/>
              <a:t>p </a:t>
            </a:r>
            <a:r>
              <a:rPr lang="en-IN" dirty="0" err="1"/>
              <a:t>onmouseover</a:t>
            </a:r>
            <a:r>
              <a:rPr lang="en-IN" dirty="0"/>
              <a:t> = "</a:t>
            </a:r>
            <a:r>
              <a:rPr lang="en-IN" dirty="0" err="1"/>
              <a:t>sayHello</a:t>
            </a:r>
            <a:r>
              <a:rPr lang="en-IN" dirty="0"/>
              <a:t>()"&gt;This is demo text for </a:t>
            </a:r>
            <a:r>
              <a:rPr lang="en-IN" dirty="0" err="1"/>
              <a:t>mouseover</a:t>
            </a:r>
            <a:r>
              <a:rPr lang="en-IN" dirty="0"/>
              <a:t> event.&lt;/p&gt;</a:t>
            </a:r>
          </a:p>
          <a:p>
            <a:pPr marL="0" indent="0">
              <a:buNone/>
            </a:pPr>
            <a:r>
              <a:rPr lang="en-IN" dirty="0"/>
              <a:t>   &lt;/body&gt;</a:t>
            </a:r>
          </a:p>
          <a:p>
            <a:pPr marL="0" indent="0">
              <a:buNone/>
            </a:pPr>
            <a:r>
              <a:rPr lang="en-IN" dirty="0"/>
              <a:t>&lt;/html&gt;</a:t>
            </a:r>
          </a:p>
        </p:txBody>
      </p:sp>
    </p:spTree>
    <p:extLst>
      <p:ext uri="{BB962C8B-B14F-4D97-AF65-F5344CB8AC3E}">
        <p14:creationId xmlns:p14="http://schemas.microsoft.com/office/powerpoint/2010/main" val="327272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943" y="468086"/>
            <a:ext cx="10467985" cy="5649685"/>
          </a:xfrm>
        </p:spPr>
      </p:pic>
    </p:spTree>
    <p:extLst>
      <p:ext uri="{BB962C8B-B14F-4D97-AF65-F5344CB8AC3E}">
        <p14:creationId xmlns:p14="http://schemas.microsoft.com/office/powerpoint/2010/main" val="197529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989"/>
          </a:xfrm>
        </p:spPr>
        <p:txBody>
          <a:bodyPr/>
          <a:lstStyle/>
          <a:p>
            <a:r>
              <a:rPr lang="en-IN" dirty="0" err="1" smtClean="0"/>
              <a:t>onMouseOut</a:t>
            </a:r>
            <a:r>
              <a:rPr lang="en-IN" dirty="0" smtClean="0"/>
              <a:t> </a:t>
            </a:r>
            <a:endParaRPr lang="en-IN" dirty="0"/>
          </a:p>
        </p:txBody>
      </p:sp>
      <p:sp>
        <p:nvSpPr>
          <p:cNvPr id="3" name="Content Placeholder 2"/>
          <p:cNvSpPr>
            <a:spLocks noGrp="1"/>
          </p:cNvSpPr>
          <p:nvPr>
            <p:ph idx="1"/>
          </p:nvPr>
        </p:nvSpPr>
        <p:spPr>
          <a:xfrm>
            <a:off x="838200" y="1132114"/>
            <a:ext cx="10515600" cy="5044849"/>
          </a:xfrm>
        </p:spPr>
        <p:txBody>
          <a:bodyPr/>
          <a:lstStyle/>
          <a:p>
            <a:r>
              <a:rPr lang="en-IN" dirty="0"/>
              <a:t>It is an event that triggers when the mouse pointer moves out of an element. </a:t>
            </a:r>
            <a:endParaRPr lang="en-IN" dirty="0" smtClean="0"/>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087" y="2132830"/>
            <a:ext cx="5170714" cy="31358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90" y="2132830"/>
            <a:ext cx="5115309" cy="3741795"/>
          </a:xfrm>
          <a:prstGeom prst="rect">
            <a:avLst/>
          </a:prstGeom>
        </p:spPr>
      </p:pic>
    </p:spTree>
    <p:extLst>
      <p:ext uri="{BB962C8B-B14F-4D97-AF65-F5344CB8AC3E}">
        <p14:creationId xmlns:p14="http://schemas.microsoft.com/office/powerpoint/2010/main" val="3117783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156" y="426027"/>
            <a:ext cx="10193480" cy="1200329"/>
          </a:xfrm>
          <a:prstGeom prst="rect">
            <a:avLst/>
          </a:prstGeom>
        </p:spPr>
        <p:txBody>
          <a:bodyPr wrap="square">
            <a:spAutoFit/>
          </a:bodyPr>
          <a:lstStyle/>
          <a:p>
            <a:r>
              <a:rPr lang="en-IN" b="1" dirty="0" err="1">
                <a:solidFill>
                  <a:srgbClr val="000000"/>
                </a:solidFill>
                <a:latin typeface="Verdana" panose="020B0604030504040204" pitchFamily="34" charset="0"/>
              </a:rPr>
              <a:t>onsubmit</a:t>
            </a:r>
            <a:r>
              <a:rPr lang="en-IN" b="1" dirty="0">
                <a:solidFill>
                  <a:srgbClr val="000000"/>
                </a:solidFill>
                <a:latin typeface="Verdana" panose="020B0604030504040204" pitchFamily="34" charset="0"/>
              </a:rPr>
              <a:t> event</a:t>
            </a:r>
            <a:r>
              <a:rPr lang="en-IN" dirty="0">
                <a:solidFill>
                  <a:srgbClr val="000000"/>
                </a:solidFill>
                <a:latin typeface="Verdana" panose="020B0604030504040204" pitchFamily="34" charset="0"/>
              </a:rPr>
              <a:t> </a:t>
            </a:r>
            <a:endParaRPr lang="en-IN" dirty="0" smtClean="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onsubmit</a:t>
            </a:r>
            <a:r>
              <a:rPr lang="en-IN" dirty="0">
                <a:solidFill>
                  <a:srgbClr val="000000"/>
                </a:solidFill>
                <a:latin typeface="Verdana" panose="020B0604030504040204" pitchFamily="34" charset="0"/>
              </a:rPr>
              <a:t> event occurs when a form is submitted</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4" y="1491343"/>
            <a:ext cx="8730342" cy="4484914"/>
          </a:xfrm>
          <a:prstGeom prst="rect">
            <a:avLst/>
          </a:prstGeom>
        </p:spPr>
      </p:pic>
    </p:spTree>
    <p:extLst>
      <p:ext uri="{BB962C8B-B14F-4D97-AF65-F5344CB8AC3E}">
        <p14:creationId xmlns:p14="http://schemas.microsoft.com/office/powerpoint/2010/main" val="1304920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5543" y="1251857"/>
            <a:ext cx="10255560" cy="4354285"/>
          </a:xfrm>
          <a:prstGeom prst="rect">
            <a:avLst/>
          </a:prstGeom>
        </p:spPr>
      </p:pic>
      <p:sp>
        <p:nvSpPr>
          <p:cNvPr id="6" name="Rectangle 5"/>
          <p:cNvSpPr/>
          <p:nvPr/>
        </p:nvSpPr>
        <p:spPr>
          <a:xfrm>
            <a:off x="1850572" y="605526"/>
            <a:ext cx="6096000" cy="646331"/>
          </a:xfrm>
          <a:prstGeom prst="rect">
            <a:avLst/>
          </a:prstGeom>
        </p:spPr>
        <p:txBody>
          <a:bodyPr>
            <a:spAutoFit/>
          </a:bodyPr>
          <a:lstStyle/>
          <a:p>
            <a:r>
              <a:rPr lang="en-IN" b="1" dirty="0" err="1">
                <a:solidFill>
                  <a:srgbClr val="000000"/>
                </a:solidFill>
                <a:latin typeface="Verdana" panose="020B0604030504040204" pitchFamily="34" charset="0"/>
              </a:rPr>
              <a:t>onsubmit</a:t>
            </a:r>
            <a:r>
              <a:rPr lang="en-IN" b="1" dirty="0">
                <a:solidFill>
                  <a:srgbClr val="000000"/>
                </a:solidFill>
                <a:latin typeface="Verdana" panose="020B0604030504040204" pitchFamily="34" charset="0"/>
              </a:rPr>
              <a:t> event</a:t>
            </a:r>
            <a:r>
              <a:rPr lang="en-IN" dirty="0">
                <a:solidFill>
                  <a:srgbClr val="000000"/>
                </a:solidFill>
                <a:latin typeface="Verdana" panose="020B0604030504040204" pitchFamily="34" charset="0"/>
              </a:rPr>
              <a:t> </a:t>
            </a:r>
          </a:p>
          <a:p>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5498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245" y="342900"/>
            <a:ext cx="10948555" cy="5909310"/>
          </a:xfrm>
          <a:prstGeom prst="rect">
            <a:avLst/>
          </a:prstGeom>
        </p:spPr>
        <p:txBody>
          <a:bodyPr wrap="square">
            <a:spAutoFit/>
          </a:bodyPr>
          <a:lstStyle/>
          <a:p>
            <a:r>
              <a:rPr lang="en-IN" b="1" dirty="0" err="1">
                <a:solidFill>
                  <a:srgbClr val="000000"/>
                </a:solidFill>
                <a:latin typeface="Verdana" panose="020B0604030504040204" pitchFamily="34" charset="0"/>
              </a:rPr>
              <a:t>onreset</a:t>
            </a:r>
            <a:r>
              <a:rPr lang="en-IN" b="1" dirty="0">
                <a:solidFill>
                  <a:srgbClr val="000000"/>
                </a:solidFill>
                <a:latin typeface="Verdana" panose="020B0604030504040204" pitchFamily="34" charset="0"/>
              </a:rPr>
              <a:t> </a:t>
            </a:r>
            <a:r>
              <a:rPr lang="en-IN" b="1" dirty="0" smtClean="0">
                <a:solidFill>
                  <a:srgbClr val="000000"/>
                </a:solidFill>
                <a:latin typeface="Verdana" panose="020B0604030504040204" pitchFamily="34" charset="0"/>
              </a:rPr>
              <a:t>event</a:t>
            </a:r>
          </a:p>
          <a:p>
            <a:endParaRPr lang="en-IN" dirty="0" smtClean="0">
              <a:solidFill>
                <a:srgbClr val="000000"/>
              </a:solidFill>
              <a:latin typeface="Verdana" panose="020B0604030504040204" pitchFamily="34" charset="0"/>
            </a:endParaRPr>
          </a:p>
          <a:p>
            <a:pPr marL="285750" indent="-285750">
              <a:buFont typeface="Arial" panose="020B0604020202020204" pitchFamily="34" charset="0"/>
              <a:buChar char="•"/>
            </a:pPr>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onreset</a:t>
            </a:r>
            <a:r>
              <a:rPr lang="en-IN" dirty="0">
                <a:solidFill>
                  <a:srgbClr val="000000"/>
                </a:solidFill>
                <a:latin typeface="Verdana" panose="020B0604030504040204" pitchFamily="34" charset="0"/>
              </a:rPr>
              <a:t> event occurs when a form is reset</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dirty="0" smtClean="0"/>
              <a:t>&lt;</a:t>
            </a:r>
            <a:r>
              <a:rPr lang="en-IN" dirty="0"/>
              <a:t>html&gt;</a:t>
            </a:r>
          </a:p>
          <a:p>
            <a:r>
              <a:rPr lang="en-IN" dirty="0"/>
              <a:t>&lt;body&gt;</a:t>
            </a:r>
          </a:p>
          <a:p>
            <a:endParaRPr lang="en-IN" dirty="0"/>
          </a:p>
          <a:p>
            <a:r>
              <a:rPr lang="en-IN" dirty="0"/>
              <a:t>&lt;p&gt;When you reset the form, a function is triggered which alerts some text.&lt;/p&gt;</a:t>
            </a:r>
          </a:p>
          <a:p>
            <a:endParaRPr lang="en-IN" dirty="0"/>
          </a:p>
          <a:p>
            <a:r>
              <a:rPr lang="en-IN" dirty="0"/>
              <a:t>&lt;form </a:t>
            </a:r>
            <a:r>
              <a:rPr lang="en-IN" dirty="0" err="1"/>
              <a:t>onreset</a:t>
            </a:r>
            <a:r>
              <a:rPr lang="en-IN" dirty="0"/>
              <a:t>="</a:t>
            </a:r>
            <a:r>
              <a:rPr lang="en-IN" dirty="0" err="1"/>
              <a:t>myFunction</a:t>
            </a:r>
            <a:r>
              <a:rPr lang="en-IN" dirty="0"/>
              <a:t>()"&gt;</a:t>
            </a:r>
          </a:p>
          <a:p>
            <a:r>
              <a:rPr lang="en-IN" dirty="0"/>
              <a:t>  Enter name: &lt;input type="text"&gt;</a:t>
            </a:r>
          </a:p>
          <a:p>
            <a:r>
              <a:rPr lang="en-IN" dirty="0"/>
              <a:t>  &lt;input type="reset"&gt;</a:t>
            </a:r>
          </a:p>
          <a:p>
            <a:r>
              <a:rPr lang="en-IN" dirty="0"/>
              <a:t>&lt;/form&gt;</a:t>
            </a:r>
          </a:p>
          <a:p>
            <a:r>
              <a:rPr lang="en-IN" dirty="0" smtClean="0"/>
              <a:t>&lt;</a:t>
            </a:r>
            <a:r>
              <a:rPr lang="en-IN" dirty="0"/>
              <a:t>script&gt;</a:t>
            </a:r>
          </a:p>
          <a:p>
            <a:r>
              <a:rPr lang="en-IN" dirty="0"/>
              <a:t>function </a:t>
            </a:r>
            <a:r>
              <a:rPr lang="en-IN" dirty="0" err="1"/>
              <a:t>myFunction</a:t>
            </a:r>
            <a:r>
              <a:rPr lang="en-IN" dirty="0"/>
              <a:t>() {</a:t>
            </a:r>
          </a:p>
          <a:p>
            <a:r>
              <a:rPr lang="en-IN" dirty="0"/>
              <a:t>    alert("The form was reset");</a:t>
            </a:r>
          </a:p>
          <a:p>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792911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83029"/>
            <a:ext cx="10439400" cy="5573485"/>
          </a:xfrm>
        </p:spPr>
      </p:pic>
    </p:spTree>
    <p:extLst>
      <p:ext uri="{BB962C8B-B14F-4D97-AF65-F5344CB8AC3E}">
        <p14:creationId xmlns:p14="http://schemas.microsoft.com/office/powerpoint/2010/main" val="199963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73" y="270164"/>
            <a:ext cx="9944100" cy="1785104"/>
          </a:xfrm>
          <a:prstGeom prst="rect">
            <a:avLst/>
          </a:prstGeom>
        </p:spPr>
        <p:txBody>
          <a:bodyPr wrap="square">
            <a:spAutoFit/>
          </a:bodyPr>
          <a:lstStyle/>
          <a:p>
            <a:r>
              <a:rPr lang="en-IN" sz="2000" b="1" dirty="0" err="1"/>
              <a:t>onselect</a:t>
            </a:r>
            <a:r>
              <a:rPr lang="en-IN" sz="2000" b="1" dirty="0"/>
              <a:t> Event</a:t>
            </a:r>
          </a:p>
          <a:p>
            <a:endParaRPr lang="en-IN" dirty="0" smtClean="0">
              <a:solidFill>
                <a:srgbClr val="000000"/>
              </a:solidFill>
              <a:latin typeface="Verdana" panose="020B0604030504040204" pitchFamily="34" charset="0"/>
            </a:endParaRPr>
          </a:p>
          <a:p>
            <a:r>
              <a:rPr lang="en-IN" dirty="0" smtClean="0">
                <a:solidFill>
                  <a:srgbClr val="000000"/>
                </a:solidFill>
                <a:latin typeface="Verdana" panose="020B0604030504040204" pitchFamily="34" charset="0"/>
              </a:rPr>
              <a:t>The </a:t>
            </a:r>
            <a:r>
              <a:rPr lang="en-IN" dirty="0" err="1">
                <a:solidFill>
                  <a:srgbClr val="000000"/>
                </a:solidFill>
                <a:latin typeface="Verdana" panose="020B0604030504040204" pitchFamily="34" charset="0"/>
              </a:rPr>
              <a:t>onselect</a:t>
            </a:r>
            <a:r>
              <a:rPr lang="en-IN" dirty="0">
                <a:solidFill>
                  <a:srgbClr val="000000"/>
                </a:solidFill>
                <a:latin typeface="Verdana" panose="020B0604030504040204" pitchFamily="34" charset="0"/>
              </a:rPr>
              <a:t> event occurs after some text has been selected in an element.</a:t>
            </a:r>
          </a:p>
          <a:p>
            <a:endParaRPr lang="en-IN" dirty="0" smtClean="0">
              <a:solidFill>
                <a:srgbClr val="000000"/>
              </a:solidFill>
              <a:latin typeface="Verdana" panose="020B0604030504040204" pitchFamily="34" charset="0"/>
            </a:endParaRPr>
          </a:p>
          <a:p>
            <a:endParaRPr lang="en-IN" dirty="0" smtClean="0">
              <a:solidFill>
                <a:srgbClr val="000000"/>
              </a:solidFill>
              <a:latin typeface="Verdana" panose="020B0604030504040204" pitchFamily="34" charset="0"/>
            </a:endParaRPr>
          </a:p>
          <a:p>
            <a:endParaRPr lang="en-IN" b="0" i="0" dirty="0">
              <a:solidFill>
                <a:srgbClr val="000000"/>
              </a:solidFill>
              <a:effectLst/>
              <a:latin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41" y="1872172"/>
            <a:ext cx="8257973" cy="4300028"/>
          </a:xfrm>
          <a:prstGeom prst="rect">
            <a:avLst/>
          </a:prstGeom>
        </p:spPr>
      </p:pic>
    </p:spTree>
    <p:extLst>
      <p:ext uri="{BB962C8B-B14F-4D97-AF65-F5344CB8AC3E}">
        <p14:creationId xmlns:p14="http://schemas.microsoft.com/office/powerpoint/2010/main" val="2743516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203" y="1690688"/>
            <a:ext cx="9916909" cy="4350883"/>
          </a:xfrm>
        </p:spPr>
      </p:pic>
    </p:spTree>
    <p:extLst>
      <p:ext uri="{BB962C8B-B14F-4D97-AF65-F5344CB8AC3E}">
        <p14:creationId xmlns:p14="http://schemas.microsoft.com/office/powerpoint/2010/main" val="77323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onfocus</a:t>
            </a:r>
            <a:r>
              <a:rPr lang="en-IN" dirty="0"/>
              <a:t> Event</a:t>
            </a:r>
          </a:p>
        </p:txBody>
      </p:sp>
      <p:sp>
        <p:nvSpPr>
          <p:cNvPr id="3" name="Content Placeholder 2"/>
          <p:cNvSpPr>
            <a:spLocks noGrp="1"/>
          </p:cNvSpPr>
          <p:nvPr>
            <p:ph idx="1"/>
          </p:nvPr>
        </p:nvSpPr>
        <p:spPr/>
        <p:txBody>
          <a:bodyPr/>
          <a:lstStyle/>
          <a:p>
            <a:r>
              <a:rPr lang="en-IN" dirty="0"/>
              <a:t>&lt;input type="text" </a:t>
            </a:r>
            <a:r>
              <a:rPr lang="en-IN" dirty="0" err="1"/>
              <a:t>onfocus</a:t>
            </a:r>
            <a:r>
              <a:rPr lang="en-IN" dirty="0"/>
              <a:t>="</a:t>
            </a:r>
            <a:r>
              <a:rPr lang="en-IN" dirty="0" err="1"/>
              <a:t>myFunction</a:t>
            </a:r>
            <a:r>
              <a:rPr lang="en-IN" dirty="0" smtClean="0"/>
              <a:t>()"&gt;</a:t>
            </a:r>
          </a:p>
          <a:p>
            <a:r>
              <a:rPr lang="en-IN" dirty="0"/>
              <a:t>The </a:t>
            </a:r>
            <a:r>
              <a:rPr lang="en-IN" dirty="0" err="1"/>
              <a:t>onfocus</a:t>
            </a:r>
            <a:r>
              <a:rPr lang="en-IN" dirty="0"/>
              <a:t> event occurs when an element gets focus.</a:t>
            </a:r>
          </a:p>
          <a:p>
            <a:endParaRPr lang="en-IN" dirty="0"/>
          </a:p>
          <a:p>
            <a:r>
              <a:rPr lang="en-IN" dirty="0"/>
              <a:t>The </a:t>
            </a:r>
            <a:r>
              <a:rPr lang="en-IN" dirty="0" err="1"/>
              <a:t>onfocus</a:t>
            </a:r>
            <a:r>
              <a:rPr lang="en-IN" dirty="0"/>
              <a:t> event is most often used with &lt;input&gt;, &lt;select&gt;, and &lt;a&gt;.</a:t>
            </a:r>
          </a:p>
          <a:p>
            <a:endParaRPr lang="en-IN" dirty="0"/>
          </a:p>
          <a:p>
            <a:r>
              <a:rPr lang="en-IN" dirty="0" smtClean="0"/>
              <a:t> </a:t>
            </a:r>
            <a:r>
              <a:rPr lang="en-IN" dirty="0"/>
              <a:t>The </a:t>
            </a:r>
            <a:r>
              <a:rPr lang="en-IN" dirty="0" err="1"/>
              <a:t>onfocus</a:t>
            </a:r>
            <a:r>
              <a:rPr lang="en-IN" dirty="0"/>
              <a:t> event is the opposite of the </a:t>
            </a:r>
            <a:r>
              <a:rPr lang="en-IN" dirty="0" err="1"/>
              <a:t>onblur</a:t>
            </a:r>
            <a:r>
              <a:rPr lang="en-IN" dirty="0"/>
              <a:t> event.</a:t>
            </a:r>
          </a:p>
        </p:txBody>
      </p:sp>
    </p:spTree>
    <p:extLst>
      <p:ext uri="{BB962C8B-B14F-4D97-AF65-F5344CB8AC3E}">
        <p14:creationId xmlns:p14="http://schemas.microsoft.com/office/powerpoint/2010/main" val="406092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an Event ?</a:t>
            </a:r>
            <a:br>
              <a:rPr lang="en-IN" dirty="0"/>
            </a:br>
            <a:endParaRPr lang="en-IN" dirty="0"/>
          </a:p>
        </p:txBody>
      </p:sp>
      <p:sp>
        <p:nvSpPr>
          <p:cNvPr id="3" name="Content Placeholder 2"/>
          <p:cNvSpPr>
            <a:spLocks noGrp="1"/>
          </p:cNvSpPr>
          <p:nvPr>
            <p:ph idx="1"/>
          </p:nvPr>
        </p:nvSpPr>
        <p:spPr>
          <a:xfrm>
            <a:off x="838200" y="1077686"/>
            <a:ext cx="10515600" cy="5099277"/>
          </a:xfrm>
        </p:spPr>
        <p:txBody>
          <a:bodyPr/>
          <a:lstStyle/>
          <a:p>
            <a:r>
              <a:rPr lang="en-IN" dirty="0" smtClean="0"/>
              <a:t>JavaScript's </a:t>
            </a:r>
            <a:r>
              <a:rPr lang="en-IN" dirty="0"/>
              <a:t>interaction with HTML is handled through events that occur when the user or the browser manipulates a page.</a:t>
            </a:r>
          </a:p>
          <a:p>
            <a:endParaRPr lang="en-IN" dirty="0"/>
          </a:p>
          <a:p>
            <a:r>
              <a:rPr lang="en-IN" dirty="0"/>
              <a:t>When the page loads, it is called an event. When the user clicks a button, that click too is an event. </a:t>
            </a:r>
            <a:endParaRPr lang="en-IN" dirty="0" smtClean="0"/>
          </a:p>
          <a:p>
            <a:r>
              <a:rPr lang="en-IN" dirty="0" smtClean="0"/>
              <a:t>Other </a:t>
            </a:r>
            <a:r>
              <a:rPr lang="en-IN" dirty="0"/>
              <a:t>examples include events like pressing any key, closing a window, resizing a window, etc.</a:t>
            </a:r>
          </a:p>
        </p:txBody>
      </p:sp>
    </p:spTree>
    <p:extLst>
      <p:ext uri="{BB962C8B-B14F-4D97-AF65-F5344CB8AC3E}">
        <p14:creationId xmlns:p14="http://schemas.microsoft.com/office/powerpoint/2010/main" val="4052618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7714"/>
            <a:ext cx="10515600" cy="5959249"/>
          </a:xfrm>
        </p:spPr>
        <p:txBody>
          <a:bodyPr>
            <a:normAutofit fontScale="92500" lnSpcReduction="10000"/>
          </a:bodyPr>
          <a:lstStyle/>
          <a:p>
            <a:pPr marL="0" indent="0">
              <a:buNone/>
            </a:pPr>
            <a:r>
              <a:rPr lang="en-IN" dirty="0"/>
              <a:t>&lt;html&gt;</a:t>
            </a:r>
          </a:p>
          <a:p>
            <a:pPr marL="0" indent="0">
              <a:buNone/>
            </a:pPr>
            <a:r>
              <a:rPr lang="en-IN" dirty="0"/>
              <a:t>&lt;body&gt;</a:t>
            </a:r>
          </a:p>
          <a:p>
            <a:pPr marL="0" indent="0">
              <a:buNone/>
            </a:pPr>
            <a:r>
              <a:rPr lang="en-IN" dirty="0" smtClean="0"/>
              <a:t>Enter </a:t>
            </a:r>
            <a:r>
              <a:rPr lang="en-IN" dirty="0"/>
              <a:t>your name: &lt;input type="text" </a:t>
            </a:r>
            <a:r>
              <a:rPr lang="en-IN" dirty="0" err="1"/>
              <a:t>onfocus</a:t>
            </a:r>
            <a:r>
              <a:rPr lang="en-IN" dirty="0"/>
              <a:t>="</a:t>
            </a:r>
            <a:r>
              <a:rPr lang="en-IN" dirty="0" err="1"/>
              <a:t>myFunction</a:t>
            </a:r>
            <a:r>
              <a:rPr lang="en-IN" dirty="0"/>
              <a:t>(this)"&gt;</a:t>
            </a:r>
          </a:p>
          <a:p>
            <a:pPr marL="0" indent="0">
              <a:buNone/>
            </a:pPr>
            <a:r>
              <a:rPr lang="en-IN" dirty="0" smtClean="0"/>
              <a:t>&lt;</a:t>
            </a:r>
            <a:r>
              <a:rPr lang="en-IN" dirty="0"/>
              <a:t>p&gt;When the input field gets </a:t>
            </a:r>
            <a:r>
              <a:rPr lang="en-IN" dirty="0" smtClean="0"/>
              <a:t>focus  </a:t>
            </a:r>
            <a:r>
              <a:rPr lang="en-IN" dirty="0"/>
              <a:t>a function is triggered which changes the background-</a:t>
            </a:r>
            <a:r>
              <a:rPr lang="en-IN" dirty="0" err="1"/>
              <a:t>color</a:t>
            </a:r>
            <a:r>
              <a:rPr lang="en-IN" dirty="0"/>
              <a:t>.&lt;/p&gt;</a:t>
            </a:r>
          </a:p>
          <a:p>
            <a:pPr marL="0" indent="0">
              <a:buNone/>
            </a:pPr>
            <a:r>
              <a:rPr lang="en-IN" dirty="0" smtClean="0"/>
              <a:t>&lt;</a:t>
            </a:r>
            <a:r>
              <a:rPr lang="en-IN" dirty="0"/>
              <a:t>script&gt;</a:t>
            </a:r>
          </a:p>
          <a:p>
            <a:pPr marL="0" indent="0">
              <a:buNone/>
            </a:pPr>
            <a:r>
              <a:rPr lang="en-IN" dirty="0"/>
              <a:t>function </a:t>
            </a:r>
            <a:r>
              <a:rPr lang="en-IN" dirty="0" err="1"/>
              <a:t>myFunction</a:t>
            </a:r>
            <a:r>
              <a:rPr lang="en-IN" dirty="0"/>
              <a:t>(x) </a:t>
            </a:r>
            <a:endParaRPr lang="en-IN" dirty="0" smtClean="0"/>
          </a:p>
          <a:p>
            <a:pPr marL="0" indent="0">
              <a:buNone/>
            </a:pPr>
            <a:r>
              <a:rPr lang="en-IN" dirty="0" smtClean="0"/>
              <a:t>{</a:t>
            </a:r>
            <a:endParaRPr lang="en-IN" dirty="0"/>
          </a:p>
          <a:p>
            <a:pPr marL="0" indent="0">
              <a:buNone/>
            </a:pPr>
            <a:r>
              <a:rPr lang="en-IN" dirty="0"/>
              <a:t>  </a:t>
            </a:r>
            <a:r>
              <a:rPr lang="en-IN" dirty="0" err="1"/>
              <a:t>x.style.background</a:t>
            </a:r>
            <a:r>
              <a:rPr lang="en-IN" dirty="0"/>
              <a:t> = "yellow";</a:t>
            </a:r>
          </a:p>
          <a:p>
            <a:pPr marL="0" indent="0">
              <a:buNone/>
            </a:pPr>
            <a:r>
              <a:rPr lang="en-IN" dirty="0"/>
              <a:t>}</a:t>
            </a:r>
          </a:p>
          <a:p>
            <a:pPr marL="0" indent="0">
              <a:buNone/>
            </a:pPr>
            <a:r>
              <a:rPr lang="en-IN" dirty="0"/>
              <a:t>&lt;/script&gt;</a:t>
            </a:r>
          </a:p>
          <a:p>
            <a:pPr marL="0" indent="0">
              <a:buNone/>
            </a:pPr>
            <a:r>
              <a:rPr lang="en-IN" dirty="0" smtClean="0"/>
              <a:t>&lt;/</a:t>
            </a:r>
            <a:r>
              <a:rPr lang="en-IN" dirty="0"/>
              <a: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4125990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93570" y="2266480"/>
            <a:ext cx="8566859" cy="2294634"/>
          </a:xfrm>
          <a:prstGeom prst="rect">
            <a:avLst/>
          </a:prstGeom>
        </p:spPr>
      </p:pic>
    </p:spTree>
    <p:extLst>
      <p:ext uri="{BB962C8B-B14F-4D97-AF65-F5344CB8AC3E}">
        <p14:creationId xmlns:p14="http://schemas.microsoft.com/office/powerpoint/2010/main" val="3209871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onblur</a:t>
            </a:r>
            <a:r>
              <a:rPr lang="en-IN" dirty="0"/>
              <a:t> Event</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The </a:t>
            </a:r>
            <a:r>
              <a:rPr lang="en-IN" dirty="0" err="1"/>
              <a:t>onblur</a:t>
            </a:r>
            <a:r>
              <a:rPr lang="en-IN" dirty="0"/>
              <a:t> event occurs when an object loses focus.</a:t>
            </a:r>
          </a:p>
          <a:p>
            <a:pPr marL="0" indent="0">
              <a:buNone/>
            </a:pPr>
            <a:r>
              <a:rPr lang="en-IN" dirty="0" smtClean="0"/>
              <a:t>The </a:t>
            </a:r>
            <a:r>
              <a:rPr lang="en-IN" dirty="0" err="1"/>
              <a:t>onblur</a:t>
            </a:r>
            <a:r>
              <a:rPr lang="en-IN" dirty="0"/>
              <a:t> event is most often used with form validation code </a:t>
            </a:r>
            <a:endParaRPr lang="en-IN" dirty="0" smtClean="0"/>
          </a:p>
          <a:p>
            <a:pPr marL="0" indent="0">
              <a:buNone/>
            </a:pPr>
            <a:r>
              <a:rPr lang="en-IN" dirty="0" smtClean="0"/>
              <a:t>(</a:t>
            </a:r>
            <a:r>
              <a:rPr lang="en-IN" dirty="0"/>
              <a:t>e.g. when the user leaves a form field).</a:t>
            </a:r>
          </a:p>
          <a:p>
            <a:pPr marL="0" indent="0">
              <a:buNone/>
            </a:pPr>
            <a:r>
              <a:rPr lang="en-IN" dirty="0" smtClean="0"/>
              <a:t>The </a:t>
            </a:r>
            <a:r>
              <a:rPr lang="en-IN" dirty="0" err="1"/>
              <a:t>onblur</a:t>
            </a:r>
            <a:r>
              <a:rPr lang="en-IN" dirty="0"/>
              <a:t> event is the opposite of the </a:t>
            </a:r>
            <a:r>
              <a:rPr lang="en-IN" dirty="0" err="1"/>
              <a:t>onfocus</a:t>
            </a:r>
            <a:r>
              <a:rPr lang="en-IN" dirty="0"/>
              <a:t> event.</a:t>
            </a:r>
          </a:p>
        </p:txBody>
      </p:sp>
    </p:spTree>
    <p:extLst>
      <p:ext uri="{BB962C8B-B14F-4D97-AF65-F5344CB8AC3E}">
        <p14:creationId xmlns:p14="http://schemas.microsoft.com/office/powerpoint/2010/main" val="3675481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5686"/>
            <a:ext cx="10515600" cy="5861277"/>
          </a:xfrm>
        </p:spPr>
        <p:txBody>
          <a:bodyPr>
            <a:normAutofit fontScale="85000" lnSpcReduction="20000"/>
          </a:bodyPr>
          <a:lstStyle/>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&lt;p&gt;When you leave the input field, a function is triggered which sets the background </a:t>
            </a:r>
            <a:r>
              <a:rPr lang="en-IN" dirty="0" err="1"/>
              <a:t>color</a:t>
            </a:r>
            <a:r>
              <a:rPr lang="en-IN" dirty="0"/>
              <a:t> to red.&lt;/p&gt;</a:t>
            </a:r>
          </a:p>
          <a:p>
            <a:pPr marL="0" indent="0">
              <a:buNone/>
            </a:pPr>
            <a:r>
              <a:rPr lang="en-IN" dirty="0" smtClean="0"/>
              <a:t>Enter </a:t>
            </a:r>
            <a:r>
              <a:rPr lang="en-IN" dirty="0"/>
              <a:t>your name: </a:t>
            </a:r>
            <a:endParaRPr lang="en-IN" dirty="0" smtClean="0"/>
          </a:p>
          <a:p>
            <a:pPr marL="0" indent="0">
              <a:buNone/>
            </a:pPr>
            <a:r>
              <a:rPr lang="en-IN" dirty="0" smtClean="0"/>
              <a:t>&lt;</a:t>
            </a:r>
            <a:r>
              <a:rPr lang="en-IN" dirty="0"/>
              <a:t>input type="text" id="</a:t>
            </a:r>
            <a:r>
              <a:rPr lang="en-IN" dirty="0" err="1"/>
              <a:t>myInput</a:t>
            </a:r>
            <a:r>
              <a:rPr lang="en-IN" dirty="0"/>
              <a:t>" </a:t>
            </a:r>
            <a:r>
              <a:rPr lang="en-IN" dirty="0" err="1"/>
              <a:t>onfocus</a:t>
            </a:r>
            <a:r>
              <a:rPr lang="en-IN" dirty="0"/>
              <a:t>="</a:t>
            </a:r>
            <a:r>
              <a:rPr lang="en-IN" dirty="0" err="1"/>
              <a:t>focusFunction</a:t>
            </a:r>
            <a:r>
              <a:rPr lang="en-IN" dirty="0"/>
              <a:t>()" </a:t>
            </a:r>
            <a:r>
              <a:rPr lang="en-IN" dirty="0" err="1" smtClean="0"/>
              <a:t>onblur</a:t>
            </a:r>
            <a:r>
              <a:rPr lang="en-IN" dirty="0"/>
              <a:t>="</a:t>
            </a:r>
            <a:r>
              <a:rPr lang="en-IN" dirty="0" err="1"/>
              <a:t>blurFunction</a:t>
            </a:r>
            <a:r>
              <a:rPr lang="en-IN" dirty="0"/>
              <a:t>()"&gt;</a:t>
            </a:r>
          </a:p>
          <a:p>
            <a:pPr marL="0" indent="0">
              <a:buNone/>
            </a:pPr>
            <a:r>
              <a:rPr lang="en-IN" dirty="0" smtClean="0"/>
              <a:t>&lt;</a:t>
            </a:r>
            <a:r>
              <a:rPr lang="en-IN" dirty="0"/>
              <a:t>script&gt;</a:t>
            </a:r>
          </a:p>
          <a:p>
            <a:pPr marL="0" indent="0">
              <a:buNone/>
            </a:pPr>
            <a:endParaRPr lang="en-IN" dirty="0"/>
          </a:p>
          <a:p>
            <a:pPr marL="0" indent="0">
              <a:buNone/>
            </a:pPr>
            <a:r>
              <a:rPr lang="en-IN" dirty="0"/>
              <a:t>function </a:t>
            </a:r>
            <a:r>
              <a:rPr lang="en-IN" dirty="0" err="1"/>
              <a:t>blurFunction</a:t>
            </a:r>
            <a:r>
              <a:rPr lang="en-IN" dirty="0"/>
              <a:t>() {</a:t>
            </a:r>
          </a:p>
          <a:p>
            <a:pPr marL="0" indent="0">
              <a:buNone/>
            </a:pPr>
            <a:r>
              <a:rPr lang="en-IN" dirty="0"/>
              <a:t>    </a:t>
            </a:r>
            <a:r>
              <a:rPr lang="en-IN" dirty="0" err="1"/>
              <a:t>document.getElementById</a:t>
            </a:r>
            <a:r>
              <a:rPr lang="en-IN" dirty="0"/>
              <a:t>("</a:t>
            </a:r>
            <a:r>
              <a:rPr lang="en-IN" dirty="0" err="1"/>
              <a:t>myInput</a:t>
            </a:r>
            <a:r>
              <a:rPr lang="en-IN" dirty="0"/>
              <a:t>").</a:t>
            </a:r>
            <a:r>
              <a:rPr lang="en-IN" dirty="0" err="1"/>
              <a:t>style.background</a:t>
            </a:r>
            <a:r>
              <a:rPr lang="en-IN" dirty="0"/>
              <a:t> = "red";</a:t>
            </a:r>
          </a:p>
          <a:p>
            <a:pPr marL="0" indent="0">
              <a:buNone/>
            </a:pPr>
            <a:r>
              <a:rPr lang="en-IN" dirty="0"/>
              <a:t>}</a:t>
            </a:r>
          </a:p>
          <a:p>
            <a:pPr marL="0" indent="0">
              <a:buNone/>
            </a:pPr>
            <a:r>
              <a:rPr lang="en-IN" dirty="0"/>
              <a:t>&lt;/script&gt;</a:t>
            </a:r>
          </a:p>
          <a:p>
            <a:pPr marL="0" indent="0">
              <a:buNone/>
            </a:pPr>
            <a:r>
              <a:rPr lang="en-IN" dirty="0" smtClean="0"/>
              <a:t>&lt;/</a:t>
            </a:r>
            <a:r>
              <a:rPr lang="en-IN" dirty="0"/>
              <a:t>body&gt;</a:t>
            </a:r>
          </a:p>
          <a:p>
            <a:pPr marL="0" indent="0">
              <a:buNone/>
            </a:pPr>
            <a:r>
              <a:rPr lang="en-IN" dirty="0"/>
              <a:t>&lt;/html&gt;</a:t>
            </a:r>
          </a:p>
        </p:txBody>
      </p:sp>
    </p:spTree>
    <p:extLst>
      <p:ext uri="{BB962C8B-B14F-4D97-AF65-F5344CB8AC3E}">
        <p14:creationId xmlns:p14="http://schemas.microsoft.com/office/powerpoint/2010/main" val="897185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741229" cy="560161"/>
          </a:xfrm>
        </p:spPr>
        <p:txBody>
          <a:bodyPr>
            <a:normAutofit fontScale="90000"/>
          </a:bodyPr>
          <a:lstStyle/>
          <a:p>
            <a:r>
              <a:rPr lang="en-IN" dirty="0" smtClean="0"/>
              <a:t/>
            </a:r>
            <a:br>
              <a:rPr lang="en-IN" dirty="0" smtClean="0"/>
            </a:br>
            <a:r>
              <a:rPr lang="en-IN" dirty="0" err="1" smtClean="0"/>
              <a:t>getElementById</a:t>
            </a:r>
            <a:r>
              <a:rPr lang="en-IN" dirty="0"/>
              <a:t>() Method</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err="1"/>
              <a:t>document.getElementById</a:t>
            </a:r>
            <a:r>
              <a:rPr lang="en-IN" dirty="0" smtClean="0"/>
              <a:t>(“name of element");</a:t>
            </a:r>
          </a:p>
          <a:p>
            <a:r>
              <a:rPr lang="en-IN" dirty="0"/>
              <a:t>The </a:t>
            </a:r>
            <a:r>
              <a:rPr lang="en-IN" dirty="0" err="1"/>
              <a:t>getElementById</a:t>
            </a:r>
            <a:r>
              <a:rPr lang="en-IN" dirty="0"/>
              <a:t>() method returns the element that has the ID attribute with the specified value.</a:t>
            </a:r>
          </a:p>
          <a:p>
            <a:endParaRPr lang="en-IN" dirty="0"/>
          </a:p>
          <a:p>
            <a:r>
              <a:rPr lang="en-IN" dirty="0"/>
              <a:t>This method is one of the most common methods in the HTML DOM, and is used almost every time you want to manipulate, or get info from, an element on your document.</a:t>
            </a:r>
          </a:p>
          <a:p>
            <a:endParaRPr lang="en-IN" dirty="0"/>
          </a:p>
          <a:p>
            <a:r>
              <a:rPr lang="en-IN" dirty="0"/>
              <a:t>Returns null if no elements with the specified ID exists.</a:t>
            </a:r>
          </a:p>
          <a:p>
            <a:endParaRPr lang="en-IN" dirty="0"/>
          </a:p>
          <a:p>
            <a:r>
              <a:rPr lang="en-IN" dirty="0"/>
              <a:t>An ID should be unique within a page</a:t>
            </a:r>
            <a:r>
              <a:rPr lang="en-IN" dirty="0" smtClean="0"/>
              <a:t>.</a:t>
            </a:r>
            <a:endParaRPr lang="en-IN" dirty="0"/>
          </a:p>
        </p:txBody>
      </p:sp>
    </p:spTree>
    <p:extLst>
      <p:ext uri="{BB962C8B-B14F-4D97-AF65-F5344CB8AC3E}">
        <p14:creationId xmlns:p14="http://schemas.microsoft.com/office/powerpoint/2010/main" val="14718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onclick</a:t>
            </a:r>
            <a:r>
              <a:rPr lang="en-IN" dirty="0"/>
              <a:t> Event Type</a:t>
            </a:r>
            <a:br>
              <a:rPr lang="en-IN" dirty="0"/>
            </a:br>
            <a:endParaRPr lang="en-IN" dirty="0"/>
          </a:p>
        </p:txBody>
      </p:sp>
      <p:sp>
        <p:nvSpPr>
          <p:cNvPr id="3" name="Content Placeholder 2"/>
          <p:cNvSpPr>
            <a:spLocks noGrp="1"/>
          </p:cNvSpPr>
          <p:nvPr>
            <p:ph idx="1"/>
          </p:nvPr>
        </p:nvSpPr>
        <p:spPr/>
        <p:txBody>
          <a:bodyPr/>
          <a:lstStyle/>
          <a:p>
            <a:r>
              <a:rPr lang="en-IN" dirty="0" smtClean="0"/>
              <a:t>This </a:t>
            </a:r>
            <a:r>
              <a:rPr lang="en-IN" dirty="0"/>
              <a:t>is the most frequently used event type which occurs when a user clicks the left button of his mouse. </a:t>
            </a:r>
            <a:endParaRPr lang="en-IN" dirty="0" smtClean="0"/>
          </a:p>
          <a:p>
            <a:r>
              <a:rPr lang="en-IN" dirty="0" smtClean="0"/>
              <a:t>We </a:t>
            </a:r>
            <a:r>
              <a:rPr lang="en-IN" dirty="0"/>
              <a:t>can put your validation, warning etc., against this event type.</a:t>
            </a:r>
          </a:p>
        </p:txBody>
      </p:sp>
    </p:spTree>
    <p:extLst>
      <p:ext uri="{BB962C8B-B14F-4D97-AF65-F5344CB8AC3E}">
        <p14:creationId xmlns:p14="http://schemas.microsoft.com/office/powerpoint/2010/main" val="1271508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514"/>
            <a:ext cx="4365172" cy="6035449"/>
          </a:xfrm>
        </p:spPr>
        <p:txBody>
          <a:bodyPr>
            <a:normAutofit fontScale="25000" lnSpcReduction="20000"/>
          </a:bodyPr>
          <a:lstStyle/>
          <a:p>
            <a:pPr marL="0" indent="0">
              <a:buNone/>
            </a:pPr>
            <a:r>
              <a:rPr lang="en-IN" sz="7200" dirty="0"/>
              <a:t>&lt;html&gt;</a:t>
            </a:r>
          </a:p>
          <a:p>
            <a:pPr marL="0" indent="0">
              <a:buNone/>
            </a:pPr>
            <a:r>
              <a:rPr lang="en-IN" sz="7200" dirty="0"/>
              <a:t>   &lt;head&gt;</a:t>
            </a:r>
          </a:p>
          <a:p>
            <a:pPr marL="0" indent="0">
              <a:buNone/>
            </a:pPr>
            <a:r>
              <a:rPr lang="en-IN" sz="7200" dirty="0"/>
              <a:t>&lt;script&gt;</a:t>
            </a:r>
          </a:p>
          <a:p>
            <a:pPr marL="0" indent="0">
              <a:buNone/>
            </a:pPr>
            <a:r>
              <a:rPr lang="en-IN" sz="7200" dirty="0" smtClean="0"/>
              <a:t>function </a:t>
            </a:r>
            <a:r>
              <a:rPr lang="en-IN" sz="7200" dirty="0"/>
              <a:t>welcome()</a:t>
            </a:r>
          </a:p>
          <a:p>
            <a:pPr marL="0" indent="0">
              <a:buNone/>
            </a:pPr>
            <a:r>
              <a:rPr lang="en-IN" sz="7200" dirty="0" smtClean="0"/>
              <a:t> </a:t>
            </a:r>
            <a:r>
              <a:rPr lang="en-IN" sz="7200" dirty="0"/>
              <a:t>{</a:t>
            </a:r>
          </a:p>
          <a:p>
            <a:pPr marL="0" indent="0">
              <a:buNone/>
            </a:pPr>
            <a:r>
              <a:rPr lang="en-IN" sz="7200" dirty="0" smtClean="0"/>
              <a:t>alert  </a:t>
            </a:r>
            <a:r>
              <a:rPr lang="en-IN" sz="7200" dirty="0"/>
              <a:t>("Welcome to Events in </a:t>
            </a:r>
            <a:r>
              <a:rPr lang="en-IN" sz="7200" dirty="0" err="1"/>
              <a:t>javascript</a:t>
            </a:r>
            <a:r>
              <a:rPr lang="en-IN" sz="7200" dirty="0"/>
              <a:t>");</a:t>
            </a:r>
          </a:p>
          <a:p>
            <a:pPr marL="0" indent="0">
              <a:buNone/>
            </a:pPr>
            <a:r>
              <a:rPr lang="en-IN" sz="7200" dirty="0" smtClean="0"/>
              <a:t> </a:t>
            </a:r>
            <a:r>
              <a:rPr lang="en-IN" sz="7200" dirty="0"/>
              <a:t>}</a:t>
            </a:r>
          </a:p>
          <a:p>
            <a:pPr marL="0" indent="0">
              <a:buNone/>
            </a:pPr>
            <a:r>
              <a:rPr lang="en-IN" sz="7200" dirty="0" smtClean="0"/>
              <a:t> </a:t>
            </a:r>
            <a:r>
              <a:rPr lang="en-IN" sz="7200" dirty="0"/>
              <a:t>&lt;/script&gt;</a:t>
            </a:r>
          </a:p>
          <a:p>
            <a:pPr marL="0" indent="0">
              <a:buNone/>
            </a:pPr>
            <a:r>
              <a:rPr lang="en-IN" sz="7200" dirty="0" smtClean="0"/>
              <a:t> </a:t>
            </a:r>
            <a:r>
              <a:rPr lang="en-IN" sz="7200" dirty="0"/>
              <a:t>&lt;/head&gt;</a:t>
            </a:r>
          </a:p>
          <a:p>
            <a:pPr marL="0" indent="0">
              <a:buNone/>
            </a:pPr>
            <a:r>
              <a:rPr lang="en-IN" sz="7200" dirty="0"/>
              <a:t>   &lt;body&gt;</a:t>
            </a:r>
          </a:p>
          <a:p>
            <a:pPr marL="0" indent="0">
              <a:buNone/>
            </a:pPr>
            <a:r>
              <a:rPr lang="en-IN" sz="7200" dirty="0" smtClean="0"/>
              <a:t>    </a:t>
            </a:r>
            <a:endParaRPr lang="en-IN" sz="7200" dirty="0"/>
          </a:p>
          <a:p>
            <a:pPr marL="0" indent="0">
              <a:buNone/>
            </a:pPr>
            <a:r>
              <a:rPr lang="en-IN" sz="7200" dirty="0"/>
              <a:t>      &lt;p&gt;Click the following button to call the function&lt;/p&gt;</a:t>
            </a:r>
          </a:p>
          <a:p>
            <a:pPr marL="0" indent="0">
              <a:buNone/>
            </a:pPr>
            <a:r>
              <a:rPr lang="en-IN" sz="7200" dirty="0" smtClean="0"/>
              <a:t>   </a:t>
            </a:r>
            <a:endParaRPr lang="en-IN" sz="7200" dirty="0"/>
          </a:p>
          <a:p>
            <a:pPr marL="0" indent="0">
              <a:buNone/>
            </a:pPr>
            <a:r>
              <a:rPr lang="en-IN" sz="7200" dirty="0"/>
              <a:t>      &lt;form&gt;</a:t>
            </a:r>
          </a:p>
          <a:p>
            <a:pPr marL="0" indent="0">
              <a:buNone/>
            </a:pPr>
            <a:r>
              <a:rPr lang="en-IN" sz="7200" dirty="0" smtClean="0"/>
              <a:t>&lt;</a:t>
            </a:r>
            <a:r>
              <a:rPr lang="en-IN" sz="7200" dirty="0"/>
              <a:t>input type="button" </a:t>
            </a:r>
            <a:r>
              <a:rPr lang="en-IN" sz="7200" dirty="0" err="1" smtClean="0"/>
              <a:t>onclick</a:t>
            </a:r>
            <a:r>
              <a:rPr lang="en-IN" sz="7200" dirty="0"/>
              <a:t>="welcome()" value="Say Welcome"&gt;</a:t>
            </a:r>
          </a:p>
          <a:p>
            <a:pPr marL="0" indent="0">
              <a:buNone/>
            </a:pPr>
            <a:r>
              <a:rPr lang="en-IN" sz="7200" dirty="0"/>
              <a:t>      &lt;/form&gt;</a:t>
            </a:r>
          </a:p>
          <a:p>
            <a:pPr marL="0" indent="0">
              <a:buNone/>
            </a:pPr>
            <a:r>
              <a:rPr lang="en-IN" sz="7200" dirty="0"/>
              <a:t>      </a:t>
            </a:r>
            <a:r>
              <a:rPr lang="en-IN" sz="7200" dirty="0" smtClean="0"/>
              <a:t>     </a:t>
            </a:r>
            <a:r>
              <a:rPr lang="en-IN" sz="7200" dirty="0"/>
              <a:t>&lt;/body</a:t>
            </a:r>
            <a:r>
              <a:rPr lang="en-IN" sz="7200" dirty="0" smtClean="0"/>
              <a:t>&gt;&lt;/</a:t>
            </a:r>
            <a:r>
              <a:rPr lang="en-IN" sz="7200" dirty="0"/>
              <a:t>html&gt;</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2" y="500742"/>
            <a:ext cx="6716485" cy="2884715"/>
          </a:xfrm>
          <a:prstGeom prst="rect">
            <a:avLst/>
          </a:prstGeom>
        </p:spPr>
      </p:pic>
    </p:spTree>
    <p:extLst>
      <p:ext uri="{BB962C8B-B14F-4D97-AF65-F5344CB8AC3E}">
        <p14:creationId xmlns:p14="http://schemas.microsoft.com/office/powerpoint/2010/main" val="2424377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80" y="303706"/>
            <a:ext cx="3382657" cy="400110"/>
          </a:xfrm>
          <a:prstGeom prst="rect">
            <a:avLst/>
          </a:prstGeom>
        </p:spPr>
        <p:txBody>
          <a:bodyPr wrap="none">
            <a:spAutoFit/>
          </a:bodyPr>
          <a:lstStyle/>
          <a:p>
            <a:pPr algn="ctr"/>
            <a:r>
              <a:rPr lang="en-IN" sz="2000" b="1" dirty="0">
                <a:solidFill>
                  <a:srgbClr val="121214"/>
                </a:solidFill>
                <a:latin typeface="Verdana" panose="020B0604030504040204" pitchFamily="34" charset="0"/>
              </a:rPr>
              <a:t>JavaScript - Functions</a:t>
            </a:r>
            <a:endParaRPr lang="en-IN" sz="2000" b="1" i="0" dirty="0">
              <a:solidFill>
                <a:srgbClr val="121214"/>
              </a:solidFill>
              <a:effectLst/>
              <a:latin typeface="Verdana" panose="020B0604030504040204" pitchFamily="34" charset="0"/>
            </a:endParaRPr>
          </a:p>
        </p:txBody>
      </p:sp>
      <p:sp>
        <p:nvSpPr>
          <p:cNvPr id="3" name="Rectangle 2"/>
          <p:cNvSpPr/>
          <p:nvPr/>
        </p:nvSpPr>
        <p:spPr>
          <a:xfrm>
            <a:off x="827814" y="854702"/>
            <a:ext cx="9708567" cy="3754874"/>
          </a:xfrm>
          <a:prstGeom prst="rect">
            <a:avLst/>
          </a:prstGeom>
        </p:spPr>
        <p:txBody>
          <a:bodyPr wrap="square">
            <a:spAutoFit/>
          </a:bodyPr>
          <a:lstStyle/>
          <a:p>
            <a:r>
              <a:rPr lang="en-IN" dirty="0">
                <a:solidFill>
                  <a:srgbClr val="000000"/>
                </a:solidFill>
                <a:latin typeface="Verdana" panose="020B0604030504040204" pitchFamily="34" charset="0"/>
              </a:rPr>
              <a:t>A function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sz="2000" b="1" dirty="0"/>
              <a:t>Function </a:t>
            </a:r>
            <a:r>
              <a:rPr lang="en-IN" sz="2000" b="1" dirty="0" smtClean="0"/>
              <a:t>Definition</a:t>
            </a:r>
          </a:p>
          <a:p>
            <a:endParaRPr lang="en-IN" sz="2000" b="1" dirty="0"/>
          </a:p>
          <a:p>
            <a:r>
              <a:rPr lang="en-IN" dirty="0">
                <a:solidFill>
                  <a:srgbClr val="000000"/>
                </a:solidFill>
                <a:latin typeface="Verdana" panose="020B0604030504040204" pitchFamily="34" charset="0"/>
              </a:rPr>
              <a:t>Before we use a function, we need to define it. The most common way to define a function in JavaScript is by using the function keyword, followed by a unique function name, a list of parameters (that might be empty), and a statement block surrounded by curly braces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971247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883" y="324489"/>
            <a:ext cx="7863607" cy="5355312"/>
          </a:xfrm>
          <a:prstGeom prst="rect">
            <a:avLst/>
          </a:prstGeom>
        </p:spPr>
        <p:txBody>
          <a:bodyPr wrap="square">
            <a:spAutoFit/>
          </a:bodyPr>
          <a:lstStyle/>
          <a:p>
            <a:r>
              <a:rPr lang="en-IN" b="1" dirty="0" smtClean="0">
                <a:solidFill>
                  <a:srgbClr val="000000"/>
                </a:solidFill>
                <a:latin typeface="Verdana" panose="020B0604030504040204" pitchFamily="34" charset="0"/>
              </a:rPr>
              <a:t>Syntax:</a:t>
            </a:r>
          </a:p>
          <a:p>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r>
              <a:rPr lang="en-IN" dirty="0" smtClean="0">
                <a:solidFill>
                  <a:srgbClr val="000000"/>
                </a:solidFill>
                <a:latin typeface="Verdana" panose="020B0604030504040204" pitchFamily="34" charset="0"/>
              </a:rPr>
              <a:t>function </a:t>
            </a:r>
            <a:r>
              <a:rPr lang="en-IN" dirty="0" err="1">
                <a:solidFill>
                  <a:srgbClr val="000000"/>
                </a:solidFill>
                <a:latin typeface="Verdana" panose="020B0604030504040204" pitchFamily="34" charset="0"/>
              </a:rPr>
              <a:t>functionname</a:t>
            </a:r>
            <a:r>
              <a:rPr lang="en-IN" dirty="0">
                <a:solidFill>
                  <a:srgbClr val="000000"/>
                </a:solidFill>
                <a:latin typeface="Verdana" panose="020B0604030504040204" pitchFamily="34" charset="0"/>
              </a:rPr>
              <a:t>(parameter-list)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statements</a:t>
            </a:r>
          </a:p>
          <a:p>
            <a:r>
              <a:rPr lang="en-IN" dirty="0">
                <a:solidFill>
                  <a:srgbClr val="000000"/>
                </a:solidFill>
                <a:latin typeface="Verdana" panose="020B0604030504040204" pitchFamily="34" charset="0"/>
              </a:rPr>
              <a:t>      }</a:t>
            </a:r>
          </a:p>
          <a:p>
            <a:r>
              <a:rPr lang="en-IN" dirty="0" smtClean="0">
                <a:solidFill>
                  <a:srgbClr val="000000"/>
                </a:solidFill>
                <a:latin typeface="Verdana" panose="020B0604030504040204" pitchFamily="34" charset="0"/>
              </a:rPr>
              <a:t>&lt;/</a:t>
            </a:r>
            <a:r>
              <a:rPr lang="en-IN" dirty="0">
                <a:solidFill>
                  <a:srgbClr val="000000"/>
                </a:solidFill>
                <a:latin typeface="Verdana" panose="020B0604030504040204" pitchFamily="34" charset="0"/>
              </a:rPr>
              <a:t>script</a:t>
            </a:r>
            <a:r>
              <a:rPr lang="en-IN" dirty="0" smtClean="0">
                <a:solidFill>
                  <a:srgbClr val="000000"/>
                </a:solidFill>
                <a:latin typeface="Verdana" panose="020B0604030504040204" pitchFamily="34" charset="0"/>
              </a:rPr>
              <a:t>&gt;</a:t>
            </a:r>
          </a:p>
          <a:p>
            <a:endParaRPr lang="en-IN" b="0" i="0" dirty="0">
              <a:solidFill>
                <a:srgbClr val="000000"/>
              </a:solidFill>
              <a:effectLst/>
              <a:latin typeface="Verdana" panose="020B0604030504040204" pitchFamily="34" charset="0"/>
            </a:endParaRPr>
          </a:p>
          <a:p>
            <a:r>
              <a:rPr lang="en-IN" b="1" dirty="0" smtClean="0">
                <a:solidFill>
                  <a:srgbClr val="000000"/>
                </a:solidFill>
                <a:latin typeface="Verdana" panose="020B0604030504040204" pitchFamily="34" charset="0"/>
              </a:rPr>
              <a:t>Example:</a:t>
            </a:r>
          </a:p>
          <a:p>
            <a:endParaRPr lang="en-IN" b="0" i="0" dirty="0">
              <a:solidFill>
                <a:srgbClr val="000000"/>
              </a:solidFill>
              <a:effectLst/>
              <a:latin typeface="Verdana" panose="020B0604030504040204" pitchFamily="34" charset="0"/>
            </a:endParaRPr>
          </a:p>
          <a:p>
            <a:r>
              <a:rPr lang="en-IN" dirty="0">
                <a:solidFill>
                  <a:srgbClr val="000000"/>
                </a:solidFill>
                <a:latin typeface="Verdana" panose="020B0604030504040204" pitchFamily="34" charset="0"/>
              </a:rPr>
              <a:t>&lt;script type="text/</a:t>
            </a:r>
            <a:r>
              <a:rPr lang="en-IN" dirty="0" err="1">
                <a:solidFill>
                  <a:srgbClr val="000000"/>
                </a:solidFill>
                <a:latin typeface="Verdana" panose="020B0604030504040204" pitchFamily="34" charset="0"/>
              </a:rPr>
              <a:t>javascript</a:t>
            </a:r>
            <a:r>
              <a:rPr lang="en-IN" dirty="0">
                <a:solidFill>
                  <a:srgbClr val="000000"/>
                </a:solidFill>
                <a:latin typeface="Verdana" panose="020B0604030504040204" pitchFamily="34" charset="0"/>
              </a:rPr>
              <a:t>"&gt;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function </a:t>
            </a:r>
            <a:r>
              <a:rPr lang="en-IN" dirty="0" err="1">
                <a:solidFill>
                  <a:srgbClr val="000000"/>
                </a:solidFill>
                <a:latin typeface="Verdana" panose="020B0604030504040204" pitchFamily="34" charset="0"/>
              </a:rPr>
              <a:t>sayHello</a:t>
            </a:r>
            <a:r>
              <a:rPr lang="en-IN" dirty="0">
                <a:solidFill>
                  <a:srgbClr val="000000"/>
                </a:solidFill>
                <a:latin typeface="Verdana" panose="020B0604030504040204" pitchFamily="34" charset="0"/>
              </a:rPr>
              <a:t>()</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alert("Hello there");</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   </a:t>
            </a:r>
          </a:p>
          <a:p>
            <a:r>
              <a:rPr lang="en-IN" dirty="0">
                <a:solidFill>
                  <a:srgbClr val="000000"/>
                </a:solidFill>
                <a:latin typeface="Verdana" panose="020B0604030504040204" pitchFamily="34" charset="0"/>
              </a:rPr>
              <a:t>&lt;/script&gt;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02267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173" y="386834"/>
            <a:ext cx="8281819" cy="5078313"/>
          </a:xfrm>
          <a:prstGeom prst="rect">
            <a:avLst/>
          </a:prstGeom>
        </p:spPr>
        <p:txBody>
          <a:bodyPr wrap="none">
            <a:spAutoFit/>
          </a:bodyPr>
          <a:lstStyle/>
          <a:p>
            <a:r>
              <a:rPr lang="en-IN" dirty="0">
                <a:solidFill>
                  <a:srgbClr val="121214"/>
                </a:solidFill>
                <a:latin typeface="Verdana" panose="020B0604030504040204" pitchFamily="34" charset="0"/>
              </a:rPr>
              <a:t>Calling a </a:t>
            </a:r>
            <a:r>
              <a:rPr lang="en-IN" dirty="0" smtClean="0">
                <a:solidFill>
                  <a:srgbClr val="121214"/>
                </a:solidFill>
                <a:latin typeface="Verdana" panose="020B0604030504040204" pitchFamily="34" charset="0"/>
              </a:rPr>
              <a:t>Function:</a:t>
            </a:r>
          </a:p>
          <a:p>
            <a:r>
              <a:rPr lang="en-IN" dirty="0" smtClean="0">
                <a:solidFill>
                  <a:srgbClr val="121214"/>
                </a:solidFill>
                <a:latin typeface="Verdana" panose="020B0604030504040204" pitchFamily="34" charset="0"/>
              </a:rPr>
              <a:t>&lt;</a:t>
            </a:r>
            <a:r>
              <a:rPr lang="en-IN" dirty="0">
                <a:solidFill>
                  <a:srgbClr val="121214"/>
                </a:solidFill>
                <a:latin typeface="Verdana" panose="020B0604030504040204" pitchFamily="34" charset="0"/>
              </a:rPr>
              <a:t>html&gt;</a:t>
            </a:r>
          </a:p>
          <a:p>
            <a:r>
              <a:rPr lang="en-IN" dirty="0">
                <a:solidFill>
                  <a:srgbClr val="121214"/>
                </a:solidFill>
                <a:latin typeface="Verdana" panose="020B0604030504040204" pitchFamily="34" charset="0"/>
              </a:rPr>
              <a:t>   &lt;head&gt;</a:t>
            </a:r>
          </a:p>
          <a:p>
            <a:r>
              <a:rPr lang="en-IN" dirty="0">
                <a:solidFill>
                  <a:srgbClr val="121214"/>
                </a:solidFill>
                <a:latin typeface="Verdana" panose="020B0604030504040204" pitchFamily="34" charset="0"/>
              </a:rPr>
              <a:t>   </a:t>
            </a:r>
            <a:r>
              <a:rPr lang="en-IN" dirty="0" smtClean="0">
                <a:solidFill>
                  <a:srgbClr val="121214"/>
                </a:solidFill>
                <a:latin typeface="Verdana" panose="020B0604030504040204" pitchFamily="34" charset="0"/>
              </a:rPr>
              <a:t> </a:t>
            </a:r>
            <a:r>
              <a:rPr lang="en-IN" dirty="0">
                <a:solidFill>
                  <a:srgbClr val="121214"/>
                </a:solidFill>
                <a:latin typeface="Verdana" panose="020B0604030504040204" pitchFamily="34" charset="0"/>
              </a:rPr>
              <a:t>&lt;</a:t>
            </a:r>
            <a:r>
              <a:rPr lang="en-IN" dirty="0" smtClean="0">
                <a:solidFill>
                  <a:srgbClr val="121214"/>
                </a:solidFill>
                <a:latin typeface="Verdana" panose="020B0604030504040204" pitchFamily="34" charset="0"/>
              </a:rPr>
              <a:t>script&gt;</a:t>
            </a:r>
          </a:p>
          <a:p>
            <a:r>
              <a:rPr lang="en-IN" dirty="0" smtClean="0">
                <a:solidFill>
                  <a:srgbClr val="121214"/>
                </a:solidFill>
                <a:latin typeface="Verdana" panose="020B0604030504040204" pitchFamily="34" charset="0"/>
              </a:rPr>
              <a:t>         </a:t>
            </a:r>
            <a:r>
              <a:rPr lang="en-IN" dirty="0">
                <a:solidFill>
                  <a:srgbClr val="121214"/>
                </a:solidFill>
                <a:latin typeface="Verdana" panose="020B0604030504040204" pitchFamily="34" charset="0"/>
              </a:rPr>
              <a:t>function </a:t>
            </a:r>
            <a:r>
              <a:rPr lang="en-IN" dirty="0" err="1">
                <a:solidFill>
                  <a:srgbClr val="121214"/>
                </a:solidFill>
                <a:latin typeface="Verdana" panose="020B0604030504040204" pitchFamily="34" charset="0"/>
              </a:rPr>
              <a:t>sayHello</a:t>
            </a:r>
            <a:r>
              <a:rPr lang="en-IN" dirty="0">
                <a:solidFill>
                  <a:srgbClr val="121214"/>
                </a:solidFill>
                <a:latin typeface="Verdana" panose="020B0604030504040204" pitchFamily="34" charset="0"/>
              </a:rPr>
              <a:t>()</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a:t>
            </a:r>
            <a:r>
              <a:rPr lang="en-IN" dirty="0" err="1">
                <a:solidFill>
                  <a:srgbClr val="121214"/>
                </a:solidFill>
                <a:latin typeface="Verdana" panose="020B0604030504040204" pitchFamily="34" charset="0"/>
              </a:rPr>
              <a:t>document.write</a:t>
            </a:r>
            <a:r>
              <a:rPr lang="en-IN" dirty="0">
                <a:solidFill>
                  <a:srgbClr val="121214"/>
                </a:solidFill>
                <a:latin typeface="Verdana" panose="020B0604030504040204" pitchFamily="34" charset="0"/>
              </a:rPr>
              <a:t> ("Hello there!");</a:t>
            </a:r>
          </a:p>
          <a:p>
            <a:r>
              <a:rPr lang="en-IN" dirty="0">
                <a:solidFill>
                  <a:srgbClr val="121214"/>
                </a:solidFill>
                <a:latin typeface="Verdana" panose="020B0604030504040204" pitchFamily="34" charset="0"/>
              </a:rPr>
              <a:t>         }</a:t>
            </a:r>
          </a:p>
          <a:p>
            <a:r>
              <a:rPr lang="en-IN" dirty="0">
                <a:solidFill>
                  <a:srgbClr val="121214"/>
                </a:solidFill>
                <a:latin typeface="Verdana" panose="020B0604030504040204" pitchFamily="34" charset="0"/>
              </a:rPr>
              <a:t>      &lt;/script&gt;</a:t>
            </a:r>
          </a:p>
          <a:p>
            <a:r>
              <a:rPr lang="en-IN" dirty="0">
                <a:solidFill>
                  <a:srgbClr val="121214"/>
                </a:solidFill>
                <a:latin typeface="Verdana" panose="020B0604030504040204" pitchFamily="34" charset="0"/>
              </a:rPr>
              <a:t>      </a:t>
            </a:r>
            <a:r>
              <a:rPr lang="en-IN" dirty="0" smtClean="0">
                <a:solidFill>
                  <a:srgbClr val="121214"/>
                </a:solidFill>
                <a:latin typeface="Verdana" panose="020B0604030504040204" pitchFamily="34" charset="0"/>
              </a:rPr>
              <a:t>   </a:t>
            </a:r>
            <a:r>
              <a:rPr lang="en-IN" dirty="0">
                <a:solidFill>
                  <a:srgbClr val="121214"/>
                </a:solidFill>
                <a:latin typeface="Verdana" panose="020B0604030504040204" pitchFamily="34" charset="0"/>
              </a:rPr>
              <a:t>&lt;/head&gt;</a:t>
            </a:r>
          </a:p>
          <a:p>
            <a:r>
              <a:rPr lang="en-IN" dirty="0">
                <a:solidFill>
                  <a:srgbClr val="121214"/>
                </a:solidFill>
                <a:latin typeface="Verdana" panose="020B0604030504040204" pitchFamily="34" charset="0"/>
              </a:rPr>
              <a:t>   &lt;body&gt;</a:t>
            </a:r>
          </a:p>
          <a:p>
            <a:r>
              <a:rPr lang="en-IN" dirty="0">
                <a:solidFill>
                  <a:srgbClr val="121214"/>
                </a:solidFill>
                <a:latin typeface="Verdana" panose="020B0604030504040204" pitchFamily="34" charset="0"/>
              </a:rPr>
              <a:t>      &lt;p&gt;Click the following button to call the function&lt;/p</a:t>
            </a:r>
            <a:r>
              <a:rPr lang="en-IN" dirty="0" smtClean="0">
                <a:solidFill>
                  <a:srgbClr val="121214"/>
                </a:solidFill>
                <a:latin typeface="Verdana" panose="020B0604030504040204" pitchFamily="34" charset="0"/>
              </a:rPr>
              <a:t>&gt;  </a:t>
            </a:r>
            <a:endParaRPr lang="en-IN" dirty="0">
              <a:solidFill>
                <a:srgbClr val="121214"/>
              </a:solidFill>
              <a:latin typeface="Verdana" panose="020B0604030504040204" pitchFamily="34" charset="0"/>
            </a:endParaRPr>
          </a:p>
          <a:p>
            <a:r>
              <a:rPr lang="en-IN" dirty="0" smtClean="0">
                <a:solidFill>
                  <a:srgbClr val="121214"/>
                </a:solidFill>
                <a:latin typeface="Verdana" panose="020B0604030504040204" pitchFamily="34" charset="0"/>
              </a:rPr>
              <a:t>     </a:t>
            </a:r>
            <a:r>
              <a:rPr lang="en-IN" dirty="0">
                <a:solidFill>
                  <a:srgbClr val="121214"/>
                </a:solidFill>
                <a:latin typeface="Verdana" panose="020B0604030504040204" pitchFamily="34" charset="0"/>
              </a:rPr>
              <a:t>&lt;form&gt;</a:t>
            </a:r>
          </a:p>
          <a:p>
            <a:r>
              <a:rPr lang="en-IN" dirty="0">
                <a:solidFill>
                  <a:srgbClr val="121214"/>
                </a:solidFill>
                <a:latin typeface="Verdana" panose="020B0604030504040204" pitchFamily="34" charset="0"/>
              </a:rPr>
              <a:t>         &lt;input type="button" </a:t>
            </a:r>
            <a:r>
              <a:rPr lang="en-IN" dirty="0" err="1">
                <a:solidFill>
                  <a:srgbClr val="121214"/>
                </a:solidFill>
                <a:latin typeface="Verdana" panose="020B0604030504040204" pitchFamily="34" charset="0"/>
              </a:rPr>
              <a:t>onclick</a:t>
            </a:r>
            <a:r>
              <a:rPr lang="en-IN" dirty="0">
                <a:solidFill>
                  <a:srgbClr val="121214"/>
                </a:solidFill>
                <a:latin typeface="Verdana" panose="020B0604030504040204" pitchFamily="34" charset="0"/>
              </a:rPr>
              <a:t>="</a:t>
            </a:r>
            <a:r>
              <a:rPr lang="en-IN" dirty="0" err="1">
                <a:solidFill>
                  <a:srgbClr val="121214"/>
                </a:solidFill>
                <a:latin typeface="Verdana" panose="020B0604030504040204" pitchFamily="34" charset="0"/>
              </a:rPr>
              <a:t>sayHello</a:t>
            </a:r>
            <a:r>
              <a:rPr lang="en-IN" dirty="0">
                <a:solidFill>
                  <a:srgbClr val="121214"/>
                </a:solidFill>
                <a:latin typeface="Verdana" panose="020B0604030504040204" pitchFamily="34" charset="0"/>
              </a:rPr>
              <a:t>()" value="Say Hello"&gt;</a:t>
            </a:r>
          </a:p>
          <a:p>
            <a:r>
              <a:rPr lang="en-IN" dirty="0">
                <a:solidFill>
                  <a:srgbClr val="121214"/>
                </a:solidFill>
                <a:latin typeface="Verdana" panose="020B0604030504040204" pitchFamily="34" charset="0"/>
              </a:rPr>
              <a:t>      &lt;/form&gt;</a:t>
            </a:r>
          </a:p>
          <a:p>
            <a:r>
              <a:rPr lang="en-IN" dirty="0">
                <a:solidFill>
                  <a:srgbClr val="121214"/>
                </a:solidFill>
                <a:latin typeface="Verdana" panose="020B0604030504040204" pitchFamily="34" charset="0"/>
              </a:rPr>
              <a:t>      </a:t>
            </a:r>
          </a:p>
          <a:p>
            <a:r>
              <a:rPr lang="en-IN" dirty="0" smtClean="0">
                <a:solidFill>
                  <a:srgbClr val="121214"/>
                </a:solidFill>
                <a:latin typeface="Verdana" panose="020B0604030504040204" pitchFamily="34" charset="0"/>
              </a:rPr>
              <a:t>&lt;/</a:t>
            </a:r>
            <a:r>
              <a:rPr lang="en-IN" dirty="0">
                <a:solidFill>
                  <a:srgbClr val="121214"/>
                </a:solidFill>
                <a:latin typeface="Verdana" panose="020B0604030504040204" pitchFamily="34" charset="0"/>
              </a:rPr>
              <a:t>body&gt;</a:t>
            </a:r>
          </a:p>
          <a:p>
            <a:r>
              <a:rPr lang="en-IN" dirty="0">
                <a:solidFill>
                  <a:srgbClr val="121214"/>
                </a:solidFill>
                <a:latin typeface="Verdana" panose="020B0604030504040204" pitchFamily="34" charset="0"/>
              </a:rPr>
              <a:t>&lt;/html&gt;</a:t>
            </a:r>
            <a:endParaRPr lang="en-IN"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330721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1967" y="1044285"/>
            <a:ext cx="4512251" cy="1937451"/>
          </a:xfrm>
          <a:prstGeom prst="rect">
            <a:avLst/>
          </a:prstGeom>
        </p:spPr>
      </p:pic>
      <p:pic>
        <p:nvPicPr>
          <p:cNvPr id="3" name="Picture 2"/>
          <p:cNvPicPr>
            <a:picLocks noChangeAspect="1"/>
          </p:cNvPicPr>
          <p:nvPr/>
        </p:nvPicPr>
        <p:blipFill>
          <a:blip r:embed="rId3"/>
          <a:stretch>
            <a:fillRect/>
          </a:stretch>
        </p:blipFill>
        <p:spPr>
          <a:xfrm>
            <a:off x="1250806" y="3796578"/>
            <a:ext cx="1554739" cy="713077"/>
          </a:xfrm>
          <a:prstGeom prst="rect">
            <a:avLst/>
          </a:prstGeom>
        </p:spPr>
      </p:pic>
      <p:sp>
        <p:nvSpPr>
          <p:cNvPr id="4" name="TextBox 3"/>
          <p:cNvSpPr txBox="1"/>
          <p:nvPr/>
        </p:nvSpPr>
        <p:spPr>
          <a:xfrm>
            <a:off x="1136506" y="3086101"/>
            <a:ext cx="4817485" cy="369332"/>
          </a:xfrm>
          <a:prstGeom prst="rect">
            <a:avLst/>
          </a:prstGeom>
          <a:noFill/>
        </p:spPr>
        <p:txBody>
          <a:bodyPr wrap="square" rtlCol="0">
            <a:spAutoFit/>
          </a:bodyPr>
          <a:lstStyle/>
          <a:p>
            <a:r>
              <a:rPr lang="en-IN" dirty="0" smtClean="0"/>
              <a:t>Click on Say Hello button</a:t>
            </a:r>
            <a:endParaRPr lang="en-IN" dirty="0"/>
          </a:p>
        </p:txBody>
      </p:sp>
      <p:sp>
        <p:nvSpPr>
          <p:cNvPr id="5" name="TextBox 4"/>
          <p:cNvSpPr txBox="1"/>
          <p:nvPr/>
        </p:nvSpPr>
        <p:spPr>
          <a:xfrm>
            <a:off x="1250806" y="249382"/>
            <a:ext cx="1966912" cy="529936"/>
          </a:xfrm>
          <a:prstGeom prst="rect">
            <a:avLst/>
          </a:prstGeom>
          <a:noFill/>
        </p:spPr>
        <p:txBody>
          <a:bodyPr wrap="square" rtlCol="0">
            <a:spAutoFit/>
          </a:bodyPr>
          <a:lstStyle/>
          <a:p>
            <a:endParaRPr lang="en-IN" dirty="0"/>
          </a:p>
        </p:txBody>
      </p:sp>
      <p:sp>
        <p:nvSpPr>
          <p:cNvPr id="6" name="TextBox 5"/>
          <p:cNvSpPr txBox="1"/>
          <p:nvPr/>
        </p:nvSpPr>
        <p:spPr>
          <a:xfrm>
            <a:off x="1250806" y="514350"/>
            <a:ext cx="2479530"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355753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onmouseover</a:t>
            </a:r>
            <a:r>
              <a:rPr lang="en-IN" dirty="0"/>
              <a:t> Event</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err="1"/>
              <a:t>onmouseover</a:t>
            </a:r>
            <a:r>
              <a:rPr lang="en-IN" dirty="0"/>
              <a:t> event occurs when the mouse pointer is moved onto an element, or onto one of its children</a:t>
            </a:r>
            <a:r>
              <a:rPr lang="en-IN" dirty="0" smtClean="0"/>
              <a:t>.</a:t>
            </a:r>
          </a:p>
          <a:p>
            <a:r>
              <a:rPr lang="en-IN" dirty="0" smtClean="0"/>
              <a:t>Syntax In </a:t>
            </a:r>
            <a:r>
              <a:rPr lang="en-IN" dirty="0"/>
              <a:t>JavaScript:</a:t>
            </a:r>
          </a:p>
          <a:p>
            <a:r>
              <a:rPr lang="en-IN" dirty="0" err="1" smtClean="0"/>
              <a:t>onmouseover</a:t>
            </a:r>
            <a:r>
              <a:rPr lang="en-IN" dirty="0" smtClean="0"/>
              <a:t> </a:t>
            </a:r>
            <a:r>
              <a:rPr lang="en-IN" dirty="0"/>
              <a:t>= function</a:t>
            </a:r>
            <a:r>
              <a:rPr lang="en-IN" dirty="0" smtClean="0"/>
              <a:t>();</a:t>
            </a:r>
            <a:endParaRPr lang="en-IN" dirty="0"/>
          </a:p>
        </p:txBody>
      </p:sp>
    </p:spTree>
    <p:extLst>
      <p:ext uri="{BB962C8B-B14F-4D97-AF65-F5344CB8AC3E}">
        <p14:creationId xmlns:p14="http://schemas.microsoft.com/office/powerpoint/2010/main" val="1849484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A7D8D456D1494EA3FFC99D59B89270" ma:contentTypeVersion="4" ma:contentTypeDescription="Create a new document." ma:contentTypeScope="" ma:versionID="40f1e12631f2f23332c475ef2c8837c2">
  <xsd:schema xmlns:xsd="http://www.w3.org/2001/XMLSchema" xmlns:xs="http://www.w3.org/2001/XMLSchema" xmlns:p="http://schemas.microsoft.com/office/2006/metadata/properties" xmlns:ns2="9a3dda21-7b4e-4b7e-9ea8-1ba161d8e5be" targetNamespace="http://schemas.microsoft.com/office/2006/metadata/properties" ma:root="true" ma:fieldsID="7a5657c85742d3992434204f3f1dbd6a" ns2:_="">
    <xsd:import namespace="9a3dda21-7b4e-4b7e-9ea8-1ba161d8e5b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3dda21-7b4e-4b7e-9ea8-1ba161d8e5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DF04D9-E0C2-4034-9115-17D514069E12}"/>
</file>

<file path=customXml/itemProps2.xml><?xml version="1.0" encoding="utf-8"?>
<ds:datastoreItem xmlns:ds="http://schemas.openxmlformats.org/officeDocument/2006/customXml" ds:itemID="{45300080-00CB-44E9-BBF8-EBC60B856EB5}"/>
</file>

<file path=customXml/itemProps3.xml><?xml version="1.0" encoding="utf-8"?>
<ds:datastoreItem xmlns:ds="http://schemas.openxmlformats.org/officeDocument/2006/customXml" ds:itemID="{DE9C424B-59E0-4D50-B60E-95EDE2600B2A}"/>
</file>

<file path=docProps/app.xml><?xml version="1.0" encoding="utf-8"?>
<Properties xmlns="http://schemas.openxmlformats.org/officeDocument/2006/extended-properties" xmlns:vt="http://schemas.openxmlformats.org/officeDocument/2006/docPropsVTypes">
  <TotalTime>312</TotalTime>
  <Words>933</Words>
  <Application>Microsoft Office PowerPoint</Application>
  <PresentationFormat>Widescreen</PresentationFormat>
  <Paragraphs>164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Verdana</vt:lpstr>
      <vt:lpstr>Office Theme</vt:lpstr>
      <vt:lpstr>Event handlers</vt:lpstr>
      <vt:lpstr>What is an Event ? </vt:lpstr>
      <vt:lpstr>onclick Event Type </vt:lpstr>
      <vt:lpstr>PowerPoint Presentation</vt:lpstr>
      <vt:lpstr>PowerPoint Presentation</vt:lpstr>
      <vt:lpstr>PowerPoint Presentation</vt:lpstr>
      <vt:lpstr>PowerPoint Presentation</vt:lpstr>
      <vt:lpstr>PowerPoint Presentation</vt:lpstr>
      <vt:lpstr>onmouseover Event </vt:lpstr>
      <vt:lpstr>PowerPoint Presentation</vt:lpstr>
      <vt:lpstr>PowerPoint Presentation</vt:lpstr>
      <vt:lpstr>onMouseOut </vt:lpstr>
      <vt:lpstr>PowerPoint Presentation</vt:lpstr>
      <vt:lpstr>PowerPoint Presentation</vt:lpstr>
      <vt:lpstr>PowerPoint Presentation</vt:lpstr>
      <vt:lpstr>PowerPoint Presentation</vt:lpstr>
      <vt:lpstr>PowerPoint Presentation</vt:lpstr>
      <vt:lpstr>PowerPoint Presentation</vt:lpstr>
      <vt:lpstr>onfocus Event</vt:lpstr>
      <vt:lpstr>PowerPoint Presentation</vt:lpstr>
      <vt:lpstr>PowerPoint Presentation</vt:lpstr>
      <vt:lpstr>onblur Event </vt:lpstr>
      <vt:lpstr>PowerPoint Presentation</vt:lpstr>
      <vt:lpstr> getElementById() Method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 Unnikrishnan</dc:creator>
  <cp:lastModifiedBy>Geetha Unnikrishnan</cp:lastModifiedBy>
  <cp:revision>89</cp:revision>
  <dcterms:created xsi:type="dcterms:W3CDTF">2019-07-23T08:56:00Z</dcterms:created>
  <dcterms:modified xsi:type="dcterms:W3CDTF">2019-11-26T05:37:41Z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0x010100F3A7D8D456D1494EA3FFC99D59B89270</vt:lpwstr>
  </property>
</Properties>
</file>