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4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5" r:id="rId13"/>
    <p:sldId id="268" r:id="rId14"/>
    <p:sldId id="269" r:id="rId15"/>
    <p:sldId id="270" r:id="rId16"/>
    <p:sldId id="292" r:id="rId17"/>
    <p:sldId id="284" r:id="rId18"/>
    <p:sldId id="271" r:id="rId19"/>
    <p:sldId id="286" r:id="rId20"/>
    <p:sldId id="287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F0066"/>
    <a:srgbClr val="003300"/>
    <a:srgbClr val="CC3300"/>
    <a:srgbClr val="008000"/>
    <a:srgbClr val="0066FF"/>
    <a:srgbClr val="990000"/>
    <a:srgbClr val="FF33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EE2F8-E49B-4B66-9E9F-FF098530E5D0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C56E7-F0FF-4FB4-A40D-44FA61340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79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56E7-F0FF-4FB4-A40D-44FA613408DD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0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190D-7966-4F2E-87C4-4D6340BEF331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06AF-FF4A-46BF-A701-E4AF0F8B3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04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190D-7966-4F2E-87C4-4D6340BEF331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06AF-FF4A-46BF-A701-E4AF0F8B3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9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190D-7966-4F2E-87C4-4D6340BEF331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06AF-FF4A-46BF-A701-E4AF0F8B3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76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190D-7966-4F2E-87C4-4D6340BEF331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06AF-FF4A-46BF-A701-E4AF0F8B3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31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190D-7966-4F2E-87C4-4D6340BEF331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06AF-FF4A-46BF-A701-E4AF0F8B3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47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190D-7966-4F2E-87C4-4D6340BEF331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06AF-FF4A-46BF-A701-E4AF0F8B3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50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190D-7966-4F2E-87C4-4D6340BEF331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06AF-FF4A-46BF-A701-E4AF0F8B3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22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190D-7966-4F2E-87C4-4D6340BEF331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06AF-FF4A-46BF-A701-E4AF0F8B3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00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190D-7966-4F2E-87C4-4D6340BEF331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06AF-FF4A-46BF-A701-E4AF0F8B3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95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190D-7966-4F2E-87C4-4D6340BEF331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06AF-FF4A-46BF-A701-E4AF0F8B3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90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190D-7966-4F2E-87C4-4D6340BEF331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06AF-FF4A-46BF-A701-E4AF0F8B3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68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C190D-7966-4F2E-87C4-4D6340BEF331}" type="datetimeFigureOut">
              <a:rPr lang="en-IN" smtClean="0"/>
              <a:t>07-11-2019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006AF-FF4A-46BF-A701-E4AF0F8B3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89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Unit3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IMAGES, COLORS AND BACKGROUND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50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82200" cy="99558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Image Placement: effects when an Image is placed in between or around text contents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Before a Paragraph: Since paragraph is block level element it starts on a new line</a:t>
            </a:r>
          </a:p>
          <a:p>
            <a:endParaRPr lang="en-IN" dirty="0" smtClean="0"/>
          </a:p>
          <a:p>
            <a:r>
              <a:rPr lang="en-IN" dirty="0" smtClean="0"/>
              <a:t>At Start of a Paragraph: The first line align with the graphics, in case image is at the end of a paragraph the last line would align.</a:t>
            </a:r>
          </a:p>
          <a:p>
            <a:endParaRPr lang="en-IN" dirty="0" smtClean="0"/>
          </a:p>
          <a:p>
            <a:r>
              <a:rPr lang="en-IN" dirty="0" smtClean="0"/>
              <a:t>In Between a Paragraph: Image appears right in between the contents of the paragraph.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888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171" y="114754"/>
            <a:ext cx="10515600" cy="30978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Wrapping image around text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8" y="533400"/>
            <a:ext cx="11451772" cy="6150429"/>
          </a:xfrm>
        </p:spPr>
      </p:pic>
    </p:spTree>
    <p:extLst>
      <p:ext uri="{BB962C8B-B14F-4D97-AF65-F5344CB8AC3E}">
        <p14:creationId xmlns:p14="http://schemas.microsoft.com/office/powerpoint/2010/main" val="210178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1458" y="190954"/>
            <a:ext cx="8523514" cy="549275"/>
          </a:xfrm>
        </p:spPr>
        <p:txBody>
          <a:bodyPr>
            <a:normAutofit fontScale="90000"/>
          </a:bodyPr>
          <a:lstStyle/>
          <a:p>
            <a:r>
              <a:rPr lang="en-IN" b="1" cap="all" dirty="0" smtClean="0"/>
              <a:t/>
            </a:r>
            <a:br>
              <a:rPr lang="en-IN" b="1" cap="all" dirty="0" smtClean="0"/>
            </a:br>
            <a:r>
              <a:rPr lang="en-IN" sz="1800" b="1" cap="all" dirty="0" smtClean="0"/>
              <a:t>HOW </a:t>
            </a:r>
            <a:r>
              <a:rPr lang="en-IN" sz="1800" b="1" cap="all" dirty="0"/>
              <a:t>TO WRAP TEXT AROUND AN IMAGE.</a:t>
            </a:r>
            <a:br>
              <a:rPr lang="en-IN" sz="1800" b="1" cap="all" dirty="0"/>
            </a:br>
            <a:endParaRPr lang="en-IN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6" y="827314"/>
            <a:ext cx="9742714" cy="5715000"/>
          </a:xfrm>
        </p:spPr>
      </p:pic>
    </p:spTree>
    <p:extLst>
      <p:ext uri="{BB962C8B-B14F-4D97-AF65-F5344CB8AC3E}">
        <p14:creationId xmlns:p14="http://schemas.microsoft.com/office/powerpoint/2010/main" val="419849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9811"/>
            <a:ext cx="10515600" cy="1325563"/>
          </a:xfrm>
        </p:spPr>
        <p:txBody>
          <a:bodyPr/>
          <a:lstStyle/>
          <a:p>
            <a:r>
              <a:rPr lang="en-IN" dirty="0" err="1" smtClean="0"/>
              <a:t>Vspace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5374"/>
            <a:ext cx="10515600" cy="4710111"/>
          </a:xfrm>
        </p:spPr>
      </p:pic>
    </p:spTree>
    <p:extLst>
      <p:ext uri="{BB962C8B-B14F-4D97-AF65-F5344CB8AC3E}">
        <p14:creationId xmlns:p14="http://schemas.microsoft.com/office/powerpoint/2010/main" val="191346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&lt;map&gt; tag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&lt;map&gt; tag is used to define a client-side image-map. An image-map is an image with clickable areas.</a:t>
            </a:r>
          </a:p>
          <a:p>
            <a:endParaRPr lang="en-IN" dirty="0" smtClean="0"/>
          </a:p>
          <a:p>
            <a:r>
              <a:rPr lang="en-IN" dirty="0" smtClean="0"/>
              <a:t>The required name attribute of the &lt;map&gt; element is associated with the &lt;</a:t>
            </a:r>
            <a:r>
              <a:rPr lang="en-IN" dirty="0" err="1" smtClean="0"/>
              <a:t>img</a:t>
            </a:r>
            <a:r>
              <a:rPr lang="en-IN" dirty="0" smtClean="0"/>
              <a:t>&gt;'s </a:t>
            </a:r>
            <a:r>
              <a:rPr lang="en-IN" dirty="0" err="1" smtClean="0"/>
              <a:t>usemap</a:t>
            </a:r>
            <a:r>
              <a:rPr lang="en-IN" dirty="0" smtClean="0"/>
              <a:t> attribute and creates a relationship between the image and the map.</a:t>
            </a:r>
          </a:p>
          <a:p>
            <a:endParaRPr lang="en-IN" dirty="0" smtClean="0"/>
          </a:p>
          <a:p>
            <a:r>
              <a:rPr lang="en-IN" dirty="0" smtClean="0"/>
              <a:t>The &lt;map&gt; element contains a number of &lt;area&gt; elements, that defines the clickable areas in the image map.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217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016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Demo of &lt;map&gt; tag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4257"/>
            <a:ext cx="10515600" cy="4789713"/>
          </a:xfrm>
        </p:spPr>
      </p:pic>
    </p:spTree>
    <p:extLst>
      <p:ext uri="{BB962C8B-B14F-4D97-AF65-F5344CB8AC3E}">
        <p14:creationId xmlns:p14="http://schemas.microsoft.com/office/powerpoint/2010/main" val="319681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1854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Coords</a:t>
            </a:r>
            <a:r>
              <a:rPr lang="en-IN" dirty="0" smtClean="0"/>
              <a:t> tag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73707"/>
            <a:ext cx="11035352" cy="5281685"/>
          </a:xfrm>
        </p:spPr>
      </p:pic>
    </p:spTree>
    <p:extLst>
      <p:ext uri="{BB962C8B-B14F-4D97-AF65-F5344CB8AC3E}">
        <p14:creationId xmlns:p14="http://schemas.microsoft.com/office/powerpoint/2010/main" val="2163227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 of &lt;map&gt; tag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5" y="1534886"/>
            <a:ext cx="11473543" cy="4974771"/>
          </a:xfrm>
        </p:spPr>
      </p:pic>
    </p:spTree>
    <p:extLst>
      <p:ext uri="{BB962C8B-B14F-4D97-AF65-F5344CB8AC3E}">
        <p14:creationId xmlns:p14="http://schemas.microsoft.com/office/powerpoint/2010/main" val="200908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Background Image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</a:p>
          <a:p>
            <a:r>
              <a:rPr lang="en-IN" dirty="0" smtClean="0"/>
              <a:t>To add a background image on a web page, specify the background-image  on the BODY element: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76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 of background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&lt;body background="w3s.png"&gt;</a:t>
            </a:r>
          </a:p>
          <a:p>
            <a:r>
              <a:rPr lang="en-IN" dirty="0" smtClean="0"/>
              <a:t>&lt;</a:t>
            </a:r>
            <a:r>
              <a:rPr lang="en-IN" dirty="0"/>
              <a:t>h1&gt;Hello world!&lt;/h1&gt;</a:t>
            </a:r>
          </a:p>
          <a:p>
            <a:r>
              <a:rPr lang="en-IN" dirty="0" smtClean="0"/>
              <a:t>&lt;p&gt;</a:t>
            </a:r>
            <a:r>
              <a:rPr lang="en-IN" dirty="0"/>
              <a:t>Demo of background image</a:t>
            </a:r>
            <a:r>
              <a:rPr lang="en-IN" dirty="0" smtClean="0"/>
              <a:t>&lt;/</a:t>
            </a:r>
            <a:r>
              <a:rPr lang="en-IN" dirty="0"/>
              <a:t>p&gt;</a:t>
            </a:r>
          </a:p>
          <a:p>
            <a:r>
              <a:rPr lang="en-IN" dirty="0" smtClean="0"/>
              <a:t>&lt;/</a:t>
            </a:r>
            <a:r>
              <a:rPr lang="en-IN" dirty="0"/>
              <a:t>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5949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Common Image Formats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8057"/>
            <a:ext cx="10515600" cy="4848906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3399"/>
                </a:solidFill>
              </a:rPr>
              <a:t>JPEG</a:t>
            </a:r>
            <a:r>
              <a:rPr lang="en-IN" dirty="0">
                <a:solidFill>
                  <a:srgbClr val="FF3399"/>
                </a:solidFill>
              </a:rPr>
              <a:t>: - JPEG handles </a:t>
            </a:r>
            <a:r>
              <a:rPr lang="en-IN" dirty="0" err="1">
                <a:solidFill>
                  <a:srgbClr val="FF3399"/>
                </a:solidFill>
              </a:rPr>
              <a:t>color</a:t>
            </a:r>
            <a:r>
              <a:rPr lang="en-IN" dirty="0">
                <a:solidFill>
                  <a:srgbClr val="FF3399"/>
                </a:solidFill>
              </a:rPr>
              <a:t> very well</a:t>
            </a:r>
            <a:r>
              <a:rPr lang="en-IN" dirty="0" smtClean="0"/>
              <a:t>.</a:t>
            </a:r>
          </a:p>
          <a:p>
            <a:r>
              <a:rPr lang="en-IN" dirty="0" smtClean="0"/>
              <a:t>Should </a:t>
            </a:r>
            <a:r>
              <a:rPr lang="en-IN" dirty="0"/>
              <a:t>be </a:t>
            </a:r>
            <a:r>
              <a:rPr lang="en-IN" dirty="0" err="1"/>
              <a:t>prefered</a:t>
            </a:r>
            <a:r>
              <a:rPr lang="en-IN" dirty="0"/>
              <a:t> format for detailed images.</a:t>
            </a:r>
          </a:p>
          <a:p>
            <a:r>
              <a:rPr lang="en-IN" dirty="0">
                <a:solidFill>
                  <a:srgbClr val="FF0066"/>
                </a:solidFill>
              </a:rPr>
              <a:t>GIF: - GIF is alight weight format(256 </a:t>
            </a:r>
            <a:r>
              <a:rPr lang="en-IN" dirty="0" err="1">
                <a:solidFill>
                  <a:srgbClr val="FF0066"/>
                </a:solidFill>
              </a:rPr>
              <a:t>color</a:t>
            </a:r>
            <a:r>
              <a:rPr lang="en-IN" dirty="0" smtClean="0">
                <a:solidFill>
                  <a:srgbClr val="FF0066"/>
                </a:solidFill>
              </a:rPr>
              <a:t>).</a:t>
            </a:r>
          </a:p>
          <a:p>
            <a:r>
              <a:rPr lang="en-IN" dirty="0" smtClean="0"/>
              <a:t>Allows </a:t>
            </a:r>
            <a:r>
              <a:rPr lang="en-IN" dirty="0"/>
              <a:t>animated images using frames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Useful </a:t>
            </a:r>
            <a:r>
              <a:rPr lang="en-IN" dirty="0"/>
              <a:t>for </a:t>
            </a:r>
            <a:r>
              <a:rPr lang="en-IN" dirty="0" err="1"/>
              <a:t>logos,icons</a:t>
            </a:r>
            <a:r>
              <a:rPr lang="en-IN" dirty="0"/>
              <a:t> and other low detail images.</a:t>
            </a:r>
          </a:p>
          <a:p>
            <a:r>
              <a:rPr lang="en-IN" dirty="0">
                <a:solidFill>
                  <a:srgbClr val="990000"/>
                </a:solidFill>
              </a:rPr>
              <a:t>PNG: - Another format similar to GIF(256 </a:t>
            </a:r>
            <a:r>
              <a:rPr lang="en-IN" dirty="0" err="1">
                <a:solidFill>
                  <a:srgbClr val="990000"/>
                </a:solidFill>
              </a:rPr>
              <a:t>color</a:t>
            </a:r>
            <a:r>
              <a:rPr lang="en-IN" dirty="0">
                <a:solidFill>
                  <a:srgbClr val="990000"/>
                </a:solidFill>
              </a:rPr>
              <a:t>). </a:t>
            </a:r>
            <a:endParaRPr lang="en-IN" dirty="0" smtClean="0">
              <a:solidFill>
                <a:srgbClr val="990000"/>
              </a:solidFill>
            </a:endParaRPr>
          </a:p>
          <a:p>
            <a:r>
              <a:rPr lang="en-IN" dirty="0" smtClean="0"/>
              <a:t>Can </a:t>
            </a:r>
            <a:r>
              <a:rPr lang="en-IN" dirty="0"/>
              <a:t>easily be compressed into smaller sizes without any loss in detail</a:t>
            </a:r>
            <a:r>
              <a:rPr lang="en-IN" dirty="0" smtClean="0"/>
              <a:t>.</a:t>
            </a:r>
          </a:p>
          <a:p>
            <a:r>
              <a:rPr lang="en-IN" dirty="0" smtClean="0"/>
              <a:t>Best </a:t>
            </a:r>
            <a:r>
              <a:rPr lang="en-IN" dirty="0"/>
              <a:t>suited for </a:t>
            </a:r>
            <a:r>
              <a:rPr lang="en-IN" dirty="0" err="1"/>
              <a:t>logos,icons</a:t>
            </a:r>
            <a:r>
              <a:rPr lang="en-IN" dirty="0"/>
              <a:t>, </a:t>
            </a:r>
            <a:r>
              <a:rPr lang="en-IN" dirty="0" err="1"/>
              <a:t>bottons</a:t>
            </a:r>
            <a:r>
              <a:rPr lang="en-IN" dirty="0"/>
              <a:t>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22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65125"/>
            <a:ext cx="10125754" cy="5926818"/>
          </a:xfrm>
        </p:spPr>
      </p:pic>
    </p:spTree>
    <p:extLst>
      <p:ext uri="{BB962C8B-B14F-4D97-AF65-F5344CB8AC3E}">
        <p14:creationId xmlns:p14="http://schemas.microsoft.com/office/powerpoint/2010/main" val="419052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183086" cy="87584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The HTML &lt;picture&gt; Element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972"/>
            <a:ext cx="10515600" cy="4935991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HTML5 introduced the &lt;picture&gt; element to add more flexibility when specifying image resources.</a:t>
            </a:r>
          </a:p>
          <a:p>
            <a:endParaRPr lang="en-IN" dirty="0" smtClean="0"/>
          </a:p>
          <a:p>
            <a:r>
              <a:rPr lang="en-IN" dirty="0" smtClean="0"/>
              <a:t>The &lt;picture&gt; element contains a number of &lt;source&gt; elements, each referring to different image sources. This way the browser can choose the image that best fits the current view and/or device.</a:t>
            </a:r>
          </a:p>
          <a:p>
            <a:endParaRPr lang="en-IN" dirty="0" smtClean="0"/>
          </a:p>
          <a:p>
            <a:r>
              <a:rPr lang="en-IN" dirty="0" smtClean="0"/>
              <a:t>Each &lt;source&gt; element have attributes describing when their image is the most suitable.</a:t>
            </a:r>
          </a:p>
          <a:p>
            <a:endParaRPr lang="en-IN" dirty="0" smtClean="0"/>
          </a:p>
          <a:p>
            <a:r>
              <a:rPr lang="en-IN" dirty="0" smtClean="0"/>
              <a:t>The browser will use the first &lt;source&gt; element with matching attribute values, and ignore any following &lt;source&gt; elements.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32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 of picture element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56658"/>
            <a:ext cx="11114314" cy="5072742"/>
          </a:xfrm>
        </p:spPr>
      </p:pic>
    </p:spTree>
    <p:extLst>
      <p:ext uri="{BB962C8B-B14F-4D97-AF65-F5344CB8AC3E}">
        <p14:creationId xmlns:p14="http://schemas.microsoft.com/office/powerpoint/2010/main" val="395386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761"/>
          </a:xfrm>
        </p:spPr>
        <p:txBody>
          <a:bodyPr/>
          <a:lstStyle/>
          <a:p>
            <a:r>
              <a:rPr lang="en-IN" dirty="0" smtClean="0"/>
              <a:t>Style attribute of image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1600"/>
            <a:ext cx="10515600" cy="5203371"/>
          </a:xfrm>
        </p:spPr>
      </p:pic>
    </p:spTree>
    <p:extLst>
      <p:ext uri="{BB962C8B-B14F-4D97-AF65-F5344CB8AC3E}">
        <p14:creationId xmlns:p14="http://schemas.microsoft.com/office/powerpoint/2010/main" val="409562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Images in Another Folder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not specified, the browser expects to find the image in the same folder as the web page.</a:t>
            </a:r>
          </a:p>
          <a:p>
            <a:endParaRPr lang="en-IN" dirty="0" smtClean="0"/>
          </a:p>
          <a:p>
            <a:r>
              <a:rPr lang="en-IN" dirty="0" smtClean="0"/>
              <a:t>However, it is common to store images in a sub-folder. </a:t>
            </a:r>
          </a:p>
          <a:p>
            <a:r>
              <a:rPr lang="en-IN" dirty="0" smtClean="0"/>
              <a:t>We must then include the folder name in the </a:t>
            </a:r>
            <a:r>
              <a:rPr lang="en-IN" dirty="0" err="1" smtClean="0"/>
              <a:t>src</a:t>
            </a:r>
            <a:r>
              <a:rPr lang="en-IN" dirty="0" smtClean="0"/>
              <a:t> attribute: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06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6046561"/>
          </a:xfrm>
        </p:spPr>
      </p:pic>
    </p:spTree>
    <p:extLst>
      <p:ext uri="{BB962C8B-B14F-4D97-AF65-F5344CB8AC3E}">
        <p14:creationId xmlns:p14="http://schemas.microsoft.com/office/powerpoint/2010/main" val="385891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Images on Another Server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Some </a:t>
            </a:r>
            <a:r>
              <a:rPr lang="en-IN" dirty="0"/>
              <a:t>web sites store their images on image servers.</a:t>
            </a:r>
          </a:p>
          <a:p>
            <a:r>
              <a:rPr lang="en-IN" dirty="0"/>
              <a:t>Actually, you can access images from any web address in the world: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249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6079218"/>
          </a:xfrm>
        </p:spPr>
      </p:pic>
    </p:spTree>
    <p:extLst>
      <p:ext uri="{BB962C8B-B14F-4D97-AF65-F5344CB8AC3E}">
        <p14:creationId xmlns:p14="http://schemas.microsoft.com/office/powerpoint/2010/main" val="298660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Image as a Link</a:t>
            </a:r>
          </a:p>
          <a:p>
            <a:r>
              <a:rPr lang="en-IN" dirty="0" smtClean="0"/>
              <a:t>To use an image as a link, put the &lt;</a:t>
            </a:r>
            <a:r>
              <a:rPr lang="en-IN" dirty="0" err="1" smtClean="0"/>
              <a:t>img</a:t>
            </a:r>
            <a:r>
              <a:rPr lang="en-IN" dirty="0" smtClean="0"/>
              <a:t>&gt; tag inside the &lt;a&gt; tag: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23965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1456"/>
            <a:ext cx="10515600" cy="4386943"/>
          </a:xfrm>
        </p:spPr>
      </p:pic>
    </p:spTree>
    <p:extLst>
      <p:ext uri="{BB962C8B-B14F-4D97-AF65-F5344CB8AC3E}">
        <p14:creationId xmlns:p14="http://schemas.microsoft.com/office/powerpoint/2010/main" val="19404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to embed(or Add) images  in an html page ?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7686"/>
            <a:ext cx="10515600" cy="5099277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Use the &lt; </a:t>
            </a:r>
            <a:r>
              <a:rPr lang="en-IN" dirty="0" err="1" smtClean="0">
                <a:solidFill>
                  <a:srgbClr val="008000"/>
                </a:solidFill>
              </a:rPr>
              <a:t>img</a:t>
            </a:r>
            <a:r>
              <a:rPr lang="en-IN" dirty="0" smtClean="0">
                <a:solidFill>
                  <a:srgbClr val="008000"/>
                </a:solidFill>
              </a:rPr>
              <a:t> &gt; element to embed your image onto the webpage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0066FF"/>
                </a:solidFill>
              </a:rPr>
              <a:t>The </a:t>
            </a:r>
            <a:r>
              <a:rPr lang="en-IN" dirty="0" err="1" smtClean="0">
                <a:solidFill>
                  <a:srgbClr val="0066FF"/>
                </a:solidFill>
              </a:rPr>
              <a:t>src</a:t>
            </a:r>
            <a:r>
              <a:rPr lang="en-IN" dirty="0" smtClean="0">
                <a:solidFill>
                  <a:srgbClr val="0066FF"/>
                </a:solidFill>
              </a:rPr>
              <a:t> attribute indicates the location of the image to be embedded . </a:t>
            </a:r>
          </a:p>
          <a:p>
            <a:r>
              <a:rPr lang="en-IN" dirty="0" smtClean="0">
                <a:solidFill>
                  <a:srgbClr val="0066FF"/>
                </a:solidFill>
              </a:rPr>
              <a:t>For </a:t>
            </a:r>
            <a:r>
              <a:rPr lang="en-IN" dirty="0" err="1" smtClean="0">
                <a:solidFill>
                  <a:srgbClr val="0066FF"/>
                </a:solidFill>
              </a:rPr>
              <a:t>eg</a:t>
            </a:r>
            <a:r>
              <a:rPr lang="en-IN" dirty="0" smtClean="0">
                <a:solidFill>
                  <a:srgbClr val="0066FF"/>
                </a:solidFill>
              </a:rPr>
              <a:t>: </a:t>
            </a:r>
            <a:r>
              <a:rPr lang="en-IN" dirty="0" err="1" smtClean="0">
                <a:solidFill>
                  <a:srgbClr val="0066FF"/>
                </a:solidFill>
              </a:rPr>
              <a:t>src</a:t>
            </a:r>
            <a:r>
              <a:rPr lang="en-IN" dirty="0" smtClean="0">
                <a:solidFill>
                  <a:srgbClr val="0066FF"/>
                </a:solidFill>
              </a:rPr>
              <a:t>="xyz.png"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FF0066"/>
                </a:solidFill>
              </a:rPr>
              <a:t>"alternate":The alt attribute which stands for "alternate" provides Textual description of the image .</a:t>
            </a:r>
          </a:p>
          <a:p>
            <a:endParaRPr lang="en-IN" dirty="0" smtClean="0">
              <a:solidFill>
                <a:srgbClr val="FF0066"/>
              </a:solidFill>
            </a:endParaRPr>
          </a:p>
          <a:p>
            <a:r>
              <a:rPr lang="en-IN" dirty="0" smtClean="0">
                <a:solidFill>
                  <a:srgbClr val="008000"/>
                </a:solidFill>
              </a:rPr>
              <a:t>This text is not readable by the user but provides information about the image to search engines line Google, Bing etc.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CC3300"/>
                </a:solidFill>
              </a:rPr>
              <a:t>Image search uses this attribute extensively. </a:t>
            </a:r>
            <a:r>
              <a:rPr lang="en-IN" dirty="0" err="1" smtClean="0">
                <a:solidFill>
                  <a:srgbClr val="CC3300"/>
                </a:solidFill>
              </a:rPr>
              <a:t>Eg</a:t>
            </a:r>
            <a:r>
              <a:rPr lang="en-IN" dirty="0" smtClean="0">
                <a:solidFill>
                  <a:srgbClr val="CC3300"/>
                </a:solidFill>
              </a:rPr>
              <a:t>: alt="This is my image"</a:t>
            </a:r>
            <a:endParaRPr lang="en-IN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45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 image on a </a:t>
            </a:r>
            <a:r>
              <a:rPr lang="en-IN" dirty="0" smtClean="0"/>
              <a:t>paragraph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add a </a:t>
            </a:r>
            <a:r>
              <a:rPr lang="en-IN" dirty="0" smtClean="0"/>
              <a:t>specify </a:t>
            </a:r>
            <a:r>
              <a:rPr lang="en-IN" dirty="0"/>
              <a:t>the background-image property on the P element:</a:t>
            </a:r>
          </a:p>
        </p:txBody>
      </p:sp>
    </p:spTree>
    <p:extLst>
      <p:ext uri="{BB962C8B-B14F-4D97-AF65-F5344CB8AC3E}">
        <p14:creationId xmlns:p14="http://schemas.microsoft.com/office/powerpoint/2010/main" val="70994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9" y="446314"/>
            <a:ext cx="10504752" cy="5998029"/>
          </a:xfrm>
        </p:spPr>
      </p:pic>
    </p:spTree>
    <p:extLst>
      <p:ext uri="{BB962C8B-B14F-4D97-AF65-F5344CB8AC3E}">
        <p14:creationId xmlns:p14="http://schemas.microsoft.com/office/powerpoint/2010/main" val="37646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875"/>
          </a:xfrm>
        </p:spPr>
        <p:txBody>
          <a:bodyPr>
            <a:normAutofit fontScale="90000"/>
          </a:bodyPr>
          <a:lstStyle/>
          <a:p>
            <a:r>
              <a:rPr lang="en-IN" dirty="0"/>
              <a:t>HTML &lt;</a:t>
            </a:r>
            <a:r>
              <a:rPr lang="en-IN" dirty="0" err="1"/>
              <a:t>img</a:t>
            </a:r>
            <a:r>
              <a:rPr lang="en-IN" dirty="0"/>
              <a:t>&gt; align Attribute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03514"/>
            <a:ext cx="9971313" cy="5758543"/>
          </a:xfrm>
        </p:spPr>
      </p:pic>
    </p:spTree>
    <p:extLst>
      <p:ext uri="{BB962C8B-B14F-4D97-AF65-F5344CB8AC3E}">
        <p14:creationId xmlns:p14="http://schemas.microsoft.com/office/powerpoint/2010/main" val="71170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" y="365125"/>
            <a:ext cx="10635343" cy="6220732"/>
          </a:xfrm>
        </p:spPr>
      </p:pic>
    </p:spTree>
    <p:extLst>
      <p:ext uri="{BB962C8B-B14F-4D97-AF65-F5344CB8AC3E}">
        <p14:creationId xmlns:p14="http://schemas.microsoft.com/office/powerpoint/2010/main" val="217837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599" cy="5811838"/>
          </a:xfrm>
        </p:spPr>
      </p:pic>
    </p:spTree>
    <p:extLst>
      <p:ext uri="{BB962C8B-B14F-4D97-AF65-F5344CB8AC3E}">
        <p14:creationId xmlns:p14="http://schemas.microsoft.com/office/powerpoint/2010/main" val="622511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8971"/>
            <a:ext cx="10319657" cy="5697992"/>
          </a:xfrm>
        </p:spPr>
      </p:pic>
    </p:spTree>
    <p:extLst>
      <p:ext uri="{BB962C8B-B14F-4D97-AF65-F5344CB8AC3E}">
        <p14:creationId xmlns:p14="http://schemas.microsoft.com/office/powerpoint/2010/main" val="167010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4171"/>
            <a:ext cx="10635343" cy="6008915"/>
          </a:xfrm>
        </p:spPr>
      </p:pic>
    </p:spTree>
    <p:extLst>
      <p:ext uri="{BB962C8B-B14F-4D97-AF65-F5344CB8AC3E}">
        <p14:creationId xmlns:p14="http://schemas.microsoft.com/office/powerpoint/2010/main" val="283675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 of &lt;</a:t>
            </a:r>
            <a:r>
              <a:rPr lang="en-IN" dirty="0" err="1" smtClean="0"/>
              <a:t>img</a:t>
            </a:r>
            <a:r>
              <a:rPr lang="en-IN" dirty="0" smtClean="0"/>
              <a:t>&gt; tag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1"/>
            <a:ext cx="10515600" cy="4702628"/>
          </a:xfrm>
        </p:spPr>
      </p:pic>
    </p:spTree>
    <p:extLst>
      <p:ext uri="{BB962C8B-B14F-4D97-AF65-F5344CB8AC3E}">
        <p14:creationId xmlns:p14="http://schemas.microsoft.com/office/powerpoint/2010/main" val="184741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SCALING OF IMAGES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66"/>
                </a:solidFill>
              </a:rPr>
              <a:t>We </a:t>
            </a:r>
            <a:r>
              <a:rPr lang="en-IN" dirty="0">
                <a:solidFill>
                  <a:srgbClr val="FF0066"/>
                </a:solidFill>
              </a:rPr>
              <a:t>can modify the display size of the image by specifying the </a:t>
            </a:r>
            <a:r>
              <a:rPr lang="en-IN" b="1" dirty="0">
                <a:solidFill>
                  <a:srgbClr val="FF0066"/>
                </a:solidFill>
              </a:rPr>
              <a:t>width</a:t>
            </a:r>
            <a:r>
              <a:rPr lang="en-IN" dirty="0">
                <a:solidFill>
                  <a:srgbClr val="FF0066"/>
                </a:solidFill>
              </a:rPr>
              <a:t> and </a:t>
            </a:r>
            <a:r>
              <a:rPr lang="en-IN" b="1" dirty="0">
                <a:solidFill>
                  <a:srgbClr val="FF0066"/>
                </a:solidFill>
              </a:rPr>
              <a:t>height</a:t>
            </a:r>
            <a:r>
              <a:rPr lang="en-IN" dirty="0">
                <a:solidFill>
                  <a:srgbClr val="FF0066"/>
                </a:solidFill>
              </a:rPr>
              <a:t>.</a:t>
            </a:r>
          </a:p>
          <a:p>
            <a:r>
              <a:rPr lang="en-IN" dirty="0">
                <a:solidFill>
                  <a:srgbClr val="6600FF"/>
                </a:solidFill>
              </a:rPr>
              <a:t>Width: Specifies the width of the image in pixels. </a:t>
            </a:r>
            <a:endParaRPr lang="en-IN" dirty="0" smtClean="0">
              <a:solidFill>
                <a:srgbClr val="6600FF"/>
              </a:solidFill>
            </a:endParaRPr>
          </a:p>
          <a:p>
            <a:r>
              <a:rPr lang="en-IN" dirty="0" smtClean="0">
                <a:solidFill>
                  <a:srgbClr val="6600FF"/>
                </a:solidFill>
              </a:rPr>
              <a:t>We </a:t>
            </a:r>
            <a:r>
              <a:rPr lang="en-IN" dirty="0">
                <a:solidFill>
                  <a:srgbClr val="6600FF"/>
                </a:solidFill>
              </a:rPr>
              <a:t>can also use </a:t>
            </a:r>
            <a:r>
              <a:rPr lang="en-IN" dirty="0" err="1">
                <a:solidFill>
                  <a:srgbClr val="6600FF"/>
                </a:solidFill>
              </a:rPr>
              <a:t>percentage.For</a:t>
            </a:r>
            <a:r>
              <a:rPr lang="en-IN" dirty="0">
                <a:solidFill>
                  <a:srgbClr val="6600FF"/>
                </a:solidFill>
              </a:rPr>
              <a:t> </a:t>
            </a:r>
            <a:r>
              <a:rPr lang="en-IN" dirty="0" err="1">
                <a:solidFill>
                  <a:srgbClr val="6600FF"/>
                </a:solidFill>
              </a:rPr>
              <a:t>eg</a:t>
            </a:r>
            <a:r>
              <a:rPr lang="en-IN" dirty="0">
                <a:solidFill>
                  <a:srgbClr val="6600FF"/>
                </a:solidFill>
              </a:rPr>
              <a:t>: 50%.</a:t>
            </a:r>
          </a:p>
          <a:p>
            <a:r>
              <a:rPr lang="en-IN" dirty="0">
                <a:solidFill>
                  <a:srgbClr val="6600FF"/>
                </a:solidFill>
              </a:rPr>
              <a:t>Height</a:t>
            </a:r>
            <a:r>
              <a:rPr lang="en-IN" dirty="0" smtClean="0">
                <a:solidFill>
                  <a:srgbClr val="6600FF"/>
                </a:solidFill>
              </a:rPr>
              <a:t>: Specifies </a:t>
            </a:r>
            <a:r>
              <a:rPr lang="en-IN" dirty="0">
                <a:solidFill>
                  <a:srgbClr val="6600FF"/>
                </a:solidFill>
              </a:rPr>
              <a:t>the height of the image</a:t>
            </a:r>
            <a:r>
              <a:rPr lang="en-IN" dirty="0" smtClean="0">
                <a:solidFill>
                  <a:srgbClr val="6600FF"/>
                </a:solidFill>
              </a:rPr>
              <a:t>.</a:t>
            </a:r>
          </a:p>
          <a:p>
            <a:r>
              <a:rPr lang="en-IN" dirty="0" smtClean="0">
                <a:solidFill>
                  <a:srgbClr val="6600FF"/>
                </a:solidFill>
              </a:rPr>
              <a:t>We </a:t>
            </a:r>
            <a:r>
              <a:rPr lang="en-IN" dirty="0">
                <a:solidFill>
                  <a:srgbClr val="6600FF"/>
                </a:solidFill>
              </a:rPr>
              <a:t>can also use percentage. </a:t>
            </a:r>
            <a:r>
              <a:rPr lang="en-IN" dirty="0" err="1">
                <a:solidFill>
                  <a:srgbClr val="6600FF"/>
                </a:solidFill>
              </a:rPr>
              <a:t>Eg</a:t>
            </a:r>
            <a:r>
              <a:rPr lang="en-IN" dirty="0">
                <a:solidFill>
                  <a:srgbClr val="6600FF"/>
                </a:solidFill>
              </a:rPr>
              <a:t>: 30%.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80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265229" cy="5752645"/>
          </a:xfrm>
        </p:spPr>
      </p:pic>
    </p:spTree>
    <p:extLst>
      <p:ext uri="{BB962C8B-B14F-4D97-AF65-F5344CB8AC3E}">
        <p14:creationId xmlns:p14="http://schemas.microsoft.com/office/powerpoint/2010/main" val="260510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57" y="1860105"/>
            <a:ext cx="10254343" cy="3909324"/>
          </a:xfrm>
        </p:spPr>
      </p:pic>
    </p:spTree>
    <p:extLst>
      <p:ext uri="{BB962C8B-B14F-4D97-AF65-F5344CB8AC3E}">
        <p14:creationId xmlns:p14="http://schemas.microsoft.com/office/powerpoint/2010/main" val="103217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 as a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Image </a:t>
            </a:r>
            <a:r>
              <a:rPr lang="en-IN" dirty="0"/>
              <a:t>Hyperlink is used to create links between </a:t>
            </a:r>
            <a:r>
              <a:rPr lang="en-IN" dirty="0" smtClean="0"/>
              <a:t>Webpages.</a:t>
            </a:r>
            <a:endParaRPr lang="en-IN" dirty="0"/>
          </a:p>
          <a:p>
            <a:r>
              <a:rPr lang="en-IN" dirty="0" smtClean="0"/>
              <a:t>Encapsulate </a:t>
            </a:r>
            <a:r>
              <a:rPr lang="en-IN" dirty="0"/>
              <a:t>an </a:t>
            </a:r>
            <a:r>
              <a:rPr lang="en-IN" b="1" dirty="0"/>
              <a:t>&lt;</a:t>
            </a:r>
            <a:r>
              <a:rPr lang="en-IN" b="1" dirty="0" err="1"/>
              <a:t>img</a:t>
            </a:r>
            <a:r>
              <a:rPr lang="en-IN" b="1" dirty="0"/>
              <a:t>&gt;</a:t>
            </a:r>
            <a:r>
              <a:rPr lang="en-IN" dirty="0"/>
              <a:t> element between the </a:t>
            </a:r>
            <a:r>
              <a:rPr lang="en-IN" b="1" dirty="0"/>
              <a:t>&lt; a &gt; </a:t>
            </a:r>
            <a:r>
              <a:rPr lang="en-IN" dirty="0" smtClean="0"/>
              <a:t>tag and &lt;/a&gt; tag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17371"/>
            <a:ext cx="10515600" cy="325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5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A7D8D456D1494EA3FFC99D59B89270" ma:contentTypeVersion="4" ma:contentTypeDescription="Create a new document." ma:contentTypeScope="" ma:versionID="40f1e12631f2f23332c475ef2c8837c2">
  <xsd:schema xmlns:xsd="http://www.w3.org/2001/XMLSchema" xmlns:xs="http://www.w3.org/2001/XMLSchema" xmlns:p="http://schemas.microsoft.com/office/2006/metadata/properties" xmlns:ns2="9a3dda21-7b4e-4b7e-9ea8-1ba161d8e5be" targetNamespace="http://schemas.microsoft.com/office/2006/metadata/properties" ma:root="true" ma:fieldsID="7a5657c85742d3992434204f3f1dbd6a" ns2:_="">
    <xsd:import namespace="9a3dda21-7b4e-4b7e-9ea8-1ba161d8e5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dda21-7b4e-4b7e-9ea8-1ba161d8e5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CBB137-5789-4BE7-923A-756712F9B827}"/>
</file>

<file path=customXml/itemProps2.xml><?xml version="1.0" encoding="utf-8"?>
<ds:datastoreItem xmlns:ds="http://schemas.openxmlformats.org/officeDocument/2006/customXml" ds:itemID="{C08CE8CD-4F87-4475-8B1C-0767CDEEB943}"/>
</file>

<file path=customXml/itemProps3.xml><?xml version="1.0" encoding="utf-8"?>
<ds:datastoreItem xmlns:ds="http://schemas.openxmlformats.org/officeDocument/2006/customXml" ds:itemID="{E546A1A4-98C4-4FA3-A9FA-EA10A9A15CC1}"/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593</Words>
  <Application>Microsoft Office PowerPoint</Application>
  <PresentationFormat>Widescreen</PresentationFormat>
  <Paragraphs>84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Unit3 </vt:lpstr>
      <vt:lpstr>Common Image Formats </vt:lpstr>
      <vt:lpstr>How to embed(or Add) images  in an html page ?  </vt:lpstr>
      <vt:lpstr>PowerPoint Presentation</vt:lpstr>
      <vt:lpstr>Demo of &lt;img&gt; tag</vt:lpstr>
      <vt:lpstr>SCALING OF IMAGES </vt:lpstr>
      <vt:lpstr>PowerPoint Presentation</vt:lpstr>
      <vt:lpstr>PowerPoint Presentation</vt:lpstr>
      <vt:lpstr>Image as a Link</vt:lpstr>
      <vt:lpstr>  Image Placement: effects when an Image is placed in between or around text contents  </vt:lpstr>
      <vt:lpstr>Wrapping image around text</vt:lpstr>
      <vt:lpstr> HOW TO WRAP TEXT AROUND AN IMAGE. </vt:lpstr>
      <vt:lpstr>Vspace</vt:lpstr>
      <vt:lpstr>&lt;map&gt; tag</vt:lpstr>
      <vt:lpstr>Demo of &lt;map&gt; tag</vt:lpstr>
      <vt:lpstr>Coords tag</vt:lpstr>
      <vt:lpstr>Demo of &lt;map&gt; tag</vt:lpstr>
      <vt:lpstr>Background Image </vt:lpstr>
      <vt:lpstr>Demo of background image</vt:lpstr>
      <vt:lpstr>PowerPoint Presentation</vt:lpstr>
      <vt:lpstr> The HTML &lt;picture&gt; Element </vt:lpstr>
      <vt:lpstr>Demo of picture element</vt:lpstr>
      <vt:lpstr>Style attribute of image</vt:lpstr>
      <vt:lpstr>Images in Another Folder </vt:lpstr>
      <vt:lpstr>PowerPoint Presentation</vt:lpstr>
      <vt:lpstr>Images on Another Server </vt:lpstr>
      <vt:lpstr>PowerPoint Presentation</vt:lpstr>
      <vt:lpstr>PowerPoint Presentation</vt:lpstr>
      <vt:lpstr>PowerPoint Presentation</vt:lpstr>
      <vt:lpstr>background image on a paragraph  </vt:lpstr>
      <vt:lpstr>PowerPoint Presentation</vt:lpstr>
      <vt:lpstr>HTML &lt;img&gt; align Attribute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Unit3 </dc:title>
  <dc:creator>Geetha Unnikrishnan</dc:creator>
  <cp:lastModifiedBy>Geetha Unnikrishnan</cp:lastModifiedBy>
  <cp:revision>105</cp:revision>
  <dcterms:created xsi:type="dcterms:W3CDTF">2019-07-09T03:40:06Z</dcterms:created>
  <dcterms:modified xsi:type="dcterms:W3CDTF">2019-11-07T10:21:08Z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0x010100F3A7D8D456D1494EA3FFC99D59B89270</vt:lpwstr>
  </property>
</Properties>
</file>