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3399"/>
    <a:srgbClr val="66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FA77-3B02-4BBF-B092-717A7B9CCCB1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7F9C-00C5-43F5-AE73-F25A07E9F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7F9C-00C5-43F5-AE73-F25A07E9F27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8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7F9C-00C5-43F5-AE73-F25A07E9F27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5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359F-728A-4243-B3DE-DC4810F1914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7CA5-4159-4767-A353-5A11FEAE1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HTML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7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&lt;</a:t>
            </a:r>
            <a:r>
              <a:rPr lang="en-IN" dirty="0" err="1" smtClean="0"/>
              <a:t>hr</a:t>
            </a:r>
            <a:r>
              <a:rPr lang="en-IN" dirty="0" smtClean="0"/>
              <a:t>&gt;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2024743"/>
            <a:ext cx="10345594" cy="3095894"/>
          </a:xfrm>
        </p:spPr>
      </p:pic>
    </p:spTree>
    <p:extLst>
      <p:ext uri="{BB962C8B-B14F-4D97-AF65-F5344CB8AC3E}">
        <p14:creationId xmlns:p14="http://schemas.microsoft.com/office/powerpoint/2010/main" val="32583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Characters in HTML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7" y="1534886"/>
            <a:ext cx="8545284" cy="4212771"/>
          </a:xfrm>
        </p:spPr>
      </p:pic>
    </p:spTree>
    <p:extLst>
      <p:ext uri="{BB962C8B-B14F-4D97-AF65-F5344CB8AC3E}">
        <p14:creationId xmlns:p14="http://schemas.microsoft.com/office/powerpoint/2010/main" val="22228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element is used to add a comment to an HTML document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An HTML comment begins with &lt;!–– and the comment closes with </a:t>
            </a:r>
            <a:r>
              <a:rPr lang="en-IN" dirty="0" smtClean="0"/>
              <a:t>––&gt;.</a:t>
            </a:r>
          </a:p>
          <a:p>
            <a:r>
              <a:rPr lang="en-IN" dirty="0" smtClean="0"/>
              <a:t> </a:t>
            </a:r>
            <a:r>
              <a:rPr lang="en-IN" dirty="0"/>
              <a:t>HTML comments are visible to anyone that views the page source code, but are not rendered when the HTML document is rendered by a browser.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8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365125"/>
            <a:ext cx="10874829" cy="5709103"/>
          </a:xfrm>
        </p:spPr>
      </p:pic>
    </p:spTree>
    <p:extLst>
      <p:ext uri="{BB962C8B-B14F-4D97-AF65-F5344CB8AC3E}">
        <p14:creationId xmlns:p14="http://schemas.microsoft.com/office/powerpoint/2010/main" val="20881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tag in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714"/>
            <a:ext cx="10744200" cy="4816249"/>
          </a:xfrm>
        </p:spPr>
        <p:txBody>
          <a:bodyPr>
            <a:normAutofit/>
          </a:bodyPr>
          <a:lstStyle/>
          <a:p>
            <a:r>
              <a:rPr lang="en-IN" dirty="0" smtClean="0"/>
              <a:t>Metadata </a:t>
            </a:r>
            <a:r>
              <a:rPr lang="en-IN" dirty="0"/>
              <a:t>is data (information) about data.</a:t>
            </a:r>
          </a:p>
          <a:p>
            <a:r>
              <a:rPr lang="en-IN" dirty="0" smtClean="0"/>
              <a:t>The </a:t>
            </a:r>
            <a:r>
              <a:rPr lang="en-IN" dirty="0"/>
              <a:t>&lt;meta&gt; tag provides metadata about the HTML document. </a:t>
            </a:r>
            <a:endParaRPr lang="en-IN" dirty="0" smtClean="0"/>
          </a:p>
          <a:p>
            <a:r>
              <a:rPr lang="en-IN" dirty="0" smtClean="0"/>
              <a:t>Metadata </a:t>
            </a:r>
            <a:r>
              <a:rPr lang="en-IN" dirty="0"/>
              <a:t>will not be displayed on the </a:t>
            </a:r>
            <a:r>
              <a:rPr lang="en-IN" dirty="0" smtClean="0"/>
              <a:t>page</a:t>
            </a:r>
            <a:endParaRPr lang="en-IN" dirty="0"/>
          </a:p>
          <a:p>
            <a:r>
              <a:rPr lang="en-IN" dirty="0"/>
              <a:t>Meta elements are typically used to specify page description, keywords, author of the document, last modified, and other metadata.</a:t>
            </a:r>
          </a:p>
          <a:p>
            <a:r>
              <a:rPr lang="en-IN" dirty="0" smtClean="0"/>
              <a:t>The </a:t>
            </a:r>
            <a:r>
              <a:rPr lang="en-IN" dirty="0"/>
              <a:t>metadata can be used by browsers (how to display content or reload page), search engines (keywords), or other web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2257"/>
            <a:ext cx="10515600" cy="5660572"/>
          </a:xfrm>
        </p:spPr>
      </p:pic>
    </p:spTree>
    <p:extLst>
      <p:ext uri="{BB962C8B-B14F-4D97-AF65-F5344CB8AC3E}">
        <p14:creationId xmlns:p14="http://schemas.microsoft.com/office/powerpoint/2010/main" val="13171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in HTML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1502230"/>
            <a:ext cx="10488489" cy="5061856"/>
          </a:xfrm>
        </p:spPr>
      </p:pic>
    </p:spTree>
    <p:extLst>
      <p:ext uri="{BB962C8B-B14F-4D97-AF65-F5344CB8AC3E}">
        <p14:creationId xmlns:p14="http://schemas.microsoft.com/office/powerpoint/2010/main" val="38950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List &lt;dl&gt;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900CC"/>
                </a:solidFill>
              </a:rPr>
              <a:t>The </a:t>
            </a:r>
            <a:r>
              <a:rPr lang="en-IN" dirty="0">
                <a:solidFill>
                  <a:srgbClr val="9900CC"/>
                </a:solidFill>
              </a:rPr>
              <a:t>&lt;dl&gt; tag defines a description list.</a:t>
            </a:r>
          </a:p>
          <a:p>
            <a:endParaRPr lang="en-IN" dirty="0"/>
          </a:p>
          <a:p>
            <a:r>
              <a:rPr lang="en-IN" dirty="0"/>
              <a:t>The &lt;dl&gt; tag is used in conjunction with &lt;</a:t>
            </a:r>
            <a:r>
              <a:rPr lang="en-IN" dirty="0" err="1"/>
              <a:t>dt</a:t>
            </a:r>
            <a:r>
              <a:rPr lang="en-IN" dirty="0"/>
              <a:t>&gt; (defines terms/names) and &lt;</a:t>
            </a:r>
            <a:r>
              <a:rPr lang="en-IN" dirty="0" err="1"/>
              <a:t>dd</a:t>
            </a:r>
            <a:r>
              <a:rPr lang="en-IN" dirty="0"/>
              <a:t>&gt; (describes each term/name).</a:t>
            </a:r>
          </a:p>
        </p:txBody>
      </p:sp>
    </p:spTree>
    <p:extLst>
      <p:ext uri="{BB962C8B-B14F-4D97-AF65-F5344CB8AC3E}">
        <p14:creationId xmlns:p14="http://schemas.microsoft.com/office/powerpoint/2010/main" val="10832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4960329"/>
          </a:xfrm>
        </p:spPr>
      </p:pic>
    </p:spTree>
    <p:extLst>
      <p:ext uri="{BB962C8B-B14F-4D97-AF65-F5344CB8AC3E}">
        <p14:creationId xmlns:p14="http://schemas.microsoft.com/office/powerpoint/2010/main" val="37999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422356"/>
          </a:xfrm>
        </p:spPr>
      </p:pic>
    </p:spTree>
    <p:extLst>
      <p:ext uri="{BB962C8B-B14F-4D97-AF65-F5344CB8AC3E}">
        <p14:creationId xmlns:p14="http://schemas.microsoft.com/office/powerpoint/2010/main" val="41024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0629" cy="7669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is HTML?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lang="en-IN" dirty="0" smtClean="0"/>
              <a:t>HTML </a:t>
            </a:r>
            <a:r>
              <a:rPr lang="en-IN" dirty="0"/>
              <a:t>is the standard </a:t>
            </a:r>
            <a:r>
              <a:rPr lang="en-IN" dirty="0" err="1"/>
              <a:t>markup</a:t>
            </a:r>
            <a:r>
              <a:rPr lang="en-IN" dirty="0"/>
              <a:t> language for creating Web pages.</a:t>
            </a:r>
          </a:p>
          <a:p>
            <a:r>
              <a:rPr lang="en-IN" dirty="0"/>
              <a:t>HTML stands for Hyper Text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r>
              <a:rPr lang="en-IN" dirty="0"/>
              <a:t>HTML describes the structure of a Web page</a:t>
            </a:r>
          </a:p>
          <a:p>
            <a:r>
              <a:rPr lang="en-IN" dirty="0"/>
              <a:t>HTML consists of a series of elements</a:t>
            </a:r>
          </a:p>
          <a:p>
            <a:r>
              <a:rPr lang="en-IN" dirty="0"/>
              <a:t>HTML elements tell the browser how to display the content</a:t>
            </a:r>
          </a:p>
          <a:p>
            <a:r>
              <a:rPr lang="en-IN" dirty="0"/>
              <a:t>HTML elements are represented by 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3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Links - Hyperlinks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6600FF"/>
                </a:solidFill>
              </a:rPr>
              <a:t>HTML </a:t>
            </a:r>
            <a:r>
              <a:rPr lang="en-IN" dirty="0">
                <a:solidFill>
                  <a:srgbClr val="6600FF"/>
                </a:solidFill>
              </a:rPr>
              <a:t>links are hyperlinks</a:t>
            </a:r>
            <a:r>
              <a:rPr lang="en-IN" dirty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can click on a link and jump to another document.</a:t>
            </a:r>
          </a:p>
          <a:p>
            <a:r>
              <a:rPr lang="en-IN" dirty="0"/>
              <a:t>When </a:t>
            </a:r>
            <a:r>
              <a:rPr lang="en-IN" dirty="0" smtClean="0"/>
              <a:t>we </a:t>
            </a:r>
            <a:r>
              <a:rPr lang="en-IN" dirty="0"/>
              <a:t>move the mouse over a link, the mouse arrow will turn into a little hand.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0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6600FF"/>
                </a:solidFill>
              </a:rPr>
              <a:t>HTML Links - Syntax</a:t>
            </a:r>
          </a:p>
          <a:p>
            <a:r>
              <a:rPr lang="en-IN" dirty="0"/>
              <a:t>Hyperlinks are defined with the HTML &lt;a&gt; tag: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3399"/>
                </a:solidFill>
              </a:rPr>
              <a:t>&lt;</a:t>
            </a:r>
            <a:r>
              <a:rPr lang="en-IN" dirty="0">
                <a:solidFill>
                  <a:srgbClr val="003399"/>
                </a:solidFill>
              </a:rPr>
              <a:t>a </a:t>
            </a:r>
            <a:r>
              <a:rPr lang="en-IN" dirty="0" err="1">
                <a:solidFill>
                  <a:srgbClr val="003399"/>
                </a:solidFill>
              </a:rPr>
              <a:t>href</a:t>
            </a:r>
            <a:r>
              <a:rPr lang="en-IN" dirty="0">
                <a:solidFill>
                  <a:srgbClr val="003399"/>
                </a:solidFill>
              </a:rPr>
              <a:t>="</a:t>
            </a:r>
            <a:r>
              <a:rPr lang="en-IN" dirty="0" err="1">
                <a:solidFill>
                  <a:srgbClr val="003399"/>
                </a:solidFill>
              </a:rPr>
              <a:t>url</a:t>
            </a:r>
            <a:r>
              <a:rPr lang="en-IN" dirty="0">
                <a:solidFill>
                  <a:srgbClr val="003399"/>
                </a:solidFill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36765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1690688"/>
            <a:ext cx="10384972" cy="2750336"/>
          </a:xfr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515" y="4184522"/>
            <a:ext cx="8109856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destination address 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Verdana" panose="020B0604030504040204" pitchFamily="34" charset="0"/>
              </a:rPr>
              <a:t>https://www.w3schools.com/html/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of the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 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visible part (Visit our HTML tutorial).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Clicking on the link text will send you to the specified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147410"/>
            <a:ext cx="6106886" cy="1325563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What are Absolute URLs?</a:t>
            </a:r>
            <a:br>
              <a:rPr lang="en-IN" dirty="0">
                <a:solidFill>
                  <a:srgbClr val="0000FF"/>
                </a:solidFill>
              </a:rPr>
            </a:b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308771" cy="4576763"/>
          </a:xfrm>
        </p:spPr>
        <p:txBody>
          <a:bodyPr>
            <a:normAutofit/>
          </a:bodyPr>
          <a:lstStyle/>
          <a:p>
            <a:r>
              <a:rPr lang="en-IN" dirty="0" smtClean="0"/>
              <a:t>Absolute </a:t>
            </a:r>
            <a:r>
              <a:rPr lang="en-IN" dirty="0"/>
              <a:t>URL requires you to place the entire address on the page that you link to.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example of an absolute URL would look like this:</a:t>
            </a:r>
          </a:p>
          <a:p>
            <a:endParaRPr lang="en-IN" dirty="0"/>
          </a:p>
          <a:p>
            <a:r>
              <a:rPr lang="en-IN" dirty="0">
                <a:solidFill>
                  <a:srgbClr val="0000FF"/>
                </a:solidFill>
              </a:rPr>
              <a:t>&lt;a </a:t>
            </a:r>
            <a:r>
              <a:rPr lang="en-IN" dirty="0" err="1">
                <a:solidFill>
                  <a:srgbClr val="0000FF"/>
                </a:solidFill>
              </a:rPr>
              <a:t>href</a:t>
            </a:r>
            <a:r>
              <a:rPr lang="en-IN" dirty="0">
                <a:solidFill>
                  <a:srgbClr val="0000FF"/>
                </a:solidFill>
              </a:rPr>
              <a:t> = http://www.example.com/xyz.html&gt;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3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What are Relative URLs?</a:t>
            </a:r>
            <a:br>
              <a:rPr lang="en-IN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relative URL, on the other hand, does not use the full address.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assumes that the page you type in is on the same site.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example of a relative URL would look like this: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&lt;</a:t>
            </a:r>
            <a:r>
              <a:rPr lang="en-IN" dirty="0">
                <a:solidFill>
                  <a:srgbClr val="0000FF"/>
                </a:solidFill>
              </a:rPr>
              <a:t>a </a:t>
            </a:r>
            <a:r>
              <a:rPr lang="en-IN" dirty="0" err="1">
                <a:solidFill>
                  <a:srgbClr val="0000FF"/>
                </a:solidFill>
              </a:rPr>
              <a:t>href</a:t>
            </a:r>
            <a:r>
              <a:rPr lang="en-IN" dirty="0">
                <a:solidFill>
                  <a:srgbClr val="0000FF"/>
                </a:solidFill>
              </a:rPr>
              <a:t> = "/xyz.html</a:t>
            </a:r>
            <a:r>
              <a:rPr lang="en-IN" dirty="0" smtClean="0">
                <a:solidFill>
                  <a:srgbClr val="0000FF"/>
                </a:solidFill>
              </a:rPr>
              <a:t>"</a:t>
            </a:r>
            <a:r>
              <a:rPr lang="en-IN" dirty="0">
                <a:solidFill>
                  <a:srgbClr val="0000FF"/>
                </a:solidFill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7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9429"/>
            <a:ext cx="11103429" cy="4180113"/>
          </a:xfrm>
        </p:spPr>
      </p:pic>
    </p:spTree>
    <p:extLst>
      <p:ext uri="{BB962C8B-B14F-4D97-AF65-F5344CB8AC3E}">
        <p14:creationId xmlns:p14="http://schemas.microsoft.com/office/powerpoint/2010/main" val="31387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Target Attribute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target </a:t>
            </a:r>
            <a:r>
              <a:rPr lang="en-IN" dirty="0"/>
              <a:t>attribute specifies where to open the linked document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&lt;a </a:t>
            </a:r>
            <a:r>
              <a:rPr lang="en-IN" dirty="0" err="1">
                <a:solidFill>
                  <a:srgbClr val="0070C0"/>
                </a:solidFill>
              </a:rPr>
              <a:t>href</a:t>
            </a:r>
            <a:r>
              <a:rPr lang="en-IN" dirty="0">
                <a:solidFill>
                  <a:srgbClr val="0070C0"/>
                </a:solidFill>
              </a:rPr>
              <a:t>="https://www.w3schools.com" target="_blank"&gt;Visit W3Schools&lt;/a&gt;</a:t>
            </a:r>
          </a:p>
        </p:txBody>
      </p:sp>
    </p:spTree>
    <p:extLst>
      <p:ext uri="{BB962C8B-B14F-4D97-AF65-F5344CB8AC3E}">
        <p14:creationId xmlns:p14="http://schemas.microsoft.com/office/powerpoint/2010/main" val="42076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365125"/>
            <a:ext cx="11081658" cy="5689093"/>
          </a:xfrm>
        </p:spPr>
      </p:pic>
    </p:spTree>
    <p:extLst>
      <p:ext uri="{BB962C8B-B14F-4D97-AF65-F5344CB8AC3E}">
        <p14:creationId xmlns:p14="http://schemas.microsoft.com/office/powerpoint/2010/main" val="24630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Anchor tag: , Linking </a:t>
            </a:r>
            <a:r>
              <a:rPr lang="en-IN" dirty="0" smtClean="0"/>
              <a:t> </a:t>
            </a:r>
            <a:r>
              <a:rPr lang="en-IN" dirty="0"/>
              <a:t>To document </a:t>
            </a:r>
            <a:r>
              <a:rPr lang="en-IN" dirty="0" smtClean="0"/>
              <a:t>in  folders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6600FF"/>
                </a:solidFill>
              </a:rPr>
              <a:t>Within the same folder, just use the file name:</a:t>
            </a:r>
          </a:p>
          <a:p>
            <a:r>
              <a:rPr lang="en-IN" dirty="0" smtClean="0">
                <a:solidFill>
                  <a:srgbClr val="6600FF"/>
                </a:solidFill>
              </a:rPr>
              <a:t>&lt;</a:t>
            </a:r>
            <a:r>
              <a:rPr lang="en-IN" dirty="0">
                <a:solidFill>
                  <a:srgbClr val="6600FF"/>
                </a:solidFill>
              </a:rPr>
              <a:t>a </a:t>
            </a:r>
            <a:r>
              <a:rPr lang="en-IN" dirty="0" err="1">
                <a:solidFill>
                  <a:srgbClr val="6600FF"/>
                </a:solidFill>
              </a:rPr>
              <a:t>href</a:t>
            </a:r>
            <a:r>
              <a:rPr lang="en-IN" dirty="0">
                <a:solidFill>
                  <a:srgbClr val="6600FF"/>
                </a:solidFill>
              </a:rPr>
              <a:t>="thefile.html"&gt;my link&lt;/a&gt;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Within </a:t>
            </a:r>
            <a:r>
              <a:rPr lang="en-IN" dirty="0">
                <a:solidFill>
                  <a:srgbClr val="00B050"/>
                </a:solidFill>
              </a:rPr>
              <a:t>the parent folder's directory: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&lt;</a:t>
            </a:r>
            <a:r>
              <a:rPr lang="en-IN" dirty="0">
                <a:solidFill>
                  <a:srgbClr val="00B050"/>
                </a:solidFill>
              </a:rPr>
              <a:t>a </a:t>
            </a:r>
            <a:r>
              <a:rPr lang="en-IN" dirty="0" err="1">
                <a:solidFill>
                  <a:srgbClr val="00B050"/>
                </a:solidFill>
              </a:rPr>
              <a:t>href</a:t>
            </a:r>
            <a:r>
              <a:rPr lang="en-IN" dirty="0">
                <a:solidFill>
                  <a:srgbClr val="00B050"/>
                </a:solidFill>
              </a:rPr>
              <a:t>="../thefile.html"&gt;my link&lt;/a&gt;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00FF"/>
                </a:solidFill>
              </a:rPr>
              <a:t>Within </a:t>
            </a:r>
            <a:r>
              <a:rPr lang="en-IN" dirty="0">
                <a:solidFill>
                  <a:srgbClr val="0000FF"/>
                </a:solidFill>
              </a:rPr>
              <a:t>a sub-directory: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&lt;</a:t>
            </a:r>
            <a:r>
              <a:rPr lang="en-IN" dirty="0">
                <a:solidFill>
                  <a:srgbClr val="0000FF"/>
                </a:solidFill>
              </a:rPr>
              <a:t>a </a:t>
            </a:r>
            <a:r>
              <a:rPr lang="en-IN" dirty="0" err="1">
                <a:solidFill>
                  <a:srgbClr val="0000FF"/>
                </a:solidFill>
              </a:rPr>
              <a:t>href</a:t>
            </a:r>
            <a:r>
              <a:rPr lang="en-IN" dirty="0">
                <a:solidFill>
                  <a:srgbClr val="0000FF"/>
                </a:solidFill>
              </a:rPr>
              <a:t>="</a:t>
            </a:r>
            <a:r>
              <a:rPr lang="en-IN" dirty="0" err="1">
                <a:solidFill>
                  <a:srgbClr val="0000FF"/>
                </a:solidFill>
              </a:rPr>
              <a:t>subdir</a:t>
            </a:r>
            <a:r>
              <a:rPr lang="en-IN" dirty="0">
                <a:solidFill>
                  <a:srgbClr val="0000FF"/>
                </a:solidFill>
              </a:rPr>
              <a:t>/thefile.html"&gt;my link&lt;/a&gt;</a:t>
            </a:r>
          </a:p>
        </p:txBody>
      </p:sp>
    </p:spTree>
    <p:extLst>
      <p:ext uri="{BB962C8B-B14F-4D97-AF65-F5344CB8AC3E}">
        <p14:creationId xmlns:p14="http://schemas.microsoft.com/office/powerpoint/2010/main" val="41088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Anchor Element in HTML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anchor element is used to create hyperlinks between a source anchor and a destination anchor.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source is the text, image, or button that links to another resource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destination is the resource that the source anchor links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2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HTML Document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457"/>
            <a:ext cx="10515600" cy="5077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&lt;title&gt;Page Title&lt;/title&gt;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&lt;h1&gt;My First Heading&lt;/h1&gt;</a:t>
            </a:r>
          </a:p>
          <a:p>
            <a:pPr marL="0" indent="0">
              <a:buNone/>
            </a:pPr>
            <a:r>
              <a:rPr lang="en-IN" dirty="0" smtClean="0"/>
              <a:t>&lt;p&gt;My first paragraph.&lt;/p&gt;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2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6600"/>
                </a:solidFill>
              </a:rPr>
              <a:t>The Anchor Element</a:t>
            </a:r>
            <a:br>
              <a:rPr lang="en-IN" dirty="0">
                <a:solidFill>
                  <a:srgbClr val="006600"/>
                </a:solidFill>
              </a:rPr>
            </a:br>
            <a:endParaRPr lang="en-IN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anchor element tag is the letter “a” surrounded by angle brackets like this: &lt;a&gt;.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Both </a:t>
            </a:r>
            <a:r>
              <a:rPr lang="en-IN" dirty="0"/>
              <a:t>the opening and closing attributes are required, and all of the content between the tags makes up the anchor source.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9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" y="365125"/>
            <a:ext cx="10472056" cy="5069881"/>
          </a:xfrm>
        </p:spPr>
      </p:pic>
    </p:spTree>
    <p:extLst>
      <p:ext uri="{BB962C8B-B14F-4D97-AF65-F5344CB8AC3E}">
        <p14:creationId xmlns:p14="http://schemas.microsoft.com/office/powerpoint/2010/main" val="14413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Anchor tag to </a:t>
            </a:r>
            <a:r>
              <a:rPr lang="en-IN" dirty="0">
                <a:solidFill>
                  <a:srgbClr val="FF0000"/>
                </a:solidFill>
              </a:rPr>
              <a:t>specific section within the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HTML </a:t>
            </a:r>
            <a:r>
              <a:rPr lang="en-IN" dirty="0"/>
              <a:t>bookmarks are used to allow readers to jump to specific parts of a Web page.</a:t>
            </a:r>
          </a:p>
          <a:p>
            <a:endParaRPr lang="en-IN" dirty="0"/>
          </a:p>
          <a:p>
            <a:r>
              <a:rPr lang="en-IN" dirty="0"/>
              <a:t>Bookmarks can be useful if your webpage is very long.</a:t>
            </a:r>
          </a:p>
          <a:p>
            <a:endParaRPr lang="en-IN" dirty="0"/>
          </a:p>
          <a:p>
            <a:r>
              <a:rPr lang="en-IN" dirty="0"/>
              <a:t>To make a bookmark, you must first create the bookmark, and then add a link to it.</a:t>
            </a:r>
          </a:p>
          <a:p>
            <a:endParaRPr lang="en-IN" dirty="0"/>
          </a:p>
          <a:p>
            <a:r>
              <a:rPr lang="en-IN" dirty="0"/>
              <a:t>When the link is clicked, the page will scroll to the location with the bookmark.</a:t>
            </a:r>
          </a:p>
        </p:txBody>
      </p:sp>
    </p:spTree>
    <p:extLst>
      <p:ext uri="{BB962C8B-B14F-4D97-AF65-F5344CB8AC3E}">
        <p14:creationId xmlns:p14="http://schemas.microsoft.com/office/powerpoint/2010/main" val="14514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for bookmark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567544"/>
            <a:ext cx="11299371" cy="4419990"/>
          </a:xfrm>
        </p:spPr>
      </p:pic>
    </p:spTree>
    <p:extLst>
      <p:ext uri="{BB962C8B-B14F-4D97-AF65-F5344CB8AC3E}">
        <p14:creationId xmlns:p14="http://schemas.microsoft.com/office/powerpoint/2010/main" val="30502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&lt;!DOCTYPE html&gt; declaration defines this document to be HTML5</a:t>
            </a:r>
          </a:p>
          <a:p>
            <a:r>
              <a:rPr lang="en-IN" dirty="0"/>
              <a:t>The &lt;html&gt; element is the root element of an HTML page</a:t>
            </a:r>
          </a:p>
          <a:p>
            <a:r>
              <a:rPr lang="en-IN" dirty="0"/>
              <a:t>The &lt;head&gt; element contains meta information about the document</a:t>
            </a:r>
          </a:p>
          <a:p>
            <a:r>
              <a:rPr lang="en-IN" dirty="0"/>
              <a:t>The &lt;title&gt; element specifies a title for the document</a:t>
            </a:r>
          </a:p>
          <a:p>
            <a:r>
              <a:rPr lang="en-IN" dirty="0"/>
              <a:t>The &lt;body&gt; element contains the visible page content</a:t>
            </a:r>
          </a:p>
          <a:p>
            <a:r>
              <a:rPr lang="en-IN" dirty="0"/>
              <a:t>The &lt;h1&gt; element defines a large heading</a:t>
            </a:r>
          </a:p>
          <a:p>
            <a:r>
              <a:rPr lang="en-IN" dirty="0"/>
              <a:t>The &lt;p&gt; element defines a paragraph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46914" cy="440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HTML Tags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HTML </a:t>
            </a:r>
            <a:r>
              <a:rPr lang="en-IN" dirty="0">
                <a:solidFill>
                  <a:srgbClr val="FF0000"/>
                </a:solidFill>
              </a:rPr>
              <a:t>tags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element </a:t>
            </a:r>
            <a:r>
              <a:rPr lang="en-IN" dirty="0"/>
              <a:t>names surrounded by angle brackets: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&lt;</a:t>
            </a:r>
            <a:r>
              <a:rPr lang="en-IN" dirty="0" err="1"/>
              <a:t>tagname</a:t>
            </a:r>
            <a:r>
              <a:rPr lang="en-IN" dirty="0"/>
              <a:t>&gt;content goes here...&lt;/</a:t>
            </a:r>
            <a:r>
              <a:rPr lang="en-IN" dirty="0" err="1"/>
              <a:t>tagname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HTML tags normally come in pairs like &lt;p&gt; and &lt;/p&gt;</a:t>
            </a:r>
          </a:p>
          <a:p>
            <a:pPr marL="0" indent="0">
              <a:buNone/>
            </a:pPr>
            <a:r>
              <a:rPr lang="en-IN" dirty="0"/>
              <a:t>The first tag in a pair is the start tag, the second tag is the end tag</a:t>
            </a:r>
          </a:p>
          <a:p>
            <a:pPr marL="0" indent="0">
              <a:buNone/>
            </a:pPr>
            <a:r>
              <a:rPr lang="en-IN" dirty="0"/>
              <a:t>The end tag is written like the start tag, but with a forward slash inserted before the tag name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HTML Headings</a:t>
            </a:r>
          </a:p>
          <a:p>
            <a:pPr marL="0" indent="0">
              <a:buNone/>
            </a:pPr>
            <a:r>
              <a:rPr lang="en-IN" dirty="0"/>
              <a:t>HTML headings are defined with the &lt;h1&gt; to &lt;h6&gt; tags.</a:t>
            </a:r>
          </a:p>
          <a:p>
            <a:pPr marL="0" indent="0">
              <a:buNone/>
            </a:pPr>
            <a:r>
              <a:rPr lang="en-IN" dirty="0"/>
              <a:t>&lt;h1&gt; defines the most important heading.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h6&gt; defines the least important heading: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9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Block and Inline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Block-level Elements : </a:t>
            </a:r>
          </a:p>
          <a:p>
            <a:pPr marL="0" indent="0">
              <a:buNone/>
            </a:pPr>
            <a:r>
              <a:rPr lang="en-IN" dirty="0" smtClean="0"/>
              <a:t>A block-level element always starts on a new line and takes up the full width available (stretches out to the left and right as far as it can).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The &lt;div&gt; element is a block-level element.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Example 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&lt;div&gt;Hello World&lt;/div&gt;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Inline Elements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An inline element does not start on a new line and only takes up as much width as necessary.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This is an inline &lt;span&gt; element inside a paragraph.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&lt;span&gt;Hello World&lt;/span&gt;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The &lt;span&gt; Element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The &lt;span&gt; element is often used as a container for some text.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The &lt;span&gt; element has no required attributes, but style, class and id are common.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When used together with CSS, the &lt;span&gt; element can be used to style parts of the text: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Example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&lt;h1&gt;My &lt;span style="</a:t>
            </a:r>
            <a:r>
              <a:rPr lang="en-IN" dirty="0" err="1" smtClean="0">
                <a:solidFill>
                  <a:srgbClr val="00B0F0"/>
                </a:solidFill>
              </a:rPr>
              <a:t>color:red</a:t>
            </a:r>
            <a:r>
              <a:rPr lang="en-IN" dirty="0" smtClean="0">
                <a:solidFill>
                  <a:srgbClr val="00B0F0"/>
                </a:solidFill>
              </a:rPr>
              <a:t>"&gt;Important&lt;/span&gt; Heading&lt;/h1&gt;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03571" cy="614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HTML </a:t>
            </a:r>
            <a:r>
              <a:rPr lang="en-IN" dirty="0"/>
              <a:t>Text Formatting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6803571" cy="5197249"/>
          </a:xfrm>
        </p:spPr>
        <p:txBody>
          <a:bodyPr>
            <a:normAutofit/>
          </a:bodyPr>
          <a:lstStyle/>
          <a:p>
            <a:r>
              <a:rPr lang="en-IN" dirty="0" smtClean="0"/>
              <a:t>&lt;</a:t>
            </a:r>
            <a:r>
              <a:rPr lang="en-IN" dirty="0"/>
              <a:t>b&gt;	</a:t>
            </a:r>
            <a:r>
              <a:rPr lang="en-IN" dirty="0" smtClean="0"/>
              <a:t>	Defines </a:t>
            </a:r>
            <a:r>
              <a:rPr lang="en-IN" dirty="0"/>
              <a:t>bold text</a:t>
            </a:r>
          </a:p>
          <a:p>
            <a:r>
              <a:rPr lang="en-IN" dirty="0"/>
              <a:t>&lt;</a:t>
            </a:r>
            <a:r>
              <a:rPr lang="en-IN" dirty="0" err="1"/>
              <a:t>em</a:t>
            </a:r>
            <a:r>
              <a:rPr lang="en-IN" dirty="0"/>
              <a:t>&gt;	Defines emphasized text </a:t>
            </a:r>
          </a:p>
          <a:p>
            <a:r>
              <a:rPr lang="en-IN" dirty="0"/>
              <a:t>&lt;</a:t>
            </a:r>
            <a:r>
              <a:rPr lang="en-IN" dirty="0" err="1"/>
              <a:t>i</a:t>
            </a:r>
            <a:r>
              <a:rPr lang="en-IN" dirty="0"/>
              <a:t>&gt;	</a:t>
            </a:r>
            <a:r>
              <a:rPr lang="en-IN" dirty="0" smtClean="0"/>
              <a:t>	Defines </a:t>
            </a:r>
            <a:r>
              <a:rPr lang="en-IN" dirty="0"/>
              <a:t>italic text</a:t>
            </a:r>
          </a:p>
          <a:p>
            <a:r>
              <a:rPr lang="en-IN" dirty="0"/>
              <a:t>&lt;small&gt;	Defines smaller text</a:t>
            </a:r>
          </a:p>
          <a:p>
            <a:r>
              <a:rPr lang="en-IN" dirty="0"/>
              <a:t>&lt;strong&gt;	Defines important text</a:t>
            </a:r>
          </a:p>
          <a:p>
            <a:r>
              <a:rPr lang="en-IN" dirty="0"/>
              <a:t>&lt;sub&gt;	Defines subscripted text</a:t>
            </a:r>
          </a:p>
          <a:p>
            <a:r>
              <a:rPr lang="en-IN" dirty="0"/>
              <a:t>&lt;sup&gt;	Defines superscripted text</a:t>
            </a:r>
          </a:p>
          <a:p>
            <a:r>
              <a:rPr lang="en-IN" dirty="0"/>
              <a:t>&lt;ins&gt;	Defines inserted text</a:t>
            </a:r>
          </a:p>
          <a:p>
            <a:r>
              <a:rPr lang="en-IN" dirty="0"/>
              <a:t>&lt;del&gt;	Defines deleted text</a:t>
            </a:r>
          </a:p>
          <a:p>
            <a:r>
              <a:rPr lang="en-IN" dirty="0"/>
              <a:t>&lt;mark&gt;	Defines marked/highlighted text</a:t>
            </a:r>
          </a:p>
        </p:txBody>
      </p:sp>
    </p:spTree>
    <p:extLst>
      <p:ext uri="{BB962C8B-B14F-4D97-AF65-F5344CB8AC3E}">
        <p14:creationId xmlns:p14="http://schemas.microsoft.com/office/powerpoint/2010/main" val="26201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DC0FD-A394-4A62-88EC-AC2BA72F95BE}"/>
</file>

<file path=customXml/itemProps2.xml><?xml version="1.0" encoding="utf-8"?>
<ds:datastoreItem xmlns:ds="http://schemas.openxmlformats.org/officeDocument/2006/customXml" ds:itemID="{0ED16455-4AB1-4572-A443-916C4AAB5C5F}"/>
</file>

<file path=customXml/itemProps3.xml><?xml version="1.0" encoding="utf-8"?>
<ds:datastoreItem xmlns:ds="http://schemas.openxmlformats.org/officeDocument/2006/customXml" ds:itemID="{69EA5C1B-9B43-4EE8-8360-FD334476ADB9}"/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977</Words>
  <Application>Microsoft Office PowerPoint</Application>
  <PresentationFormat>Widescreen</PresentationFormat>
  <Paragraphs>145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Verdana</vt:lpstr>
      <vt:lpstr>Office Theme</vt:lpstr>
      <vt:lpstr>Unit 2</vt:lpstr>
      <vt:lpstr> What is HTML? </vt:lpstr>
      <vt:lpstr>A Simple HTML Document </vt:lpstr>
      <vt:lpstr>PowerPoint Presentation</vt:lpstr>
      <vt:lpstr> HTML Tags </vt:lpstr>
      <vt:lpstr>HTML Block and Inline Elements</vt:lpstr>
      <vt:lpstr>PowerPoint Presentation</vt:lpstr>
      <vt:lpstr>PowerPoint Presentation</vt:lpstr>
      <vt:lpstr> HTML Text Formatting Elements </vt:lpstr>
      <vt:lpstr>&lt;hr&gt; tag</vt:lpstr>
      <vt:lpstr>Special Characters in HTML</vt:lpstr>
      <vt:lpstr>HTML comments</vt:lpstr>
      <vt:lpstr>PowerPoint Presentation</vt:lpstr>
      <vt:lpstr>Meta tag in html</vt:lpstr>
      <vt:lpstr>PowerPoint Presentation</vt:lpstr>
      <vt:lpstr>Lists in HTML</vt:lpstr>
      <vt:lpstr>Definition List &lt;dl&gt; tag</vt:lpstr>
      <vt:lpstr>PowerPoint Presentation</vt:lpstr>
      <vt:lpstr>PowerPoint Presentation</vt:lpstr>
      <vt:lpstr>HTML Links - Hyperlinks </vt:lpstr>
      <vt:lpstr>PowerPoint Presentation</vt:lpstr>
      <vt:lpstr>PowerPoint Presentation</vt:lpstr>
      <vt:lpstr>What are Absolute URLs? </vt:lpstr>
      <vt:lpstr>What are Relative URLs? </vt:lpstr>
      <vt:lpstr>PowerPoint Presentation</vt:lpstr>
      <vt:lpstr>Target Attribute</vt:lpstr>
      <vt:lpstr>PowerPoint Presentation</vt:lpstr>
      <vt:lpstr>Anchor tag: , Linking  To document in  folders</vt:lpstr>
      <vt:lpstr>Anchor Element in HTML</vt:lpstr>
      <vt:lpstr>The Anchor Element </vt:lpstr>
      <vt:lpstr>PowerPoint Presentation</vt:lpstr>
      <vt:lpstr>Anchor tag to specific section within the document</vt:lpstr>
      <vt:lpstr>Demo for bookmark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93</cp:revision>
  <dcterms:created xsi:type="dcterms:W3CDTF">2019-07-08T07:06:56Z</dcterms:created>
  <dcterms:modified xsi:type="dcterms:W3CDTF">2019-11-08T10:09:13Z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