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1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3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3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1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3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1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3AFA-9C9C-434D-90B0-B38C3D88244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4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9600" b="1" dirty="0" smtClean="0"/>
              <a:t/>
            </a:r>
            <a:br>
              <a:rPr lang="en-IN" sz="9600" b="1" dirty="0" smtClean="0"/>
            </a:br>
            <a:r>
              <a:rPr lang="en-IN" sz="9600" b="1" dirty="0" smtClean="0"/>
              <a:t>Unit 6 Cascading </a:t>
            </a:r>
            <a:r>
              <a:rPr lang="en-IN" sz="9600" b="1" dirty="0"/>
              <a:t>style sheets(</a:t>
            </a:r>
            <a:r>
              <a:rPr lang="en-IN" sz="9600" b="1" dirty="0" err="1"/>
              <a:t>css</a:t>
            </a:r>
            <a:r>
              <a:rPr lang="en-IN" sz="9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77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8145" y="332509"/>
            <a:ext cx="6632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External CSS:</a:t>
            </a:r>
          </a:p>
          <a:p>
            <a:endParaRPr lang="en-IN" b="0" i="0" u="sng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endParaRPr lang="en-IN" u="sng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IN" b="0" i="0" u="sng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(Styles.css)</a:t>
            </a:r>
          </a:p>
          <a:p>
            <a:endParaRPr lang="en-IN" b="0" i="0" u="sng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8145" y="2992582"/>
            <a:ext cx="61929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(Styles.html)</a:t>
            </a:r>
          </a:p>
          <a:p>
            <a:endParaRPr lang="en-IN" dirty="0"/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&lt;link </a:t>
            </a:r>
            <a:r>
              <a:rPr lang="en-IN" dirty="0" err="1"/>
              <a:t>rel</a:t>
            </a:r>
            <a:r>
              <a:rPr lang="en-IN" dirty="0"/>
              <a:t>="</a:t>
            </a:r>
            <a:r>
              <a:rPr lang="en-IN" dirty="0" err="1"/>
              <a:t>stylesheet</a:t>
            </a:r>
            <a:r>
              <a:rPr lang="en-IN" dirty="0"/>
              <a:t>" </a:t>
            </a:r>
            <a:r>
              <a:rPr lang="en-IN" dirty="0" err="1"/>
              <a:t>href</a:t>
            </a:r>
            <a:r>
              <a:rPr lang="en-IN" dirty="0"/>
              <a:t>="styles.css"&gt;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&lt;h1&gt;This is a heading&lt;/h1&gt;</a:t>
            </a:r>
          </a:p>
          <a:p>
            <a:r>
              <a:rPr lang="en-IN" dirty="0"/>
              <a:t>&lt;p&gt;This is a paragraph.&lt;/p&gt;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44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B303F16-F5B3-440D-ADB4-4B1EEAF15706}"/>
              </a:ext>
            </a:extLst>
          </p:cNvPr>
          <p:cNvSpPr/>
          <p:nvPr/>
        </p:nvSpPr>
        <p:spPr>
          <a:xfrm>
            <a:off x="372862" y="197346"/>
            <a:ext cx="1123913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CSS Selectors</a:t>
            </a:r>
          </a:p>
          <a:p>
            <a:r>
              <a:rPr lang="en-IN" dirty="0"/>
              <a:t>CSS selectors are used to "find" (or select) HTML elements based on their element name, id, class, attribute, and more.</a:t>
            </a:r>
          </a:p>
          <a:p>
            <a:endParaRPr lang="en-IN" dirty="0"/>
          </a:p>
          <a:p>
            <a:r>
              <a:rPr lang="en-IN" b="1" dirty="0"/>
              <a:t>The element Selector</a:t>
            </a:r>
          </a:p>
          <a:p>
            <a:r>
              <a:rPr lang="en-IN" dirty="0"/>
              <a:t>The element selector selects elements based on the element name.</a:t>
            </a:r>
          </a:p>
          <a:p>
            <a:r>
              <a:rPr lang="en-IN" dirty="0"/>
              <a:t>You can select all &lt;p&gt; elements on a page like this (in this case, all &lt;p&gt; elements will be </a:t>
            </a:r>
            <a:r>
              <a:rPr lang="en-IN" dirty="0" err="1"/>
              <a:t>center</a:t>
            </a:r>
            <a:r>
              <a:rPr lang="en-IN" dirty="0"/>
              <a:t>-aligned, with a red text </a:t>
            </a:r>
            <a:r>
              <a:rPr lang="en-IN" dirty="0" err="1"/>
              <a:t>color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p {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  color: red;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&lt;p&gt;Every paragraph will be affected by the style.&lt;/p&gt;</a:t>
            </a:r>
          </a:p>
          <a:p>
            <a:r>
              <a:rPr lang="en-US" dirty="0"/>
              <a:t>&lt;p&gt;Me too!&lt;/p&gt;</a:t>
            </a:r>
          </a:p>
          <a:p>
            <a:r>
              <a:rPr lang="en-US" dirty="0"/>
              <a:t>&lt;p&gt;And me!&lt;/p&gt;</a:t>
            </a:r>
          </a:p>
          <a:p>
            <a:r>
              <a:rPr lang="en-US" dirty="0"/>
              <a:t>&lt;/body&gt;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7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24AF4C5-33EE-4489-8495-4D4B9916396A}"/>
              </a:ext>
            </a:extLst>
          </p:cNvPr>
          <p:cNvSpPr/>
          <p:nvPr/>
        </p:nvSpPr>
        <p:spPr>
          <a:xfrm>
            <a:off x="452761" y="443884"/>
            <a:ext cx="110615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&amp;quot"/>
              </a:rPr>
              <a:t>The id Selector</a:t>
            </a:r>
          </a:p>
          <a:p>
            <a:endParaRPr lang="en-US" b="1" dirty="0">
              <a:solidFill>
                <a:srgbClr val="000000"/>
              </a:solidFill>
              <a:latin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id selector uses the id attribute of an HTML element to select a specific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id of an element should be unique within a page, so the id selector is used to select one unique element!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select an element with a specific id, write a hash (#) character, followed by the id of the element.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style rule below will be applied to the HTML element with id="para1":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0D7D91C-2A86-4385-849C-938B6CD04CAD}"/>
              </a:ext>
            </a:extLst>
          </p:cNvPr>
          <p:cNvSpPr/>
          <p:nvPr/>
        </p:nvSpPr>
        <p:spPr>
          <a:xfrm>
            <a:off x="2334827" y="3684232"/>
            <a:ext cx="6809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&amp;quot"/>
              </a:rPr>
              <a:t>Example</a:t>
            </a:r>
            <a:endParaRPr lang="es-ES" dirty="0">
              <a:solidFill>
                <a:srgbClr val="000000"/>
              </a:solidFill>
              <a:latin typeface="&amp;quot"/>
            </a:endParaRPr>
          </a:p>
          <a:p>
            <a:endParaRPr lang="es-ES" dirty="0">
              <a:solidFill>
                <a:srgbClr val="000000"/>
              </a:solidFill>
              <a:latin typeface="&amp;quot"/>
            </a:endParaRPr>
          </a:p>
          <a:p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#para1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 center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 red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endParaRPr lang="es-E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1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2706A15-0571-44AB-9963-C847D0E92CD1}"/>
              </a:ext>
            </a:extLst>
          </p:cNvPr>
          <p:cNvSpPr/>
          <p:nvPr/>
        </p:nvSpPr>
        <p:spPr>
          <a:xfrm>
            <a:off x="949911" y="612559"/>
            <a:ext cx="81940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#para1 {</a:t>
            </a:r>
          </a:p>
          <a:p>
            <a:r>
              <a:rPr lang="en-IN" dirty="0"/>
              <a:t>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&lt;p id="para1"&gt;Hello World!&lt;/p&gt;</a:t>
            </a:r>
          </a:p>
          <a:p>
            <a:r>
              <a:rPr lang="en-IN" dirty="0"/>
              <a:t>&lt;p&gt;This paragraph is not affected by the style.&lt;/p&gt;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C68A8A0-11D5-4C05-933E-68CAD5A5AEF8}"/>
              </a:ext>
            </a:extLst>
          </p:cNvPr>
          <p:cNvSpPr/>
          <p:nvPr/>
        </p:nvSpPr>
        <p:spPr>
          <a:xfrm>
            <a:off x="3010629" y="5570283"/>
            <a:ext cx="5638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An id name cannot start with a number!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1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2CE1C91-54BE-42AF-98A9-5BC186C6DE24}"/>
              </a:ext>
            </a:extLst>
          </p:cNvPr>
          <p:cNvSpPr/>
          <p:nvPr/>
        </p:nvSpPr>
        <p:spPr>
          <a:xfrm>
            <a:off x="603682" y="665825"/>
            <a:ext cx="10360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&amp;quot"/>
              </a:rPr>
              <a:t>The class Selector</a:t>
            </a:r>
          </a:p>
          <a:p>
            <a:endParaRPr lang="en-US" dirty="0">
              <a:solidFill>
                <a:srgbClr val="000000"/>
              </a:solidFill>
              <a:latin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class selector selects elements with a specific class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select elements with a specific class, write a period (.) character, followed by the name of the class.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example below, all HTML elements with class="center" will be red and center-aligned:</a:t>
            </a:r>
          </a:p>
          <a:p>
            <a:endParaRPr lang="en-US" dirty="0">
              <a:solidFill>
                <a:srgbClr val="000000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Example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.center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4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441283B-0979-4696-9B24-78512DFE882C}"/>
              </a:ext>
            </a:extLst>
          </p:cNvPr>
          <p:cNvSpPr/>
          <p:nvPr/>
        </p:nvSpPr>
        <p:spPr>
          <a:xfrm>
            <a:off x="1029810" y="710215"/>
            <a:ext cx="81141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.</a:t>
            </a:r>
            <a:r>
              <a:rPr lang="en-IN" dirty="0" err="1"/>
              <a:t>center</a:t>
            </a:r>
            <a:r>
              <a:rPr lang="en-IN" dirty="0"/>
              <a:t> {</a:t>
            </a:r>
          </a:p>
          <a:p>
            <a:r>
              <a:rPr lang="en-IN" dirty="0"/>
              <a:t>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 class="</a:t>
            </a:r>
            <a:r>
              <a:rPr lang="en-IN" dirty="0" err="1"/>
              <a:t>center</a:t>
            </a:r>
            <a:r>
              <a:rPr lang="en-IN" dirty="0"/>
              <a:t>"&gt;Red and </a:t>
            </a:r>
            <a:r>
              <a:rPr lang="en-IN" dirty="0" err="1"/>
              <a:t>center</a:t>
            </a:r>
            <a:r>
              <a:rPr lang="en-IN" dirty="0"/>
              <a:t>-aligned heading&lt;/h1&gt;</a:t>
            </a:r>
          </a:p>
          <a:p>
            <a:r>
              <a:rPr lang="en-IN" dirty="0"/>
              <a:t>&lt;p class="</a:t>
            </a:r>
            <a:r>
              <a:rPr lang="en-IN" dirty="0" err="1"/>
              <a:t>center</a:t>
            </a:r>
            <a:r>
              <a:rPr lang="en-IN" dirty="0"/>
              <a:t>"&gt;Red and </a:t>
            </a:r>
            <a:r>
              <a:rPr lang="en-IN" dirty="0" err="1"/>
              <a:t>center</a:t>
            </a:r>
            <a:r>
              <a:rPr lang="en-IN" dirty="0"/>
              <a:t>-aligned paragraph.&lt;/p&gt; 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9787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3B005E8-EF02-4DA9-8C1D-BCDAA321C527}"/>
              </a:ext>
            </a:extLst>
          </p:cNvPr>
          <p:cNvSpPr/>
          <p:nvPr/>
        </p:nvSpPr>
        <p:spPr>
          <a:xfrm>
            <a:off x="710213" y="301842"/>
            <a:ext cx="10173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can also specify that only specific HTML elements should be affected by a class.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example below, only &lt;p&gt; elements with class="center" will be center-aligned: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978F823-CB87-4D4A-BC30-9A0516AC12F6}"/>
              </a:ext>
            </a:extLst>
          </p:cNvPr>
          <p:cNvSpPr/>
          <p:nvPr/>
        </p:nvSpPr>
        <p:spPr>
          <a:xfrm>
            <a:off x="2231254" y="1561003"/>
            <a:ext cx="78715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 err="1"/>
              <a:t>p.center</a:t>
            </a:r>
            <a:r>
              <a:rPr lang="en-IN" dirty="0"/>
              <a:t> {</a:t>
            </a:r>
          </a:p>
          <a:p>
            <a:r>
              <a:rPr lang="en-IN" dirty="0"/>
              <a:t>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 class="</a:t>
            </a:r>
            <a:r>
              <a:rPr lang="en-IN" dirty="0" err="1"/>
              <a:t>center</a:t>
            </a:r>
            <a:r>
              <a:rPr lang="en-IN" dirty="0"/>
              <a:t>"&gt;This heading will not be affected&lt;/h1&gt;</a:t>
            </a:r>
          </a:p>
          <a:p>
            <a:r>
              <a:rPr lang="en-IN" dirty="0"/>
              <a:t>&lt;p class="</a:t>
            </a:r>
            <a:r>
              <a:rPr lang="en-IN" dirty="0" err="1"/>
              <a:t>center</a:t>
            </a:r>
            <a:r>
              <a:rPr lang="en-IN" dirty="0"/>
              <a:t>"&gt;This paragraph will be red and </a:t>
            </a:r>
            <a:r>
              <a:rPr lang="en-IN" dirty="0" err="1"/>
              <a:t>center</a:t>
            </a:r>
            <a:r>
              <a:rPr lang="en-IN" dirty="0"/>
              <a:t>-aligned.&lt;/p&gt; 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1113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AF0512F-5F88-4AF9-A503-86AC665B0437}"/>
              </a:ext>
            </a:extLst>
          </p:cNvPr>
          <p:cNvSpPr/>
          <p:nvPr/>
        </p:nvSpPr>
        <p:spPr>
          <a:xfrm>
            <a:off x="985421" y="2077374"/>
            <a:ext cx="20062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h1 {</a:t>
            </a:r>
            <a:br>
              <a:rPr lang="en-IN" dirty="0"/>
            </a:br>
            <a:r>
              <a:rPr lang="en-IN" dirty="0"/>
              <a:t>  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/>
              <a:t>: red;</a:t>
            </a:r>
            <a:br>
              <a:rPr lang="en-IN"/>
            </a:br>
            <a:r>
              <a:rPr lang="en-IN"/>
              <a:t>}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>h2 {</a:t>
            </a:r>
            <a:br>
              <a:rPr lang="en-IN"/>
            </a:br>
            <a:r>
              <a:rPr lang="en-IN"/>
              <a:t> 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color</a:t>
            </a:r>
            <a:r>
              <a:rPr lang="en-IN" dirty="0"/>
              <a:t>: red;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 {</a:t>
            </a:r>
            <a:br>
              <a:rPr lang="en-IN" dirty="0"/>
            </a:br>
            <a:r>
              <a:rPr lang="en-IN" dirty="0"/>
              <a:t>  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 red;</a:t>
            </a:r>
            <a:br>
              <a:rPr lang="en-IN" dirty="0"/>
            </a:br>
            <a:r>
              <a:rPr lang="en-IN" dirty="0"/>
              <a:t>} </a:t>
            </a:r>
            <a:endParaRPr lang="en-IN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04AC0B6-7C98-4174-AB77-6926B35EDDB2}"/>
              </a:ext>
            </a:extLst>
          </p:cNvPr>
          <p:cNvSpPr/>
          <p:nvPr/>
        </p:nvSpPr>
        <p:spPr>
          <a:xfrm>
            <a:off x="1278384" y="532660"/>
            <a:ext cx="579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&amp;quot"/>
              </a:rPr>
              <a:t>Grouping Selectors</a:t>
            </a:r>
            <a:endParaRPr lang="en-IN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6EA8835-65CE-4446-BCBA-C87697AA8846}"/>
              </a:ext>
            </a:extLst>
          </p:cNvPr>
          <p:cNvSpPr/>
          <p:nvPr/>
        </p:nvSpPr>
        <p:spPr>
          <a:xfrm>
            <a:off x="6596108" y="2272684"/>
            <a:ext cx="2547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h1, h2, p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 text-align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CD"/>
                </a:solidFill>
                <a:latin typeface="Consolas" panose="020B0609020204030204" pitchFamily="49" charset="0"/>
              </a:rPr>
              <a:t>center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 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27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3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CSS on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309"/>
            <a:ext cx="10515600" cy="5158654"/>
          </a:xfrm>
        </p:spPr>
        <p:txBody>
          <a:bodyPr>
            <a:normAutofit/>
          </a:bodyPr>
          <a:lstStyle/>
          <a:p>
            <a:r>
              <a:rPr lang="en-IN" dirty="0"/>
              <a:t>&lt;html&gt;&lt;head&gt;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table, </a:t>
            </a:r>
            <a:r>
              <a:rPr lang="en-IN" dirty="0" err="1"/>
              <a:t>th</a:t>
            </a:r>
            <a:r>
              <a:rPr lang="en-IN" dirty="0"/>
              <a:t>, td {</a:t>
            </a:r>
          </a:p>
          <a:p>
            <a:r>
              <a:rPr lang="en-IN" dirty="0"/>
              <a:t>    border: 1px solid black;</a:t>
            </a:r>
          </a:p>
          <a:p>
            <a:r>
              <a:rPr lang="en-IN" dirty="0"/>
              <a:t>}&lt;/style&gt;&lt;/head&gt;</a:t>
            </a:r>
          </a:p>
          <a:p>
            <a:r>
              <a:rPr lang="en-IN" dirty="0"/>
              <a:t>&lt;body&gt;&lt;table&gt; &lt;</a:t>
            </a:r>
            <a:r>
              <a:rPr lang="en-IN" dirty="0" err="1"/>
              <a:t>tr</a:t>
            </a:r>
            <a:r>
              <a:rPr lang="en-IN" dirty="0"/>
              <a:t>&gt;&lt;</a:t>
            </a:r>
            <a:r>
              <a:rPr lang="en-IN" dirty="0" err="1"/>
              <a:t>th</a:t>
            </a:r>
            <a:r>
              <a:rPr lang="en-IN" dirty="0"/>
              <a:t>&gt;Fruit&lt;/</a:t>
            </a:r>
            <a:r>
              <a:rPr lang="en-IN" dirty="0" err="1"/>
              <a:t>th</a:t>
            </a:r>
            <a:r>
              <a:rPr lang="en-IN" dirty="0"/>
              <a:t>&gt; &lt;</a:t>
            </a:r>
            <a:r>
              <a:rPr lang="en-IN" dirty="0" err="1"/>
              <a:t>th</a:t>
            </a:r>
            <a:r>
              <a:rPr lang="en-IN" dirty="0"/>
              <a:t>&gt;Vegetable&lt;/</a:t>
            </a:r>
            <a:r>
              <a:rPr lang="en-IN" dirty="0" err="1"/>
              <a:t>th</a:t>
            </a:r>
            <a:r>
              <a:rPr lang="en-IN" dirty="0"/>
              <a:t>&gt;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tr</a:t>
            </a:r>
            <a:r>
              <a:rPr lang="en-IN" dirty="0"/>
              <a:t>&gt;  &lt;td&gt;Apple&lt;/td&gt;</a:t>
            </a:r>
          </a:p>
          <a:p>
            <a:r>
              <a:rPr lang="en-IN" dirty="0"/>
              <a:t>    &lt;td&gt;Cucumber&lt;/td&gt;&lt;/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&lt;/table&gt;&lt;p&gt;Table presented with </a:t>
            </a:r>
            <a:r>
              <a:rPr lang="en-IN" dirty="0" err="1"/>
              <a:t>css</a:t>
            </a:r>
            <a:r>
              <a:rPr lang="en-IN" dirty="0"/>
              <a:t>&lt;/p&gt;&lt;/body&gt;&lt;/html&gt;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89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83" y="2441864"/>
            <a:ext cx="3273136" cy="1839191"/>
          </a:xfrm>
        </p:spPr>
      </p:pic>
    </p:spTree>
    <p:extLst>
      <p:ext uri="{BB962C8B-B14F-4D97-AF65-F5344CB8AC3E}">
        <p14:creationId xmlns:p14="http://schemas.microsoft.com/office/powerpoint/2010/main" val="251483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964" y="446809"/>
            <a:ext cx="81880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Cascading Style Sheets (CSS) describe how documents are presented on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Cascading Style Sheets (CSS) provide easy and effective alternatives to specify various attributes for the HTML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CSS, you can specify a number of style properties for a given HTML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property has a name and a value, separated by a colon (:).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property declaration is separated by a semi-colon (;).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935C2-B45F-480C-B6E7-0B935D356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13" y="4779839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 sheet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Font</a:t>
            </a:r>
          </a:p>
          <a:p>
            <a:r>
              <a:rPr lang="en-IN" smtClean="0"/>
              <a:t>Text </a:t>
            </a:r>
          </a:p>
          <a:p>
            <a:r>
              <a:rPr lang="en-IN" smtClean="0"/>
              <a:t>Box</a:t>
            </a:r>
            <a:endParaRPr lang="en-IN" dirty="0" smtClean="0"/>
          </a:p>
          <a:p>
            <a:r>
              <a:rPr lang="en-IN" dirty="0" err="1" smtClean="0"/>
              <a:t>Color</a:t>
            </a:r>
            <a:r>
              <a:rPr lang="en-IN" dirty="0" smtClean="0"/>
              <a:t> </a:t>
            </a:r>
          </a:p>
          <a:p>
            <a:r>
              <a:rPr lang="en-IN" dirty="0" smtClean="0"/>
              <a:t>Background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4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455" y="477982"/>
            <a:ext cx="10276609" cy="64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8359" y="1121748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&lt;html</a:t>
            </a:r>
            <a:r>
              <a:rPr lang="en-IN" dirty="0" smtClean="0">
                <a:solidFill>
                  <a:srgbClr val="0070C0"/>
                </a:solidFill>
              </a:rPr>
              <a:t>&gt; </a:t>
            </a:r>
            <a:r>
              <a:rPr lang="en-IN" dirty="0">
                <a:solidFill>
                  <a:srgbClr val="0070C0"/>
                </a:solidFill>
              </a:rPr>
              <a:t>&lt;head</a:t>
            </a:r>
            <a:r>
              <a:rPr lang="en-IN" dirty="0" smtClean="0">
                <a:solidFill>
                  <a:srgbClr val="0070C0"/>
                </a:solidFill>
              </a:rPr>
              <a:t>&gt;      </a:t>
            </a:r>
            <a:r>
              <a:rPr lang="en-IN" dirty="0">
                <a:solidFill>
                  <a:srgbClr val="0070C0"/>
                </a:solidFill>
              </a:rPr>
              <a:t>&lt;title&gt;HTML CSS&lt;/title&gt;</a:t>
            </a:r>
          </a:p>
          <a:p>
            <a:r>
              <a:rPr lang="en-IN" dirty="0">
                <a:solidFill>
                  <a:srgbClr val="0070C0"/>
                </a:solidFill>
              </a:rPr>
              <a:t>   &lt;/head</a:t>
            </a:r>
            <a:r>
              <a:rPr lang="en-IN" dirty="0" smtClean="0">
                <a:solidFill>
                  <a:srgbClr val="0070C0"/>
                </a:solidFill>
              </a:rPr>
              <a:t>&gt;   </a:t>
            </a:r>
            <a:r>
              <a:rPr lang="en-IN" dirty="0">
                <a:solidFill>
                  <a:srgbClr val="0070C0"/>
                </a:solidFill>
              </a:rPr>
              <a:t>&lt;body&gt;</a:t>
            </a:r>
          </a:p>
          <a:p>
            <a:r>
              <a:rPr lang="en-IN" dirty="0">
                <a:solidFill>
                  <a:srgbClr val="0070C0"/>
                </a:solidFill>
              </a:rPr>
              <a:t>      &lt;p&gt;&lt;font </a:t>
            </a:r>
            <a:r>
              <a:rPr lang="en-IN" dirty="0" err="1">
                <a:solidFill>
                  <a:srgbClr val="0070C0"/>
                </a:solidFill>
              </a:rPr>
              <a:t>color</a:t>
            </a:r>
            <a:r>
              <a:rPr lang="en-IN" dirty="0">
                <a:solidFill>
                  <a:srgbClr val="0070C0"/>
                </a:solidFill>
              </a:rPr>
              <a:t> = "green" size = "5"&gt;Hello, World!&lt;/font&gt;&lt;/p&gt;</a:t>
            </a:r>
          </a:p>
          <a:p>
            <a:r>
              <a:rPr lang="en-IN" dirty="0">
                <a:solidFill>
                  <a:srgbClr val="0070C0"/>
                </a:solidFill>
              </a:rPr>
              <a:t>   &lt;/body&gt;</a:t>
            </a:r>
          </a:p>
          <a:p>
            <a:r>
              <a:rPr lang="en-IN" dirty="0">
                <a:solidFill>
                  <a:srgbClr val="0070C0"/>
                </a:solidFill>
              </a:rPr>
              <a:t>&lt;/html&gt;</a:t>
            </a:r>
          </a:p>
          <a:p>
            <a:r>
              <a:rPr lang="en-IN" dirty="0" smtClean="0"/>
              <a:t>You </a:t>
            </a:r>
            <a:r>
              <a:rPr lang="en-IN" dirty="0"/>
              <a:t>can write the above code using CSS: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58635" y="2971800"/>
            <a:ext cx="8094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&lt;</a:t>
            </a:r>
            <a:r>
              <a:rPr lang="en-IN" dirty="0">
                <a:solidFill>
                  <a:srgbClr val="FF0000"/>
                </a:solidFill>
              </a:rPr>
              <a:t>html</a:t>
            </a:r>
            <a:r>
              <a:rPr lang="en-IN" dirty="0" smtClean="0">
                <a:solidFill>
                  <a:srgbClr val="FF0000"/>
                </a:solidFill>
              </a:rPr>
              <a:t>&gt;&lt;</a:t>
            </a:r>
            <a:r>
              <a:rPr lang="en-IN" dirty="0">
                <a:solidFill>
                  <a:srgbClr val="FF0000"/>
                </a:solidFill>
              </a:rPr>
              <a:t>head&gt;</a:t>
            </a:r>
          </a:p>
          <a:p>
            <a:r>
              <a:rPr lang="en-IN" dirty="0">
                <a:solidFill>
                  <a:srgbClr val="FF0000"/>
                </a:solidFill>
              </a:rPr>
              <a:t>      &lt;title&gt;HTML CSS&lt;/title</a:t>
            </a:r>
            <a:r>
              <a:rPr lang="en-IN" dirty="0" smtClean="0">
                <a:solidFill>
                  <a:srgbClr val="FF0000"/>
                </a:solidFill>
              </a:rPr>
              <a:t>&gt;   </a:t>
            </a:r>
            <a:r>
              <a:rPr lang="en-IN" dirty="0">
                <a:solidFill>
                  <a:srgbClr val="FF0000"/>
                </a:solidFill>
              </a:rPr>
              <a:t>&lt;/head</a:t>
            </a:r>
            <a:r>
              <a:rPr lang="en-IN" dirty="0" smtClean="0">
                <a:solidFill>
                  <a:srgbClr val="FF0000"/>
                </a:solidFill>
              </a:rPr>
              <a:t>&gt;   </a:t>
            </a:r>
            <a:r>
              <a:rPr lang="en-IN" dirty="0">
                <a:solidFill>
                  <a:srgbClr val="FF0000"/>
                </a:solidFill>
              </a:rPr>
              <a:t>&lt;body&gt;</a:t>
            </a:r>
          </a:p>
          <a:p>
            <a:r>
              <a:rPr lang="en-IN" dirty="0">
                <a:solidFill>
                  <a:srgbClr val="FF0000"/>
                </a:solidFill>
              </a:rPr>
              <a:t>      &lt;p style = "</a:t>
            </a:r>
            <a:r>
              <a:rPr lang="en-IN" dirty="0" err="1">
                <a:solidFill>
                  <a:srgbClr val="FF0000"/>
                </a:solidFill>
              </a:rPr>
              <a:t>color:green</a:t>
            </a:r>
            <a:r>
              <a:rPr lang="en-IN" dirty="0">
                <a:solidFill>
                  <a:srgbClr val="FF0000"/>
                </a:solidFill>
              </a:rPr>
              <a:t>; font-size:24px;" &gt;Hello, World!&lt;/p&gt;</a:t>
            </a:r>
          </a:p>
          <a:p>
            <a:r>
              <a:rPr lang="en-IN" dirty="0">
                <a:solidFill>
                  <a:srgbClr val="FF0000"/>
                </a:solidFill>
              </a:rPr>
              <a:t>   &lt;/body&gt;</a:t>
            </a:r>
          </a:p>
          <a:p>
            <a:r>
              <a:rPr lang="en-IN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7691" y="3429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let's consider an example of HTML document which makes use of &lt;font&gt; tag and associated attributes to specify text </a:t>
            </a:r>
            <a:r>
              <a:rPr lang="en-IN" dirty="0" err="1"/>
              <a:t>color</a:t>
            </a:r>
            <a:r>
              <a:rPr lang="en-IN" dirty="0"/>
              <a:t> and font size −</a:t>
            </a:r>
          </a:p>
        </p:txBody>
      </p:sp>
    </p:spTree>
    <p:extLst>
      <p:ext uri="{BB962C8B-B14F-4D97-AF65-F5344CB8AC3E}">
        <p14:creationId xmlns:p14="http://schemas.microsoft.com/office/powerpoint/2010/main" val="40704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External Style Sheet</a:t>
            </a:r>
            <a:r>
              <a:rPr lang="en-IN" dirty="0">
                <a:solidFill>
                  <a:srgbClr val="0070C0"/>
                </a:solidFill>
              </a:rPr>
              <a:t> − Define style sheet rules in a separate .</a:t>
            </a:r>
            <a:r>
              <a:rPr lang="en-IN" dirty="0" err="1">
                <a:solidFill>
                  <a:srgbClr val="0070C0"/>
                </a:solidFill>
              </a:rPr>
              <a:t>css</a:t>
            </a:r>
            <a:r>
              <a:rPr lang="en-IN" dirty="0">
                <a:solidFill>
                  <a:srgbClr val="0070C0"/>
                </a:solidFill>
              </a:rPr>
              <a:t> file and then include that file in your HTML document using HTML &lt;link&gt; tag.</a:t>
            </a:r>
          </a:p>
          <a:p>
            <a:pPr marL="285750" indent="-285750"/>
            <a:r>
              <a:rPr lang="en-IN" dirty="0">
                <a:solidFill>
                  <a:srgbClr val="0070C0"/>
                </a:solidFill>
              </a:rPr>
              <a:t>An external style sheet is used to define the style for many HTML pages.</a:t>
            </a:r>
          </a:p>
          <a:p>
            <a:pPr marL="285750" indent="-285750"/>
            <a:r>
              <a:rPr lang="en-IN" b="1" dirty="0">
                <a:solidFill>
                  <a:srgbClr val="0070C0"/>
                </a:solidFill>
              </a:rPr>
              <a:t>With an external style sheet, you can change the look of an entire web site, by changing one file!</a:t>
            </a:r>
            <a:endParaRPr lang="en-IN" dirty="0">
              <a:solidFill>
                <a:srgbClr val="0070C0"/>
              </a:solidFill>
            </a:endParaRPr>
          </a:p>
          <a:p>
            <a:pPr marL="285750" indent="-285750"/>
            <a:r>
              <a:rPr lang="en-IN" dirty="0">
                <a:solidFill>
                  <a:srgbClr val="0070C0"/>
                </a:solidFill>
              </a:rPr>
              <a:t>To use an external style sheet, add a link to it in the &lt;head&gt; section of the HTML page: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7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09155"/>
            <a:ext cx="8458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CSS in three ways in your HTML document 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−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b="1" dirty="0" smtClean="0">
                <a:solidFill>
                  <a:srgbClr val="0070C0"/>
                </a:solidFill>
              </a:rPr>
              <a:t>External </a:t>
            </a:r>
            <a:r>
              <a:rPr lang="en-IN" sz="3600" b="1" dirty="0">
                <a:solidFill>
                  <a:srgbClr val="0070C0"/>
                </a:solidFill>
              </a:rPr>
              <a:t>Style </a:t>
            </a:r>
            <a:r>
              <a:rPr lang="en-IN" sz="3600" b="1" dirty="0" smtClean="0">
                <a:solidFill>
                  <a:srgbClr val="0070C0"/>
                </a:solidFill>
              </a:rPr>
              <a:t>Sheet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rgbClr val="FF0000"/>
                </a:solidFill>
              </a:rPr>
              <a:t>Internal Style </a:t>
            </a:r>
            <a:r>
              <a:rPr lang="en-IN" sz="3600" b="1" dirty="0" smtClean="0">
                <a:solidFill>
                  <a:srgbClr val="FF0000"/>
                </a:solidFill>
              </a:rPr>
              <a:t>Sheet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3600" b="1" dirty="0">
              <a:solidFill>
                <a:srgbClr val="FF00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3600" b="1" dirty="0" smtClean="0">
              <a:solidFill>
                <a:srgbClr val="FF00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rgbClr val="7030A0"/>
                </a:solidFill>
              </a:rPr>
              <a:t>Inline Style Sheet</a:t>
            </a:r>
            <a:endParaRPr lang="en-IN" sz="3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sz="3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7030A0"/>
                </a:solidFill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6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Internal Style Sheet</a:t>
            </a:r>
            <a:r>
              <a:rPr lang="en-IN" dirty="0">
                <a:solidFill>
                  <a:srgbClr val="FF0000"/>
                </a:solidFill>
              </a:rPr>
              <a:t> − Define style sheet rules in header section of the HTML document using &lt;style&gt; tag. </a:t>
            </a:r>
          </a:p>
          <a:p>
            <a:pPr marL="285750" indent="-285750"/>
            <a:r>
              <a:rPr lang="en-IN" dirty="0">
                <a:solidFill>
                  <a:srgbClr val="FF0000"/>
                </a:solidFill>
              </a:rPr>
              <a:t>An internal CSS is used to define a style for a single HTML page.</a:t>
            </a:r>
          </a:p>
          <a:p>
            <a:pPr marL="285750" indent="-285750"/>
            <a:r>
              <a:rPr lang="en-IN" dirty="0">
                <a:solidFill>
                  <a:srgbClr val="FF0000"/>
                </a:solidFill>
              </a:rPr>
              <a:t>An internal CSS is defined in the &lt;head&gt; section of an HTML page, within a &lt;style&gt; element: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4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Inline Style Sheet</a:t>
            </a: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Define </a:t>
            </a:r>
            <a:r>
              <a:rPr lang="en-IN" dirty="0">
                <a:solidFill>
                  <a:srgbClr val="7030A0"/>
                </a:solidFill>
              </a:rPr>
              <a:t>style sheet rules directly along-with the HTML elements using </a:t>
            </a:r>
            <a:r>
              <a:rPr lang="en-IN" b="1" dirty="0">
                <a:solidFill>
                  <a:srgbClr val="7030A0"/>
                </a:solidFill>
              </a:rPr>
              <a:t>style</a:t>
            </a:r>
            <a:r>
              <a:rPr lang="en-IN" dirty="0">
                <a:solidFill>
                  <a:srgbClr val="7030A0"/>
                </a:solidFill>
              </a:rPr>
              <a:t> attribute.</a:t>
            </a:r>
          </a:p>
          <a:p>
            <a:pPr marL="285750" indent="-285750"/>
            <a:r>
              <a:rPr lang="en-IN" dirty="0">
                <a:solidFill>
                  <a:srgbClr val="7030A0"/>
                </a:solidFill>
              </a:rPr>
              <a:t>An inline CSS is used to apply a unique style to a single HTML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8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543" y="66738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Inline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5543" y="17379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 style="</a:t>
            </a:r>
            <a:r>
              <a:rPr lang="en-IN" dirty="0" err="1"/>
              <a:t>color:blue</a:t>
            </a:r>
            <a:r>
              <a:rPr lang="en-IN" dirty="0"/>
              <a:t>;"&gt;This is a Blue Heading&lt;/h1&gt;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082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006" y="636216"/>
            <a:ext cx="150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Internal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364" y="1267692"/>
            <a:ext cx="8416636" cy="42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body {background-</a:t>
            </a: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powderblue</a:t>
            </a:r>
            <a:r>
              <a:rPr lang="en-IN" dirty="0"/>
              <a:t>;}</a:t>
            </a:r>
          </a:p>
          <a:p>
            <a:r>
              <a:rPr lang="en-IN" dirty="0"/>
              <a:t>h1   {</a:t>
            </a:r>
            <a:r>
              <a:rPr lang="en-IN" dirty="0" err="1"/>
              <a:t>color</a:t>
            </a:r>
            <a:r>
              <a:rPr lang="en-IN" dirty="0"/>
              <a:t>: blue;}</a:t>
            </a:r>
          </a:p>
          <a:p>
            <a:r>
              <a:rPr lang="en-IN" dirty="0"/>
              <a:t>p    {</a:t>
            </a:r>
            <a:r>
              <a:rPr lang="en-IN" dirty="0" err="1"/>
              <a:t>color</a:t>
            </a:r>
            <a:r>
              <a:rPr lang="en-IN" dirty="0"/>
              <a:t>: red;}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&lt;h1&gt;This is a heading&lt;/h1&gt;</a:t>
            </a:r>
          </a:p>
          <a:p>
            <a:r>
              <a:rPr lang="en-IN" dirty="0"/>
              <a:t>&lt;p&gt;This is a paragraph.&lt;/p&gt;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527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F77B1C-802F-468C-BC61-06CBCD36F6A8}"/>
</file>

<file path=customXml/itemProps2.xml><?xml version="1.0" encoding="utf-8"?>
<ds:datastoreItem xmlns:ds="http://schemas.openxmlformats.org/officeDocument/2006/customXml" ds:itemID="{A51B5709-E380-42C7-B69F-417321B1C3D4}"/>
</file>

<file path=customXml/itemProps3.xml><?xml version="1.0" encoding="utf-8"?>
<ds:datastoreItem xmlns:ds="http://schemas.openxmlformats.org/officeDocument/2006/customXml" ds:itemID="{E70DC463-7893-4314-A9A9-F9B9040580E7}"/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1000</Words>
  <Application>Microsoft Office PowerPoint</Application>
  <PresentationFormat>Widescreen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&amp;quot</vt:lpstr>
      <vt:lpstr>Arial</vt:lpstr>
      <vt:lpstr>Calibri</vt:lpstr>
      <vt:lpstr>Calibri Light</vt:lpstr>
      <vt:lpstr>Consolas</vt:lpstr>
      <vt:lpstr>Segoe UI</vt:lpstr>
      <vt:lpstr>Times New Roman</vt:lpstr>
      <vt:lpstr>Verdana</vt:lpstr>
      <vt:lpstr>Wingdings</vt:lpstr>
      <vt:lpstr>Office Theme</vt:lpstr>
      <vt:lpstr> Unit 6 Cascading style sheets(css)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on Table</vt:lpstr>
      <vt:lpstr>PowerPoint Presentation</vt:lpstr>
      <vt:lpstr>Style sheet Properties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sheets(css)</dc:title>
  <dc:creator>Neha More</dc:creator>
  <cp:lastModifiedBy>Geetha Unnikrishnan</cp:lastModifiedBy>
  <cp:revision>51</cp:revision>
  <dcterms:created xsi:type="dcterms:W3CDTF">2017-11-02T06:20:16Z</dcterms:created>
  <dcterms:modified xsi:type="dcterms:W3CDTF">2019-11-26T06:09:40Z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</Properties>
</file>