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6.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4"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2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4F8C5AB-101A-4278-A92A-F39A57D67134}" type="datetimeFigureOut">
              <a:rPr lang="en-IN" smtClean="0"/>
              <a:t>14-03-2022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B965FD-A3A7-4BD8-B15C-796D90E25198}" type="slidenum">
              <a:rPr lang="en-IN" smtClean="0"/>
              <a:t>‹#›</a:t>
            </a:fld>
            <a:endParaRPr lang="en-IN"/>
          </a:p>
        </p:txBody>
      </p:sp>
    </p:spTree>
    <p:extLst>
      <p:ext uri="{BB962C8B-B14F-4D97-AF65-F5344CB8AC3E}">
        <p14:creationId xmlns:p14="http://schemas.microsoft.com/office/powerpoint/2010/main" val="535968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4F8C5AB-101A-4278-A92A-F39A57D67134}" type="datetimeFigureOut">
              <a:rPr lang="en-IN" smtClean="0"/>
              <a:t>14-03-2022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B965FD-A3A7-4BD8-B15C-796D90E25198}" type="slidenum">
              <a:rPr lang="en-IN" smtClean="0"/>
              <a:t>‹#›</a:t>
            </a:fld>
            <a:endParaRPr lang="en-IN"/>
          </a:p>
        </p:txBody>
      </p:sp>
    </p:spTree>
    <p:extLst>
      <p:ext uri="{BB962C8B-B14F-4D97-AF65-F5344CB8AC3E}">
        <p14:creationId xmlns:p14="http://schemas.microsoft.com/office/powerpoint/2010/main" val="2866332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4F8C5AB-101A-4278-A92A-F39A57D67134}" type="datetimeFigureOut">
              <a:rPr lang="en-IN" smtClean="0"/>
              <a:t>14-03-2022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B965FD-A3A7-4BD8-B15C-796D90E25198}" type="slidenum">
              <a:rPr lang="en-IN" smtClean="0"/>
              <a:t>‹#›</a:t>
            </a:fld>
            <a:endParaRPr lang="en-IN"/>
          </a:p>
        </p:txBody>
      </p:sp>
    </p:spTree>
    <p:extLst>
      <p:ext uri="{BB962C8B-B14F-4D97-AF65-F5344CB8AC3E}">
        <p14:creationId xmlns:p14="http://schemas.microsoft.com/office/powerpoint/2010/main" val="1744643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4F8C5AB-101A-4278-A92A-F39A57D67134}" type="datetimeFigureOut">
              <a:rPr lang="en-IN" smtClean="0"/>
              <a:t>14-03-2022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B965FD-A3A7-4BD8-B15C-796D90E25198}" type="slidenum">
              <a:rPr lang="en-IN" smtClean="0"/>
              <a:t>‹#›</a:t>
            </a:fld>
            <a:endParaRPr lang="en-IN"/>
          </a:p>
        </p:txBody>
      </p:sp>
    </p:spTree>
    <p:extLst>
      <p:ext uri="{BB962C8B-B14F-4D97-AF65-F5344CB8AC3E}">
        <p14:creationId xmlns:p14="http://schemas.microsoft.com/office/powerpoint/2010/main" val="90517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F8C5AB-101A-4278-A92A-F39A57D67134}" type="datetimeFigureOut">
              <a:rPr lang="en-IN" smtClean="0"/>
              <a:t>14-03-2022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B965FD-A3A7-4BD8-B15C-796D90E25198}" type="slidenum">
              <a:rPr lang="en-IN" smtClean="0"/>
              <a:t>‹#›</a:t>
            </a:fld>
            <a:endParaRPr lang="en-IN"/>
          </a:p>
        </p:txBody>
      </p:sp>
    </p:spTree>
    <p:extLst>
      <p:ext uri="{BB962C8B-B14F-4D97-AF65-F5344CB8AC3E}">
        <p14:creationId xmlns:p14="http://schemas.microsoft.com/office/powerpoint/2010/main" val="3305893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4F8C5AB-101A-4278-A92A-F39A57D67134}" type="datetimeFigureOut">
              <a:rPr lang="en-IN" smtClean="0"/>
              <a:t>14-03-2022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B965FD-A3A7-4BD8-B15C-796D90E25198}" type="slidenum">
              <a:rPr lang="en-IN" smtClean="0"/>
              <a:t>‹#›</a:t>
            </a:fld>
            <a:endParaRPr lang="en-IN"/>
          </a:p>
        </p:txBody>
      </p:sp>
    </p:spTree>
    <p:extLst>
      <p:ext uri="{BB962C8B-B14F-4D97-AF65-F5344CB8AC3E}">
        <p14:creationId xmlns:p14="http://schemas.microsoft.com/office/powerpoint/2010/main" val="1462435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4F8C5AB-101A-4278-A92A-F39A57D67134}" type="datetimeFigureOut">
              <a:rPr lang="en-IN" smtClean="0"/>
              <a:t>14-03-2022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B965FD-A3A7-4BD8-B15C-796D90E25198}" type="slidenum">
              <a:rPr lang="en-IN" smtClean="0"/>
              <a:t>‹#›</a:t>
            </a:fld>
            <a:endParaRPr lang="en-IN"/>
          </a:p>
        </p:txBody>
      </p:sp>
    </p:spTree>
    <p:extLst>
      <p:ext uri="{BB962C8B-B14F-4D97-AF65-F5344CB8AC3E}">
        <p14:creationId xmlns:p14="http://schemas.microsoft.com/office/powerpoint/2010/main" val="2899179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4F8C5AB-101A-4278-A92A-F39A57D67134}" type="datetimeFigureOut">
              <a:rPr lang="en-IN" smtClean="0"/>
              <a:t>14-03-2022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B965FD-A3A7-4BD8-B15C-796D90E25198}" type="slidenum">
              <a:rPr lang="en-IN" smtClean="0"/>
              <a:t>‹#›</a:t>
            </a:fld>
            <a:endParaRPr lang="en-IN"/>
          </a:p>
        </p:txBody>
      </p:sp>
    </p:spTree>
    <p:extLst>
      <p:ext uri="{BB962C8B-B14F-4D97-AF65-F5344CB8AC3E}">
        <p14:creationId xmlns:p14="http://schemas.microsoft.com/office/powerpoint/2010/main" val="1476279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F8C5AB-101A-4278-A92A-F39A57D67134}" type="datetimeFigureOut">
              <a:rPr lang="en-IN" smtClean="0"/>
              <a:t>14-03-2022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B965FD-A3A7-4BD8-B15C-796D90E25198}" type="slidenum">
              <a:rPr lang="en-IN" smtClean="0"/>
              <a:t>‹#›</a:t>
            </a:fld>
            <a:endParaRPr lang="en-IN"/>
          </a:p>
        </p:txBody>
      </p:sp>
    </p:spTree>
    <p:extLst>
      <p:ext uri="{BB962C8B-B14F-4D97-AF65-F5344CB8AC3E}">
        <p14:creationId xmlns:p14="http://schemas.microsoft.com/office/powerpoint/2010/main" val="2035973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F8C5AB-101A-4278-A92A-F39A57D67134}" type="datetimeFigureOut">
              <a:rPr lang="en-IN" smtClean="0"/>
              <a:t>14-03-2022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B965FD-A3A7-4BD8-B15C-796D90E25198}" type="slidenum">
              <a:rPr lang="en-IN" smtClean="0"/>
              <a:t>‹#›</a:t>
            </a:fld>
            <a:endParaRPr lang="en-IN"/>
          </a:p>
        </p:txBody>
      </p:sp>
    </p:spTree>
    <p:extLst>
      <p:ext uri="{BB962C8B-B14F-4D97-AF65-F5344CB8AC3E}">
        <p14:creationId xmlns:p14="http://schemas.microsoft.com/office/powerpoint/2010/main" val="3024078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F8C5AB-101A-4278-A92A-F39A57D67134}" type="datetimeFigureOut">
              <a:rPr lang="en-IN" smtClean="0"/>
              <a:t>14-03-2022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B965FD-A3A7-4BD8-B15C-796D90E25198}" type="slidenum">
              <a:rPr lang="en-IN" smtClean="0"/>
              <a:t>‹#›</a:t>
            </a:fld>
            <a:endParaRPr lang="en-IN"/>
          </a:p>
        </p:txBody>
      </p:sp>
    </p:spTree>
    <p:extLst>
      <p:ext uri="{BB962C8B-B14F-4D97-AF65-F5344CB8AC3E}">
        <p14:creationId xmlns:p14="http://schemas.microsoft.com/office/powerpoint/2010/main" val="1189161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F8C5AB-101A-4278-A92A-F39A57D67134}" type="datetimeFigureOut">
              <a:rPr lang="en-IN" smtClean="0"/>
              <a:t>14-03-2022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B965FD-A3A7-4BD8-B15C-796D90E25198}" type="slidenum">
              <a:rPr lang="en-IN" smtClean="0"/>
              <a:t>‹#›</a:t>
            </a:fld>
            <a:endParaRPr lang="en-IN"/>
          </a:p>
        </p:txBody>
      </p:sp>
    </p:spTree>
    <p:extLst>
      <p:ext uri="{BB962C8B-B14F-4D97-AF65-F5344CB8AC3E}">
        <p14:creationId xmlns:p14="http://schemas.microsoft.com/office/powerpoint/2010/main" val="3643693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Hard Disk Drive</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066180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smtClean="0"/>
              <a:t>Hard Disk Drive is installed internally in our computer systems, which is connected directly to the disk controllers of the motherboard. Hard Disk Drive is a storage device which stores the operation system (OS) , installed software, and the other computer files.</a:t>
            </a:r>
          </a:p>
          <a:p>
            <a:endParaRPr lang="en-IN" dirty="0" smtClean="0"/>
          </a:p>
        </p:txBody>
      </p:sp>
    </p:spTree>
    <p:extLst>
      <p:ext uri="{BB962C8B-B14F-4D97-AF65-F5344CB8AC3E}">
        <p14:creationId xmlns:p14="http://schemas.microsoft.com/office/powerpoint/2010/main" val="1008182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HDD means the data is retained when our computer system is shut down. HDD is also called a fixed disk, hard disk, or hard drive. The HDD was introduced in the year 1956 by IBM.</a:t>
            </a:r>
          </a:p>
          <a:p>
            <a:endParaRPr lang="en-IN" dirty="0" smtClean="0"/>
          </a:p>
          <a:p>
            <a:endParaRPr lang="en-IN" dirty="0"/>
          </a:p>
        </p:txBody>
      </p:sp>
    </p:spTree>
    <p:extLst>
      <p:ext uri="{BB962C8B-B14F-4D97-AF65-F5344CB8AC3E}">
        <p14:creationId xmlns:p14="http://schemas.microsoft.com/office/powerpoint/2010/main" val="1650691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The first personal computer contains a hard drive of less than 1 megabyte, while modern computers contain the hard drive of 1 terabyte. </a:t>
            </a:r>
          </a:p>
          <a:p>
            <a:r>
              <a:rPr lang="en-IN" dirty="0" smtClean="0"/>
              <a:t>The desktop computers which have external hard drives are used for backup purposes or additional storage.</a:t>
            </a:r>
          </a:p>
          <a:p>
            <a:endParaRPr lang="en-IN" dirty="0"/>
          </a:p>
        </p:txBody>
      </p:sp>
    </p:spTree>
    <p:extLst>
      <p:ext uri="{BB962C8B-B14F-4D97-AF65-F5344CB8AC3E}">
        <p14:creationId xmlns:p14="http://schemas.microsoft.com/office/powerpoint/2010/main" val="4080120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Physical Structure of HDD</a:t>
            </a:r>
            <a:endParaRPr lang="en-IN"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499255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smtClean="0"/>
              <a:t>A hard disk consists of a stack of disk platters that are made up of </a:t>
            </a:r>
            <a:r>
              <a:rPr lang="en-IN" dirty="0" err="1" smtClean="0"/>
              <a:t>aluminum</a:t>
            </a:r>
            <a:r>
              <a:rPr lang="en-IN" dirty="0" smtClean="0"/>
              <a:t> alloy of glass coated with a magnetic material</a:t>
            </a:r>
          </a:p>
          <a:p>
            <a:r>
              <a:rPr lang="en-IN" dirty="0" smtClean="0"/>
              <a:t>most hard disks have from two to eight platters. </a:t>
            </a:r>
          </a:p>
          <a:p>
            <a:r>
              <a:rPr lang="en-IN" dirty="0" smtClean="0"/>
              <a:t>Each side of each platter has a read/write head that floats over the surface of the rapidly spinning disk and picks up (reads) magnetically stored data, or records (writes) data onto the disk. </a:t>
            </a:r>
          </a:p>
        </p:txBody>
      </p:sp>
    </p:spTree>
    <p:extLst>
      <p:ext uri="{BB962C8B-B14F-4D97-AF65-F5344CB8AC3E}">
        <p14:creationId xmlns:p14="http://schemas.microsoft.com/office/powerpoint/2010/main" val="1391784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In a hard disk, the head doesn’t touch the disk surface. </a:t>
            </a:r>
          </a:p>
          <a:p>
            <a:r>
              <a:rPr lang="en-IN" dirty="0" smtClean="0"/>
              <a:t>Instead, the read/write heads float on an extraordinarily thin cushion of air, about the height of a fingerprint. </a:t>
            </a:r>
          </a:p>
          <a:p>
            <a:endParaRPr lang="en-IN" dirty="0"/>
          </a:p>
        </p:txBody>
      </p:sp>
    </p:spTree>
    <p:extLst>
      <p:ext uri="{BB962C8B-B14F-4D97-AF65-F5344CB8AC3E}">
        <p14:creationId xmlns:p14="http://schemas.microsoft.com/office/powerpoint/2010/main" val="3063702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The surface of a disk is divided into imaginary tracks and sectors. Tracks are concentric circles where the data is stored. </a:t>
            </a:r>
          </a:p>
          <a:p>
            <a:r>
              <a:rPr lang="en-IN" dirty="0" smtClean="0"/>
              <a:t>These tracks are numbered from the outermost ring to the innermost ring, starting from zero. </a:t>
            </a:r>
          </a:p>
          <a:p>
            <a:r>
              <a:rPr lang="en-IN" dirty="0" smtClean="0"/>
              <a:t>Disk sectors refer to the number of fixed size areas that can be accessed by one of the disk drive’s read/write heads, in one rotation of the disk, without the head having to change its position. </a:t>
            </a:r>
          </a:p>
          <a:p>
            <a:r>
              <a:rPr lang="en-IN" dirty="0" smtClean="0"/>
              <a:t>An intersection of a track and a disk sector is known as track sector. </a:t>
            </a:r>
            <a:endParaRPr lang="en-IN" dirty="0"/>
          </a:p>
        </p:txBody>
      </p:sp>
    </p:spTree>
    <p:extLst>
      <p:ext uri="{BB962C8B-B14F-4D97-AF65-F5344CB8AC3E}">
        <p14:creationId xmlns:p14="http://schemas.microsoft.com/office/powerpoint/2010/main" val="2051693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Each sector is uniquely assigned a disk address before a disk drive can access a piece of data. </a:t>
            </a:r>
          </a:p>
          <a:p>
            <a:r>
              <a:rPr lang="en-IN" dirty="0" smtClean="0"/>
              <a:t>In order to make the disk usable, first it must be formatted to create tracks and sectors. </a:t>
            </a:r>
          </a:p>
          <a:p>
            <a:r>
              <a:rPr lang="en-IN" dirty="0" smtClean="0"/>
              <a:t>The track sectors are grouped into a collection known as cluster. It refers to the basic allocation unit for storage on a disk.</a:t>
            </a:r>
            <a:endParaRPr lang="en-IN" dirty="0"/>
          </a:p>
        </p:txBody>
      </p:sp>
    </p:spTree>
    <p:extLst>
      <p:ext uri="{BB962C8B-B14F-4D97-AF65-F5344CB8AC3E}">
        <p14:creationId xmlns:p14="http://schemas.microsoft.com/office/powerpoint/2010/main" val="68584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On the hard disk we will keep the operating system, and copies of all the software applications you use, such as your word processor and your spreadsheet program, plus copies of all the documents or files we create.  </a:t>
            </a:r>
          </a:p>
        </p:txBody>
      </p:sp>
    </p:spTree>
    <p:extLst>
      <p:ext uri="{BB962C8B-B14F-4D97-AF65-F5344CB8AC3E}">
        <p14:creationId xmlns:p14="http://schemas.microsoft.com/office/powerpoint/2010/main" val="3147283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Hard  disk Components</a:t>
            </a:r>
            <a:endParaRPr lang="en-IN"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008966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smtClean="0"/>
              <a:t>A  hard disk is also known as a hard drive or fixed disk. </a:t>
            </a:r>
          </a:p>
          <a:p>
            <a:r>
              <a:rPr lang="en-IN" dirty="0" smtClean="0"/>
              <a:t>It is said to be rigid magnetic disc that stores data. </a:t>
            </a:r>
          </a:p>
          <a:p>
            <a:r>
              <a:rPr lang="en-IN" dirty="0" smtClean="0"/>
              <a:t>It is located within a drive unit. </a:t>
            </a:r>
          </a:p>
          <a:p>
            <a:r>
              <a:rPr lang="en-IN" dirty="0" smtClean="0"/>
              <a:t>Hard disk is a non-volatile storage device that contains platters and magnetic disks rotating at high speeds. </a:t>
            </a:r>
          </a:p>
          <a:p>
            <a:r>
              <a:rPr lang="en-IN" dirty="0" smtClean="0"/>
              <a:t>Non-volatile means the data retains when the computer shuts down.</a:t>
            </a:r>
          </a:p>
          <a:p>
            <a:endParaRPr lang="en-IN" dirty="0" smtClean="0"/>
          </a:p>
          <a:p>
            <a:endParaRPr lang="en-IN" dirty="0" smtClean="0"/>
          </a:p>
          <a:p>
            <a:endParaRPr lang="en-IN" dirty="0"/>
          </a:p>
        </p:txBody>
      </p:sp>
    </p:spTree>
    <p:extLst>
      <p:ext uri="{BB962C8B-B14F-4D97-AF65-F5344CB8AC3E}">
        <p14:creationId xmlns:p14="http://schemas.microsoft.com/office/powerpoint/2010/main" val="3696975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8200" y="522514"/>
            <a:ext cx="8261146" cy="5589134"/>
          </a:xfrm>
          <a:prstGeom prst="rect">
            <a:avLst/>
          </a:prstGeom>
        </p:spPr>
      </p:pic>
    </p:spTree>
    <p:extLst>
      <p:ext uri="{BB962C8B-B14F-4D97-AF65-F5344CB8AC3E}">
        <p14:creationId xmlns:p14="http://schemas.microsoft.com/office/powerpoint/2010/main" val="4160305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696686" y="441325"/>
            <a:ext cx="8588828" cy="5817961"/>
          </a:xfrm>
          <a:prstGeom prst="rect">
            <a:avLst/>
          </a:prstGeom>
        </p:spPr>
      </p:pic>
    </p:spTree>
    <p:extLst>
      <p:ext uri="{BB962C8B-B14F-4D97-AF65-F5344CB8AC3E}">
        <p14:creationId xmlns:p14="http://schemas.microsoft.com/office/powerpoint/2010/main" val="3703290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10515600" cy="6166304"/>
          </a:xfrm>
        </p:spPr>
      </p:pic>
    </p:spTree>
    <p:extLst>
      <p:ext uri="{BB962C8B-B14F-4D97-AF65-F5344CB8AC3E}">
        <p14:creationId xmlns:p14="http://schemas.microsoft.com/office/powerpoint/2010/main" val="40162255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171" y="365125"/>
            <a:ext cx="8665029" cy="6209846"/>
          </a:xfrm>
        </p:spPr>
      </p:pic>
    </p:spTree>
    <p:extLst>
      <p:ext uri="{BB962C8B-B14F-4D97-AF65-F5344CB8AC3E}">
        <p14:creationId xmlns:p14="http://schemas.microsoft.com/office/powerpoint/2010/main" val="34556378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175656" y="457200"/>
            <a:ext cx="7053943" cy="5139531"/>
          </a:xfrm>
          <a:prstGeom prst="rect">
            <a:avLst/>
          </a:prstGeom>
        </p:spPr>
      </p:pic>
    </p:spTree>
    <p:extLst>
      <p:ext uri="{BB962C8B-B14F-4D97-AF65-F5344CB8AC3E}">
        <p14:creationId xmlns:p14="http://schemas.microsoft.com/office/powerpoint/2010/main" val="2887497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6686" y="261257"/>
            <a:ext cx="10798628" cy="5991906"/>
          </a:xfrm>
        </p:spPr>
      </p:pic>
    </p:spTree>
    <p:extLst>
      <p:ext uri="{BB962C8B-B14F-4D97-AF65-F5344CB8AC3E}">
        <p14:creationId xmlns:p14="http://schemas.microsoft.com/office/powerpoint/2010/main" val="1801026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It is installed internally in our computer systems. </a:t>
            </a:r>
          </a:p>
          <a:p>
            <a:r>
              <a:rPr lang="en-IN" dirty="0" smtClean="0"/>
              <a:t>Hard disk is located within a drive unit on the computer's motherboard and comprises one or more platters packed in an air-sealed casing.</a:t>
            </a:r>
          </a:p>
          <a:p>
            <a:r>
              <a:rPr lang="en-IN" dirty="0"/>
              <a:t>Its main components include a read/write actuator arm, head actuator, read/write head, spindle, and platter. </a:t>
            </a:r>
            <a:endParaRPr lang="en-IN" dirty="0" smtClean="0"/>
          </a:p>
          <a:p>
            <a:r>
              <a:rPr lang="en-IN" dirty="0" smtClean="0"/>
              <a:t>A </a:t>
            </a:r>
            <a:r>
              <a:rPr lang="en-IN" dirty="0"/>
              <a:t>circuit board (also called as the interface board or disk controller) is present on the back of a hard drive. </a:t>
            </a:r>
            <a:endParaRPr lang="en-IN" dirty="0" smtClean="0"/>
          </a:p>
          <a:p>
            <a:r>
              <a:rPr lang="en-IN" dirty="0" smtClean="0"/>
              <a:t>It </a:t>
            </a:r>
            <a:r>
              <a:rPr lang="en-IN" dirty="0"/>
              <a:t>lets the hard drive to communicate with the computer.</a:t>
            </a:r>
            <a:endParaRPr lang="en-IN" dirty="0" smtClean="0"/>
          </a:p>
          <a:p>
            <a:endParaRPr lang="en-IN" dirty="0"/>
          </a:p>
        </p:txBody>
      </p:sp>
    </p:spTree>
    <p:extLst>
      <p:ext uri="{BB962C8B-B14F-4D97-AF65-F5344CB8AC3E}">
        <p14:creationId xmlns:p14="http://schemas.microsoft.com/office/powerpoint/2010/main" val="983759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 of Hard disk</a:t>
            </a:r>
            <a:br>
              <a:rPr lang="en-IN" dirty="0"/>
            </a:br>
            <a:endParaRPr lang="en-IN" dirty="0"/>
          </a:p>
        </p:txBody>
      </p:sp>
      <p:sp>
        <p:nvSpPr>
          <p:cNvPr id="3" name="Content Placeholder 2"/>
          <p:cNvSpPr>
            <a:spLocks noGrp="1"/>
          </p:cNvSpPr>
          <p:nvPr>
            <p:ph idx="1"/>
          </p:nvPr>
        </p:nvSpPr>
        <p:spPr>
          <a:xfrm>
            <a:off x="838200" y="1262743"/>
            <a:ext cx="10515600" cy="4914220"/>
          </a:xfrm>
        </p:spPr>
        <p:txBody>
          <a:bodyPr/>
          <a:lstStyle/>
          <a:p>
            <a:r>
              <a:rPr lang="en-IN" dirty="0"/>
              <a:t>The hard disk is a secondary storage device, which is designed to store data permanently. </a:t>
            </a:r>
            <a:endParaRPr lang="en-IN" dirty="0" smtClean="0"/>
          </a:p>
          <a:p>
            <a:r>
              <a:rPr lang="en-IN" dirty="0" smtClean="0"/>
              <a:t>The </a:t>
            </a:r>
            <a:r>
              <a:rPr lang="en-IN" dirty="0"/>
              <a:t>secondary storage devices include a large storage capacity as compared to the primary storage devices. </a:t>
            </a:r>
            <a:endParaRPr lang="en-IN" dirty="0" smtClean="0"/>
          </a:p>
          <a:p>
            <a:r>
              <a:rPr lang="en-IN" dirty="0" smtClean="0"/>
              <a:t>The </a:t>
            </a:r>
            <a:r>
              <a:rPr lang="en-IN" dirty="0"/>
              <a:t>data stored in a hard disk is retained when our computer system shuts down. </a:t>
            </a:r>
            <a:endParaRPr lang="en-IN" dirty="0" smtClean="0"/>
          </a:p>
          <a:p>
            <a:r>
              <a:rPr lang="en-IN" dirty="0" smtClean="0"/>
              <a:t>The </a:t>
            </a:r>
            <a:r>
              <a:rPr lang="en-IN" dirty="0"/>
              <a:t>data stored in the hard disk can be of many types such as the operating system, installed software, documents, and other files of computer.</a:t>
            </a:r>
          </a:p>
        </p:txBody>
      </p:sp>
    </p:spTree>
    <p:extLst>
      <p:ext uri="{BB962C8B-B14F-4D97-AF65-F5344CB8AC3E}">
        <p14:creationId xmlns:p14="http://schemas.microsoft.com/office/powerpoint/2010/main" val="2732023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smtClean="0"/>
              <a:t>Hard disk was introduced in the year 1956 by IBM. </a:t>
            </a:r>
          </a:p>
          <a:p>
            <a:r>
              <a:rPr lang="en-IN" dirty="0" smtClean="0"/>
              <a:t>The first personal computer contains a hard drive of less than 1 megabyte, while modern computers contain a hard drive of 1 terabyte.</a:t>
            </a:r>
          </a:p>
          <a:p>
            <a:endParaRPr lang="en-IN" dirty="0" smtClean="0"/>
          </a:p>
        </p:txBody>
      </p:sp>
    </p:spTree>
    <p:extLst>
      <p:ext uri="{BB962C8B-B14F-4D97-AF65-F5344CB8AC3E}">
        <p14:creationId xmlns:p14="http://schemas.microsoft.com/office/powerpoint/2010/main" val="3147260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smtClean="0"/>
              <a:t>Every computer contains at least one hard drive to store data and software. In Windows operating system, the hard drive is known to be the C drive, and in MAC, it is simply called as the hard drive.</a:t>
            </a:r>
          </a:p>
          <a:p>
            <a:r>
              <a:rPr lang="en-IN" dirty="0" smtClean="0"/>
              <a:t> The desktop computers which have external hard drives are used for backup purposes or additional storage.</a:t>
            </a:r>
          </a:p>
          <a:p>
            <a:endParaRPr lang="en-IN" dirty="0" smtClean="0"/>
          </a:p>
          <a:p>
            <a:endParaRPr lang="en-IN" dirty="0"/>
          </a:p>
        </p:txBody>
      </p:sp>
    </p:spTree>
    <p:extLst>
      <p:ext uri="{BB962C8B-B14F-4D97-AF65-F5344CB8AC3E}">
        <p14:creationId xmlns:p14="http://schemas.microsoft.com/office/powerpoint/2010/main" val="1015061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The size of hard drives is measured in gigabytes and terabytes. </a:t>
            </a:r>
          </a:p>
          <a:p>
            <a:r>
              <a:rPr lang="en-IN" dirty="0" smtClean="0"/>
              <a:t>Usually, 500GB hard disks are common in modern computers. As an instance, a song of length four-minute is approx. </a:t>
            </a:r>
          </a:p>
          <a:p>
            <a:r>
              <a:rPr lang="en-IN" dirty="0" smtClean="0"/>
              <a:t>4MB in size, and in 1 gigabyte, there are 1,000 megabytes, it means that a 500GB hard drive can store approx. 250,000 songs.</a:t>
            </a:r>
          </a:p>
          <a:p>
            <a:endParaRPr lang="en-IN" dirty="0"/>
          </a:p>
        </p:txBody>
      </p:sp>
    </p:spTree>
    <p:extLst>
      <p:ext uri="{BB962C8B-B14F-4D97-AF65-F5344CB8AC3E}">
        <p14:creationId xmlns:p14="http://schemas.microsoft.com/office/powerpoint/2010/main" val="2378426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of the hard disk</a:t>
            </a:r>
            <a:endParaRPr lang="en-IN" dirty="0"/>
          </a:p>
        </p:txBody>
      </p:sp>
      <p:sp>
        <p:nvSpPr>
          <p:cNvPr id="3" name="Content Placeholder 2"/>
          <p:cNvSpPr>
            <a:spLocks noGrp="1"/>
          </p:cNvSpPr>
          <p:nvPr>
            <p:ph idx="1"/>
          </p:nvPr>
        </p:nvSpPr>
        <p:spPr/>
        <p:txBody>
          <a:bodyPr/>
          <a:lstStyle/>
          <a:p>
            <a:r>
              <a:rPr lang="en-IN" dirty="0" smtClean="0"/>
              <a:t>The advantages of a Hard Disk Drive are given as follows:</a:t>
            </a:r>
          </a:p>
          <a:p>
            <a:endParaRPr lang="en-IN" dirty="0" smtClean="0"/>
          </a:p>
          <a:p>
            <a:r>
              <a:rPr lang="en-IN" dirty="0" smtClean="0"/>
              <a:t>One of the significant advantages of a Hard Disk drive is that its cost is low.</a:t>
            </a:r>
          </a:p>
          <a:p>
            <a:r>
              <a:rPr lang="en-IN" dirty="0" smtClean="0"/>
              <a:t>Another advantage of a Hard Disk is that it is readily available in the market.</a:t>
            </a:r>
          </a:p>
          <a:p>
            <a:r>
              <a:rPr lang="en-IN" dirty="0" smtClean="0"/>
              <a:t>Hard Disk is faster than optical disks.</a:t>
            </a:r>
          </a:p>
          <a:p>
            <a:r>
              <a:rPr lang="en-IN" dirty="0" smtClean="0"/>
              <a:t>The capacity for storing the data in HDDs is large.</a:t>
            </a:r>
            <a:endParaRPr lang="en-IN" dirty="0"/>
          </a:p>
        </p:txBody>
      </p:sp>
    </p:spTree>
    <p:extLst>
      <p:ext uri="{BB962C8B-B14F-4D97-AF65-F5344CB8AC3E}">
        <p14:creationId xmlns:p14="http://schemas.microsoft.com/office/powerpoint/2010/main" val="2852049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Disadvantages of the hard disk</a:t>
            </a:r>
            <a:br>
              <a:rPr lang="en-IN" dirty="0"/>
            </a:br>
            <a:endParaRPr lang="en-IN" dirty="0"/>
          </a:p>
        </p:txBody>
      </p:sp>
      <p:sp>
        <p:nvSpPr>
          <p:cNvPr id="3" name="Content Placeholder 2"/>
          <p:cNvSpPr>
            <a:spLocks noGrp="1"/>
          </p:cNvSpPr>
          <p:nvPr>
            <p:ph idx="1"/>
          </p:nvPr>
        </p:nvSpPr>
        <p:spPr/>
        <p:txBody>
          <a:bodyPr/>
          <a:lstStyle/>
          <a:p>
            <a:r>
              <a:rPr lang="en-IN" dirty="0" smtClean="0"/>
              <a:t>The speed of reading and writing in HDD is slower than the RAM.</a:t>
            </a:r>
          </a:p>
          <a:p>
            <a:r>
              <a:rPr lang="en-IN" dirty="0" smtClean="0"/>
              <a:t>HDDs are noisy.</a:t>
            </a:r>
          </a:p>
          <a:p>
            <a:r>
              <a:rPr lang="en-IN" dirty="0" smtClean="0"/>
              <a:t>Another disadvantage of HDD is energy inefficiency.</a:t>
            </a:r>
          </a:p>
          <a:p>
            <a:r>
              <a:rPr lang="en-IN" dirty="0" smtClean="0"/>
              <a:t>HDDs consume more power.</a:t>
            </a:r>
          </a:p>
          <a:p>
            <a:endParaRPr lang="en-IN" dirty="0"/>
          </a:p>
        </p:txBody>
      </p:sp>
    </p:spTree>
    <p:extLst>
      <p:ext uri="{BB962C8B-B14F-4D97-AF65-F5344CB8AC3E}">
        <p14:creationId xmlns:p14="http://schemas.microsoft.com/office/powerpoint/2010/main" val="1436042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6B0133BB7913546B738B30ED8B1E12E" ma:contentTypeVersion="4" ma:contentTypeDescription="Create a new document." ma:contentTypeScope="" ma:versionID="a8ef0d35682f48467811be43235cd827">
  <xsd:schema xmlns:xsd="http://www.w3.org/2001/XMLSchema" xmlns:xs="http://www.w3.org/2001/XMLSchema" xmlns:p="http://schemas.microsoft.com/office/2006/metadata/properties" xmlns:ns2="a31de5e4-dff6-4e24-9c7c-1c5eccec0409" targetNamespace="http://schemas.microsoft.com/office/2006/metadata/properties" ma:root="true" ma:fieldsID="019584655cb4fc65b5f1b2850aca951a" ns2:_="">
    <xsd:import namespace="a31de5e4-dff6-4e24-9c7c-1c5eccec040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1de5e4-dff6-4e24-9c7c-1c5eccec040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AC562B5-FE20-470D-AB43-C14CFA1318D2}"/>
</file>

<file path=customXml/itemProps2.xml><?xml version="1.0" encoding="utf-8"?>
<ds:datastoreItem xmlns:ds="http://schemas.openxmlformats.org/officeDocument/2006/customXml" ds:itemID="{DC5EC23B-6B0A-4E04-8D85-10AE219664AE}"/>
</file>

<file path=customXml/itemProps3.xml><?xml version="1.0" encoding="utf-8"?>
<ds:datastoreItem xmlns:ds="http://schemas.openxmlformats.org/officeDocument/2006/customXml" ds:itemID="{559FDCFB-88EF-415B-9CE1-A8860A44FBE8}"/>
</file>

<file path=docProps/app.xml><?xml version="1.0" encoding="utf-8"?>
<Properties xmlns="http://schemas.openxmlformats.org/officeDocument/2006/extended-properties" xmlns:vt="http://schemas.openxmlformats.org/officeDocument/2006/docPropsVTypes">
  <TotalTime>38</TotalTime>
  <Words>946</Words>
  <Application>Microsoft Office PowerPoint</Application>
  <PresentationFormat>Widescreen</PresentationFormat>
  <Paragraphs>55</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Hard Disk Drive</vt:lpstr>
      <vt:lpstr>PowerPoint Presentation</vt:lpstr>
      <vt:lpstr>PowerPoint Presentation</vt:lpstr>
      <vt:lpstr>Function of Hard disk </vt:lpstr>
      <vt:lpstr>PowerPoint Presentation</vt:lpstr>
      <vt:lpstr>PowerPoint Presentation</vt:lpstr>
      <vt:lpstr>PowerPoint Presentation</vt:lpstr>
      <vt:lpstr>Advantages of the hard disk</vt:lpstr>
      <vt:lpstr>Disadvantages of the hard disk </vt:lpstr>
      <vt:lpstr>PowerPoint Presentation</vt:lpstr>
      <vt:lpstr>PowerPoint Presentation</vt:lpstr>
      <vt:lpstr>PowerPoint Presentation</vt:lpstr>
      <vt:lpstr>Physical Structure of HDD</vt:lpstr>
      <vt:lpstr>PowerPoint Presentation</vt:lpstr>
      <vt:lpstr>PowerPoint Presentation</vt:lpstr>
      <vt:lpstr>PowerPoint Presentation</vt:lpstr>
      <vt:lpstr>PowerPoint Presentation</vt:lpstr>
      <vt:lpstr>PowerPoint Presentation</vt:lpstr>
      <vt:lpstr> Hard  disk Components</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Hard Disk Drive</dc:title>
  <dc:creator>Geetha Unnikrishnan</dc:creator>
  <cp:lastModifiedBy>Geetha Unnikrishnan</cp:lastModifiedBy>
  <cp:revision>40</cp:revision>
  <dcterms:created xsi:type="dcterms:W3CDTF">2022-03-12T12:07:40Z</dcterms:created>
  <dcterms:modified xsi:type="dcterms:W3CDTF">2022-03-14T07:52:41Z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0x010100B6B0133BB7913546B738B30ED8B1E12E</vt:lpwstr>
  </property>
</Properties>
</file>