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 id="272" r:id="rId18"/>
    <p:sldId id="279" r:id="rId19"/>
    <p:sldId id="280" r:id="rId20"/>
    <p:sldId id="275" r:id="rId21"/>
    <p:sldId id="276" r:id="rId22"/>
    <p:sldId id="282" r:id="rId23"/>
    <p:sldId id="278" r:id="rId24"/>
    <p:sldId id="281" r:id="rId25"/>
    <p:sldId id="283" r:id="rId26"/>
    <p:sldId id="284" r:id="rId27"/>
    <p:sldId id="285" r:id="rId28"/>
    <p:sldId id="286" r:id="rId29"/>
    <p:sldId id="288"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0222-8C75-416C-9A5F-DDE2088F3A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090334-6ED4-4BF5-92BD-9C4B4030D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B0C44D-D0E0-48FE-8DA3-3AA2D08A9106}"/>
              </a:ext>
            </a:extLst>
          </p:cNvPr>
          <p:cNvSpPr>
            <a:spLocks noGrp="1"/>
          </p:cNvSpPr>
          <p:nvPr>
            <p:ph type="dt" sz="half" idx="10"/>
          </p:nvPr>
        </p:nvSpPr>
        <p:spPr/>
        <p:txBody>
          <a:bodyPr/>
          <a:lstStyle/>
          <a:p>
            <a:fld id="{34C6A2D6-A4EF-4E87-AB3D-11083CD695C9}" type="datetimeFigureOut">
              <a:rPr lang="en-IN" smtClean="0"/>
              <a:t>03-04-2022</a:t>
            </a:fld>
            <a:endParaRPr lang="en-IN"/>
          </a:p>
        </p:txBody>
      </p:sp>
      <p:sp>
        <p:nvSpPr>
          <p:cNvPr id="5" name="Footer Placeholder 4">
            <a:extLst>
              <a:ext uri="{FF2B5EF4-FFF2-40B4-BE49-F238E27FC236}">
                <a16:creationId xmlns:a16="http://schemas.microsoft.com/office/drawing/2014/main" id="{DA453AC4-DE3B-46EE-B2FC-5A64DB2E84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1980F-C6EA-44F4-B030-8F0334F0DDD2}"/>
              </a:ext>
            </a:extLst>
          </p:cNvPr>
          <p:cNvSpPr>
            <a:spLocks noGrp="1"/>
          </p:cNvSpPr>
          <p:nvPr>
            <p:ph type="sldNum" sz="quarter" idx="12"/>
          </p:nvPr>
        </p:nvSpPr>
        <p:spPr/>
        <p:txBody>
          <a:bodyPr/>
          <a:lstStyle/>
          <a:p>
            <a:fld id="{3492E13D-A8D7-4981-B706-EABA3F5C9E9A}" type="slidenum">
              <a:rPr lang="en-IN" smtClean="0"/>
              <a:t>‹#›</a:t>
            </a:fld>
            <a:endParaRPr lang="en-IN"/>
          </a:p>
        </p:txBody>
      </p:sp>
    </p:spTree>
    <p:extLst>
      <p:ext uri="{BB962C8B-B14F-4D97-AF65-F5344CB8AC3E}">
        <p14:creationId xmlns:p14="http://schemas.microsoft.com/office/powerpoint/2010/main" val="3052014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A063-9E00-4674-AC21-72D3D4A268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E2C4C3-1C2C-429D-BDAC-7EC321B66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50FAEE-EA33-484B-9170-9CE9ECE6CAFC}"/>
              </a:ext>
            </a:extLst>
          </p:cNvPr>
          <p:cNvSpPr>
            <a:spLocks noGrp="1"/>
          </p:cNvSpPr>
          <p:nvPr>
            <p:ph type="dt" sz="half" idx="10"/>
          </p:nvPr>
        </p:nvSpPr>
        <p:spPr/>
        <p:txBody>
          <a:bodyPr/>
          <a:lstStyle/>
          <a:p>
            <a:fld id="{34C6A2D6-A4EF-4E87-AB3D-11083CD695C9}" type="datetimeFigureOut">
              <a:rPr lang="en-IN" smtClean="0"/>
              <a:t>03-04-2022</a:t>
            </a:fld>
            <a:endParaRPr lang="en-IN"/>
          </a:p>
        </p:txBody>
      </p:sp>
      <p:sp>
        <p:nvSpPr>
          <p:cNvPr id="5" name="Footer Placeholder 4">
            <a:extLst>
              <a:ext uri="{FF2B5EF4-FFF2-40B4-BE49-F238E27FC236}">
                <a16:creationId xmlns:a16="http://schemas.microsoft.com/office/drawing/2014/main" id="{5FE868B9-3727-4F45-A918-C121599FAA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056BCB-14D7-4E0F-BA27-74D70060D5ED}"/>
              </a:ext>
            </a:extLst>
          </p:cNvPr>
          <p:cNvSpPr>
            <a:spLocks noGrp="1"/>
          </p:cNvSpPr>
          <p:nvPr>
            <p:ph type="sldNum" sz="quarter" idx="12"/>
          </p:nvPr>
        </p:nvSpPr>
        <p:spPr/>
        <p:txBody>
          <a:bodyPr/>
          <a:lstStyle/>
          <a:p>
            <a:fld id="{3492E13D-A8D7-4981-B706-EABA3F5C9E9A}" type="slidenum">
              <a:rPr lang="en-IN" smtClean="0"/>
              <a:t>‹#›</a:t>
            </a:fld>
            <a:endParaRPr lang="en-IN"/>
          </a:p>
        </p:txBody>
      </p:sp>
    </p:spTree>
    <p:extLst>
      <p:ext uri="{BB962C8B-B14F-4D97-AF65-F5344CB8AC3E}">
        <p14:creationId xmlns:p14="http://schemas.microsoft.com/office/powerpoint/2010/main" val="372087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E17762-BFE8-41FB-BD7A-B17AD594C1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5619B0-330A-43DE-870D-BB8DD62174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1AE7FD-4B2C-4C85-98A6-228499FD2552}"/>
              </a:ext>
            </a:extLst>
          </p:cNvPr>
          <p:cNvSpPr>
            <a:spLocks noGrp="1"/>
          </p:cNvSpPr>
          <p:nvPr>
            <p:ph type="dt" sz="half" idx="10"/>
          </p:nvPr>
        </p:nvSpPr>
        <p:spPr/>
        <p:txBody>
          <a:bodyPr/>
          <a:lstStyle/>
          <a:p>
            <a:fld id="{34C6A2D6-A4EF-4E87-AB3D-11083CD695C9}" type="datetimeFigureOut">
              <a:rPr lang="en-IN" smtClean="0"/>
              <a:t>03-04-2022</a:t>
            </a:fld>
            <a:endParaRPr lang="en-IN"/>
          </a:p>
        </p:txBody>
      </p:sp>
      <p:sp>
        <p:nvSpPr>
          <p:cNvPr id="5" name="Footer Placeholder 4">
            <a:extLst>
              <a:ext uri="{FF2B5EF4-FFF2-40B4-BE49-F238E27FC236}">
                <a16:creationId xmlns:a16="http://schemas.microsoft.com/office/drawing/2014/main" id="{12EB6BD6-DD41-48AB-B207-57978DCE2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754659-5D3A-4175-B033-B38D3E662BBE}"/>
              </a:ext>
            </a:extLst>
          </p:cNvPr>
          <p:cNvSpPr>
            <a:spLocks noGrp="1"/>
          </p:cNvSpPr>
          <p:nvPr>
            <p:ph type="sldNum" sz="quarter" idx="12"/>
          </p:nvPr>
        </p:nvSpPr>
        <p:spPr/>
        <p:txBody>
          <a:bodyPr/>
          <a:lstStyle/>
          <a:p>
            <a:fld id="{3492E13D-A8D7-4981-B706-EABA3F5C9E9A}" type="slidenum">
              <a:rPr lang="en-IN" smtClean="0"/>
              <a:t>‹#›</a:t>
            </a:fld>
            <a:endParaRPr lang="en-IN"/>
          </a:p>
        </p:txBody>
      </p:sp>
    </p:spTree>
    <p:extLst>
      <p:ext uri="{BB962C8B-B14F-4D97-AF65-F5344CB8AC3E}">
        <p14:creationId xmlns:p14="http://schemas.microsoft.com/office/powerpoint/2010/main" val="274574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ADE-4EA6-4B1E-AE04-5F05897DF9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B6096D-9977-4086-A3EA-DB6CD60AB4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87DFD-8CA9-4248-80A0-C744B47B3983}"/>
              </a:ext>
            </a:extLst>
          </p:cNvPr>
          <p:cNvSpPr>
            <a:spLocks noGrp="1"/>
          </p:cNvSpPr>
          <p:nvPr>
            <p:ph type="dt" sz="half" idx="10"/>
          </p:nvPr>
        </p:nvSpPr>
        <p:spPr/>
        <p:txBody>
          <a:bodyPr/>
          <a:lstStyle/>
          <a:p>
            <a:fld id="{34C6A2D6-A4EF-4E87-AB3D-11083CD695C9}" type="datetimeFigureOut">
              <a:rPr lang="en-IN" smtClean="0"/>
              <a:t>03-04-2022</a:t>
            </a:fld>
            <a:endParaRPr lang="en-IN"/>
          </a:p>
        </p:txBody>
      </p:sp>
      <p:sp>
        <p:nvSpPr>
          <p:cNvPr id="5" name="Footer Placeholder 4">
            <a:extLst>
              <a:ext uri="{FF2B5EF4-FFF2-40B4-BE49-F238E27FC236}">
                <a16:creationId xmlns:a16="http://schemas.microsoft.com/office/drawing/2014/main" id="{E8720F4E-038E-443B-9464-9F9C44FD7C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4BE0F-6542-44F4-8DB6-097CA1CB68D6}"/>
              </a:ext>
            </a:extLst>
          </p:cNvPr>
          <p:cNvSpPr>
            <a:spLocks noGrp="1"/>
          </p:cNvSpPr>
          <p:nvPr>
            <p:ph type="sldNum" sz="quarter" idx="12"/>
          </p:nvPr>
        </p:nvSpPr>
        <p:spPr/>
        <p:txBody>
          <a:bodyPr/>
          <a:lstStyle/>
          <a:p>
            <a:fld id="{3492E13D-A8D7-4981-B706-EABA3F5C9E9A}" type="slidenum">
              <a:rPr lang="en-IN" smtClean="0"/>
              <a:t>‹#›</a:t>
            </a:fld>
            <a:endParaRPr lang="en-IN"/>
          </a:p>
        </p:txBody>
      </p:sp>
    </p:spTree>
    <p:extLst>
      <p:ext uri="{BB962C8B-B14F-4D97-AF65-F5344CB8AC3E}">
        <p14:creationId xmlns:p14="http://schemas.microsoft.com/office/powerpoint/2010/main" val="111752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6972-4EBA-4AA3-8AE1-71E259FF9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8F6DBF-4B74-432C-994E-357397306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1FAE6-3396-42B9-A3AB-B69A864A9DC9}"/>
              </a:ext>
            </a:extLst>
          </p:cNvPr>
          <p:cNvSpPr>
            <a:spLocks noGrp="1"/>
          </p:cNvSpPr>
          <p:nvPr>
            <p:ph type="dt" sz="half" idx="10"/>
          </p:nvPr>
        </p:nvSpPr>
        <p:spPr/>
        <p:txBody>
          <a:bodyPr/>
          <a:lstStyle/>
          <a:p>
            <a:fld id="{34C6A2D6-A4EF-4E87-AB3D-11083CD695C9}" type="datetimeFigureOut">
              <a:rPr lang="en-IN" smtClean="0"/>
              <a:t>03-04-2022</a:t>
            </a:fld>
            <a:endParaRPr lang="en-IN"/>
          </a:p>
        </p:txBody>
      </p:sp>
      <p:sp>
        <p:nvSpPr>
          <p:cNvPr id="5" name="Footer Placeholder 4">
            <a:extLst>
              <a:ext uri="{FF2B5EF4-FFF2-40B4-BE49-F238E27FC236}">
                <a16:creationId xmlns:a16="http://schemas.microsoft.com/office/drawing/2014/main" id="{B64A060F-D70A-4889-A765-48A8C970DA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FEE2A-85C0-4A5C-9030-BBECCCCA6524}"/>
              </a:ext>
            </a:extLst>
          </p:cNvPr>
          <p:cNvSpPr>
            <a:spLocks noGrp="1"/>
          </p:cNvSpPr>
          <p:nvPr>
            <p:ph type="sldNum" sz="quarter" idx="12"/>
          </p:nvPr>
        </p:nvSpPr>
        <p:spPr/>
        <p:txBody>
          <a:bodyPr/>
          <a:lstStyle/>
          <a:p>
            <a:fld id="{3492E13D-A8D7-4981-B706-EABA3F5C9E9A}" type="slidenum">
              <a:rPr lang="en-IN" smtClean="0"/>
              <a:t>‹#›</a:t>
            </a:fld>
            <a:endParaRPr lang="en-IN"/>
          </a:p>
        </p:txBody>
      </p:sp>
    </p:spTree>
    <p:extLst>
      <p:ext uri="{BB962C8B-B14F-4D97-AF65-F5344CB8AC3E}">
        <p14:creationId xmlns:p14="http://schemas.microsoft.com/office/powerpoint/2010/main" val="267573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CA4A-7D66-4CDB-A5CD-7873A6F6ED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DF5040-1DF3-4391-8ECC-DC759214A6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55D235-FF56-46C6-9B3A-628B2A96F7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2EDFCF-84A3-425B-9598-76A6CD6C05CC}"/>
              </a:ext>
            </a:extLst>
          </p:cNvPr>
          <p:cNvSpPr>
            <a:spLocks noGrp="1"/>
          </p:cNvSpPr>
          <p:nvPr>
            <p:ph type="dt" sz="half" idx="10"/>
          </p:nvPr>
        </p:nvSpPr>
        <p:spPr/>
        <p:txBody>
          <a:bodyPr/>
          <a:lstStyle/>
          <a:p>
            <a:fld id="{34C6A2D6-A4EF-4E87-AB3D-11083CD695C9}" type="datetimeFigureOut">
              <a:rPr lang="en-IN" smtClean="0"/>
              <a:t>03-04-2022</a:t>
            </a:fld>
            <a:endParaRPr lang="en-IN"/>
          </a:p>
        </p:txBody>
      </p:sp>
      <p:sp>
        <p:nvSpPr>
          <p:cNvPr id="6" name="Footer Placeholder 5">
            <a:extLst>
              <a:ext uri="{FF2B5EF4-FFF2-40B4-BE49-F238E27FC236}">
                <a16:creationId xmlns:a16="http://schemas.microsoft.com/office/drawing/2014/main" id="{98E1F6D3-004B-4577-B557-3C962609FB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9B5940-A051-4A72-8030-C36E04D7666C}"/>
              </a:ext>
            </a:extLst>
          </p:cNvPr>
          <p:cNvSpPr>
            <a:spLocks noGrp="1"/>
          </p:cNvSpPr>
          <p:nvPr>
            <p:ph type="sldNum" sz="quarter" idx="12"/>
          </p:nvPr>
        </p:nvSpPr>
        <p:spPr/>
        <p:txBody>
          <a:bodyPr/>
          <a:lstStyle/>
          <a:p>
            <a:fld id="{3492E13D-A8D7-4981-B706-EABA3F5C9E9A}" type="slidenum">
              <a:rPr lang="en-IN" smtClean="0"/>
              <a:t>‹#›</a:t>
            </a:fld>
            <a:endParaRPr lang="en-IN"/>
          </a:p>
        </p:txBody>
      </p:sp>
    </p:spTree>
    <p:extLst>
      <p:ext uri="{BB962C8B-B14F-4D97-AF65-F5344CB8AC3E}">
        <p14:creationId xmlns:p14="http://schemas.microsoft.com/office/powerpoint/2010/main" val="298416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13C4-C87E-478E-A7F6-3581B3425D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2C3222-5A55-4C72-8CD7-7F2C07B27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26181-6E2B-4752-A87C-8CA5BB2D5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FA0483-7745-40CB-8EA6-6BB510300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FC7B4-F6DE-4BD3-B6BD-27D6E36712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BE3B39-599D-4FDE-9344-6F423768BB3D}"/>
              </a:ext>
            </a:extLst>
          </p:cNvPr>
          <p:cNvSpPr>
            <a:spLocks noGrp="1"/>
          </p:cNvSpPr>
          <p:nvPr>
            <p:ph type="dt" sz="half" idx="10"/>
          </p:nvPr>
        </p:nvSpPr>
        <p:spPr/>
        <p:txBody>
          <a:bodyPr/>
          <a:lstStyle/>
          <a:p>
            <a:fld id="{34C6A2D6-A4EF-4E87-AB3D-11083CD695C9}" type="datetimeFigureOut">
              <a:rPr lang="en-IN" smtClean="0"/>
              <a:t>03-04-2022</a:t>
            </a:fld>
            <a:endParaRPr lang="en-IN"/>
          </a:p>
        </p:txBody>
      </p:sp>
      <p:sp>
        <p:nvSpPr>
          <p:cNvPr id="8" name="Footer Placeholder 7">
            <a:extLst>
              <a:ext uri="{FF2B5EF4-FFF2-40B4-BE49-F238E27FC236}">
                <a16:creationId xmlns:a16="http://schemas.microsoft.com/office/drawing/2014/main" id="{73C6432C-A303-4E0A-99DC-6BDE1EE593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03F135-0963-4E68-A782-0F286A186F9A}"/>
              </a:ext>
            </a:extLst>
          </p:cNvPr>
          <p:cNvSpPr>
            <a:spLocks noGrp="1"/>
          </p:cNvSpPr>
          <p:nvPr>
            <p:ph type="sldNum" sz="quarter" idx="12"/>
          </p:nvPr>
        </p:nvSpPr>
        <p:spPr/>
        <p:txBody>
          <a:bodyPr/>
          <a:lstStyle/>
          <a:p>
            <a:fld id="{3492E13D-A8D7-4981-B706-EABA3F5C9E9A}" type="slidenum">
              <a:rPr lang="en-IN" smtClean="0"/>
              <a:t>‹#›</a:t>
            </a:fld>
            <a:endParaRPr lang="en-IN"/>
          </a:p>
        </p:txBody>
      </p:sp>
    </p:spTree>
    <p:extLst>
      <p:ext uri="{BB962C8B-B14F-4D97-AF65-F5344CB8AC3E}">
        <p14:creationId xmlns:p14="http://schemas.microsoft.com/office/powerpoint/2010/main" val="149166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5168-1C36-4574-905E-006A393A86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7741E2-9F4F-4D87-8944-90F7249207B6}"/>
              </a:ext>
            </a:extLst>
          </p:cNvPr>
          <p:cNvSpPr>
            <a:spLocks noGrp="1"/>
          </p:cNvSpPr>
          <p:nvPr>
            <p:ph type="dt" sz="half" idx="10"/>
          </p:nvPr>
        </p:nvSpPr>
        <p:spPr/>
        <p:txBody>
          <a:bodyPr/>
          <a:lstStyle/>
          <a:p>
            <a:fld id="{34C6A2D6-A4EF-4E87-AB3D-11083CD695C9}" type="datetimeFigureOut">
              <a:rPr lang="en-IN" smtClean="0"/>
              <a:t>03-04-2022</a:t>
            </a:fld>
            <a:endParaRPr lang="en-IN"/>
          </a:p>
        </p:txBody>
      </p:sp>
      <p:sp>
        <p:nvSpPr>
          <p:cNvPr id="4" name="Footer Placeholder 3">
            <a:extLst>
              <a:ext uri="{FF2B5EF4-FFF2-40B4-BE49-F238E27FC236}">
                <a16:creationId xmlns:a16="http://schemas.microsoft.com/office/drawing/2014/main" id="{12E15882-528C-4757-A67F-51779D6BE9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0CF55C-8B4F-485A-AB0D-4782282502B4}"/>
              </a:ext>
            </a:extLst>
          </p:cNvPr>
          <p:cNvSpPr>
            <a:spLocks noGrp="1"/>
          </p:cNvSpPr>
          <p:nvPr>
            <p:ph type="sldNum" sz="quarter" idx="12"/>
          </p:nvPr>
        </p:nvSpPr>
        <p:spPr/>
        <p:txBody>
          <a:bodyPr/>
          <a:lstStyle/>
          <a:p>
            <a:fld id="{3492E13D-A8D7-4981-B706-EABA3F5C9E9A}" type="slidenum">
              <a:rPr lang="en-IN" smtClean="0"/>
              <a:t>‹#›</a:t>
            </a:fld>
            <a:endParaRPr lang="en-IN"/>
          </a:p>
        </p:txBody>
      </p:sp>
    </p:spTree>
    <p:extLst>
      <p:ext uri="{BB962C8B-B14F-4D97-AF65-F5344CB8AC3E}">
        <p14:creationId xmlns:p14="http://schemas.microsoft.com/office/powerpoint/2010/main" val="257902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97D574-FB9C-4CE1-9188-C6E217D4E858}"/>
              </a:ext>
            </a:extLst>
          </p:cNvPr>
          <p:cNvSpPr>
            <a:spLocks noGrp="1"/>
          </p:cNvSpPr>
          <p:nvPr>
            <p:ph type="dt" sz="half" idx="10"/>
          </p:nvPr>
        </p:nvSpPr>
        <p:spPr/>
        <p:txBody>
          <a:bodyPr/>
          <a:lstStyle/>
          <a:p>
            <a:fld id="{34C6A2D6-A4EF-4E87-AB3D-11083CD695C9}" type="datetimeFigureOut">
              <a:rPr lang="en-IN" smtClean="0"/>
              <a:t>03-04-2022</a:t>
            </a:fld>
            <a:endParaRPr lang="en-IN"/>
          </a:p>
        </p:txBody>
      </p:sp>
      <p:sp>
        <p:nvSpPr>
          <p:cNvPr id="3" name="Footer Placeholder 2">
            <a:extLst>
              <a:ext uri="{FF2B5EF4-FFF2-40B4-BE49-F238E27FC236}">
                <a16:creationId xmlns:a16="http://schemas.microsoft.com/office/drawing/2014/main" id="{0B06E71F-6360-4472-A386-16DF8B1BAE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EB1309-88C5-461F-B55B-8294B856123C}"/>
              </a:ext>
            </a:extLst>
          </p:cNvPr>
          <p:cNvSpPr>
            <a:spLocks noGrp="1"/>
          </p:cNvSpPr>
          <p:nvPr>
            <p:ph type="sldNum" sz="quarter" idx="12"/>
          </p:nvPr>
        </p:nvSpPr>
        <p:spPr/>
        <p:txBody>
          <a:bodyPr/>
          <a:lstStyle/>
          <a:p>
            <a:fld id="{3492E13D-A8D7-4981-B706-EABA3F5C9E9A}" type="slidenum">
              <a:rPr lang="en-IN" smtClean="0"/>
              <a:t>‹#›</a:t>
            </a:fld>
            <a:endParaRPr lang="en-IN"/>
          </a:p>
        </p:txBody>
      </p:sp>
    </p:spTree>
    <p:extLst>
      <p:ext uri="{BB962C8B-B14F-4D97-AF65-F5344CB8AC3E}">
        <p14:creationId xmlns:p14="http://schemas.microsoft.com/office/powerpoint/2010/main" val="190623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E10E-EED7-4D83-BF0C-024239DAA3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3E3D8B-C491-4788-9733-7A471C1C4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3A2973-56B5-4862-83EE-9D676F8C3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678B9-74FA-467C-8ACE-9F433C05E40B}"/>
              </a:ext>
            </a:extLst>
          </p:cNvPr>
          <p:cNvSpPr>
            <a:spLocks noGrp="1"/>
          </p:cNvSpPr>
          <p:nvPr>
            <p:ph type="dt" sz="half" idx="10"/>
          </p:nvPr>
        </p:nvSpPr>
        <p:spPr/>
        <p:txBody>
          <a:bodyPr/>
          <a:lstStyle/>
          <a:p>
            <a:fld id="{34C6A2D6-A4EF-4E87-AB3D-11083CD695C9}" type="datetimeFigureOut">
              <a:rPr lang="en-IN" smtClean="0"/>
              <a:t>03-04-2022</a:t>
            </a:fld>
            <a:endParaRPr lang="en-IN"/>
          </a:p>
        </p:txBody>
      </p:sp>
      <p:sp>
        <p:nvSpPr>
          <p:cNvPr id="6" name="Footer Placeholder 5">
            <a:extLst>
              <a:ext uri="{FF2B5EF4-FFF2-40B4-BE49-F238E27FC236}">
                <a16:creationId xmlns:a16="http://schemas.microsoft.com/office/drawing/2014/main" id="{4F164818-53CD-45AB-88C3-25DD42751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9428F-B9CF-4D13-AFDA-1ADD058C94F4}"/>
              </a:ext>
            </a:extLst>
          </p:cNvPr>
          <p:cNvSpPr>
            <a:spLocks noGrp="1"/>
          </p:cNvSpPr>
          <p:nvPr>
            <p:ph type="sldNum" sz="quarter" idx="12"/>
          </p:nvPr>
        </p:nvSpPr>
        <p:spPr/>
        <p:txBody>
          <a:bodyPr/>
          <a:lstStyle/>
          <a:p>
            <a:fld id="{3492E13D-A8D7-4981-B706-EABA3F5C9E9A}" type="slidenum">
              <a:rPr lang="en-IN" smtClean="0"/>
              <a:t>‹#›</a:t>
            </a:fld>
            <a:endParaRPr lang="en-IN"/>
          </a:p>
        </p:txBody>
      </p:sp>
    </p:spTree>
    <p:extLst>
      <p:ext uri="{BB962C8B-B14F-4D97-AF65-F5344CB8AC3E}">
        <p14:creationId xmlns:p14="http://schemas.microsoft.com/office/powerpoint/2010/main" val="201893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7BA3-27E2-4816-8887-1596EA7EAC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E46665-DE6B-49F2-A210-86F582A5B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196671-1E39-43F1-ACCF-EE5B8ABBB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946EE-56E1-45DF-BFD0-A65A929837A0}"/>
              </a:ext>
            </a:extLst>
          </p:cNvPr>
          <p:cNvSpPr>
            <a:spLocks noGrp="1"/>
          </p:cNvSpPr>
          <p:nvPr>
            <p:ph type="dt" sz="half" idx="10"/>
          </p:nvPr>
        </p:nvSpPr>
        <p:spPr/>
        <p:txBody>
          <a:bodyPr/>
          <a:lstStyle/>
          <a:p>
            <a:fld id="{34C6A2D6-A4EF-4E87-AB3D-11083CD695C9}" type="datetimeFigureOut">
              <a:rPr lang="en-IN" smtClean="0"/>
              <a:t>03-04-2022</a:t>
            </a:fld>
            <a:endParaRPr lang="en-IN"/>
          </a:p>
        </p:txBody>
      </p:sp>
      <p:sp>
        <p:nvSpPr>
          <p:cNvPr id="6" name="Footer Placeholder 5">
            <a:extLst>
              <a:ext uri="{FF2B5EF4-FFF2-40B4-BE49-F238E27FC236}">
                <a16:creationId xmlns:a16="http://schemas.microsoft.com/office/drawing/2014/main" id="{E06EAD77-8BB4-49CF-BA69-3172F5D960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691771-B714-43FD-A65B-B90EBEC7B636}"/>
              </a:ext>
            </a:extLst>
          </p:cNvPr>
          <p:cNvSpPr>
            <a:spLocks noGrp="1"/>
          </p:cNvSpPr>
          <p:nvPr>
            <p:ph type="sldNum" sz="quarter" idx="12"/>
          </p:nvPr>
        </p:nvSpPr>
        <p:spPr/>
        <p:txBody>
          <a:bodyPr/>
          <a:lstStyle/>
          <a:p>
            <a:fld id="{3492E13D-A8D7-4981-B706-EABA3F5C9E9A}" type="slidenum">
              <a:rPr lang="en-IN" smtClean="0"/>
              <a:t>‹#›</a:t>
            </a:fld>
            <a:endParaRPr lang="en-IN"/>
          </a:p>
        </p:txBody>
      </p:sp>
    </p:spTree>
    <p:extLst>
      <p:ext uri="{BB962C8B-B14F-4D97-AF65-F5344CB8AC3E}">
        <p14:creationId xmlns:p14="http://schemas.microsoft.com/office/powerpoint/2010/main" val="203205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58AB35-96CE-4E41-BB2B-2EB6C858B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034ADD-EBFA-48E3-BC83-1F595D37F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A2DBE-9792-4E03-ADCF-F915648B17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6A2D6-A4EF-4E87-AB3D-11083CD695C9}" type="datetimeFigureOut">
              <a:rPr lang="en-IN" smtClean="0"/>
              <a:t>03-04-2022</a:t>
            </a:fld>
            <a:endParaRPr lang="en-IN"/>
          </a:p>
        </p:txBody>
      </p:sp>
      <p:sp>
        <p:nvSpPr>
          <p:cNvPr id="5" name="Footer Placeholder 4">
            <a:extLst>
              <a:ext uri="{FF2B5EF4-FFF2-40B4-BE49-F238E27FC236}">
                <a16:creationId xmlns:a16="http://schemas.microsoft.com/office/drawing/2014/main" id="{6C4ECCA6-41A1-4667-8720-C15731CE9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618EE6-9049-47CD-8E58-9D9327FBF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2E13D-A8D7-4981-B706-EABA3F5C9E9A}" type="slidenum">
              <a:rPr lang="en-IN" smtClean="0"/>
              <a:t>‹#›</a:t>
            </a:fld>
            <a:endParaRPr lang="en-IN"/>
          </a:p>
        </p:txBody>
      </p:sp>
    </p:spTree>
    <p:extLst>
      <p:ext uri="{BB962C8B-B14F-4D97-AF65-F5344CB8AC3E}">
        <p14:creationId xmlns:p14="http://schemas.microsoft.com/office/powerpoint/2010/main" val="4135708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4274-E9D3-4DB2-800A-C0C94EA9E311}"/>
              </a:ext>
            </a:extLst>
          </p:cNvPr>
          <p:cNvSpPr>
            <a:spLocks noGrp="1"/>
          </p:cNvSpPr>
          <p:nvPr>
            <p:ph type="ctrTitle"/>
          </p:nvPr>
        </p:nvSpPr>
        <p:spPr/>
        <p:txBody>
          <a:bodyPr/>
          <a:lstStyle/>
          <a:p>
            <a:r>
              <a:rPr lang="en-IN" dirty="0"/>
              <a:t>Exp6</a:t>
            </a:r>
          </a:p>
        </p:txBody>
      </p:sp>
      <p:sp>
        <p:nvSpPr>
          <p:cNvPr id="3" name="Subtitle 2">
            <a:extLst>
              <a:ext uri="{FF2B5EF4-FFF2-40B4-BE49-F238E27FC236}">
                <a16:creationId xmlns:a16="http://schemas.microsoft.com/office/drawing/2014/main" id="{D854C031-99F2-43EF-A031-0FB1A442DD0F}"/>
              </a:ext>
            </a:extLst>
          </p:cNvPr>
          <p:cNvSpPr>
            <a:spLocks noGrp="1"/>
          </p:cNvSpPr>
          <p:nvPr>
            <p:ph type="subTitle" idx="1"/>
          </p:nvPr>
        </p:nvSpPr>
        <p:spPr/>
        <p:txBody>
          <a:bodyPr/>
          <a:lstStyle/>
          <a:p>
            <a:r>
              <a:rPr lang="en-IN" dirty="0"/>
              <a:t> Switch Mode Power Supply and UPS</a:t>
            </a:r>
          </a:p>
        </p:txBody>
      </p:sp>
    </p:spTree>
    <p:extLst>
      <p:ext uri="{BB962C8B-B14F-4D97-AF65-F5344CB8AC3E}">
        <p14:creationId xmlns:p14="http://schemas.microsoft.com/office/powerpoint/2010/main" val="229278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EE4F-649A-4F08-9175-6EAE5F20B1B7}"/>
              </a:ext>
            </a:extLst>
          </p:cNvPr>
          <p:cNvSpPr>
            <a:spLocks noGrp="1"/>
          </p:cNvSpPr>
          <p:nvPr>
            <p:ph type="title"/>
          </p:nvPr>
        </p:nvSpPr>
        <p:spPr/>
        <p:txBody>
          <a:bodyPr/>
          <a:lstStyle/>
          <a:p>
            <a:r>
              <a:rPr lang="en-US" sz="1800" b="0" i="1" dirty="0">
                <a:solidFill>
                  <a:srgbClr val="313131"/>
                </a:solidFill>
                <a:effectLst/>
                <a:latin typeface="Arial" panose="020B0604020202020204" pitchFamily="34" charset="0"/>
              </a:rPr>
              <a:t>An Image Of Switched Mode Power Supply</a:t>
            </a:r>
            <a:endParaRPr lang="en-IN" dirty="0"/>
          </a:p>
        </p:txBody>
      </p:sp>
      <p:pic>
        <p:nvPicPr>
          <p:cNvPr id="4" name="Content Placeholder 3">
            <a:extLst>
              <a:ext uri="{FF2B5EF4-FFF2-40B4-BE49-F238E27FC236}">
                <a16:creationId xmlns:a16="http://schemas.microsoft.com/office/drawing/2014/main" id="{63E94514-6BE2-4045-B709-B42BA7720EF6}"/>
              </a:ext>
            </a:extLst>
          </p:cNvPr>
          <p:cNvPicPr>
            <a:picLocks noGrp="1" noChangeAspect="1"/>
          </p:cNvPicPr>
          <p:nvPr>
            <p:ph idx="1"/>
          </p:nvPr>
        </p:nvPicPr>
        <p:blipFill>
          <a:blip r:embed="rId2"/>
          <a:stretch>
            <a:fillRect/>
          </a:stretch>
        </p:blipFill>
        <p:spPr>
          <a:xfrm>
            <a:off x="1520890" y="2296902"/>
            <a:ext cx="8005665" cy="3352800"/>
          </a:xfrm>
          <a:prstGeom prst="rect">
            <a:avLst/>
          </a:prstGeom>
        </p:spPr>
      </p:pic>
    </p:spTree>
    <p:extLst>
      <p:ext uri="{BB962C8B-B14F-4D97-AF65-F5344CB8AC3E}">
        <p14:creationId xmlns:p14="http://schemas.microsoft.com/office/powerpoint/2010/main" val="19637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5093-6795-437C-8A23-37C0D47C3660}"/>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6CB224F-45D3-4B26-A331-1786C6569D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335" y="522514"/>
            <a:ext cx="9321281" cy="5402522"/>
          </a:xfrm>
        </p:spPr>
      </p:pic>
    </p:spTree>
    <p:extLst>
      <p:ext uri="{BB962C8B-B14F-4D97-AF65-F5344CB8AC3E}">
        <p14:creationId xmlns:p14="http://schemas.microsoft.com/office/powerpoint/2010/main" val="329025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B66E-C597-4765-A377-7AD8988E4AB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E7DDE3C-BD2E-4BBF-A2D2-B0A702F712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405" y="447869"/>
            <a:ext cx="8437844" cy="5594157"/>
          </a:xfrm>
        </p:spPr>
      </p:pic>
    </p:spTree>
    <p:extLst>
      <p:ext uri="{BB962C8B-B14F-4D97-AF65-F5344CB8AC3E}">
        <p14:creationId xmlns:p14="http://schemas.microsoft.com/office/powerpoint/2010/main" val="7784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3209-EB37-4FD7-B90C-5ADCD2E7D1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0E907F-A8BB-488F-AC58-CCF25AC26DBF}"/>
              </a:ext>
            </a:extLst>
          </p:cNvPr>
          <p:cNvSpPr>
            <a:spLocks noGrp="1"/>
          </p:cNvSpPr>
          <p:nvPr>
            <p:ph idx="1"/>
          </p:nvPr>
        </p:nvSpPr>
        <p:spPr/>
        <p:txBody>
          <a:bodyPr>
            <a:normAutofit fontScale="62500" lnSpcReduction="20000"/>
          </a:bodyPr>
          <a:lstStyle/>
          <a:p>
            <a:r>
              <a:rPr lang="en-US" dirty="0"/>
              <a:t>An SMPS’s functionality is  complex but we can break it down into five stages:</a:t>
            </a:r>
          </a:p>
          <a:p>
            <a:endParaRPr lang="en-US" dirty="0"/>
          </a:p>
          <a:p>
            <a:r>
              <a:rPr lang="en-US" dirty="0"/>
              <a:t>1. In the first stage, the incoming AC power runs through a rectifier and undergoes filtration to produce DC</a:t>
            </a:r>
          </a:p>
          <a:p>
            <a:endParaRPr lang="en-US" dirty="0"/>
          </a:p>
          <a:p>
            <a:r>
              <a:rPr lang="en-US" dirty="0"/>
              <a:t>2. The SMPS works at high frequencies, so a high-frequency switch processes the DC signal, which creates a high-frequency pulsating DC signal</a:t>
            </a:r>
          </a:p>
          <a:p>
            <a:endParaRPr lang="en-US" dirty="0"/>
          </a:p>
          <a:p>
            <a:r>
              <a:rPr lang="en-US" dirty="0"/>
              <a:t>3. The power transformer steps down the high-voltage DC signal to a DC signal of the appropriate level</a:t>
            </a:r>
          </a:p>
          <a:p>
            <a:endParaRPr lang="en-US" dirty="0"/>
          </a:p>
          <a:p>
            <a:r>
              <a:rPr lang="en-US" dirty="0"/>
              <a:t>4. The stepped-down DC signal is rectified and filtered to a achieve a steady, constant DV output</a:t>
            </a:r>
          </a:p>
          <a:p>
            <a:endParaRPr lang="en-US" dirty="0"/>
          </a:p>
          <a:p>
            <a:r>
              <a:rPr lang="en-US" dirty="0"/>
              <a:t>5. The control circuitry monitors the output voltage and adjusts the high-frequency switch on-the-fly to ensure a continuous output stream of the desired voltage</a:t>
            </a:r>
            <a:endParaRPr lang="en-IN" dirty="0"/>
          </a:p>
        </p:txBody>
      </p:sp>
    </p:spTree>
    <p:extLst>
      <p:ext uri="{BB962C8B-B14F-4D97-AF65-F5344CB8AC3E}">
        <p14:creationId xmlns:p14="http://schemas.microsoft.com/office/powerpoint/2010/main" val="100382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2C83-7218-4BED-A276-3294A1EACC52}"/>
              </a:ext>
            </a:extLst>
          </p:cNvPr>
          <p:cNvSpPr>
            <a:spLocks noGrp="1"/>
          </p:cNvSpPr>
          <p:nvPr>
            <p:ph type="title"/>
          </p:nvPr>
        </p:nvSpPr>
        <p:spPr/>
        <p:txBody>
          <a:bodyPr/>
          <a:lstStyle/>
          <a:p>
            <a:r>
              <a:rPr lang="en-US" dirty="0"/>
              <a:t>Functional Diagram of SMPS</a:t>
            </a:r>
            <a:endParaRPr lang="en-IN" dirty="0"/>
          </a:p>
        </p:txBody>
      </p:sp>
      <p:pic>
        <p:nvPicPr>
          <p:cNvPr id="4" name="Content Placeholder 3">
            <a:extLst>
              <a:ext uri="{FF2B5EF4-FFF2-40B4-BE49-F238E27FC236}">
                <a16:creationId xmlns:a16="http://schemas.microsoft.com/office/drawing/2014/main" id="{0C5B66DE-9762-494B-B828-CFBAD76063A8}"/>
              </a:ext>
            </a:extLst>
          </p:cNvPr>
          <p:cNvPicPr>
            <a:picLocks noGrp="1" noChangeAspect="1"/>
          </p:cNvPicPr>
          <p:nvPr>
            <p:ph idx="1"/>
          </p:nvPr>
        </p:nvPicPr>
        <p:blipFill>
          <a:blip r:embed="rId2"/>
          <a:stretch>
            <a:fillRect/>
          </a:stretch>
        </p:blipFill>
        <p:spPr>
          <a:xfrm>
            <a:off x="1352939" y="2015412"/>
            <a:ext cx="8593493" cy="3993501"/>
          </a:xfrm>
          <a:prstGeom prst="rect">
            <a:avLst/>
          </a:prstGeom>
        </p:spPr>
      </p:pic>
    </p:spTree>
    <p:extLst>
      <p:ext uri="{BB962C8B-B14F-4D97-AF65-F5344CB8AC3E}">
        <p14:creationId xmlns:p14="http://schemas.microsoft.com/office/powerpoint/2010/main" val="61625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DEED-D14C-4B8D-9F3D-E57B0D318262}"/>
              </a:ext>
            </a:extLst>
          </p:cNvPr>
          <p:cNvSpPr>
            <a:spLocks noGrp="1"/>
          </p:cNvSpPr>
          <p:nvPr>
            <p:ph type="title"/>
          </p:nvPr>
        </p:nvSpPr>
        <p:spPr/>
        <p:txBody>
          <a:bodyPr/>
          <a:lstStyle/>
          <a:p>
            <a:r>
              <a:rPr lang="en-US" dirty="0"/>
              <a:t>Applications</a:t>
            </a:r>
            <a:br>
              <a:rPr lang="en-US" dirty="0"/>
            </a:br>
            <a:endParaRPr lang="en-IN" dirty="0"/>
          </a:p>
        </p:txBody>
      </p:sp>
      <p:sp>
        <p:nvSpPr>
          <p:cNvPr id="3" name="Content Placeholder 2">
            <a:extLst>
              <a:ext uri="{FF2B5EF4-FFF2-40B4-BE49-F238E27FC236}">
                <a16:creationId xmlns:a16="http://schemas.microsoft.com/office/drawing/2014/main" id="{5337E247-9133-4B27-BA7B-2255E7F066D1}"/>
              </a:ext>
            </a:extLst>
          </p:cNvPr>
          <p:cNvSpPr>
            <a:spLocks noGrp="1"/>
          </p:cNvSpPr>
          <p:nvPr>
            <p:ph idx="1"/>
          </p:nvPr>
        </p:nvSpPr>
        <p:spPr>
          <a:xfrm>
            <a:off x="838200" y="1296955"/>
            <a:ext cx="10515600" cy="4880008"/>
          </a:xfrm>
        </p:spPr>
        <p:txBody>
          <a:bodyPr>
            <a:normAutofit fontScale="92500" lnSpcReduction="10000"/>
          </a:bodyPr>
          <a:lstStyle/>
          <a:p>
            <a:r>
              <a:rPr lang="en-US" dirty="0"/>
              <a:t>There are many applications of SMPS. </a:t>
            </a:r>
          </a:p>
          <a:p>
            <a:r>
              <a:rPr lang="en-US" dirty="0"/>
              <a:t>They are used in the motherboard of computers, </a:t>
            </a:r>
          </a:p>
          <a:p>
            <a:r>
              <a:rPr lang="en-US" dirty="0"/>
              <a:t>mobile phone chargers, </a:t>
            </a:r>
          </a:p>
          <a:p>
            <a:r>
              <a:rPr lang="en-US" dirty="0"/>
              <a:t>HVDC measurements(High Voltage Direct Current), </a:t>
            </a:r>
          </a:p>
          <a:p>
            <a:r>
              <a:rPr lang="en-US" dirty="0"/>
              <a:t>battery chargers, </a:t>
            </a:r>
          </a:p>
          <a:p>
            <a:r>
              <a:rPr lang="en-US" dirty="0"/>
              <a:t>central power distribution, </a:t>
            </a:r>
          </a:p>
          <a:p>
            <a:r>
              <a:rPr lang="en-US" dirty="0"/>
              <a:t>motor vehicles, </a:t>
            </a:r>
          </a:p>
          <a:p>
            <a:r>
              <a:rPr lang="en-US" dirty="0"/>
              <a:t>consumer electronics, </a:t>
            </a:r>
          </a:p>
          <a:p>
            <a:r>
              <a:rPr lang="en-US" dirty="0"/>
              <a:t>laptops, </a:t>
            </a:r>
          </a:p>
          <a:p>
            <a:r>
              <a:rPr lang="en-US" dirty="0"/>
              <a:t>security systems, </a:t>
            </a:r>
          </a:p>
          <a:p>
            <a:r>
              <a:rPr lang="en-US" dirty="0"/>
              <a:t>space stations, etc.</a:t>
            </a:r>
            <a:endParaRPr lang="en-IN" dirty="0"/>
          </a:p>
        </p:txBody>
      </p:sp>
    </p:spTree>
    <p:extLst>
      <p:ext uri="{BB962C8B-B14F-4D97-AF65-F5344CB8AC3E}">
        <p14:creationId xmlns:p14="http://schemas.microsoft.com/office/powerpoint/2010/main" val="346251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F39A-031C-4DC3-B480-BDE61D1F1D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01C5916-52EC-4471-A46C-95BE8B2BD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13184"/>
            <a:ext cx="9845351" cy="5528842"/>
          </a:xfrm>
        </p:spPr>
      </p:pic>
    </p:spTree>
    <p:extLst>
      <p:ext uri="{BB962C8B-B14F-4D97-AF65-F5344CB8AC3E}">
        <p14:creationId xmlns:p14="http://schemas.microsoft.com/office/powerpoint/2010/main" val="332194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BAD9-4B53-48E3-AC52-7AD1C890C7AD}"/>
              </a:ext>
            </a:extLst>
          </p:cNvPr>
          <p:cNvSpPr>
            <a:spLocks noGrp="1"/>
          </p:cNvSpPr>
          <p:nvPr>
            <p:ph type="title"/>
          </p:nvPr>
        </p:nvSpPr>
        <p:spPr/>
        <p:txBody>
          <a:bodyPr/>
          <a:lstStyle/>
          <a:p>
            <a:r>
              <a:rPr lang="en-US" dirty="0"/>
              <a:t>UPS</a:t>
            </a:r>
            <a:endParaRPr lang="en-IN" dirty="0"/>
          </a:p>
        </p:txBody>
      </p:sp>
      <p:sp>
        <p:nvSpPr>
          <p:cNvPr id="3" name="Text Placeholder 2">
            <a:extLst>
              <a:ext uri="{FF2B5EF4-FFF2-40B4-BE49-F238E27FC236}">
                <a16:creationId xmlns:a16="http://schemas.microsoft.com/office/drawing/2014/main" id="{E8DDCA64-51BA-4020-8DE3-65CEDECFED6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99330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E9EE-76E4-4FA1-8317-64780FADC2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82BDE6-FD07-4EAF-819A-41031B4C5BD2}"/>
              </a:ext>
            </a:extLst>
          </p:cNvPr>
          <p:cNvSpPr>
            <a:spLocks noGrp="1"/>
          </p:cNvSpPr>
          <p:nvPr>
            <p:ph idx="1"/>
          </p:nvPr>
        </p:nvSpPr>
        <p:spPr/>
        <p:txBody>
          <a:bodyPr>
            <a:normAutofit/>
          </a:bodyPr>
          <a:lstStyle/>
          <a:p>
            <a:r>
              <a:rPr lang="en-US" dirty="0"/>
              <a:t>An uninterruptible power supply (UPS) is a device that allows a computer to keep running for at least a short time when the primary power source is lost. </a:t>
            </a:r>
          </a:p>
          <a:p>
            <a:r>
              <a:rPr lang="en-US" dirty="0"/>
              <a:t>UPS devices also provide protection from power surges.</a:t>
            </a:r>
          </a:p>
          <a:p>
            <a:endParaRPr lang="en-US" dirty="0"/>
          </a:p>
        </p:txBody>
      </p:sp>
    </p:spTree>
    <p:extLst>
      <p:ext uri="{BB962C8B-B14F-4D97-AF65-F5344CB8AC3E}">
        <p14:creationId xmlns:p14="http://schemas.microsoft.com/office/powerpoint/2010/main" val="3398122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8AA87-D3DD-4824-BBDF-4C251BB4D4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735D91-1970-44E0-8679-2D7F048E52C6}"/>
              </a:ext>
            </a:extLst>
          </p:cNvPr>
          <p:cNvSpPr>
            <a:spLocks noGrp="1"/>
          </p:cNvSpPr>
          <p:nvPr>
            <p:ph idx="1"/>
          </p:nvPr>
        </p:nvSpPr>
        <p:spPr/>
        <p:txBody>
          <a:bodyPr/>
          <a:lstStyle/>
          <a:p>
            <a:r>
              <a:rPr lang="en-US" dirty="0"/>
              <a:t>A UPS contains a battery that "kicks in" when the device senses a loss of power from the primary source. </a:t>
            </a:r>
          </a:p>
          <a:p>
            <a:r>
              <a:rPr lang="en-US" dirty="0"/>
              <a:t>If an end user is working on the computer when the UPS notifies of the power loss, they have time to save any data they are working on and exit before the secondary power source (the battery) runs out. </a:t>
            </a:r>
          </a:p>
          <a:p>
            <a:r>
              <a:rPr lang="en-US" dirty="0"/>
              <a:t>When all power runs out, any data in your computer's random access memory (RAM) is erased. </a:t>
            </a:r>
          </a:p>
          <a:p>
            <a:r>
              <a:rPr lang="en-US" dirty="0"/>
              <a:t>When power surges occur, a UPS intercepts the surge so that it does not damage the computer.</a:t>
            </a:r>
          </a:p>
          <a:p>
            <a:endParaRPr lang="en-IN" dirty="0"/>
          </a:p>
        </p:txBody>
      </p:sp>
    </p:spTree>
    <p:extLst>
      <p:ext uri="{BB962C8B-B14F-4D97-AF65-F5344CB8AC3E}">
        <p14:creationId xmlns:p14="http://schemas.microsoft.com/office/powerpoint/2010/main" val="36794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33A4-70D0-49E4-BF8A-CB2ECC5E87B9}"/>
              </a:ext>
            </a:extLst>
          </p:cNvPr>
          <p:cNvSpPr>
            <a:spLocks noGrp="1"/>
          </p:cNvSpPr>
          <p:nvPr>
            <p:ph type="title"/>
          </p:nvPr>
        </p:nvSpPr>
        <p:spPr/>
        <p:txBody>
          <a:bodyPr/>
          <a:lstStyle/>
          <a:p>
            <a:r>
              <a:rPr lang="en-IN" dirty="0"/>
              <a:t>SMPS</a:t>
            </a:r>
          </a:p>
        </p:txBody>
      </p:sp>
      <p:sp>
        <p:nvSpPr>
          <p:cNvPr id="3" name="Content Placeholder 2">
            <a:extLst>
              <a:ext uri="{FF2B5EF4-FFF2-40B4-BE49-F238E27FC236}">
                <a16:creationId xmlns:a16="http://schemas.microsoft.com/office/drawing/2014/main" id="{9AEFC156-418A-4EDA-8E20-27570F4F7355}"/>
              </a:ext>
            </a:extLst>
          </p:cNvPr>
          <p:cNvSpPr>
            <a:spLocks noGrp="1"/>
          </p:cNvSpPr>
          <p:nvPr>
            <p:ph idx="1"/>
          </p:nvPr>
        </p:nvSpPr>
        <p:spPr/>
        <p:txBody>
          <a:bodyPr>
            <a:normAutofit/>
          </a:bodyPr>
          <a:lstStyle/>
          <a:p>
            <a:r>
              <a:rPr lang="en-US" dirty="0"/>
              <a:t>Short for switched-mode power supply, </a:t>
            </a:r>
          </a:p>
          <a:p>
            <a:r>
              <a:rPr lang="en-US" dirty="0"/>
              <a:t>Switched Mode Power Supply (SMPS) is a power supply unit (PSU) that converts unregulated AC or DC voltage into regulated DC by using switching devices. </a:t>
            </a:r>
          </a:p>
          <a:p>
            <a:endParaRPr lang="en-US" dirty="0"/>
          </a:p>
        </p:txBody>
      </p:sp>
    </p:spTree>
    <p:extLst>
      <p:ext uri="{BB962C8B-B14F-4D97-AF65-F5344CB8AC3E}">
        <p14:creationId xmlns:p14="http://schemas.microsoft.com/office/powerpoint/2010/main" val="2674485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13D2-FAA2-4C8C-A7B9-BEBB3B27FDA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55D9C55-2DA0-45B3-B866-35C394F2C4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512" y="1778972"/>
            <a:ext cx="6588666" cy="4351338"/>
          </a:xfrm>
        </p:spPr>
      </p:pic>
    </p:spTree>
    <p:extLst>
      <p:ext uri="{BB962C8B-B14F-4D97-AF65-F5344CB8AC3E}">
        <p14:creationId xmlns:p14="http://schemas.microsoft.com/office/powerpoint/2010/main" val="57681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BD88-A96B-4373-87D9-B845684210D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B4D92E9-FA34-46B5-84BB-3EB0653280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255" y="1690688"/>
            <a:ext cx="7116111" cy="4351338"/>
          </a:xfrm>
        </p:spPr>
      </p:pic>
    </p:spTree>
    <p:extLst>
      <p:ext uri="{BB962C8B-B14F-4D97-AF65-F5344CB8AC3E}">
        <p14:creationId xmlns:p14="http://schemas.microsoft.com/office/powerpoint/2010/main" val="232304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6DF9-2436-46BC-BFE3-91E19FFBE2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D7B820-92B5-4BED-BBB6-272B75B8A781}"/>
              </a:ext>
            </a:extLst>
          </p:cNvPr>
          <p:cNvSpPr>
            <a:spLocks noGrp="1"/>
          </p:cNvSpPr>
          <p:nvPr>
            <p:ph idx="1"/>
          </p:nvPr>
        </p:nvSpPr>
        <p:spPr/>
        <p:txBody>
          <a:bodyPr/>
          <a:lstStyle/>
          <a:p>
            <a:r>
              <a:rPr lang="en-US" dirty="0"/>
              <a:t>There are versions of the UPS: </a:t>
            </a:r>
          </a:p>
          <a:p>
            <a:r>
              <a:rPr lang="en-US" dirty="0"/>
              <a:t>standby UPS</a:t>
            </a:r>
          </a:p>
          <a:p>
            <a:r>
              <a:rPr lang="en-US" dirty="0"/>
              <a:t> online UPS </a:t>
            </a:r>
          </a:p>
          <a:p>
            <a:r>
              <a:rPr lang="en-US" dirty="0"/>
              <a:t>With a standby UPS (offline UPS), the UPS switches to battery power when the power problem occurs. </a:t>
            </a:r>
          </a:p>
          <a:p>
            <a:r>
              <a:rPr lang="en-US" dirty="0"/>
              <a:t>With an online UPS, the UPS always provides power from the battery, and while they offer better protection, they are more expensive.</a:t>
            </a:r>
          </a:p>
          <a:p>
            <a:r>
              <a:rPr lang="en-US" dirty="0">
                <a:solidFill>
                  <a:srgbClr val="00B0F0"/>
                </a:solidFill>
              </a:rPr>
              <a:t> For most home users and small businesses, a standby UPS will meet all their needs.</a:t>
            </a:r>
            <a:endParaRPr lang="en-IN" dirty="0">
              <a:solidFill>
                <a:srgbClr val="00B0F0"/>
              </a:solidFill>
            </a:endParaRPr>
          </a:p>
        </p:txBody>
      </p:sp>
    </p:spTree>
    <p:extLst>
      <p:ext uri="{BB962C8B-B14F-4D97-AF65-F5344CB8AC3E}">
        <p14:creationId xmlns:p14="http://schemas.microsoft.com/office/powerpoint/2010/main" val="741583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54E3-E63F-4DBB-B546-3B983E651186}"/>
              </a:ext>
            </a:extLst>
          </p:cNvPr>
          <p:cNvSpPr>
            <a:spLocks noGrp="1"/>
          </p:cNvSpPr>
          <p:nvPr>
            <p:ph type="title"/>
          </p:nvPr>
        </p:nvSpPr>
        <p:spPr/>
        <p:txBody>
          <a:bodyPr/>
          <a:lstStyle/>
          <a:p>
            <a:r>
              <a:rPr lang="en-US" dirty="0"/>
              <a:t>Major Roles of a UPS</a:t>
            </a:r>
            <a:br>
              <a:rPr lang="en-US" dirty="0"/>
            </a:br>
            <a:endParaRPr lang="en-IN" dirty="0"/>
          </a:p>
        </p:txBody>
      </p:sp>
      <p:sp>
        <p:nvSpPr>
          <p:cNvPr id="3" name="Content Placeholder 2">
            <a:extLst>
              <a:ext uri="{FF2B5EF4-FFF2-40B4-BE49-F238E27FC236}">
                <a16:creationId xmlns:a16="http://schemas.microsoft.com/office/drawing/2014/main" id="{8CEF2254-BA63-47BA-A976-1FD163A23AA4}"/>
              </a:ext>
            </a:extLst>
          </p:cNvPr>
          <p:cNvSpPr>
            <a:spLocks noGrp="1"/>
          </p:cNvSpPr>
          <p:nvPr>
            <p:ph idx="1"/>
          </p:nvPr>
        </p:nvSpPr>
        <p:spPr/>
        <p:txBody>
          <a:bodyPr/>
          <a:lstStyle/>
          <a:p>
            <a:r>
              <a:rPr lang="en-US" dirty="0"/>
              <a:t>When there is any failure in main power source, the UPS will supply the power for a short time. This is the prime role of UPS. </a:t>
            </a:r>
          </a:p>
          <a:p>
            <a:r>
              <a:rPr lang="en-US" dirty="0"/>
              <a:t>In addition to that, it can also able to correct some general power problems related to utility services in varying degrees</a:t>
            </a:r>
            <a:endParaRPr lang="en-IN" dirty="0"/>
          </a:p>
        </p:txBody>
      </p:sp>
    </p:spTree>
    <p:extLst>
      <p:ext uri="{BB962C8B-B14F-4D97-AF65-F5344CB8AC3E}">
        <p14:creationId xmlns:p14="http://schemas.microsoft.com/office/powerpoint/2010/main" val="2169832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AC80-B37B-4EBB-A90C-AA3EEF702F48}"/>
              </a:ext>
            </a:extLst>
          </p:cNvPr>
          <p:cNvSpPr>
            <a:spLocks noGrp="1"/>
          </p:cNvSpPr>
          <p:nvPr>
            <p:ph type="title"/>
          </p:nvPr>
        </p:nvSpPr>
        <p:spPr/>
        <p:txBody>
          <a:bodyPr/>
          <a:lstStyle/>
          <a:p>
            <a:r>
              <a:rPr lang="en-US" dirty="0"/>
              <a:t>How would having a UPS help a computer?</a:t>
            </a:r>
            <a:br>
              <a:rPr lang="en-US" dirty="0"/>
            </a:br>
            <a:endParaRPr lang="en-IN" dirty="0"/>
          </a:p>
        </p:txBody>
      </p:sp>
      <p:sp>
        <p:nvSpPr>
          <p:cNvPr id="3" name="Content Placeholder 2">
            <a:extLst>
              <a:ext uri="{FF2B5EF4-FFF2-40B4-BE49-F238E27FC236}">
                <a16:creationId xmlns:a16="http://schemas.microsoft.com/office/drawing/2014/main" id="{0EB62EBC-0080-4B5C-8A0B-D15423091874}"/>
              </a:ext>
            </a:extLst>
          </p:cNvPr>
          <p:cNvSpPr>
            <a:spLocks noGrp="1"/>
          </p:cNvSpPr>
          <p:nvPr>
            <p:ph idx="1"/>
          </p:nvPr>
        </p:nvSpPr>
        <p:spPr/>
        <p:txBody>
          <a:bodyPr/>
          <a:lstStyle/>
          <a:p>
            <a:r>
              <a:rPr lang="en-US" dirty="0"/>
              <a:t>Having your computer connected to a UPS protects it from electrical surges and outages. </a:t>
            </a:r>
          </a:p>
          <a:p>
            <a:r>
              <a:rPr lang="en-US" dirty="0"/>
              <a:t>When computers shut down improperly, such as when a power outage happens, it can damage the computer's internal parts and cause lost data. </a:t>
            </a:r>
          </a:p>
          <a:p>
            <a:r>
              <a:rPr lang="en-US" dirty="0"/>
              <a:t>Having a UPS helps prevent the computer from being improperly shut down and helps protect the computer and its data.</a:t>
            </a:r>
            <a:endParaRPr lang="en-IN" dirty="0"/>
          </a:p>
        </p:txBody>
      </p:sp>
    </p:spTree>
    <p:extLst>
      <p:ext uri="{BB962C8B-B14F-4D97-AF65-F5344CB8AC3E}">
        <p14:creationId xmlns:p14="http://schemas.microsoft.com/office/powerpoint/2010/main" val="3256393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09A4-2324-43B9-B287-456C39DDA0B1}"/>
              </a:ext>
            </a:extLst>
          </p:cNvPr>
          <p:cNvSpPr>
            <a:spLocks noGrp="1"/>
          </p:cNvSpPr>
          <p:nvPr>
            <p:ph type="title"/>
          </p:nvPr>
        </p:nvSpPr>
        <p:spPr/>
        <p:txBody>
          <a:bodyPr/>
          <a:lstStyle/>
          <a:p>
            <a:r>
              <a:rPr lang="en-US" dirty="0"/>
              <a:t>Applications and Role</a:t>
            </a:r>
            <a:br>
              <a:rPr lang="en-US" dirty="0"/>
            </a:br>
            <a:endParaRPr lang="en-IN" dirty="0"/>
          </a:p>
        </p:txBody>
      </p:sp>
      <p:sp>
        <p:nvSpPr>
          <p:cNvPr id="3" name="Content Placeholder 2">
            <a:extLst>
              <a:ext uri="{FF2B5EF4-FFF2-40B4-BE49-F238E27FC236}">
                <a16:creationId xmlns:a16="http://schemas.microsoft.com/office/drawing/2014/main" id="{FCEA1E6F-38BA-47FD-B297-C6C933E8639F}"/>
              </a:ext>
            </a:extLst>
          </p:cNvPr>
          <p:cNvSpPr>
            <a:spLocks noGrp="1"/>
          </p:cNvSpPr>
          <p:nvPr>
            <p:ph idx="1"/>
          </p:nvPr>
        </p:nvSpPr>
        <p:spPr/>
        <p:txBody>
          <a:bodyPr>
            <a:normAutofit/>
          </a:bodyPr>
          <a:lstStyle/>
          <a:p>
            <a:r>
              <a:rPr lang="en-US" dirty="0"/>
              <a:t>When power failures such as power outages occur, computer devices such as servers and workstations may  break down, leading to various problems such as the loss of important data and program malfunction.</a:t>
            </a:r>
          </a:p>
          <a:p>
            <a:r>
              <a:rPr lang="en-US" dirty="0"/>
              <a:t>Moreover, even a momentary voltage drop on factory production lines, can result in system stoppages, defective products, and in the worst-case scenario, damage to equipment.</a:t>
            </a:r>
          </a:p>
        </p:txBody>
      </p:sp>
    </p:spTree>
    <p:extLst>
      <p:ext uri="{BB962C8B-B14F-4D97-AF65-F5344CB8AC3E}">
        <p14:creationId xmlns:p14="http://schemas.microsoft.com/office/powerpoint/2010/main" val="36033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6EF0-932A-4CED-B09C-436A1EAA4F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52D587-80AD-47BA-83FB-D98443875905}"/>
              </a:ext>
            </a:extLst>
          </p:cNvPr>
          <p:cNvSpPr>
            <a:spLocks noGrp="1"/>
          </p:cNvSpPr>
          <p:nvPr>
            <p:ph idx="1"/>
          </p:nvPr>
        </p:nvSpPr>
        <p:spPr/>
        <p:txBody>
          <a:bodyPr/>
          <a:lstStyle/>
          <a:p>
            <a:r>
              <a:rPr lang="en-US" dirty="0"/>
              <a:t>These issues can be avoided by installing UPS in computers, network systems, production lines, and the like and it is also possible to operate systems with stability and efficiency using the various functions of the UPS. </a:t>
            </a:r>
            <a:endParaRPr lang="en-IN" dirty="0"/>
          </a:p>
        </p:txBody>
      </p:sp>
    </p:spTree>
    <p:extLst>
      <p:ext uri="{BB962C8B-B14F-4D97-AF65-F5344CB8AC3E}">
        <p14:creationId xmlns:p14="http://schemas.microsoft.com/office/powerpoint/2010/main" val="3839349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7EE7-056C-43F3-B12C-EDB5DCFF5527}"/>
              </a:ext>
            </a:extLst>
          </p:cNvPr>
          <p:cNvSpPr>
            <a:spLocks noGrp="1"/>
          </p:cNvSpPr>
          <p:nvPr>
            <p:ph type="title"/>
          </p:nvPr>
        </p:nvSpPr>
        <p:spPr/>
        <p:txBody>
          <a:bodyPr/>
          <a:lstStyle/>
          <a:p>
            <a:r>
              <a:rPr lang="en-US" dirty="0"/>
              <a:t>Advantages and disadvantages of UPS</a:t>
            </a:r>
            <a:br>
              <a:rPr lang="en-US" dirty="0"/>
            </a:br>
            <a:endParaRPr lang="en-IN" dirty="0"/>
          </a:p>
        </p:txBody>
      </p:sp>
      <p:sp>
        <p:nvSpPr>
          <p:cNvPr id="3" name="Content Placeholder 2">
            <a:extLst>
              <a:ext uri="{FF2B5EF4-FFF2-40B4-BE49-F238E27FC236}">
                <a16:creationId xmlns:a16="http://schemas.microsoft.com/office/drawing/2014/main" id="{4595AEE0-7DEF-4CB6-99B0-6F0D20FC3552}"/>
              </a:ext>
            </a:extLst>
          </p:cNvPr>
          <p:cNvSpPr>
            <a:spLocks noGrp="1"/>
          </p:cNvSpPr>
          <p:nvPr>
            <p:ph idx="1"/>
          </p:nvPr>
        </p:nvSpPr>
        <p:spPr/>
        <p:txBody>
          <a:bodyPr>
            <a:normAutofit/>
          </a:bodyPr>
          <a:lstStyle/>
          <a:p>
            <a:r>
              <a:rPr lang="en-US" dirty="0"/>
              <a:t>Advantages to using uninterruptable power supplies include:</a:t>
            </a:r>
          </a:p>
          <a:p>
            <a:r>
              <a:rPr lang="en-US" dirty="0"/>
              <a:t>No delay between switching from the primary power source to the UPS.</a:t>
            </a:r>
          </a:p>
          <a:p>
            <a:r>
              <a:rPr lang="en-US" dirty="0"/>
              <a:t>Can better support critical instruments compared to generators.</a:t>
            </a:r>
          </a:p>
          <a:p>
            <a:r>
              <a:rPr lang="en-US" dirty="0"/>
              <a:t>Consumers can choose the type and size of UPS, depending on the amount of power they need to supply to a device.</a:t>
            </a:r>
          </a:p>
          <a:p>
            <a:r>
              <a:rPr lang="en-US" dirty="0"/>
              <a:t>UPSs are silent.</a:t>
            </a:r>
          </a:p>
          <a:p>
            <a:r>
              <a:rPr lang="en-US" dirty="0"/>
              <a:t>Maintenance of UPS systems is cheaper compared to generators.</a:t>
            </a:r>
          </a:p>
        </p:txBody>
      </p:sp>
    </p:spTree>
    <p:extLst>
      <p:ext uri="{BB962C8B-B14F-4D97-AF65-F5344CB8AC3E}">
        <p14:creationId xmlns:p14="http://schemas.microsoft.com/office/powerpoint/2010/main" val="805812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A78E-8BD2-42F0-8050-C8448A0BE72D}"/>
              </a:ext>
            </a:extLst>
          </p:cNvPr>
          <p:cNvSpPr>
            <a:spLocks noGrp="1"/>
          </p:cNvSpPr>
          <p:nvPr>
            <p:ph type="title"/>
          </p:nvPr>
        </p:nvSpPr>
        <p:spPr/>
        <p:txBody>
          <a:bodyPr>
            <a:normAutofit fontScale="90000"/>
          </a:bodyPr>
          <a:lstStyle/>
          <a:p>
            <a:r>
              <a:rPr lang="en-US" dirty="0"/>
              <a:t>Disadvantages to using uninterruptable power supplies include:</a:t>
            </a:r>
            <a:br>
              <a:rPr lang="en-US" dirty="0"/>
            </a:br>
            <a:endParaRPr lang="en-IN" dirty="0"/>
          </a:p>
        </p:txBody>
      </p:sp>
      <p:sp>
        <p:nvSpPr>
          <p:cNvPr id="3" name="Content Placeholder 2">
            <a:extLst>
              <a:ext uri="{FF2B5EF4-FFF2-40B4-BE49-F238E27FC236}">
                <a16:creationId xmlns:a16="http://schemas.microsoft.com/office/drawing/2014/main" id="{896B3063-5D9B-4510-9A40-EF18207D8215}"/>
              </a:ext>
            </a:extLst>
          </p:cNvPr>
          <p:cNvSpPr>
            <a:spLocks noGrp="1"/>
          </p:cNvSpPr>
          <p:nvPr>
            <p:ph idx="1"/>
          </p:nvPr>
        </p:nvSpPr>
        <p:spPr/>
        <p:txBody>
          <a:bodyPr/>
          <a:lstStyle/>
          <a:p>
            <a:r>
              <a:rPr lang="en-US" dirty="0"/>
              <a:t>The inability to run heavy appliances- because UPSs are run off of batteries.</a:t>
            </a:r>
          </a:p>
          <a:p>
            <a:r>
              <a:rPr lang="en-US" dirty="0"/>
              <a:t>If substandard batteries are used, users may end up replacing the batteries often.</a:t>
            </a:r>
          </a:p>
          <a:p>
            <a:r>
              <a:rPr lang="en-US" dirty="0"/>
              <a:t>UPSs may need professional installations.</a:t>
            </a:r>
          </a:p>
          <a:p>
            <a:endParaRPr lang="en-IN" dirty="0"/>
          </a:p>
        </p:txBody>
      </p:sp>
    </p:spTree>
    <p:extLst>
      <p:ext uri="{BB962C8B-B14F-4D97-AF65-F5344CB8AC3E}">
        <p14:creationId xmlns:p14="http://schemas.microsoft.com/office/powerpoint/2010/main" val="2186846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5AE4-A76E-4973-BEFB-F8F05D397C6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772CEA8-697E-43B4-9525-8E8DE1F639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358" y="111967"/>
            <a:ext cx="10299441" cy="6018245"/>
          </a:xfrm>
        </p:spPr>
      </p:pic>
    </p:spTree>
    <p:extLst>
      <p:ext uri="{BB962C8B-B14F-4D97-AF65-F5344CB8AC3E}">
        <p14:creationId xmlns:p14="http://schemas.microsoft.com/office/powerpoint/2010/main" val="385257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EA77-507F-44A3-BB50-E4908DBB556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662D1788-4AF5-42DF-A480-E89B28551AA9}"/>
              </a:ext>
            </a:extLst>
          </p:cNvPr>
          <p:cNvPicPr>
            <a:picLocks noGrp="1" noChangeAspect="1"/>
          </p:cNvPicPr>
          <p:nvPr>
            <p:ph idx="1"/>
          </p:nvPr>
        </p:nvPicPr>
        <p:blipFill>
          <a:blip r:embed="rId2"/>
          <a:stretch>
            <a:fillRect/>
          </a:stretch>
        </p:blipFill>
        <p:spPr>
          <a:xfrm>
            <a:off x="3211771" y="2230015"/>
            <a:ext cx="5624319" cy="3694923"/>
          </a:xfrm>
          <a:prstGeom prst="rect">
            <a:avLst/>
          </a:prstGeom>
        </p:spPr>
      </p:pic>
    </p:spTree>
    <p:extLst>
      <p:ext uri="{BB962C8B-B14F-4D97-AF65-F5344CB8AC3E}">
        <p14:creationId xmlns:p14="http://schemas.microsoft.com/office/powerpoint/2010/main" val="11563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D796-946D-49F2-A340-9B5066A07DB1}"/>
              </a:ext>
            </a:extLst>
          </p:cNvPr>
          <p:cNvSpPr>
            <a:spLocks noGrp="1"/>
          </p:cNvSpPr>
          <p:nvPr>
            <p:ph type="title"/>
          </p:nvPr>
        </p:nvSpPr>
        <p:spPr/>
        <p:txBody>
          <a:bodyPr/>
          <a:lstStyle/>
          <a:p>
            <a:r>
              <a:rPr lang="en-US" dirty="0"/>
              <a:t>Basic structure</a:t>
            </a:r>
            <a:br>
              <a:rPr lang="en-US" dirty="0"/>
            </a:br>
            <a:endParaRPr lang="en-IN" dirty="0"/>
          </a:p>
        </p:txBody>
      </p:sp>
      <p:sp>
        <p:nvSpPr>
          <p:cNvPr id="3" name="Content Placeholder 2">
            <a:extLst>
              <a:ext uri="{FF2B5EF4-FFF2-40B4-BE49-F238E27FC236}">
                <a16:creationId xmlns:a16="http://schemas.microsoft.com/office/drawing/2014/main" id="{71FE3991-DDCF-49C2-86B1-EC711355F448}"/>
              </a:ext>
            </a:extLst>
          </p:cNvPr>
          <p:cNvSpPr>
            <a:spLocks noGrp="1"/>
          </p:cNvSpPr>
          <p:nvPr>
            <p:ph idx="1"/>
          </p:nvPr>
        </p:nvSpPr>
        <p:spPr/>
        <p:txBody>
          <a:bodyPr>
            <a:normAutofit/>
          </a:bodyPr>
          <a:lstStyle/>
          <a:p>
            <a:r>
              <a:rPr lang="en-US" dirty="0"/>
              <a:t>UPS consists of the following circuits and the battery. In the event of a power outage or failure occurring in the AC input, the UPS continues supplying power from the batteries to the AC output.</a:t>
            </a:r>
          </a:p>
          <a:p>
            <a:r>
              <a:rPr lang="en-US" dirty="0"/>
              <a:t>(1) Rectifier: Circuit which converts AC power to DC power</a:t>
            </a:r>
          </a:p>
          <a:p>
            <a:r>
              <a:rPr lang="en-US" dirty="0"/>
              <a:t>(2) Inverter: Circuit which converts DC power to AC power</a:t>
            </a:r>
          </a:p>
          <a:p>
            <a:r>
              <a:rPr lang="en-US" dirty="0"/>
              <a:t>(3) Bypass: Circuit which directly outputs AC power</a:t>
            </a:r>
          </a:p>
          <a:p>
            <a:r>
              <a:rPr lang="en-US" dirty="0"/>
              <a:t>(4) Switch: Circuit which switches between inverter output</a:t>
            </a:r>
          </a:p>
          <a:p>
            <a:r>
              <a:rPr lang="en-US" dirty="0"/>
              <a:t>and bypass output</a:t>
            </a:r>
          </a:p>
        </p:txBody>
      </p:sp>
    </p:spTree>
    <p:extLst>
      <p:ext uri="{BB962C8B-B14F-4D97-AF65-F5344CB8AC3E}">
        <p14:creationId xmlns:p14="http://schemas.microsoft.com/office/powerpoint/2010/main" val="285451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ADC3-8F03-47A0-A77C-FCA559382E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FB7326-AAB7-4728-AC05-9D49BFA8AF0F}"/>
              </a:ext>
            </a:extLst>
          </p:cNvPr>
          <p:cNvSpPr>
            <a:spLocks noGrp="1"/>
          </p:cNvSpPr>
          <p:nvPr>
            <p:ph idx="1"/>
          </p:nvPr>
        </p:nvSpPr>
        <p:spPr/>
        <p:txBody>
          <a:bodyPr>
            <a:normAutofit lnSpcReduction="10000"/>
          </a:bodyPr>
          <a:lstStyle/>
          <a:p>
            <a:r>
              <a:rPr lang="en-US" dirty="0"/>
              <a:t>electricity which is supplied in our house is an alternating current (AC). But computer requires stable and efficient power supply.</a:t>
            </a:r>
          </a:p>
          <a:p>
            <a:endParaRPr lang="en-US" dirty="0"/>
          </a:p>
          <a:p>
            <a:r>
              <a:rPr lang="en-US" dirty="0"/>
              <a:t>SMPS is used to provide power to different components in a computer. Which turns AC into constant energy. Which is called direct current DC.</a:t>
            </a:r>
          </a:p>
          <a:p>
            <a:endParaRPr lang="en-US" dirty="0"/>
          </a:p>
          <a:p>
            <a:r>
              <a:rPr lang="en-US" dirty="0"/>
              <a:t>SMPS is an electronic circuit. These electronic devices include a combination of capacitors, inductors and semi-conductor devices such as diodes and MOSFETs.</a:t>
            </a:r>
          </a:p>
          <a:p>
            <a:endParaRPr lang="en-IN" dirty="0"/>
          </a:p>
        </p:txBody>
      </p:sp>
    </p:spTree>
    <p:extLst>
      <p:ext uri="{BB962C8B-B14F-4D97-AF65-F5344CB8AC3E}">
        <p14:creationId xmlns:p14="http://schemas.microsoft.com/office/powerpoint/2010/main" val="421930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7E1D-3F74-4F62-9678-76D1120BAA24}"/>
              </a:ext>
            </a:extLst>
          </p:cNvPr>
          <p:cNvSpPr>
            <a:spLocks noGrp="1"/>
          </p:cNvSpPr>
          <p:nvPr>
            <p:ph type="title"/>
          </p:nvPr>
        </p:nvSpPr>
        <p:spPr/>
        <p:txBody>
          <a:bodyPr>
            <a:normAutofit fontScale="90000"/>
          </a:bodyPr>
          <a:lstStyle/>
          <a:p>
            <a:r>
              <a:rPr lang="en-US" dirty="0">
                <a:solidFill>
                  <a:srgbClr val="00B0F0"/>
                </a:solidFill>
              </a:rPr>
              <a:t>SMPS in computer – what is SMPS in computer</a:t>
            </a:r>
            <a:br>
              <a:rPr lang="en-US" dirty="0"/>
            </a:br>
            <a:endParaRPr lang="en-IN" dirty="0"/>
          </a:p>
        </p:txBody>
      </p:sp>
      <p:sp>
        <p:nvSpPr>
          <p:cNvPr id="3" name="Content Placeholder 2">
            <a:extLst>
              <a:ext uri="{FF2B5EF4-FFF2-40B4-BE49-F238E27FC236}">
                <a16:creationId xmlns:a16="http://schemas.microsoft.com/office/drawing/2014/main" id="{FF4DC5BE-9478-4448-8E2E-C64421FAFBD5}"/>
              </a:ext>
            </a:extLst>
          </p:cNvPr>
          <p:cNvSpPr>
            <a:spLocks noGrp="1"/>
          </p:cNvSpPr>
          <p:nvPr>
            <p:ph idx="1"/>
          </p:nvPr>
        </p:nvSpPr>
        <p:spPr/>
        <p:txBody>
          <a:bodyPr/>
          <a:lstStyle/>
          <a:p>
            <a:r>
              <a:rPr lang="en-US" dirty="0"/>
              <a:t>In a computer or laptop, SMPS is part of a hardware. </a:t>
            </a:r>
          </a:p>
          <a:p>
            <a:r>
              <a:rPr lang="en-US" dirty="0"/>
              <a:t>Which is fitted inside the case. </a:t>
            </a:r>
          </a:p>
          <a:p>
            <a:r>
              <a:rPr lang="en-US" dirty="0"/>
              <a:t>If we open the computer, a tin box will appear in its backside. </a:t>
            </a:r>
          </a:p>
          <a:p>
            <a:r>
              <a:rPr lang="en-US" dirty="0"/>
              <a:t>The work of SMPS is to provide power to use different parts (Ram and motherboard) in the computer.</a:t>
            </a:r>
            <a:endParaRPr lang="en-IN" dirty="0"/>
          </a:p>
        </p:txBody>
      </p:sp>
    </p:spTree>
    <p:extLst>
      <p:ext uri="{BB962C8B-B14F-4D97-AF65-F5344CB8AC3E}">
        <p14:creationId xmlns:p14="http://schemas.microsoft.com/office/powerpoint/2010/main" val="215004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3A77-9C38-4087-80A9-F9D11CD1907C}"/>
              </a:ext>
            </a:extLst>
          </p:cNvPr>
          <p:cNvSpPr>
            <a:spLocks noGrp="1"/>
          </p:cNvSpPr>
          <p:nvPr>
            <p:ph type="title"/>
          </p:nvPr>
        </p:nvSpPr>
        <p:spPr/>
        <p:txBody>
          <a:bodyPr/>
          <a:lstStyle/>
          <a:p>
            <a:r>
              <a:rPr lang="en-US" dirty="0"/>
              <a:t>Major functions of SMPS</a:t>
            </a:r>
            <a:br>
              <a:rPr lang="en-US" dirty="0"/>
            </a:br>
            <a:endParaRPr lang="en-IN" dirty="0"/>
          </a:p>
        </p:txBody>
      </p:sp>
      <p:sp>
        <p:nvSpPr>
          <p:cNvPr id="3" name="Content Placeholder 2">
            <a:extLst>
              <a:ext uri="{FF2B5EF4-FFF2-40B4-BE49-F238E27FC236}">
                <a16:creationId xmlns:a16="http://schemas.microsoft.com/office/drawing/2014/main" id="{44488E0D-E563-477E-8A6F-3EEDFBC83E4F}"/>
              </a:ext>
            </a:extLst>
          </p:cNvPr>
          <p:cNvSpPr>
            <a:spLocks noGrp="1"/>
          </p:cNvSpPr>
          <p:nvPr>
            <p:ph idx="1"/>
          </p:nvPr>
        </p:nvSpPr>
        <p:spPr/>
        <p:txBody>
          <a:bodyPr>
            <a:normAutofit/>
          </a:bodyPr>
          <a:lstStyle/>
          <a:p>
            <a:r>
              <a:rPr lang="en-US" dirty="0"/>
              <a:t>1. To start electronic devices, it works by supplying power until it is loaded from source.</a:t>
            </a:r>
          </a:p>
          <a:p>
            <a:endParaRPr lang="en-US" dirty="0"/>
          </a:p>
          <a:p>
            <a:r>
              <a:rPr lang="en-US" dirty="0"/>
              <a:t>2. It converts a  voltage AC power to low voltage DC power.</a:t>
            </a:r>
          </a:p>
          <a:p>
            <a:endParaRPr lang="en-US" dirty="0"/>
          </a:p>
          <a:p>
            <a:r>
              <a:rPr lang="en-US" dirty="0"/>
              <a:t>3. Regulating electric power in input voltage provides reliable output.</a:t>
            </a:r>
          </a:p>
          <a:p>
            <a:endParaRPr lang="en-US" dirty="0"/>
          </a:p>
          <a:p>
            <a:r>
              <a:rPr lang="en-US" dirty="0"/>
              <a:t>4. Different components in the computer require electric power. SMPS provides power to every part according to its requirement.</a:t>
            </a:r>
            <a:endParaRPr lang="en-IN" dirty="0"/>
          </a:p>
        </p:txBody>
      </p:sp>
    </p:spTree>
    <p:extLst>
      <p:ext uri="{BB962C8B-B14F-4D97-AF65-F5344CB8AC3E}">
        <p14:creationId xmlns:p14="http://schemas.microsoft.com/office/powerpoint/2010/main" val="350453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A154-C093-4408-A1AB-2F98E49F71A3}"/>
              </a:ext>
            </a:extLst>
          </p:cNvPr>
          <p:cNvSpPr>
            <a:spLocks noGrp="1"/>
          </p:cNvSpPr>
          <p:nvPr>
            <p:ph type="title"/>
          </p:nvPr>
        </p:nvSpPr>
        <p:spPr/>
        <p:txBody>
          <a:bodyPr/>
          <a:lstStyle/>
          <a:p>
            <a:r>
              <a:rPr lang="en-US" dirty="0"/>
              <a:t>Advantages of SMPS</a:t>
            </a:r>
            <a:br>
              <a:rPr lang="en-US" dirty="0"/>
            </a:br>
            <a:endParaRPr lang="en-IN" dirty="0"/>
          </a:p>
        </p:txBody>
      </p:sp>
      <p:sp>
        <p:nvSpPr>
          <p:cNvPr id="3" name="Content Placeholder 2">
            <a:extLst>
              <a:ext uri="{FF2B5EF4-FFF2-40B4-BE49-F238E27FC236}">
                <a16:creationId xmlns:a16="http://schemas.microsoft.com/office/drawing/2014/main" id="{97FF9B10-1CC9-46CE-ACD5-A67CE81AC171}"/>
              </a:ext>
            </a:extLst>
          </p:cNvPr>
          <p:cNvSpPr>
            <a:spLocks noGrp="1"/>
          </p:cNvSpPr>
          <p:nvPr>
            <p:ph idx="1"/>
          </p:nvPr>
        </p:nvSpPr>
        <p:spPr/>
        <p:txBody>
          <a:bodyPr/>
          <a:lstStyle/>
          <a:p>
            <a:r>
              <a:rPr lang="en-US" dirty="0"/>
              <a:t>1. </a:t>
            </a:r>
            <a:r>
              <a:rPr lang="en-US" dirty="0" err="1"/>
              <a:t>smps</a:t>
            </a:r>
            <a:r>
              <a:rPr lang="en-US" dirty="0"/>
              <a:t> has low weight.</a:t>
            </a:r>
          </a:p>
          <a:p>
            <a:endParaRPr lang="en-US" dirty="0"/>
          </a:p>
          <a:p>
            <a:r>
              <a:rPr lang="en-US" dirty="0"/>
              <a:t>2. </a:t>
            </a:r>
            <a:r>
              <a:rPr lang="en-US" dirty="0" err="1"/>
              <a:t>smps</a:t>
            </a:r>
            <a:r>
              <a:rPr lang="en-US" dirty="0"/>
              <a:t> has a higher output range.</a:t>
            </a:r>
          </a:p>
          <a:p>
            <a:endParaRPr lang="en-US" dirty="0"/>
          </a:p>
          <a:p>
            <a:r>
              <a:rPr lang="en-US" dirty="0"/>
              <a:t>3. This emits very little heat. Depends on its capacity.</a:t>
            </a:r>
          </a:p>
          <a:p>
            <a:endParaRPr lang="en-US" dirty="0"/>
          </a:p>
          <a:p>
            <a:r>
              <a:rPr lang="en-US" dirty="0"/>
              <a:t>4. It is light and small.</a:t>
            </a:r>
            <a:endParaRPr lang="en-IN" dirty="0"/>
          </a:p>
        </p:txBody>
      </p:sp>
    </p:spTree>
    <p:extLst>
      <p:ext uri="{BB962C8B-B14F-4D97-AF65-F5344CB8AC3E}">
        <p14:creationId xmlns:p14="http://schemas.microsoft.com/office/powerpoint/2010/main" val="84786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79A9-B162-46BC-8D7D-3FCE6B154164}"/>
              </a:ext>
            </a:extLst>
          </p:cNvPr>
          <p:cNvSpPr>
            <a:spLocks noGrp="1"/>
          </p:cNvSpPr>
          <p:nvPr>
            <p:ph type="title"/>
          </p:nvPr>
        </p:nvSpPr>
        <p:spPr/>
        <p:txBody>
          <a:bodyPr/>
          <a:lstStyle/>
          <a:p>
            <a:r>
              <a:rPr lang="en-US" b="1" i="0" dirty="0">
                <a:solidFill>
                  <a:srgbClr val="333333"/>
                </a:solidFill>
                <a:effectLst/>
                <a:latin typeface="inherit"/>
              </a:rPr>
              <a:t>Disadvantages of SMPS</a:t>
            </a:r>
            <a:br>
              <a:rPr lang="en-US" b="0"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7738FD80-1BED-44DD-91D3-AA6435C65D7A}"/>
              </a:ext>
            </a:extLst>
          </p:cNvPr>
          <p:cNvSpPr>
            <a:spLocks noGrp="1"/>
          </p:cNvSpPr>
          <p:nvPr>
            <p:ph idx="1"/>
          </p:nvPr>
        </p:nvSpPr>
        <p:spPr/>
        <p:txBody>
          <a:bodyPr/>
          <a:lstStyle/>
          <a:p>
            <a:pPr algn="l" fontAlgn="base"/>
            <a:r>
              <a:rPr lang="en-US" b="0" i="0" dirty="0">
                <a:solidFill>
                  <a:srgbClr val="444444"/>
                </a:solidFill>
                <a:effectLst/>
                <a:latin typeface="Open Sans" panose="020B0606030504020204" pitchFamily="34" charset="0"/>
              </a:rPr>
              <a:t>1. The function of </a:t>
            </a:r>
            <a:r>
              <a:rPr lang="en-US" b="0" i="0" dirty="0" err="1">
                <a:solidFill>
                  <a:srgbClr val="444444"/>
                </a:solidFill>
                <a:effectLst/>
                <a:latin typeface="Open Sans" panose="020B0606030504020204" pitchFamily="34" charset="0"/>
              </a:rPr>
              <a:t>smps</a:t>
            </a:r>
            <a:r>
              <a:rPr lang="en-US" b="0" i="0" dirty="0">
                <a:solidFill>
                  <a:srgbClr val="444444"/>
                </a:solidFill>
                <a:effectLst/>
                <a:latin typeface="Open Sans" panose="020B0606030504020204" pitchFamily="34" charset="0"/>
              </a:rPr>
              <a:t> is very complex.</a:t>
            </a:r>
          </a:p>
          <a:p>
            <a:pPr algn="l" fontAlgn="base"/>
            <a:r>
              <a:rPr lang="en-US" b="0" i="0" dirty="0">
                <a:solidFill>
                  <a:srgbClr val="444444"/>
                </a:solidFill>
                <a:effectLst/>
                <a:latin typeface="Open Sans" panose="020B0606030504020204" pitchFamily="34" charset="0"/>
              </a:rPr>
              <a:t>2. It has an output voltage.</a:t>
            </a:r>
          </a:p>
          <a:p>
            <a:pPr algn="l" fontAlgn="base"/>
            <a:r>
              <a:rPr lang="en-US" b="0" i="0" dirty="0">
                <a:solidFill>
                  <a:srgbClr val="444444"/>
                </a:solidFill>
                <a:effectLst/>
                <a:latin typeface="Open Sans" panose="020B0606030504020204" pitchFamily="34" charset="0"/>
              </a:rPr>
              <a:t>3. Its work is difficult to understand.</a:t>
            </a:r>
          </a:p>
          <a:p>
            <a:pPr algn="l" fontAlgn="base"/>
            <a:r>
              <a:rPr lang="en-US" b="0" i="0" dirty="0">
                <a:solidFill>
                  <a:srgbClr val="444444"/>
                </a:solidFill>
                <a:effectLst/>
                <a:latin typeface="Open Sans" panose="020B0606030504020204" pitchFamily="34" charset="0"/>
              </a:rPr>
              <a:t>4. It uses High Frequency Electrical Noise.</a:t>
            </a:r>
          </a:p>
          <a:p>
            <a:pPr algn="l" fontAlgn="base"/>
            <a:r>
              <a:rPr lang="en-US" b="0" i="0" dirty="0">
                <a:solidFill>
                  <a:srgbClr val="444444"/>
                </a:solidFill>
                <a:effectLst/>
                <a:latin typeface="Open Sans" panose="020B0606030504020204" pitchFamily="34" charset="0"/>
              </a:rPr>
              <a:t>5. It works on the Step Down Regulator.</a:t>
            </a:r>
          </a:p>
          <a:p>
            <a:endParaRPr lang="en-IN" dirty="0"/>
          </a:p>
        </p:txBody>
      </p:sp>
    </p:spTree>
    <p:extLst>
      <p:ext uri="{BB962C8B-B14F-4D97-AF65-F5344CB8AC3E}">
        <p14:creationId xmlns:p14="http://schemas.microsoft.com/office/powerpoint/2010/main" val="256370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CD61-D6D5-4839-BCF7-AAEEECD334EE}"/>
              </a:ext>
            </a:extLst>
          </p:cNvPr>
          <p:cNvSpPr>
            <a:spLocks noGrp="1"/>
          </p:cNvSpPr>
          <p:nvPr>
            <p:ph type="title"/>
          </p:nvPr>
        </p:nvSpPr>
        <p:spPr/>
        <p:txBody>
          <a:bodyPr/>
          <a:lstStyle/>
          <a:p>
            <a:r>
              <a:rPr lang="en-US" dirty="0"/>
              <a:t>Key parts of computer SMPS</a:t>
            </a:r>
            <a:br>
              <a:rPr lang="en-US" dirty="0"/>
            </a:br>
            <a:endParaRPr lang="en-IN" dirty="0"/>
          </a:p>
        </p:txBody>
      </p:sp>
      <p:sp>
        <p:nvSpPr>
          <p:cNvPr id="3" name="Content Placeholder 2">
            <a:extLst>
              <a:ext uri="{FF2B5EF4-FFF2-40B4-BE49-F238E27FC236}">
                <a16:creationId xmlns:a16="http://schemas.microsoft.com/office/drawing/2014/main" id="{F02521DF-1CC8-4EC5-A024-3538AC3EC8CC}"/>
              </a:ext>
            </a:extLst>
          </p:cNvPr>
          <p:cNvSpPr>
            <a:spLocks noGrp="1"/>
          </p:cNvSpPr>
          <p:nvPr>
            <p:ph idx="1"/>
          </p:nvPr>
        </p:nvSpPr>
        <p:spPr/>
        <p:txBody>
          <a:bodyPr>
            <a:normAutofit fontScale="62500" lnSpcReduction="20000"/>
          </a:bodyPr>
          <a:lstStyle/>
          <a:p>
            <a:r>
              <a:rPr lang="en-US" dirty="0"/>
              <a:t>Some key parts inside computer like: –</a:t>
            </a:r>
          </a:p>
          <a:p>
            <a:endParaRPr lang="en-US" dirty="0"/>
          </a:p>
          <a:p>
            <a:r>
              <a:rPr lang="en-US" dirty="0"/>
              <a:t>1. Heat sink : – It absorbs heat when the transistor is hot.</a:t>
            </a:r>
          </a:p>
          <a:p>
            <a:endParaRPr lang="en-US" dirty="0"/>
          </a:p>
          <a:p>
            <a:r>
              <a:rPr lang="en-US" dirty="0"/>
              <a:t>2. Transistor : – This switches the power.</a:t>
            </a:r>
          </a:p>
          <a:p>
            <a:endParaRPr lang="en-US" dirty="0"/>
          </a:p>
          <a:p>
            <a:r>
              <a:rPr lang="en-US" dirty="0"/>
              <a:t>3. Choke coil : – which gets DC current. It works to smooth it.</a:t>
            </a:r>
          </a:p>
          <a:p>
            <a:endParaRPr lang="en-US" dirty="0"/>
          </a:p>
          <a:p>
            <a:r>
              <a:rPr lang="en-US" dirty="0"/>
              <a:t>4. Rectifier : – It converts AC power to DC. Which is called diode.</a:t>
            </a:r>
          </a:p>
          <a:p>
            <a:endParaRPr lang="en-US" dirty="0"/>
          </a:p>
          <a:p>
            <a:r>
              <a:rPr lang="en-US" dirty="0"/>
              <a:t>5. Transformer : – It controls the incoming voltage by up and down</a:t>
            </a:r>
          </a:p>
          <a:p>
            <a:endParaRPr lang="en-US" dirty="0"/>
          </a:p>
          <a:p>
            <a:r>
              <a:rPr lang="en-US" dirty="0"/>
              <a:t>6. Capacitor : – It filters unregulated DC from rectifier. And changes it to smooth DC.</a:t>
            </a:r>
            <a:endParaRPr lang="en-IN" dirty="0"/>
          </a:p>
        </p:txBody>
      </p:sp>
    </p:spTree>
    <p:extLst>
      <p:ext uri="{BB962C8B-B14F-4D97-AF65-F5344CB8AC3E}">
        <p14:creationId xmlns:p14="http://schemas.microsoft.com/office/powerpoint/2010/main" val="315942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85A98F-BEFC-4812-9C52-EB427F85A087}"/>
</file>

<file path=customXml/itemProps2.xml><?xml version="1.0" encoding="utf-8"?>
<ds:datastoreItem xmlns:ds="http://schemas.openxmlformats.org/officeDocument/2006/customXml" ds:itemID="{250F4590-2C29-4EBA-AE52-9C6F5A88CECF}"/>
</file>

<file path=customXml/itemProps3.xml><?xml version="1.0" encoding="utf-8"?>
<ds:datastoreItem xmlns:ds="http://schemas.openxmlformats.org/officeDocument/2006/customXml" ds:itemID="{229F9076-3091-485F-9E74-F52212B6C791}"/>
</file>

<file path=docProps/app.xml><?xml version="1.0" encoding="utf-8"?>
<Properties xmlns="http://schemas.openxmlformats.org/officeDocument/2006/extended-properties" xmlns:vt="http://schemas.openxmlformats.org/officeDocument/2006/docPropsVTypes">
  <TotalTime>149</TotalTime>
  <Words>1314</Words>
  <Application>Microsoft Office PowerPoint</Application>
  <PresentationFormat>Widescreen</PresentationFormat>
  <Paragraphs>118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inherit</vt:lpstr>
      <vt:lpstr>Open Sans</vt:lpstr>
      <vt:lpstr>Office Theme</vt:lpstr>
      <vt:lpstr>Exp6</vt:lpstr>
      <vt:lpstr>SMPS</vt:lpstr>
      <vt:lpstr>PowerPoint Presentation</vt:lpstr>
      <vt:lpstr>PowerPoint Presentation</vt:lpstr>
      <vt:lpstr>SMPS in computer – what is SMPS in computer </vt:lpstr>
      <vt:lpstr>Major functions of SMPS </vt:lpstr>
      <vt:lpstr>Advantages of SMPS </vt:lpstr>
      <vt:lpstr>Disadvantages of SMPS </vt:lpstr>
      <vt:lpstr>Key parts of computer SMPS </vt:lpstr>
      <vt:lpstr>An Image Of Switched Mode Power Supply</vt:lpstr>
      <vt:lpstr>PowerPoint Presentation</vt:lpstr>
      <vt:lpstr>PowerPoint Presentation</vt:lpstr>
      <vt:lpstr>PowerPoint Presentation</vt:lpstr>
      <vt:lpstr>Functional Diagram of SMPS</vt:lpstr>
      <vt:lpstr>Applications </vt:lpstr>
      <vt:lpstr>PowerPoint Presentation</vt:lpstr>
      <vt:lpstr>UPS</vt:lpstr>
      <vt:lpstr>PowerPoint Presentation</vt:lpstr>
      <vt:lpstr>PowerPoint Presentation</vt:lpstr>
      <vt:lpstr>PowerPoint Presentation</vt:lpstr>
      <vt:lpstr>PowerPoint Presentation</vt:lpstr>
      <vt:lpstr>PowerPoint Presentation</vt:lpstr>
      <vt:lpstr>Major Roles of a UPS </vt:lpstr>
      <vt:lpstr>How would having a UPS help a computer? </vt:lpstr>
      <vt:lpstr>Applications and Role </vt:lpstr>
      <vt:lpstr>PowerPoint Presentation</vt:lpstr>
      <vt:lpstr>Advantages and disadvantages of UPS </vt:lpstr>
      <vt:lpstr>Disadvantages to using uninterruptable power supplies include: </vt:lpstr>
      <vt:lpstr>PowerPoint Presentation</vt:lpstr>
      <vt:lpstr>Basic structure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Exp6</dc:title>
  <dc:creator>Geetha Subrahmanion</dc:creator>
  <cp:lastModifiedBy>Geetha Subrahmanion</cp:lastModifiedBy>
  <cp:revision>36</cp:revision>
  <dcterms:created xsi:type="dcterms:W3CDTF">2022-04-03T07:54:40Z</dcterms:created>
  <dcterms:modified xsi:type="dcterms:W3CDTF">2022-04-03T12:33:03Z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