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33806DE-A2E7-4CDD-84D1-F92B5D5E8C26}" type="datetimeFigureOut">
              <a:rPr lang="en-IN" smtClean="0"/>
              <a:t>28-03-2022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2FA97-DE1F-456A-AEB3-120573905297}" type="slidenum">
              <a:rPr lang="en-IN" smtClean="0"/>
              <a:t>‹#›</a:t>
            </a:fld>
            <a:endParaRPr lang="en-IN"/>
          </a:p>
        </p:txBody>
      </p:sp>
    </p:spTree>
    <p:extLst>
      <p:ext uri="{BB962C8B-B14F-4D97-AF65-F5344CB8AC3E}">
        <p14:creationId xmlns:p14="http://schemas.microsoft.com/office/powerpoint/2010/main" val="1556237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33806DE-A2E7-4CDD-84D1-F92B5D5E8C26}" type="datetimeFigureOut">
              <a:rPr lang="en-IN" smtClean="0"/>
              <a:t>28-03-2022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2FA97-DE1F-456A-AEB3-120573905297}" type="slidenum">
              <a:rPr lang="en-IN" smtClean="0"/>
              <a:t>‹#›</a:t>
            </a:fld>
            <a:endParaRPr lang="en-IN"/>
          </a:p>
        </p:txBody>
      </p:sp>
    </p:spTree>
    <p:extLst>
      <p:ext uri="{BB962C8B-B14F-4D97-AF65-F5344CB8AC3E}">
        <p14:creationId xmlns:p14="http://schemas.microsoft.com/office/powerpoint/2010/main" val="3147918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33806DE-A2E7-4CDD-84D1-F92B5D5E8C26}" type="datetimeFigureOut">
              <a:rPr lang="en-IN" smtClean="0"/>
              <a:t>28-03-2022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2FA97-DE1F-456A-AEB3-120573905297}" type="slidenum">
              <a:rPr lang="en-IN" smtClean="0"/>
              <a:t>‹#›</a:t>
            </a:fld>
            <a:endParaRPr lang="en-IN"/>
          </a:p>
        </p:txBody>
      </p:sp>
    </p:spTree>
    <p:extLst>
      <p:ext uri="{BB962C8B-B14F-4D97-AF65-F5344CB8AC3E}">
        <p14:creationId xmlns:p14="http://schemas.microsoft.com/office/powerpoint/2010/main" val="4017628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33806DE-A2E7-4CDD-84D1-F92B5D5E8C26}" type="datetimeFigureOut">
              <a:rPr lang="en-IN" smtClean="0"/>
              <a:t>28-03-2022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2FA97-DE1F-456A-AEB3-120573905297}" type="slidenum">
              <a:rPr lang="en-IN" smtClean="0"/>
              <a:t>‹#›</a:t>
            </a:fld>
            <a:endParaRPr lang="en-IN"/>
          </a:p>
        </p:txBody>
      </p:sp>
    </p:spTree>
    <p:extLst>
      <p:ext uri="{BB962C8B-B14F-4D97-AF65-F5344CB8AC3E}">
        <p14:creationId xmlns:p14="http://schemas.microsoft.com/office/powerpoint/2010/main" val="857441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3806DE-A2E7-4CDD-84D1-F92B5D5E8C26}" type="datetimeFigureOut">
              <a:rPr lang="en-IN" smtClean="0"/>
              <a:t>28-03-2022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2FA97-DE1F-456A-AEB3-120573905297}" type="slidenum">
              <a:rPr lang="en-IN" smtClean="0"/>
              <a:t>‹#›</a:t>
            </a:fld>
            <a:endParaRPr lang="en-IN"/>
          </a:p>
        </p:txBody>
      </p:sp>
    </p:spTree>
    <p:extLst>
      <p:ext uri="{BB962C8B-B14F-4D97-AF65-F5344CB8AC3E}">
        <p14:creationId xmlns:p14="http://schemas.microsoft.com/office/powerpoint/2010/main" val="814790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33806DE-A2E7-4CDD-84D1-F92B5D5E8C26}" type="datetimeFigureOut">
              <a:rPr lang="en-IN" smtClean="0"/>
              <a:t>28-03-2022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72FA97-DE1F-456A-AEB3-120573905297}" type="slidenum">
              <a:rPr lang="en-IN" smtClean="0"/>
              <a:t>‹#›</a:t>
            </a:fld>
            <a:endParaRPr lang="en-IN"/>
          </a:p>
        </p:txBody>
      </p:sp>
    </p:spTree>
    <p:extLst>
      <p:ext uri="{BB962C8B-B14F-4D97-AF65-F5344CB8AC3E}">
        <p14:creationId xmlns:p14="http://schemas.microsoft.com/office/powerpoint/2010/main" val="1881875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33806DE-A2E7-4CDD-84D1-F92B5D5E8C26}" type="datetimeFigureOut">
              <a:rPr lang="en-IN" smtClean="0"/>
              <a:t>28-03-2022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72FA97-DE1F-456A-AEB3-120573905297}" type="slidenum">
              <a:rPr lang="en-IN" smtClean="0"/>
              <a:t>‹#›</a:t>
            </a:fld>
            <a:endParaRPr lang="en-IN"/>
          </a:p>
        </p:txBody>
      </p:sp>
    </p:spTree>
    <p:extLst>
      <p:ext uri="{BB962C8B-B14F-4D97-AF65-F5344CB8AC3E}">
        <p14:creationId xmlns:p14="http://schemas.microsoft.com/office/powerpoint/2010/main" val="433779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33806DE-A2E7-4CDD-84D1-F92B5D5E8C26}" type="datetimeFigureOut">
              <a:rPr lang="en-IN" smtClean="0"/>
              <a:t>28-03-2022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72FA97-DE1F-456A-AEB3-120573905297}" type="slidenum">
              <a:rPr lang="en-IN" smtClean="0"/>
              <a:t>‹#›</a:t>
            </a:fld>
            <a:endParaRPr lang="en-IN"/>
          </a:p>
        </p:txBody>
      </p:sp>
    </p:spTree>
    <p:extLst>
      <p:ext uri="{BB962C8B-B14F-4D97-AF65-F5344CB8AC3E}">
        <p14:creationId xmlns:p14="http://schemas.microsoft.com/office/powerpoint/2010/main" val="3156161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3806DE-A2E7-4CDD-84D1-F92B5D5E8C26}" type="datetimeFigureOut">
              <a:rPr lang="en-IN" smtClean="0"/>
              <a:t>28-03-2022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72FA97-DE1F-456A-AEB3-120573905297}" type="slidenum">
              <a:rPr lang="en-IN" smtClean="0"/>
              <a:t>‹#›</a:t>
            </a:fld>
            <a:endParaRPr lang="en-IN"/>
          </a:p>
        </p:txBody>
      </p:sp>
    </p:spTree>
    <p:extLst>
      <p:ext uri="{BB962C8B-B14F-4D97-AF65-F5344CB8AC3E}">
        <p14:creationId xmlns:p14="http://schemas.microsoft.com/office/powerpoint/2010/main" val="3461319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3806DE-A2E7-4CDD-84D1-F92B5D5E8C26}" type="datetimeFigureOut">
              <a:rPr lang="en-IN" smtClean="0"/>
              <a:t>28-03-2022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72FA97-DE1F-456A-AEB3-120573905297}" type="slidenum">
              <a:rPr lang="en-IN" smtClean="0"/>
              <a:t>‹#›</a:t>
            </a:fld>
            <a:endParaRPr lang="en-IN"/>
          </a:p>
        </p:txBody>
      </p:sp>
    </p:spTree>
    <p:extLst>
      <p:ext uri="{BB962C8B-B14F-4D97-AF65-F5344CB8AC3E}">
        <p14:creationId xmlns:p14="http://schemas.microsoft.com/office/powerpoint/2010/main" val="1983590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3806DE-A2E7-4CDD-84D1-F92B5D5E8C26}" type="datetimeFigureOut">
              <a:rPr lang="en-IN" smtClean="0"/>
              <a:t>28-03-2022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72FA97-DE1F-456A-AEB3-120573905297}" type="slidenum">
              <a:rPr lang="en-IN" smtClean="0"/>
              <a:t>‹#›</a:t>
            </a:fld>
            <a:endParaRPr lang="en-IN"/>
          </a:p>
        </p:txBody>
      </p:sp>
    </p:spTree>
    <p:extLst>
      <p:ext uri="{BB962C8B-B14F-4D97-AF65-F5344CB8AC3E}">
        <p14:creationId xmlns:p14="http://schemas.microsoft.com/office/powerpoint/2010/main" val="1050205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3806DE-A2E7-4CDD-84D1-F92B5D5E8C26}" type="datetimeFigureOut">
              <a:rPr lang="en-IN" smtClean="0"/>
              <a:t>28-03-2022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72FA97-DE1F-456A-AEB3-120573905297}" type="slidenum">
              <a:rPr lang="en-IN" smtClean="0"/>
              <a:t>‹#›</a:t>
            </a:fld>
            <a:endParaRPr lang="en-IN"/>
          </a:p>
        </p:txBody>
      </p:sp>
    </p:spTree>
    <p:extLst>
      <p:ext uri="{BB962C8B-B14F-4D97-AF65-F5344CB8AC3E}">
        <p14:creationId xmlns:p14="http://schemas.microsoft.com/office/powerpoint/2010/main" val="1951886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Unit 4</a:t>
            </a:r>
            <a:endParaRPr lang="en-IN" dirty="0"/>
          </a:p>
        </p:txBody>
      </p:sp>
      <p:sp>
        <p:nvSpPr>
          <p:cNvPr id="3" name="Subtitle 2"/>
          <p:cNvSpPr>
            <a:spLocks noGrp="1"/>
          </p:cNvSpPr>
          <p:nvPr>
            <p:ph type="subTitle" idx="1"/>
          </p:nvPr>
        </p:nvSpPr>
        <p:spPr/>
        <p:txBody>
          <a:bodyPr/>
          <a:lstStyle/>
          <a:p>
            <a:r>
              <a:rPr lang="en-IN" dirty="0" smtClean="0"/>
              <a:t>SSD</a:t>
            </a:r>
            <a:endParaRPr lang="en-IN" dirty="0"/>
          </a:p>
        </p:txBody>
      </p:sp>
    </p:spTree>
    <p:extLst>
      <p:ext uri="{BB962C8B-B14F-4D97-AF65-F5344CB8AC3E}">
        <p14:creationId xmlns:p14="http://schemas.microsoft.com/office/powerpoint/2010/main" val="1885257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SSD</a:t>
            </a:r>
            <a:endParaRPr lang="en-IN" dirty="0"/>
          </a:p>
        </p:txBody>
      </p:sp>
      <p:sp>
        <p:nvSpPr>
          <p:cNvPr id="3" name="Content Placeholder 2"/>
          <p:cNvSpPr>
            <a:spLocks noGrp="1"/>
          </p:cNvSpPr>
          <p:nvPr>
            <p:ph idx="1"/>
          </p:nvPr>
        </p:nvSpPr>
        <p:spPr/>
        <p:txBody>
          <a:bodyPr/>
          <a:lstStyle/>
          <a:p>
            <a:r>
              <a:rPr lang="en-IN" dirty="0" smtClean="0"/>
              <a:t>Short for solid-state drive, an SSD is a storage medium that uses non-volatile memory to hold and access data. </a:t>
            </a:r>
          </a:p>
          <a:p>
            <a:r>
              <a:rPr lang="en-IN" dirty="0" smtClean="0"/>
              <a:t>Unlike a hard drive, an SSD has no moving parts, which gives it advantages, such as faster access time, noiseless operation, higher reliability, and lower power consumption.</a:t>
            </a:r>
            <a:endParaRPr lang="en-IN" dirty="0"/>
          </a:p>
        </p:txBody>
      </p:sp>
    </p:spTree>
    <p:extLst>
      <p:ext uri="{BB962C8B-B14F-4D97-AF65-F5344CB8AC3E}">
        <p14:creationId xmlns:p14="http://schemas.microsoft.com/office/powerpoint/2010/main" val="3076010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There are no moving mechanical components in SSD. </a:t>
            </a:r>
          </a:p>
          <a:p>
            <a:r>
              <a:rPr lang="en-IN" dirty="0" smtClean="0"/>
              <a:t>This makes them different from conventional electromechanical drives such as hard disk drives (HDDs) or floppy disks, which contain movable read/write heads and spinning disks. </a:t>
            </a:r>
          </a:p>
        </p:txBody>
      </p:sp>
    </p:spTree>
    <p:extLst>
      <p:ext uri="{BB962C8B-B14F-4D97-AF65-F5344CB8AC3E}">
        <p14:creationId xmlns:p14="http://schemas.microsoft.com/office/powerpoint/2010/main" val="2339827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SSDs are typically more resistant to physical shock, run silently, have quicker access time compared to electromechanical devices. </a:t>
            </a:r>
          </a:p>
          <a:p>
            <a:r>
              <a:rPr lang="en-IN" dirty="0" smtClean="0"/>
              <a:t>The price of SSDs has continued to decline over time but SSDs are in 2018 are still more expensive per unit of storage than HDDs and are expected to continue to be so into the next decade. </a:t>
            </a:r>
          </a:p>
          <a:p>
            <a:endParaRPr lang="en-IN" dirty="0"/>
          </a:p>
        </p:txBody>
      </p:sp>
    </p:spTree>
    <p:extLst>
      <p:ext uri="{BB962C8B-B14F-4D97-AF65-F5344CB8AC3E}">
        <p14:creationId xmlns:p14="http://schemas.microsoft.com/office/powerpoint/2010/main" val="1064245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Similarities between HDD and SDD:</a:t>
            </a:r>
          </a:p>
          <a:p>
            <a:endParaRPr lang="en-IN" dirty="0" smtClean="0"/>
          </a:p>
          <a:p>
            <a:r>
              <a:rPr lang="en-IN" dirty="0" smtClean="0"/>
              <a:t>Both are used to store data.</a:t>
            </a:r>
          </a:p>
          <a:p>
            <a:r>
              <a:rPr lang="en-IN" dirty="0" smtClean="0"/>
              <a:t>Both are used to boot the system.</a:t>
            </a:r>
          </a:p>
          <a:p>
            <a:endParaRPr lang="en-IN" dirty="0"/>
          </a:p>
        </p:txBody>
      </p:sp>
    </p:spTree>
    <p:extLst>
      <p:ext uri="{BB962C8B-B14F-4D97-AF65-F5344CB8AC3E}">
        <p14:creationId xmlns:p14="http://schemas.microsoft.com/office/powerpoint/2010/main" val="3860376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860630" y="1782777"/>
          <a:ext cx="6470739" cy="4437034"/>
        </p:xfrm>
        <a:graphic>
          <a:graphicData uri="http://schemas.openxmlformats.org/drawingml/2006/table">
            <a:tbl>
              <a:tblPr/>
              <a:tblGrid>
                <a:gridCol w="2156913"/>
                <a:gridCol w="2156913"/>
                <a:gridCol w="2156913"/>
              </a:tblGrid>
              <a:tr h="225069">
                <a:tc>
                  <a:txBody>
                    <a:bodyPr/>
                    <a:lstStyle/>
                    <a:p>
                      <a:pPr algn="ctr" fontAlgn="base"/>
                      <a:r>
                        <a:rPr lang="en-IN" sz="900" b="0" dirty="0">
                          <a:effectLst/>
                        </a:rPr>
                        <a:t>Parameter</a:t>
                      </a:r>
                    </a:p>
                  </a:txBody>
                  <a:tcPr marL="46889" marR="46889" marT="46889" marB="46889" anchor="ctr">
                    <a:lnL>
                      <a:noFill/>
                    </a:lnL>
                    <a:lnR>
                      <a:noFill/>
                    </a:lnR>
                    <a:lnT>
                      <a:noFill/>
                    </a:lnT>
                    <a:lnB>
                      <a:noFill/>
                    </a:lnB>
                    <a:solidFill>
                      <a:srgbClr val="4CB96B"/>
                    </a:solidFill>
                  </a:tcPr>
                </a:tc>
                <a:tc>
                  <a:txBody>
                    <a:bodyPr/>
                    <a:lstStyle/>
                    <a:p>
                      <a:pPr algn="ctr" fontAlgn="base"/>
                      <a:r>
                        <a:rPr lang="en-IN" sz="900" b="0">
                          <a:effectLst/>
                        </a:rPr>
                        <a:t>HDD</a:t>
                      </a:r>
                    </a:p>
                  </a:txBody>
                  <a:tcPr marL="46889" marR="46889" marT="46889" marB="46889" anchor="ctr">
                    <a:lnL>
                      <a:noFill/>
                    </a:lnL>
                    <a:lnR>
                      <a:noFill/>
                    </a:lnR>
                    <a:lnT>
                      <a:noFill/>
                    </a:lnT>
                    <a:lnB>
                      <a:noFill/>
                    </a:lnB>
                    <a:solidFill>
                      <a:srgbClr val="4CB96B"/>
                    </a:solidFill>
                  </a:tcPr>
                </a:tc>
                <a:tc>
                  <a:txBody>
                    <a:bodyPr/>
                    <a:lstStyle/>
                    <a:p>
                      <a:pPr algn="ctr" fontAlgn="base"/>
                      <a:r>
                        <a:rPr lang="en-IN" sz="900" b="0">
                          <a:effectLst/>
                        </a:rPr>
                        <a:t>SSD</a:t>
                      </a:r>
                    </a:p>
                  </a:txBody>
                  <a:tcPr marL="46889" marR="46889" marT="46889" marB="46889" anchor="ctr">
                    <a:lnL>
                      <a:noFill/>
                    </a:lnL>
                    <a:lnR>
                      <a:noFill/>
                    </a:lnR>
                    <a:lnT>
                      <a:noFill/>
                    </a:lnT>
                    <a:lnB>
                      <a:noFill/>
                    </a:lnB>
                    <a:solidFill>
                      <a:srgbClr val="4CB96B"/>
                    </a:solidFill>
                  </a:tcPr>
                </a:tc>
              </a:tr>
              <a:tr h="281336">
                <a:tc>
                  <a:txBody>
                    <a:bodyPr/>
                    <a:lstStyle/>
                    <a:p>
                      <a:pPr algn="ctr" fontAlgn="base"/>
                      <a:r>
                        <a:rPr lang="en-IN" sz="800" b="0">
                          <a:effectLst/>
                        </a:rPr>
                        <a:t>Full Form</a:t>
                      </a:r>
                    </a:p>
                  </a:txBody>
                  <a:tcPr marL="58612" marR="58612" marT="82056" marB="82056" anchor="ctr">
                    <a:lnL>
                      <a:noFill/>
                    </a:lnL>
                    <a:lnR>
                      <a:noFill/>
                    </a:lnR>
                    <a:lnT>
                      <a:noFill/>
                    </a:lnT>
                    <a:lnB>
                      <a:noFill/>
                    </a:lnB>
                    <a:solidFill>
                      <a:srgbClr val="FFFFFF"/>
                    </a:solidFill>
                  </a:tcPr>
                </a:tc>
                <a:tc>
                  <a:txBody>
                    <a:bodyPr/>
                    <a:lstStyle/>
                    <a:p>
                      <a:pPr algn="ctr" fontAlgn="base"/>
                      <a:r>
                        <a:rPr lang="en-IN" sz="800" b="0">
                          <a:effectLst/>
                        </a:rPr>
                        <a:t>HDD stands for Hard Disk Drive.</a:t>
                      </a:r>
                    </a:p>
                  </a:txBody>
                  <a:tcPr marL="58612" marR="58612" marT="82056" marB="82056" anchor="ctr">
                    <a:lnL>
                      <a:noFill/>
                    </a:lnL>
                    <a:lnR>
                      <a:noFill/>
                    </a:lnR>
                    <a:lnT>
                      <a:noFill/>
                    </a:lnT>
                    <a:lnB>
                      <a:noFill/>
                    </a:lnB>
                    <a:solidFill>
                      <a:srgbClr val="FFFFFF"/>
                    </a:solidFill>
                  </a:tcPr>
                </a:tc>
                <a:tc>
                  <a:txBody>
                    <a:bodyPr/>
                    <a:lstStyle/>
                    <a:p>
                      <a:pPr algn="ctr" fontAlgn="base"/>
                      <a:r>
                        <a:rPr lang="en-IN" sz="800" b="0">
                          <a:effectLst/>
                        </a:rPr>
                        <a:t>SSD stands for Solid State Drive.</a:t>
                      </a:r>
                    </a:p>
                  </a:txBody>
                  <a:tcPr marL="58612" marR="58612" marT="82056" marB="82056" anchor="ctr">
                    <a:lnL>
                      <a:noFill/>
                    </a:lnL>
                    <a:lnR>
                      <a:noFill/>
                    </a:lnR>
                    <a:lnT>
                      <a:noFill/>
                    </a:lnT>
                    <a:lnB>
                      <a:noFill/>
                    </a:lnB>
                    <a:solidFill>
                      <a:srgbClr val="FFFFFF"/>
                    </a:solidFill>
                  </a:tcPr>
                </a:tc>
              </a:tr>
              <a:tr h="398560">
                <a:tc>
                  <a:txBody>
                    <a:bodyPr/>
                    <a:lstStyle/>
                    <a:p>
                      <a:pPr algn="ctr" fontAlgn="base"/>
                      <a:r>
                        <a:rPr lang="en-IN" sz="800" b="0">
                          <a:effectLst/>
                        </a:rPr>
                        <a:t>Components</a:t>
                      </a:r>
                    </a:p>
                  </a:txBody>
                  <a:tcPr marL="58612" marR="58612" marT="82056" marB="82056" anchor="ctr">
                    <a:lnL>
                      <a:noFill/>
                    </a:lnL>
                    <a:lnR>
                      <a:noFill/>
                    </a:lnR>
                    <a:lnT>
                      <a:noFill/>
                    </a:lnT>
                    <a:lnB>
                      <a:noFill/>
                    </a:lnB>
                    <a:solidFill>
                      <a:srgbClr val="FFFFFF"/>
                    </a:solidFill>
                  </a:tcPr>
                </a:tc>
                <a:tc>
                  <a:txBody>
                    <a:bodyPr/>
                    <a:lstStyle/>
                    <a:p>
                      <a:pPr algn="ctr" fontAlgn="base"/>
                      <a:r>
                        <a:rPr lang="en-IN" sz="800" b="0">
                          <a:effectLst/>
                        </a:rPr>
                        <a:t>HDD contains moving mechanical parts, like the arm.</a:t>
                      </a:r>
                    </a:p>
                  </a:txBody>
                  <a:tcPr marL="58612" marR="58612" marT="82056" marB="82056" anchor="ctr">
                    <a:lnL>
                      <a:noFill/>
                    </a:lnL>
                    <a:lnR>
                      <a:noFill/>
                    </a:lnR>
                    <a:lnT>
                      <a:noFill/>
                    </a:lnT>
                    <a:lnB>
                      <a:noFill/>
                    </a:lnB>
                    <a:solidFill>
                      <a:srgbClr val="FFFFFF"/>
                    </a:solidFill>
                  </a:tcPr>
                </a:tc>
                <a:tc>
                  <a:txBody>
                    <a:bodyPr/>
                    <a:lstStyle/>
                    <a:p>
                      <a:pPr algn="ctr" fontAlgn="base"/>
                      <a:r>
                        <a:rPr lang="en-IN" sz="800" b="0">
                          <a:effectLst/>
                        </a:rPr>
                        <a:t>SSD does not contains, mechanical parts, only electronical parts like ICs.</a:t>
                      </a:r>
                    </a:p>
                  </a:txBody>
                  <a:tcPr marL="58612" marR="58612" marT="82056" marB="82056" anchor="ctr">
                    <a:lnL>
                      <a:noFill/>
                    </a:lnL>
                    <a:lnR>
                      <a:noFill/>
                    </a:lnR>
                    <a:lnT>
                      <a:noFill/>
                    </a:lnT>
                    <a:lnB>
                      <a:noFill/>
                    </a:lnB>
                    <a:solidFill>
                      <a:srgbClr val="FFFFFF"/>
                    </a:solidFill>
                  </a:tcPr>
                </a:tc>
              </a:tr>
              <a:tr h="281336">
                <a:tc>
                  <a:txBody>
                    <a:bodyPr/>
                    <a:lstStyle/>
                    <a:p>
                      <a:pPr algn="ctr" fontAlgn="base"/>
                      <a:r>
                        <a:rPr lang="en-IN" sz="800" b="0">
                          <a:effectLst/>
                        </a:rPr>
                        <a:t>R/W Time</a:t>
                      </a:r>
                    </a:p>
                  </a:txBody>
                  <a:tcPr marL="58612" marR="58612" marT="82056" marB="82056" anchor="ctr">
                    <a:lnL>
                      <a:noFill/>
                    </a:lnL>
                    <a:lnR>
                      <a:noFill/>
                    </a:lnR>
                    <a:lnT>
                      <a:noFill/>
                    </a:lnT>
                    <a:lnB>
                      <a:noFill/>
                    </a:lnB>
                    <a:solidFill>
                      <a:srgbClr val="FFFFFF"/>
                    </a:solidFill>
                  </a:tcPr>
                </a:tc>
                <a:tc>
                  <a:txBody>
                    <a:bodyPr/>
                    <a:lstStyle/>
                    <a:p>
                      <a:pPr algn="ctr" fontAlgn="base"/>
                      <a:r>
                        <a:rPr lang="en-IN" sz="800" b="0">
                          <a:effectLst/>
                        </a:rPr>
                        <a:t>HDD has longer R/W time.</a:t>
                      </a:r>
                    </a:p>
                  </a:txBody>
                  <a:tcPr marL="58612" marR="58612" marT="82056" marB="82056" anchor="ctr">
                    <a:lnL>
                      <a:noFill/>
                    </a:lnL>
                    <a:lnR>
                      <a:noFill/>
                    </a:lnR>
                    <a:lnT>
                      <a:noFill/>
                    </a:lnT>
                    <a:lnB>
                      <a:noFill/>
                    </a:lnB>
                    <a:solidFill>
                      <a:srgbClr val="FFFFFF"/>
                    </a:solidFill>
                  </a:tcPr>
                </a:tc>
                <a:tc>
                  <a:txBody>
                    <a:bodyPr/>
                    <a:lstStyle/>
                    <a:p>
                      <a:pPr algn="ctr" fontAlgn="base"/>
                      <a:r>
                        <a:rPr lang="en-IN" sz="800" b="0">
                          <a:effectLst/>
                        </a:rPr>
                        <a:t>SSD has shorter R/W time..</a:t>
                      </a:r>
                    </a:p>
                  </a:txBody>
                  <a:tcPr marL="58612" marR="58612" marT="82056" marB="82056" anchor="ctr">
                    <a:lnL>
                      <a:noFill/>
                    </a:lnL>
                    <a:lnR>
                      <a:noFill/>
                    </a:lnR>
                    <a:lnT>
                      <a:noFill/>
                    </a:lnT>
                    <a:lnB>
                      <a:noFill/>
                    </a:lnB>
                    <a:solidFill>
                      <a:srgbClr val="FFFFFF"/>
                    </a:solidFill>
                  </a:tcPr>
                </a:tc>
              </a:tr>
              <a:tr h="281336">
                <a:tc>
                  <a:txBody>
                    <a:bodyPr/>
                    <a:lstStyle/>
                    <a:p>
                      <a:pPr algn="ctr" fontAlgn="base"/>
                      <a:r>
                        <a:rPr lang="en-IN" sz="800" b="0">
                          <a:effectLst/>
                        </a:rPr>
                        <a:t>Latency</a:t>
                      </a:r>
                    </a:p>
                  </a:txBody>
                  <a:tcPr marL="58612" marR="58612" marT="82056" marB="82056" anchor="ctr">
                    <a:lnL>
                      <a:noFill/>
                    </a:lnL>
                    <a:lnR>
                      <a:noFill/>
                    </a:lnR>
                    <a:lnT>
                      <a:noFill/>
                    </a:lnT>
                    <a:lnB>
                      <a:noFill/>
                    </a:lnB>
                    <a:solidFill>
                      <a:srgbClr val="FFFFFF"/>
                    </a:solidFill>
                  </a:tcPr>
                </a:tc>
                <a:tc>
                  <a:txBody>
                    <a:bodyPr/>
                    <a:lstStyle/>
                    <a:p>
                      <a:pPr algn="ctr" fontAlgn="base"/>
                      <a:r>
                        <a:rPr lang="en-IN" sz="800" b="0">
                          <a:effectLst/>
                        </a:rPr>
                        <a:t>HDD has higher latency.</a:t>
                      </a:r>
                    </a:p>
                  </a:txBody>
                  <a:tcPr marL="58612" marR="58612" marT="82056" marB="82056" anchor="ctr">
                    <a:lnL>
                      <a:noFill/>
                    </a:lnL>
                    <a:lnR>
                      <a:noFill/>
                    </a:lnR>
                    <a:lnT>
                      <a:noFill/>
                    </a:lnT>
                    <a:lnB>
                      <a:noFill/>
                    </a:lnB>
                    <a:solidFill>
                      <a:srgbClr val="FFFFFF"/>
                    </a:solidFill>
                  </a:tcPr>
                </a:tc>
                <a:tc>
                  <a:txBody>
                    <a:bodyPr/>
                    <a:lstStyle/>
                    <a:p>
                      <a:pPr algn="ctr" fontAlgn="base"/>
                      <a:r>
                        <a:rPr lang="en-IN" sz="800" b="0">
                          <a:effectLst/>
                        </a:rPr>
                        <a:t>SSD has lower latency.</a:t>
                      </a:r>
                    </a:p>
                  </a:txBody>
                  <a:tcPr marL="58612" marR="58612" marT="82056" marB="82056" anchor="ctr">
                    <a:lnL>
                      <a:noFill/>
                    </a:lnL>
                    <a:lnR>
                      <a:noFill/>
                    </a:lnR>
                    <a:lnT>
                      <a:noFill/>
                    </a:lnT>
                    <a:lnB>
                      <a:noFill/>
                    </a:lnB>
                    <a:solidFill>
                      <a:srgbClr val="FFFFFF"/>
                    </a:solidFill>
                  </a:tcPr>
                </a:tc>
              </a:tr>
              <a:tr h="281336">
                <a:tc>
                  <a:txBody>
                    <a:bodyPr/>
                    <a:lstStyle/>
                    <a:p>
                      <a:pPr algn="ctr" fontAlgn="base"/>
                      <a:r>
                        <a:rPr lang="en-IN" sz="800" b="0">
                          <a:effectLst/>
                        </a:rPr>
                        <a:t>I/O operations per second</a:t>
                      </a:r>
                    </a:p>
                  </a:txBody>
                  <a:tcPr marL="58612" marR="58612" marT="82056" marB="82056" anchor="ctr">
                    <a:lnL>
                      <a:noFill/>
                    </a:lnL>
                    <a:lnR>
                      <a:noFill/>
                    </a:lnR>
                    <a:lnT>
                      <a:noFill/>
                    </a:lnT>
                    <a:lnB>
                      <a:noFill/>
                    </a:lnB>
                    <a:solidFill>
                      <a:srgbClr val="FFFFFF"/>
                    </a:solidFill>
                  </a:tcPr>
                </a:tc>
                <a:tc>
                  <a:txBody>
                    <a:bodyPr/>
                    <a:lstStyle/>
                    <a:p>
                      <a:pPr algn="ctr" fontAlgn="base"/>
                      <a:r>
                        <a:rPr lang="en-IN" sz="800" b="0">
                          <a:effectLst/>
                        </a:rPr>
                        <a:t>HDD supports fewer I/O operations per second.</a:t>
                      </a:r>
                    </a:p>
                  </a:txBody>
                  <a:tcPr marL="58612" marR="58612" marT="82056" marB="82056" anchor="ctr">
                    <a:lnL>
                      <a:noFill/>
                    </a:lnL>
                    <a:lnR>
                      <a:noFill/>
                    </a:lnR>
                    <a:lnT>
                      <a:noFill/>
                    </a:lnT>
                    <a:lnB>
                      <a:noFill/>
                    </a:lnB>
                    <a:solidFill>
                      <a:srgbClr val="FFFFFF"/>
                    </a:solidFill>
                  </a:tcPr>
                </a:tc>
                <a:tc>
                  <a:txBody>
                    <a:bodyPr/>
                    <a:lstStyle/>
                    <a:p>
                      <a:pPr algn="ctr" fontAlgn="base"/>
                      <a:r>
                        <a:rPr lang="en-IN" sz="800" b="0">
                          <a:effectLst/>
                        </a:rPr>
                        <a:t>SSD supports more I/O operations per second.</a:t>
                      </a:r>
                    </a:p>
                  </a:txBody>
                  <a:tcPr marL="58612" marR="58612" marT="82056" marB="82056" anchor="ctr">
                    <a:lnL>
                      <a:noFill/>
                    </a:lnL>
                    <a:lnR>
                      <a:noFill/>
                    </a:lnR>
                    <a:lnT>
                      <a:noFill/>
                    </a:lnT>
                    <a:lnB>
                      <a:noFill/>
                    </a:lnB>
                    <a:solidFill>
                      <a:srgbClr val="FFFFFF"/>
                    </a:solidFill>
                  </a:tcPr>
                </a:tc>
              </a:tr>
              <a:tr h="281336">
                <a:tc>
                  <a:txBody>
                    <a:bodyPr/>
                    <a:lstStyle/>
                    <a:p>
                      <a:pPr algn="ctr" fontAlgn="base"/>
                      <a:r>
                        <a:rPr lang="en-IN" sz="800" b="0">
                          <a:effectLst/>
                        </a:rPr>
                        <a:t>Fragmentation</a:t>
                      </a:r>
                    </a:p>
                  </a:txBody>
                  <a:tcPr marL="58612" marR="58612" marT="82056" marB="82056" anchor="ctr">
                    <a:lnL>
                      <a:noFill/>
                    </a:lnL>
                    <a:lnR>
                      <a:noFill/>
                    </a:lnR>
                    <a:lnT>
                      <a:noFill/>
                    </a:lnT>
                    <a:lnB>
                      <a:noFill/>
                    </a:lnB>
                    <a:solidFill>
                      <a:srgbClr val="FFFFFF"/>
                    </a:solidFill>
                  </a:tcPr>
                </a:tc>
                <a:tc>
                  <a:txBody>
                    <a:bodyPr/>
                    <a:lstStyle/>
                    <a:p>
                      <a:pPr algn="ctr" fontAlgn="base"/>
                      <a:r>
                        <a:rPr lang="en-IN" sz="800" b="0">
                          <a:effectLst/>
                        </a:rPr>
                        <a:t>HDD has fragmentation.</a:t>
                      </a:r>
                    </a:p>
                  </a:txBody>
                  <a:tcPr marL="58612" marR="58612" marT="82056" marB="82056" anchor="ctr">
                    <a:lnL>
                      <a:noFill/>
                    </a:lnL>
                    <a:lnR>
                      <a:noFill/>
                    </a:lnR>
                    <a:lnT>
                      <a:noFill/>
                    </a:lnT>
                    <a:lnB>
                      <a:noFill/>
                    </a:lnB>
                    <a:solidFill>
                      <a:srgbClr val="FFFFFF"/>
                    </a:solidFill>
                  </a:tcPr>
                </a:tc>
                <a:tc>
                  <a:txBody>
                    <a:bodyPr/>
                    <a:lstStyle/>
                    <a:p>
                      <a:pPr algn="ctr" fontAlgn="base"/>
                      <a:r>
                        <a:rPr lang="en-IN" sz="800" b="0">
                          <a:effectLst/>
                        </a:rPr>
                        <a:t>SSD do not has fragmentation.</a:t>
                      </a:r>
                    </a:p>
                  </a:txBody>
                  <a:tcPr marL="58612" marR="58612" marT="82056" marB="82056" anchor="ctr">
                    <a:lnL>
                      <a:noFill/>
                    </a:lnL>
                    <a:lnR>
                      <a:noFill/>
                    </a:lnR>
                    <a:lnT>
                      <a:noFill/>
                    </a:lnT>
                    <a:lnB>
                      <a:noFill/>
                    </a:lnB>
                    <a:solidFill>
                      <a:srgbClr val="FFFFFF"/>
                    </a:solidFill>
                  </a:tcPr>
                </a:tc>
              </a:tr>
              <a:tr h="281336">
                <a:tc>
                  <a:txBody>
                    <a:bodyPr/>
                    <a:lstStyle/>
                    <a:p>
                      <a:pPr algn="ctr" fontAlgn="base"/>
                      <a:r>
                        <a:rPr lang="en-IN" sz="800" b="0">
                          <a:effectLst/>
                        </a:rPr>
                        <a:t>Weight</a:t>
                      </a:r>
                    </a:p>
                  </a:txBody>
                  <a:tcPr marL="58612" marR="58612" marT="82056" marB="82056" anchor="ctr">
                    <a:lnL>
                      <a:noFill/>
                    </a:lnL>
                    <a:lnR>
                      <a:noFill/>
                    </a:lnR>
                    <a:lnT>
                      <a:noFill/>
                    </a:lnT>
                    <a:lnB>
                      <a:noFill/>
                    </a:lnB>
                    <a:solidFill>
                      <a:srgbClr val="FFFFFF"/>
                    </a:solidFill>
                  </a:tcPr>
                </a:tc>
                <a:tc>
                  <a:txBody>
                    <a:bodyPr/>
                    <a:lstStyle/>
                    <a:p>
                      <a:pPr algn="ctr" fontAlgn="base"/>
                      <a:r>
                        <a:rPr lang="en-IN" sz="800" b="0">
                          <a:effectLst/>
                        </a:rPr>
                        <a:t>HDD is heavier in weight.</a:t>
                      </a:r>
                    </a:p>
                  </a:txBody>
                  <a:tcPr marL="58612" marR="58612" marT="82056" marB="82056" anchor="ctr">
                    <a:lnL>
                      <a:noFill/>
                    </a:lnL>
                    <a:lnR>
                      <a:noFill/>
                    </a:lnR>
                    <a:lnT>
                      <a:noFill/>
                    </a:lnT>
                    <a:lnB>
                      <a:noFill/>
                    </a:lnB>
                    <a:solidFill>
                      <a:srgbClr val="FFFFFF"/>
                    </a:solidFill>
                  </a:tcPr>
                </a:tc>
                <a:tc>
                  <a:txBody>
                    <a:bodyPr/>
                    <a:lstStyle/>
                    <a:p>
                      <a:pPr algn="ctr" fontAlgn="base"/>
                      <a:r>
                        <a:rPr lang="en-IN" sz="800" b="0">
                          <a:effectLst/>
                        </a:rPr>
                        <a:t>SSD is lighter in weight.</a:t>
                      </a:r>
                    </a:p>
                  </a:txBody>
                  <a:tcPr marL="58612" marR="58612" marT="82056" marB="82056" anchor="ctr">
                    <a:lnL>
                      <a:noFill/>
                    </a:lnL>
                    <a:lnR>
                      <a:noFill/>
                    </a:lnR>
                    <a:lnT>
                      <a:noFill/>
                    </a:lnT>
                    <a:lnB>
                      <a:noFill/>
                    </a:lnB>
                    <a:solidFill>
                      <a:srgbClr val="FFFFFF"/>
                    </a:solidFill>
                  </a:tcPr>
                </a:tc>
              </a:tr>
              <a:tr h="281336">
                <a:tc>
                  <a:txBody>
                    <a:bodyPr/>
                    <a:lstStyle/>
                    <a:p>
                      <a:pPr algn="ctr" fontAlgn="base"/>
                      <a:r>
                        <a:rPr lang="en-IN" sz="800" b="0">
                          <a:effectLst/>
                        </a:rPr>
                        <a:t>Size</a:t>
                      </a:r>
                    </a:p>
                  </a:txBody>
                  <a:tcPr marL="58612" marR="58612" marT="82056" marB="82056" anchor="ctr">
                    <a:lnL>
                      <a:noFill/>
                    </a:lnL>
                    <a:lnR>
                      <a:noFill/>
                    </a:lnR>
                    <a:lnT>
                      <a:noFill/>
                    </a:lnT>
                    <a:lnB>
                      <a:noFill/>
                    </a:lnB>
                    <a:solidFill>
                      <a:srgbClr val="FFFFFF"/>
                    </a:solidFill>
                  </a:tcPr>
                </a:tc>
                <a:tc>
                  <a:txBody>
                    <a:bodyPr/>
                    <a:lstStyle/>
                    <a:p>
                      <a:pPr algn="ctr" fontAlgn="base"/>
                      <a:r>
                        <a:rPr lang="en-IN" sz="800" b="0">
                          <a:effectLst/>
                        </a:rPr>
                        <a:t>HDD is larger in size.</a:t>
                      </a:r>
                    </a:p>
                  </a:txBody>
                  <a:tcPr marL="58612" marR="58612" marT="82056" marB="82056" anchor="ctr">
                    <a:lnL>
                      <a:noFill/>
                    </a:lnL>
                    <a:lnR>
                      <a:noFill/>
                    </a:lnR>
                    <a:lnT>
                      <a:noFill/>
                    </a:lnT>
                    <a:lnB>
                      <a:noFill/>
                    </a:lnB>
                    <a:solidFill>
                      <a:srgbClr val="FFFFFF"/>
                    </a:solidFill>
                  </a:tcPr>
                </a:tc>
                <a:tc>
                  <a:txBody>
                    <a:bodyPr/>
                    <a:lstStyle/>
                    <a:p>
                      <a:pPr algn="ctr" fontAlgn="base"/>
                      <a:r>
                        <a:rPr lang="en-IN" sz="800" b="0">
                          <a:effectLst/>
                        </a:rPr>
                        <a:t>SSD is more compact in size.</a:t>
                      </a:r>
                    </a:p>
                  </a:txBody>
                  <a:tcPr marL="58612" marR="58612" marT="82056" marB="82056" anchor="ctr">
                    <a:lnL>
                      <a:noFill/>
                    </a:lnL>
                    <a:lnR>
                      <a:noFill/>
                    </a:lnR>
                    <a:lnT>
                      <a:noFill/>
                    </a:lnT>
                    <a:lnB>
                      <a:noFill/>
                    </a:lnB>
                    <a:solidFill>
                      <a:srgbClr val="FFFFFF"/>
                    </a:solidFill>
                  </a:tcPr>
                </a:tc>
              </a:tr>
              <a:tr h="281336">
                <a:tc>
                  <a:txBody>
                    <a:bodyPr/>
                    <a:lstStyle/>
                    <a:p>
                      <a:pPr algn="ctr" fontAlgn="base"/>
                      <a:r>
                        <a:rPr lang="en-IN" sz="800" b="0">
                          <a:effectLst/>
                        </a:rPr>
                        <a:t>Data Transfer</a:t>
                      </a:r>
                    </a:p>
                  </a:txBody>
                  <a:tcPr marL="58612" marR="58612" marT="82056" marB="82056" anchor="ctr">
                    <a:lnL>
                      <a:noFill/>
                    </a:lnL>
                    <a:lnR>
                      <a:noFill/>
                    </a:lnR>
                    <a:lnT>
                      <a:noFill/>
                    </a:lnT>
                    <a:lnB>
                      <a:noFill/>
                    </a:lnB>
                    <a:solidFill>
                      <a:srgbClr val="FFFFFF"/>
                    </a:solidFill>
                  </a:tcPr>
                </a:tc>
                <a:tc>
                  <a:txBody>
                    <a:bodyPr/>
                    <a:lstStyle/>
                    <a:p>
                      <a:pPr algn="ctr" fontAlgn="base"/>
                      <a:r>
                        <a:rPr lang="en-IN" sz="800" b="0">
                          <a:effectLst/>
                        </a:rPr>
                        <a:t>In HDD the data transfer is sequential.</a:t>
                      </a:r>
                    </a:p>
                  </a:txBody>
                  <a:tcPr marL="58612" marR="58612" marT="82056" marB="82056" anchor="ctr">
                    <a:lnL>
                      <a:noFill/>
                    </a:lnL>
                    <a:lnR>
                      <a:noFill/>
                    </a:lnR>
                    <a:lnT>
                      <a:noFill/>
                    </a:lnT>
                    <a:lnB>
                      <a:noFill/>
                    </a:lnB>
                    <a:solidFill>
                      <a:srgbClr val="FFFFFF"/>
                    </a:solidFill>
                  </a:tcPr>
                </a:tc>
                <a:tc>
                  <a:txBody>
                    <a:bodyPr/>
                    <a:lstStyle/>
                    <a:p>
                      <a:pPr algn="ctr" fontAlgn="base"/>
                      <a:r>
                        <a:rPr lang="en-IN" sz="800" b="0" dirty="0">
                          <a:effectLst/>
                        </a:rPr>
                        <a:t>In SSD the data transfer is random access.</a:t>
                      </a:r>
                    </a:p>
                  </a:txBody>
                  <a:tcPr marL="58612" marR="58612" marT="82056" marB="82056" anchor="ctr">
                    <a:lnL>
                      <a:noFill/>
                    </a:lnL>
                    <a:lnR>
                      <a:noFill/>
                    </a:lnR>
                    <a:lnT>
                      <a:noFill/>
                    </a:lnT>
                    <a:lnB>
                      <a:noFill/>
                    </a:lnB>
                    <a:solidFill>
                      <a:srgbClr val="FFFFFF"/>
                    </a:solidFill>
                  </a:tcPr>
                </a:tc>
              </a:tr>
              <a:tr h="515784">
                <a:tc>
                  <a:txBody>
                    <a:bodyPr/>
                    <a:lstStyle/>
                    <a:p>
                      <a:pPr algn="ctr" fontAlgn="base"/>
                      <a:r>
                        <a:rPr lang="en-IN" sz="800" b="0">
                          <a:effectLst/>
                        </a:rPr>
                        <a:t>Reliability</a:t>
                      </a:r>
                    </a:p>
                  </a:txBody>
                  <a:tcPr marL="58612" marR="58612" marT="82056" marB="82056" anchor="ctr">
                    <a:lnL>
                      <a:noFill/>
                    </a:lnL>
                    <a:lnR>
                      <a:noFill/>
                    </a:lnR>
                    <a:lnT>
                      <a:noFill/>
                    </a:lnT>
                    <a:lnB>
                      <a:noFill/>
                    </a:lnB>
                    <a:solidFill>
                      <a:srgbClr val="FFFFFF"/>
                    </a:solidFill>
                  </a:tcPr>
                </a:tc>
                <a:tc>
                  <a:txBody>
                    <a:bodyPr/>
                    <a:lstStyle/>
                    <a:p>
                      <a:pPr algn="ctr" fontAlgn="base"/>
                      <a:r>
                        <a:rPr lang="en-IN" sz="800" b="0">
                          <a:effectLst/>
                        </a:rPr>
                        <a:t>HDD is less reliable due to possibility of mechanical failure, like head crash and susceptibility to strong magnets.</a:t>
                      </a:r>
                    </a:p>
                  </a:txBody>
                  <a:tcPr marL="58612" marR="58612" marT="82056" marB="82056" anchor="ctr">
                    <a:lnL>
                      <a:noFill/>
                    </a:lnL>
                    <a:lnR>
                      <a:noFill/>
                    </a:lnR>
                    <a:lnT>
                      <a:noFill/>
                    </a:lnT>
                    <a:lnB>
                      <a:noFill/>
                    </a:lnB>
                    <a:solidFill>
                      <a:srgbClr val="FFFFFF"/>
                    </a:solidFill>
                  </a:tcPr>
                </a:tc>
                <a:tc>
                  <a:txBody>
                    <a:bodyPr/>
                    <a:lstStyle/>
                    <a:p>
                      <a:pPr algn="ctr" fontAlgn="base"/>
                      <a:r>
                        <a:rPr lang="en-IN" sz="800" b="0">
                          <a:effectLst/>
                        </a:rPr>
                        <a:t>SSD is more reliable.</a:t>
                      </a:r>
                    </a:p>
                  </a:txBody>
                  <a:tcPr marL="58612" marR="58612" marT="82056" marB="82056" anchor="ctr">
                    <a:lnL>
                      <a:noFill/>
                    </a:lnL>
                    <a:lnR>
                      <a:noFill/>
                    </a:lnR>
                    <a:lnT>
                      <a:noFill/>
                    </a:lnT>
                    <a:lnB>
                      <a:noFill/>
                    </a:lnB>
                    <a:solidFill>
                      <a:srgbClr val="FFFFFF"/>
                    </a:solidFill>
                  </a:tcPr>
                </a:tc>
              </a:tr>
              <a:tr h="281336">
                <a:tc>
                  <a:txBody>
                    <a:bodyPr/>
                    <a:lstStyle/>
                    <a:p>
                      <a:pPr algn="ctr" fontAlgn="base"/>
                      <a:r>
                        <a:rPr lang="en-IN" sz="800" b="0">
                          <a:effectLst/>
                        </a:rPr>
                        <a:t>Cost</a:t>
                      </a:r>
                    </a:p>
                  </a:txBody>
                  <a:tcPr marL="58612" marR="58612" marT="82056" marB="82056" anchor="ctr">
                    <a:lnL>
                      <a:noFill/>
                    </a:lnL>
                    <a:lnR>
                      <a:noFill/>
                    </a:lnR>
                    <a:lnT>
                      <a:noFill/>
                    </a:lnT>
                    <a:lnB>
                      <a:noFill/>
                    </a:lnB>
                    <a:solidFill>
                      <a:srgbClr val="FFFFFF"/>
                    </a:solidFill>
                  </a:tcPr>
                </a:tc>
                <a:tc>
                  <a:txBody>
                    <a:bodyPr/>
                    <a:lstStyle/>
                    <a:p>
                      <a:pPr algn="ctr" fontAlgn="base"/>
                      <a:r>
                        <a:rPr lang="en-IN" sz="800" b="0">
                          <a:effectLst/>
                        </a:rPr>
                        <a:t>HDD is cheaper per unit storage.</a:t>
                      </a:r>
                    </a:p>
                  </a:txBody>
                  <a:tcPr marL="58612" marR="58612" marT="82056" marB="82056" anchor="ctr">
                    <a:lnL>
                      <a:noFill/>
                    </a:lnL>
                    <a:lnR>
                      <a:noFill/>
                    </a:lnR>
                    <a:lnT>
                      <a:noFill/>
                    </a:lnT>
                    <a:lnB>
                      <a:noFill/>
                    </a:lnB>
                    <a:solidFill>
                      <a:srgbClr val="FFFFFF"/>
                    </a:solidFill>
                  </a:tcPr>
                </a:tc>
                <a:tc>
                  <a:txBody>
                    <a:bodyPr/>
                    <a:lstStyle/>
                    <a:p>
                      <a:pPr algn="ctr" fontAlgn="base"/>
                      <a:r>
                        <a:rPr lang="en-IN" sz="800" b="0">
                          <a:effectLst/>
                        </a:rPr>
                        <a:t>SSD is costlier per unit storage.</a:t>
                      </a:r>
                    </a:p>
                  </a:txBody>
                  <a:tcPr marL="58612" marR="58612" marT="82056" marB="82056" anchor="ctr">
                    <a:lnL>
                      <a:noFill/>
                    </a:lnL>
                    <a:lnR>
                      <a:noFill/>
                    </a:lnR>
                    <a:lnT>
                      <a:noFill/>
                    </a:lnT>
                    <a:lnB>
                      <a:noFill/>
                    </a:lnB>
                    <a:solidFill>
                      <a:srgbClr val="FFFFFF"/>
                    </a:solidFill>
                  </a:tcPr>
                </a:tc>
              </a:tr>
              <a:tr h="281336">
                <a:tc>
                  <a:txBody>
                    <a:bodyPr/>
                    <a:lstStyle/>
                    <a:p>
                      <a:pPr algn="ctr" fontAlgn="base"/>
                      <a:r>
                        <a:rPr lang="en-IN" sz="800" b="0">
                          <a:effectLst/>
                        </a:rPr>
                        <a:t>Time of Release</a:t>
                      </a:r>
                    </a:p>
                  </a:txBody>
                  <a:tcPr marL="58612" marR="58612" marT="82056" marB="82056" anchor="ctr">
                    <a:lnL>
                      <a:noFill/>
                    </a:lnL>
                    <a:lnR>
                      <a:noFill/>
                    </a:lnR>
                    <a:lnT>
                      <a:noFill/>
                    </a:lnT>
                    <a:lnB>
                      <a:noFill/>
                    </a:lnB>
                    <a:solidFill>
                      <a:srgbClr val="FFFFFF"/>
                    </a:solidFill>
                  </a:tcPr>
                </a:tc>
                <a:tc>
                  <a:txBody>
                    <a:bodyPr/>
                    <a:lstStyle/>
                    <a:p>
                      <a:pPr algn="ctr" fontAlgn="base"/>
                      <a:r>
                        <a:rPr lang="en-IN" sz="800" b="0">
                          <a:effectLst/>
                        </a:rPr>
                        <a:t>HDD is older and more traditional.</a:t>
                      </a:r>
                    </a:p>
                  </a:txBody>
                  <a:tcPr marL="58612" marR="58612" marT="82056" marB="82056" anchor="ctr">
                    <a:lnL>
                      <a:noFill/>
                    </a:lnL>
                    <a:lnR>
                      <a:noFill/>
                    </a:lnR>
                    <a:lnT>
                      <a:noFill/>
                    </a:lnT>
                    <a:lnB>
                      <a:noFill/>
                    </a:lnB>
                    <a:solidFill>
                      <a:srgbClr val="FFFFFF"/>
                    </a:solidFill>
                  </a:tcPr>
                </a:tc>
                <a:tc>
                  <a:txBody>
                    <a:bodyPr/>
                    <a:lstStyle/>
                    <a:p>
                      <a:pPr algn="ctr" fontAlgn="base"/>
                      <a:r>
                        <a:rPr lang="en-IN" sz="800" b="0">
                          <a:effectLst/>
                        </a:rPr>
                        <a:t>SSD is newer to use.</a:t>
                      </a:r>
                    </a:p>
                  </a:txBody>
                  <a:tcPr marL="58612" marR="58612" marT="82056" marB="82056" anchor="ctr">
                    <a:lnL>
                      <a:noFill/>
                    </a:lnL>
                    <a:lnR>
                      <a:noFill/>
                    </a:lnR>
                    <a:lnT>
                      <a:noFill/>
                    </a:lnT>
                    <a:lnB>
                      <a:noFill/>
                    </a:lnB>
                    <a:solidFill>
                      <a:srgbClr val="FFFFFF"/>
                    </a:solidFill>
                  </a:tcPr>
                </a:tc>
              </a:tr>
              <a:tr h="398560">
                <a:tc>
                  <a:txBody>
                    <a:bodyPr/>
                    <a:lstStyle/>
                    <a:p>
                      <a:pPr algn="ctr" fontAlgn="base"/>
                      <a:r>
                        <a:rPr lang="en-IN" sz="800" b="0">
                          <a:effectLst/>
                        </a:rPr>
                        <a:t>Noise</a:t>
                      </a:r>
                    </a:p>
                  </a:txBody>
                  <a:tcPr marL="58612" marR="58612" marT="82056" marB="82056" anchor="ctr">
                    <a:lnL>
                      <a:noFill/>
                    </a:lnL>
                    <a:lnR>
                      <a:noFill/>
                    </a:lnR>
                    <a:lnT>
                      <a:noFill/>
                    </a:lnT>
                    <a:lnB>
                      <a:noFill/>
                    </a:lnB>
                    <a:solidFill>
                      <a:srgbClr val="FFFFFF"/>
                    </a:solidFill>
                  </a:tcPr>
                </a:tc>
                <a:tc>
                  <a:txBody>
                    <a:bodyPr/>
                    <a:lstStyle/>
                    <a:p>
                      <a:pPr algn="ctr" fontAlgn="base"/>
                      <a:r>
                        <a:rPr lang="en-IN" sz="800" b="0">
                          <a:effectLst/>
                        </a:rPr>
                        <a:t>HDD can produce noise due to mechanical movements.</a:t>
                      </a:r>
                    </a:p>
                  </a:txBody>
                  <a:tcPr marL="58612" marR="58612" marT="82056" marB="82056" anchor="ctr">
                    <a:lnL>
                      <a:noFill/>
                    </a:lnL>
                    <a:lnR>
                      <a:noFill/>
                    </a:lnR>
                    <a:lnT>
                      <a:noFill/>
                    </a:lnT>
                    <a:lnB>
                      <a:noFill/>
                    </a:lnB>
                    <a:solidFill>
                      <a:srgbClr val="FFFFFF"/>
                    </a:solidFill>
                  </a:tcPr>
                </a:tc>
                <a:tc>
                  <a:txBody>
                    <a:bodyPr/>
                    <a:lstStyle/>
                    <a:p>
                      <a:pPr algn="ctr" fontAlgn="base"/>
                      <a:r>
                        <a:rPr lang="en-IN" sz="800" b="0" dirty="0">
                          <a:effectLst/>
                        </a:rPr>
                        <a:t>SSD does not produces noise.</a:t>
                      </a:r>
                    </a:p>
                  </a:txBody>
                  <a:tcPr marL="58612" marR="58612" marT="82056" marB="82056" anchor="ctr">
                    <a:lnL>
                      <a:noFill/>
                    </a:lnL>
                    <a:lnR>
                      <a:noFill/>
                    </a:lnR>
                    <a:lnT>
                      <a:noFill/>
                    </a:lnT>
                    <a:lnB>
                      <a:noFill/>
                    </a:lnB>
                    <a:solidFill>
                      <a:srgbClr val="FFFFFF"/>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253382841"/>
              </p:ext>
            </p:extLst>
          </p:nvPr>
        </p:nvGraphicFramePr>
        <p:xfrm>
          <a:off x="1215737" y="1246913"/>
          <a:ext cx="9632373" cy="5519074"/>
        </p:xfrm>
        <a:graphic>
          <a:graphicData uri="http://schemas.openxmlformats.org/drawingml/2006/table">
            <a:tbl>
              <a:tblPr/>
              <a:tblGrid>
                <a:gridCol w="3210791"/>
                <a:gridCol w="3210791"/>
                <a:gridCol w="3210791"/>
              </a:tblGrid>
              <a:tr h="258977">
                <a:tc>
                  <a:txBody>
                    <a:bodyPr/>
                    <a:lstStyle/>
                    <a:p>
                      <a:pPr algn="ctr" fontAlgn="base"/>
                      <a:r>
                        <a:rPr lang="en-IN" sz="1200" b="0" dirty="0">
                          <a:effectLst/>
                        </a:rPr>
                        <a:t>Parameter</a:t>
                      </a:r>
                    </a:p>
                  </a:txBody>
                  <a:tcPr marL="46889" marR="46889" marT="46889" marB="46889" anchor="ctr">
                    <a:lnL>
                      <a:noFill/>
                    </a:lnL>
                    <a:lnR>
                      <a:noFill/>
                    </a:lnR>
                    <a:lnT>
                      <a:noFill/>
                    </a:lnT>
                    <a:lnB>
                      <a:noFill/>
                    </a:lnB>
                    <a:solidFill>
                      <a:srgbClr val="4CB96B"/>
                    </a:solidFill>
                  </a:tcPr>
                </a:tc>
                <a:tc>
                  <a:txBody>
                    <a:bodyPr/>
                    <a:lstStyle/>
                    <a:p>
                      <a:pPr algn="ctr" fontAlgn="base"/>
                      <a:r>
                        <a:rPr lang="en-IN" sz="1200" b="0">
                          <a:effectLst/>
                        </a:rPr>
                        <a:t>HDD</a:t>
                      </a:r>
                    </a:p>
                  </a:txBody>
                  <a:tcPr marL="46889" marR="46889" marT="46889" marB="46889" anchor="ctr">
                    <a:lnL>
                      <a:noFill/>
                    </a:lnL>
                    <a:lnR>
                      <a:noFill/>
                    </a:lnR>
                    <a:lnT>
                      <a:noFill/>
                    </a:lnT>
                    <a:lnB>
                      <a:noFill/>
                    </a:lnB>
                    <a:solidFill>
                      <a:srgbClr val="4CB96B"/>
                    </a:solidFill>
                  </a:tcPr>
                </a:tc>
                <a:tc>
                  <a:txBody>
                    <a:bodyPr/>
                    <a:lstStyle/>
                    <a:p>
                      <a:pPr algn="ctr" fontAlgn="base"/>
                      <a:r>
                        <a:rPr lang="en-IN" sz="1200" b="0">
                          <a:effectLst/>
                        </a:rPr>
                        <a:t>SSD</a:t>
                      </a:r>
                    </a:p>
                  </a:txBody>
                  <a:tcPr marL="46889" marR="46889" marT="46889" marB="46889" anchor="ctr">
                    <a:lnL>
                      <a:noFill/>
                    </a:lnL>
                    <a:lnR>
                      <a:noFill/>
                    </a:lnR>
                    <a:lnT>
                      <a:noFill/>
                    </a:lnT>
                    <a:lnB>
                      <a:noFill/>
                    </a:lnB>
                    <a:solidFill>
                      <a:srgbClr val="4CB96B"/>
                    </a:solidFill>
                  </a:tcPr>
                </a:tc>
              </a:tr>
              <a:tr h="320760">
                <a:tc>
                  <a:txBody>
                    <a:bodyPr/>
                    <a:lstStyle/>
                    <a:p>
                      <a:pPr algn="ctr" fontAlgn="base"/>
                      <a:r>
                        <a:rPr lang="en-IN" sz="1200" b="0" dirty="0">
                          <a:effectLst/>
                        </a:rPr>
                        <a:t>Full Form</a:t>
                      </a:r>
                    </a:p>
                  </a:txBody>
                  <a:tcPr marL="58612" marR="58612" marT="82056" marB="82056" anchor="ctr">
                    <a:lnL>
                      <a:noFill/>
                    </a:lnL>
                    <a:lnR>
                      <a:noFill/>
                    </a:lnR>
                    <a:lnT>
                      <a:noFill/>
                    </a:lnT>
                    <a:lnB>
                      <a:noFill/>
                    </a:lnB>
                    <a:solidFill>
                      <a:srgbClr val="FFFFFF"/>
                    </a:solidFill>
                  </a:tcPr>
                </a:tc>
                <a:tc>
                  <a:txBody>
                    <a:bodyPr/>
                    <a:lstStyle/>
                    <a:p>
                      <a:pPr algn="ctr" fontAlgn="base"/>
                      <a:r>
                        <a:rPr lang="en-IN" sz="1200" b="0">
                          <a:effectLst/>
                        </a:rPr>
                        <a:t>HDD stands for Hard Disk Drive.</a:t>
                      </a:r>
                    </a:p>
                  </a:txBody>
                  <a:tcPr marL="58612" marR="58612" marT="82056" marB="82056" anchor="ctr">
                    <a:lnL>
                      <a:noFill/>
                    </a:lnL>
                    <a:lnR>
                      <a:noFill/>
                    </a:lnR>
                    <a:lnT>
                      <a:noFill/>
                    </a:lnT>
                    <a:lnB>
                      <a:noFill/>
                    </a:lnB>
                    <a:solidFill>
                      <a:srgbClr val="FFFFFF"/>
                    </a:solidFill>
                  </a:tcPr>
                </a:tc>
                <a:tc>
                  <a:txBody>
                    <a:bodyPr/>
                    <a:lstStyle/>
                    <a:p>
                      <a:pPr algn="ctr" fontAlgn="base"/>
                      <a:r>
                        <a:rPr lang="en-IN" sz="1200" b="0">
                          <a:effectLst/>
                        </a:rPr>
                        <a:t>SSD stands for Solid State Drive.</a:t>
                      </a:r>
                    </a:p>
                  </a:txBody>
                  <a:tcPr marL="58612" marR="58612" marT="82056" marB="82056" anchor="ctr">
                    <a:lnL>
                      <a:noFill/>
                    </a:lnL>
                    <a:lnR>
                      <a:noFill/>
                    </a:lnR>
                    <a:lnT>
                      <a:noFill/>
                    </a:lnT>
                    <a:lnB>
                      <a:noFill/>
                    </a:lnB>
                    <a:solidFill>
                      <a:srgbClr val="FFFFFF"/>
                    </a:solidFill>
                  </a:tcPr>
                </a:tc>
              </a:tr>
              <a:tr h="457483">
                <a:tc>
                  <a:txBody>
                    <a:bodyPr/>
                    <a:lstStyle/>
                    <a:p>
                      <a:pPr algn="ctr" fontAlgn="base"/>
                      <a:r>
                        <a:rPr lang="en-IN" sz="1200" b="0" dirty="0">
                          <a:effectLst/>
                        </a:rPr>
                        <a:t>Components</a:t>
                      </a:r>
                    </a:p>
                  </a:txBody>
                  <a:tcPr marL="58612" marR="58612" marT="82056" marB="82056" anchor="ctr">
                    <a:lnL>
                      <a:noFill/>
                    </a:lnL>
                    <a:lnR>
                      <a:noFill/>
                    </a:lnR>
                    <a:lnT>
                      <a:noFill/>
                    </a:lnT>
                    <a:lnB>
                      <a:noFill/>
                    </a:lnB>
                    <a:solidFill>
                      <a:srgbClr val="FFFFFF"/>
                    </a:solidFill>
                  </a:tcPr>
                </a:tc>
                <a:tc>
                  <a:txBody>
                    <a:bodyPr/>
                    <a:lstStyle/>
                    <a:p>
                      <a:pPr algn="ctr" fontAlgn="base"/>
                      <a:r>
                        <a:rPr lang="en-IN" sz="1200" b="0" dirty="0">
                          <a:effectLst/>
                        </a:rPr>
                        <a:t>HDD contains moving mechanical parts, like the arm.</a:t>
                      </a:r>
                    </a:p>
                  </a:txBody>
                  <a:tcPr marL="58612" marR="58612" marT="82056" marB="82056" anchor="ctr">
                    <a:lnL>
                      <a:noFill/>
                    </a:lnL>
                    <a:lnR>
                      <a:noFill/>
                    </a:lnR>
                    <a:lnT>
                      <a:noFill/>
                    </a:lnT>
                    <a:lnB>
                      <a:noFill/>
                    </a:lnB>
                    <a:solidFill>
                      <a:srgbClr val="FFFFFF"/>
                    </a:solidFill>
                  </a:tcPr>
                </a:tc>
                <a:tc>
                  <a:txBody>
                    <a:bodyPr/>
                    <a:lstStyle/>
                    <a:p>
                      <a:pPr algn="ctr" fontAlgn="base"/>
                      <a:r>
                        <a:rPr lang="en-IN" sz="1200" b="0" dirty="0">
                          <a:effectLst/>
                        </a:rPr>
                        <a:t>SSD does not contains, mechanical parts, only </a:t>
                      </a:r>
                      <a:r>
                        <a:rPr lang="en-IN" sz="1200" b="0" dirty="0" err="1">
                          <a:effectLst/>
                        </a:rPr>
                        <a:t>electronical</a:t>
                      </a:r>
                      <a:r>
                        <a:rPr lang="en-IN" sz="1200" b="0" dirty="0">
                          <a:effectLst/>
                        </a:rPr>
                        <a:t> parts like ICs.</a:t>
                      </a:r>
                    </a:p>
                  </a:txBody>
                  <a:tcPr marL="58612" marR="58612" marT="82056" marB="82056" anchor="ctr">
                    <a:lnL>
                      <a:noFill/>
                    </a:lnL>
                    <a:lnR>
                      <a:noFill/>
                    </a:lnR>
                    <a:lnT>
                      <a:noFill/>
                    </a:lnT>
                    <a:lnB>
                      <a:noFill/>
                    </a:lnB>
                    <a:solidFill>
                      <a:srgbClr val="FFFFFF"/>
                    </a:solidFill>
                  </a:tcPr>
                </a:tc>
              </a:tr>
              <a:tr h="320760">
                <a:tc>
                  <a:txBody>
                    <a:bodyPr/>
                    <a:lstStyle/>
                    <a:p>
                      <a:pPr algn="ctr" fontAlgn="base"/>
                      <a:r>
                        <a:rPr lang="en-IN" sz="1200" b="0" dirty="0">
                          <a:effectLst/>
                        </a:rPr>
                        <a:t>R/W Time</a:t>
                      </a:r>
                    </a:p>
                  </a:txBody>
                  <a:tcPr marL="58612" marR="58612" marT="82056" marB="82056" anchor="ctr">
                    <a:lnL>
                      <a:noFill/>
                    </a:lnL>
                    <a:lnR>
                      <a:noFill/>
                    </a:lnR>
                    <a:lnT>
                      <a:noFill/>
                    </a:lnT>
                    <a:lnB>
                      <a:noFill/>
                    </a:lnB>
                    <a:solidFill>
                      <a:srgbClr val="FFFFFF"/>
                    </a:solidFill>
                  </a:tcPr>
                </a:tc>
                <a:tc>
                  <a:txBody>
                    <a:bodyPr/>
                    <a:lstStyle/>
                    <a:p>
                      <a:pPr algn="ctr" fontAlgn="base"/>
                      <a:r>
                        <a:rPr lang="en-IN" sz="1200" b="0" dirty="0">
                          <a:effectLst/>
                        </a:rPr>
                        <a:t>HDD has longer R/W time.</a:t>
                      </a:r>
                    </a:p>
                  </a:txBody>
                  <a:tcPr marL="58612" marR="58612" marT="82056" marB="82056" anchor="ctr">
                    <a:lnL>
                      <a:noFill/>
                    </a:lnL>
                    <a:lnR>
                      <a:noFill/>
                    </a:lnR>
                    <a:lnT>
                      <a:noFill/>
                    </a:lnT>
                    <a:lnB>
                      <a:noFill/>
                    </a:lnB>
                    <a:solidFill>
                      <a:srgbClr val="FFFFFF"/>
                    </a:solidFill>
                  </a:tcPr>
                </a:tc>
                <a:tc>
                  <a:txBody>
                    <a:bodyPr/>
                    <a:lstStyle/>
                    <a:p>
                      <a:pPr algn="ctr" fontAlgn="base"/>
                      <a:r>
                        <a:rPr lang="en-IN" sz="1200" b="0" dirty="0">
                          <a:effectLst/>
                        </a:rPr>
                        <a:t>SSD has shorter R/W time..</a:t>
                      </a:r>
                    </a:p>
                  </a:txBody>
                  <a:tcPr marL="58612" marR="58612" marT="82056" marB="82056" anchor="ctr">
                    <a:lnL>
                      <a:noFill/>
                    </a:lnL>
                    <a:lnR>
                      <a:noFill/>
                    </a:lnR>
                    <a:lnT>
                      <a:noFill/>
                    </a:lnT>
                    <a:lnB>
                      <a:noFill/>
                    </a:lnB>
                    <a:solidFill>
                      <a:srgbClr val="FFFFFF"/>
                    </a:solidFill>
                  </a:tcPr>
                </a:tc>
              </a:tr>
              <a:tr h="320760">
                <a:tc>
                  <a:txBody>
                    <a:bodyPr/>
                    <a:lstStyle/>
                    <a:p>
                      <a:pPr algn="ctr" fontAlgn="base"/>
                      <a:r>
                        <a:rPr lang="en-IN" sz="1200" b="0" dirty="0">
                          <a:effectLst/>
                        </a:rPr>
                        <a:t>Latency</a:t>
                      </a:r>
                    </a:p>
                  </a:txBody>
                  <a:tcPr marL="58612" marR="58612" marT="82056" marB="82056" anchor="ctr">
                    <a:lnL>
                      <a:noFill/>
                    </a:lnL>
                    <a:lnR>
                      <a:noFill/>
                    </a:lnR>
                    <a:lnT>
                      <a:noFill/>
                    </a:lnT>
                    <a:lnB>
                      <a:noFill/>
                    </a:lnB>
                    <a:solidFill>
                      <a:srgbClr val="FFFFFF"/>
                    </a:solidFill>
                  </a:tcPr>
                </a:tc>
                <a:tc>
                  <a:txBody>
                    <a:bodyPr/>
                    <a:lstStyle/>
                    <a:p>
                      <a:pPr algn="ctr" fontAlgn="base"/>
                      <a:r>
                        <a:rPr lang="en-IN" sz="1200" b="0" dirty="0">
                          <a:effectLst/>
                        </a:rPr>
                        <a:t>HDD has higher latency.</a:t>
                      </a:r>
                    </a:p>
                  </a:txBody>
                  <a:tcPr marL="58612" marR="58612" marT="82056" marB="82056" anchor="ctr">
                    <a:lnL>
                      <a:noFill/>
                    </a:lnL>
                    <a:lnR>
                      <a:noFill/>
                    </a:lnR>
                    <a:lnT>
                      <a:noFill/>
                    </a:lnT>
                    <a:lnB>
                      <a:noFill/>
                    </a:lnB>
                    <a:solidFill>
                      <a:srgbClr val="FFFFFF"/>
                    </a:solidFill>
                  </a:tcPr>
                </a:tc>
                <a:tc>
                  <a:txBody>
                    <a:bodyPr/>
                    <a:lstStyle/>
                    <a:p>
                      <a:pPr algn="ctr" fontAlgn="base"/>
                      <a:r>
                        <a:rPr lang="en-IN" sz="1200" b="0" dirty="0">
                          <a:effectLst/>
                        </a:rPr>
                        <a:t>SSD has lower latency.</a:t>
                      </a:r>
                    </a:p>
                  </a:txBody>
                  <a:tcPr marL="58612" marR="58612" marT="82056" marB="82056" anchor="ctr">
                    <a:lnL>
                      <a:noFill/>
                    </a:lnL>
                    <a:lnR>
                      <a:noFill/>
                    </a:lnR>
                    <a:lnT>
                      <a:noFill/>
                    </a:lnT>
                    <a:lnB>
                      <a:noFill/>
                    </a:lnB>
                    <a:solidFill>
                      <a:srgbClr val="FFFFFF"/>
                    </a:solidFill>
                  </a:tcPr>
                </a:tc>
              </a:tr>
              <a:tr h="320760">
                <a:tc>
                  <a:txBody>
                    <a:bodyPr/>
                    <a:lstStyle/>
                    <a:p>
                      <a:pPr algn="ctr" fontAlgn="base"/>
                      <a:r>
                        <a:rPr lang="en-IN" sz="1200" b="0" dirty="0">
                          <a:effectLst/>
                        </a:rPr>
                        <a:t>I/O operations per second</a:t>
                      </a:r>
                    </a:p>
                  </a:txBody>
                  <a:tcPr marL="58612" marR="58612" marT="82056" marB="82056" anchor="ctr">
                    <a:lnL>
                      <a:noFill/>
                    </a:lnL>
                    <a:lnR>
                      <a:noFill/>
                    </a:lnR>
                    <a:lnT>
                      <a:noFill/>
                    </a:lnT>
                    <a:lnB>
                      <a:noFill/>
                    </a:lnB>
                    <a:solidFill>
                      <a:srgbClr val="FFFFFF"/>
                    </a:solidFill>
                  </a:tcPr>
                </a:tc>
                <a:tc>
                  <a:txBody>
                    <a:bodyPr/>
                    <a:lstStyle/>
                    <a:p>
                      <a:pPr algn="ctr" fontAlgn="base"/>
                      <a:r>
                        <a:rPr lang="en-IN" sz="1200" b="0">
                          <a:effectLst/>
                        </a:rPr>
                        <a:t>HDD supports fewer I/O operations per second.</a:t>
                      </a:r>
                    </a:p>
                  </a:txBody>
                  <a:tcPr marL="58612" marR="58612" marT="82056" marB="82056" anchor="ctr">
                    <a:lnL>
                      <a:noFill/>
                    </a:lnL>
                    <a:lnR>
                      <a:noFill/>
                    </a:lnR>
                    <a:lnT>
                      <a:noFill/>
                    </a:lnT>
                    <a:lnB>
                      <a:noFill/>
                    </a:lnB>
                    <a:solidFill>
                      <a:srgbClr val="FFFFFF"/>
                    </a:solidFill>
                  </a:tcPr>
                </a:tc>
                <a:tc>
                  <a:txBody>
                    <a:bodyPr/>
                    <a:lstStyle/>
                    <a:p>
                      <a:pPr algn="ctr" fontAlgn="base"/>
                      <a:r>
                        <a:rPr lang="en-IN" sz="1200" b="0" dirty="0">
                          <a:effectLst/>
                        </a:rPr>
                        <a:t>SSD supports more I/O operations per second.</a:t>
                      </a:r>
                    </a:p>
                  </a:txBody>
                  <a:tcPr marL="58612" marR="58612" marT="82056" marB="82056" anchor="ctr">
                    <a:lnL>
                      <a:noFill/>
                    </a:lnL>
                    <a:lnR>
                      <a:noFill/>
                    </a:lnR>
                    <a:lnT>
                      <a:noFill/>
                    </a:lnT>
                    <a:lnB>
                      <a:noFill/>
                    </a:lnB>
                    <a:solidFill>
                      <a:srgbClr val="FFFFFF"/>
                    </a:solidFill>
                  </a:tcPr>
                </a:tc>
              </a:tr>
              <a:tr h="320760">
                <a:tc>
                  <a:txBody>
                    <a:bodyPr/>
                    <a:lstStyle/>
                    <a:p>
                      <a:pPr algn="ctr" fontAlgn="base"/>
                      <a:r>
                        <a:rPr lang="en-IN" sz="1200" b="0" dirty="0">
                          <a:effectLst/>
                        </a:rPr>
                        <a:t>Fragmentation</a:t>
                      </a:r>
                    </a:p>
                  </a:txBody>
                  <a:tcPr marL="58612" marR="58612" marT="82056" marB="82056" anchor="ctr">
                    <a:lnL>
                      <a:noFill/>
                    </a:lnL>
                    <a:lnR>
                      <a:noFill/>
                    </a:lnR>
                    <a:lnT>
                      <a:noFill/>
                    </a:lnT>
                    <a:lnB>
                      <a:noFill/>
                    </a:lnB>
                    <a:solidFill>
                      <a:srgbClr val="FFFFFF"/>
                    </a:solidFill>
                  </a:tcPr>
                </a:tc>
                <a:tc>
                  <a:txBody>
                    <a:bodyPr/>
                    <a:lstStyle/>
                    <a:p>
                      <a:pPr algn="ctr" fontAlgn="base"/>
                      <a:r>
                        <a:rPr lang="en-IN" sz="1200" b="0">
                          <a:effectLst/>
                        </a:rPr>
                        <a:t>HDD has fragmentation.</a:t>
                      </a:r>
                    </a:p>
                  </a:txBody>
                  <a:tcPr marL="58612" marR="58612" marT="82056" marB="82056" anchor="ctr">
                    <a:lnL>
                      <a:noFill/>
                    </a:lnL>
                    <a:lnR>
                      <a:noFill/>
                    </a:lnR>
                    <a:lnT>
                      <a:noFill/>
                    </a:lnT>
                    <a:lnB>
                      <a:noFill/>
                    </a:lnB>
                    <a:solidFill>
                      <a:srgbClr val="FFFFFF"/>
                    </a:solidFill>
                  </a:tcPr>
                </a:tc>
                <a:tc>
                  <a:txBody>
                    <a:bodyPr/>
                    <a:lstStyle/>
                    <a:p>
                      <a:pPr algn="ctr" fontAlgn="base"/>
                      <a:r>
                        <a:rPr lang="en-IN" sz="1200" b="0" dirty="0">
                          <a:effectLst/>
                        </a:rPr>
                        <a:t>SSD do not has fragmentation.</a:t>
                      </a:r>
                    </a:p>
                  </a:txBody>
                  <a:tcPr marL="58612" marR="58612" marT="82056" marB="82056" anchor="ctr">
                    <a:lnL>
                      <a:noFill/>
                    </a:lnL>
                    <a:lnR>
                      <a:noFill/>
                    </a:lnR>
                    <a:lnT>
                      <a:noFill/>
                    </a:lnT>
                    <a:lnB>
                      <a:noFill/>
                    </a:lnB>
                    <a:solidFill>
                      <a:srgbClr val="FFFFFF"/>
                    </a:solidFill>
                  </a:tcPr>
                </a:tc>
              </a:tr>
              <a:tr h="320760">
                <a:tc>
                  <a:txBody>
                    <a:bodyPr/>
                    <a:lstStyle/>
                    <a:p>
                      <a:pPr algn="ctr" fontAlgn="base"/>
                      <a:r>
                        <a:rPr lang="en-IN" sz="1200" b="0" dirty="0">
                          <a:effectLst/>
                        </a:rPr>
                        <a:t>Weight</a:t>
                      </a:r>
                    </a:p>
                  </a:txBody>
                  <a:tcPr marL="58612" marR="58612" marT="82056" marB="82056" anchor="ctr">
                    <a:lnL>
                      <a:noFill/>
                    </a:lnL>
                    <a:lnR>
                      <a:noFill/>
                    </a:lnR>
                    <a:lnT>
                      <a:noFill/>
                    </a:lnT>
                    <a:lnB>
                      <a:noFill/>
                    </a:lnB>
                    <a:solidFill>
                      <a:srgbClr val="FFFFFF"/>
                    </a:solidFill>
                  </a:tcPr>
                </a:tc>
                <a:tc>
                  <a:txBody>
                    <a:bodyPr/>
                    <a:lstStyle/>
                    <a:p>
                      <a:pPr algn="ctr" fontAlgn="base"/>
                      <a:r>
                        <a:rPr lang="en-IN" sz="1200" b="0" dirty="0">
                          <a:effectLst/>
                        </a:rPr>
                        <a:t>HDD is heavier in weight.</a:t>
                      </a:r>
                    </a:p>
                  </a:txBody>
                  <a:tcPr marL="58612" marR="58612" marT="82056" marB="82056" anchor="ctr">
                    <a:lnL>
                      <a:noFill/>
                    </a:lnL>
                    <a:lnR>
                      <a:noFill/>
                    </a:lnR>
                    <a:lnT>
                      <a:noFill/>
                    </a:lnT>
                    <a:lnB>
                      <a:noFill/>
                    </a:lnB>
                    <a:solidFill>
                      <a:srgbClr val="FFFFFF"/>
                    </a:solidFill>
                  </a:tcPr>
                </a:tc>
                <a:tc>
                  <a:txBody>
                    <a:bodyPr/>
                    <a:lstStyle/>
                    <a:p>
                      <a:pPr algn="ctr" fontAlgn="base"/>
                      <a:r>
                        <a:rPr lang="en-IN" sz="1200" b="0" dirty="0">
                          <a:effectLst/>
                        </a:rPr>
                        <a:t>SSD is lighter in weight.</a:t>
                      </a:r>
                    </a:p>
                  </a:txBody>
                  <a:tcPr marL="58612" marR="58612" marT="82056" marB="82056" anchor="ctr">
                    <a:lnL>
                      <a:noFill/>
                    </a:lnL>
                    <a:lnR>
                      <a:noFill/>
                    </a:lnR>
                    <a:lnT>
                      <a:noFill/>
                    </a:lnT>
                    <a:lnB>
                      <a:noFill/>
                    </a:lnB>
                    <a:solidFill>
                      <a:srgbClr val="FFFFFF"/>
                    </a:solidFill>
                  </a:tcPr>
                </a:tc>
              </a:tr>
              <a:tr h="320760">
                <a:tc>
                  <a:txBody>
                    <a:bodyPr/>
                    <a:lstStyle/>
                    <a:p>
                      <a:pPr algn="ctr" fontAlgn="base"/>
                      <a:r>
                        <a:rPr lang="en-IN" sz="1200" b="0">
                          <a:effectLst/>
                        </a:rPr>
                        <a:t>Size</a:t>
                      </a:r>
                    </a:p>
                  </a:txBody>
                  <a:tcPr marL="58612" marR="58612" marT="82056" marB="82056" anchor="ctr">
                    <a:lnL>
                      <a:noFill/>
                    </a:lnL>
                    <a:lnR>
                      <a:noFill/>
                    </a:lnR>
                    <a:lnT>
                      <a:noFill/>
                    </a:lnT>
                    <a:lnB>
                      <a:noFill/>
                    </a:lnB>
                    <a:solidFill>
                      <a:srgbClr val="FFFFFF"/>
                    </a:solidFill>
                  </a:tcPr>
                </a:tc>
                <a:tc>
                  <a:txBody>
                    <a:bodyPr/>
                    <a:lstStyle/>
                    <a:p>
                      <a:pPr algn="ctr" fontAlgn="base"/>
                      <a:r>
                        <a:rPr lang="en-IN" sz="1200" b="0" dirty="0">
                          <a:effectLst/>
                        </a:rPr>
                        <a:t>HDD is larger in size.</a:t>
                      </a:r>
                    </a:p>
                  </a:txBody>
                  <a:tcPr marL="58612" marR="58612" marT="82056" marB="82056" anchor="ctr">
                    <a:lnL>
                      <a:noFill/>
                    </a:lnL>
                    <a:lnR>
                      <a:noFill/>
                    </a:lnR>
                    <a:lnT>
                      <a:noFill/>
                    </a:lnT>
                    <a:lnB>
                      <a:noFill/>
                    </a:lnB>
                    <a:solidFill>
                      <a:srgbClr val="FFFFFF"/>
                    </a:solidFill>
                  </a:tcPr>
                </a:tc>
                <a:tc>
                  <a:txBody>
                    <a:bodyPr/>
                    <a:lstStyle/>
                    <a:p>
                      <a:pPr algn="ctr" fontAlgn="base"/>
                      <a:r>
                        <a:rPr lang="en-IN" sz="1200" b="0" dirty="0">
                          <a:effectLst/>
                        </a:rPr>
                        <a:t>SSD is more compact in size.</a:t>
                      </a:r>
                    </a:p>
                  </a:txBody>
                  <a:tcPr marL="58612" marR="58612" marT="82056" marB="82056" anchor="ctr">
                    <a:lnL>
                      <a:noFill/>
                    </a:lnL>
                    <a:lnR>
                      <a:noFill/>
                    </a:lnR>
                    <a:lnT>
                      <a:noFill/>
                    </a:lnT>
                    <a:lnB>
                      <a:noFill/>
                    </a:lnB>
                    <a:solidFill>
                      <a:srgbClr val="FFFFFF"/>
                    </a:solidFill>
                  </a:tcPr>
                </a:tc>
              </a:tr>
              <a:tr h="320760">
                <a:tc>
                  <a:txBody>
                    <a:bodyPr/>
                    <a:lstStyle/>
                    <a:p>
                      <a:pPr algn="ctr" fontAlgn="base"/>
                      <a:r>
                        <a:rPr lang="en-IN" sz="1200" b="0">
                          <a:effectLst/>
                        </a:rPr>
                        <a:t>Data Transfer</a:t>
                      </a:r>
                    </a:p>
                  </a:txBody>
                  <a:tcPr marL="58612" marR="58612" marT="82056" marB="82056" anchor="ctr">
                    <a:lnL>
                      <a:noFill/>
                    </a:lnL>
                    <a:lnR>
                      <a:noFill/>
                    </a:lnR>
                    <a:lnT>
                      <a:noFill/>
                    </a:lnT>
                    <a:lnB>
                      <a:noFill/>
                    </a:lnB>
                    <a:solidFill>
                      <a:srgbClr val="FFFFFF"/>
                    </a:solidFill>
                  </a:tcPr>
                </a:tc>
                <a:tc>
                  <a:txBody>
                    <a:bodyPr/>
                    <a:lstStyle/>
                    <a:p>
                      <a:pPr algn="ctr" fontAlgn="base"/>
                      <a:r>
                        <a:rPr lang="en-IN" sz="1200" b="0" dirty="0">
                          <a:effectLst/>
                        </a:rPr>
                        <a:t>In HDD the data transfer is sequential.</a:t>
                      </a:r>
                    </a:p>
                  </a:txBody>
                  <a:tcPr marL="58612" marR="58612" marT="82056" marB="82056" anchor="ctr">
                    <a:lnL>
                      <a:noFill/>
                    </a:lnL>
                    <a:lnR>
                      <a:noFill/>
                    </a:lnR>
                    <a:lnT>
                      <a:noFill/>
                    </a:lnT>
                    <a:lnB>
                      <a:noFill/>
                    </a:lnB>
                    <a:solidFill>
                      <a:srgbClr val="FFFFFF"/>
                    </a:solidFill>
                  </a:tcPr>
                </a:tc>
                <a:tc>
                  <a:txBody>
                    <a:bodyPr/>
                    <a:lstStyle/>
                    <a:p>
                      <a:pPr algn="ctr" fontAlgn="base"/>
                      <a:r>
                        <a:rPr lang="en-IN" sz="1200" b="0" dirty="0">
                          <a:effectLst/>
                        </a:rPr>
                        <a:t>In SSD the data transfer is random access.</a:t>
                      </a:r>
                    </a:p>
                  </a:txBody>
                  <a:tcPr marL="58612" marR="58612" marT="82056" marB="82056" anchor="ctr">
                    <a:lnL>
                      <a:noFill/>
                    </a:lnL>
                    <a:lnR>
                      <a:noFill/>
                    </a:lnR>
                    <a:lnT>
                      <a:noFill/>
                    </a:lnT>
                    <a:lnB>
                      <a:noFill/>
                    </a:lnB>
                    <a:solidFill>
                      <a:srgbClr val="FFFFFF"/>
                    </a:solidFill>
                  </a:tcPr>
                </a:tc>
              </a:tr>
              <a:tr h="578407">
                <a:tc>
                  <a:txBody>
                    <a:bodyPr/>
                    <a:lstStyle/>
                    <a:p>
                      <a:pPr algn="ctr" fontAlgn="base"/>
                      <a:r>
                        <a:rPr lang="en-IN" sz="1200" b="0">
                          <a:effectLst/>
                        </a:rPr>
                        <a:t>Reliability</a:t>
                      </a:r>
                    </a:p>
                  </a:txBody>
                  <a:tcPr marL="58612" marR="58612" marT="82056" marB="82056" anchor="ctr">
                    <a:lnL>
                      <a:noFill/>
                    </a:lnL>
                    <a:lnR>
                      <a:noFill/>
                    </a:lnR>
                    <a:lnT>
                      <a:noFill/>
                    </a:lnT>
                    <a:lnB>
                      <a:noFill/>
                    </a:lnB>
                    <a:solidFill>
                      <a:srgbClr val="FFFFFF"/>
                    </a:solidFill>
                  </a:tcPr>
                </a:tc>
                <a:tc>
                  <a:txBody>
                    <a:bodyPr/>
                    <a:lstStyle/>
                    <a:p>
                      <a:pPr algn="ctr" fontAlgn="base"/>
                      <a:r>
                        <a:rPr lang="en-IN" sz="1200" b="0" dirty="0">
                          <a:effectLst/>
                        </a:rPr>
                        <a:t>HDD is less reliable due to possibility of mechanical failure, like head crash and susceptibility to strong magnets.</a:t>
                      </a:r>
                    </a:p>
                  </a:txBody>
                  <a:tcPr marL="58612" marR="58612" marT="82056" marB="82056" anchor="ctr">
                    <a:lnL>
                      <a:noFill/>
                    </a:lnL>
                    <a:lnR>
                      <a:noFill/>
                    </a:lnR>
                    <a:lnT>
                      <a:noFill/>
                    </a:lnT>
                    <a:lnB>
                      <a:noFill/>
                    </a:lnB>
                    <a:solidFill>
                      <a:srgbClr val="FFFFFF"/>
                    </a:solidFill>
                  </a:tcPr>
                </a:tc>
                <a:tc>
                  <a:txBody>
                    <a:bodyPr/>
                    <a:lstStyle/>
                    <a:p>
                      <a:pPr algn="ctr" fontAlgn="base"/>
                      <a:r>
                        <a:rPr lang="en-IN" sz="1200" b="0" dirty="0">
                          <a:effectLst/>
                        </a:rPr>
                        <a:t>SSD is more reliable.</a:t>
                      </a:r>
                    </a:p>
                  </a:txBody>
                  <a:tcPr marL="58612" marR="58612" marT="82056" marB="82056" anchor="ctr">
                    <a:lnL>
                      <a:noFill/>
                    </a:lnL>
                    <a:lnR>
                      <a:noFill/>
                    </a:lnR>
                    <a:lnT>
                      <a:noFill/>
                    </a:lnT>
                    <a:lnB>
                      <a:noFill/>
                    </a:lnB>
                    <a:solidFill>
                      <a:srgbClr val="FFFFFF"/>
                    </a:solidFill>
                  </a:tcPr>
                </a:tc>
              </a:tr>
              <a:tr h="320760">
                <a:tc>
                  <a:txBody>
                    <a:bodyPr/>
                    <a:lstStyle/>
                    <a:p>
                      <a:pPr algn="ctr" fontAlgn="base"/>
                      <a:r>
                        <a:rPr lang="en-IN" sz="1200" b="0">
                          <a:effectLst/>
                        </a:rPr>
                        <a:t>Cost</a:t>
                      </a:r>
                    </a:p>
                  </a:txBody>
                  <a:tcPr marL="58612" marR="58612" marT="82056" marB="82056" anchor="ctr">
                    <a:lnL>
                      <a:noFill/>
                    </a:lnL>
                    <a:lnR>
                      <a:noFill/>
                    </a:lnR>
                    <a:lnT>
                      <a:noFill/>
                    </a:lnT>
                    <a:lnB>
                      <a:noFill/>
                    </a:lnB>
                    <a:solidFill>
                      <a:srgbClr val="FFFFFF"/>
                    </a:solidFill>
                  </a:tcPr>
                </a:tc>
                <a:tc>
                  <a:txBody>
                    <a:bodyPr/>
                    <a:lstStyle/>
                    <a:p>
                      <a:pPr algn="ctr" fontAlgn="base"/>
                      <a:r>
                        <a:rPr lang="en-IN" sz="1200" b="0" dirty="0">
                          <a:effectLst/>
                        </a:rPr>
                        <a:t>HDD is cheaper per unit storage.</a:t>
                      </a:r>
                    </a:p>
                  </a:txBody>
                  <a:tcPr marL="58612" marR="58612" marT="82056" marB="82056" anchor="ctr">
                    <a:lnL>
                      <a:noFill/>
                    </a:lnL>
                    <a:lnR>
                      <a:noFill/>
                    </a:lnR>
                    <a:lnT>
                      <a:noFill/>
                    </a:lnT>
                    <a:lnB>
                      <a:noFill/>
                    </a:lnB>
                    <a:solidFill>
                      <a:srgbClr val="FFFFFF"/>
                    </a:solidFill>
                  </a:tcPr>
                </a:tc>
                <a:tc>
                  <a:txBody>
                    <a:bodyPr/>
                    <a:lstStyle/>
                    <a:p>
                      <a:pPr algn="ctr" fontAlgn="base"/>
                      <a:r>
                        <a:rPr lang="en-IN" sz="1200" b="0" dirty="0">
                          <a:effectLst/>
                        </a:rPr>
                        <a:t>SSD is costlier per unit storage.</a:t>
                      </a:r>
                    </a:p>
                  </a:txBody>
                  <a:tcPr marL="58612" marR="58612" marT="82056" marB="82056" anchor="ctr">
                    <a:lnL>
                      <a:noFill/>
                    </a:lnL>
                    <a:lnR>
                      <a:noFill/>
                    </a:lnR>
                    <a:lnT>
                      <a:noFill/>
                    </a:lnT>
                    <a:lnB>
                      <a:noFill/>
                    </a:lnB>
                    <a:solidFill>
                      <a:srgbClr val="FFFFFF"/>
                    </a:solidFill>
                  </a:tcPr>
                </a:tc>
              </a:tr>
              <a:tr h="320760">
                <a:tc>
                  <a:txBody>
                    <a:bodyPr/>
                    <a:lstStyle/>
                    <a:p>
                      <a:pPr algn="ctr" fontAlgn="base"/>
                      <a:r>
                        <a:rPr lang="en-IN" sz="1200" b="0">
                          <a:effectLst/>
                        </a:rPr>
                        <a:t>Time of Release</a:t>
                      </a:r>
                    </a:p>
                  </a:txBody>
                  <a:tcPr marL="58612" marR="58612" marT="82056" marB="82056" anchor="ctr">
                    <a:lnL>
                      <a:noFill/>
                    </a:lnL>
                    <a:lnR>
                      <a:noFill/>
                    </a:lnR>
                    <a:lnT>
                      <a:noFill/>
                    </a:lnT>
                    <a:lnB>
                      <a:noFill/>
                    </a:lnB>
                    <a:solidFill>
                      <a:srgbClr val="FFFFFF"/>
                    </a:solidFill>
                  </a:tcPr>
                </a:tc>
                <a:tc>
                  <a:txBody>
                    <a:bodyPr/>
                    <a:lstStyle/>
                    <a:p>
                      <a:pPr algn="ctr" fontAlgn="base"/>
                      <a:r>
                        <a:rPr lang="en-IN" sz="1200" b="0" dirty="0">
                          <a:effectLst/>
                        </a:rPr>
                        <a:t>HDD is older and more traditional.</a:t>
                      </a:r>
                    </a:p>
                  </a:txBody>
                  <a:tcPr marL="58612" marR="58612" marT="82056" marB="82056" anchor="ctr">
                    <a:lnL>
                      <a:noFill/>
                    </a:lnL>
                    <a:lnR>
                      <a:noFill/>
                    </a:lnR>
                    <a:lnT>
                      <a:noFill/>
                    </a:lnT>
                    <a:lnB>
                      <a:noFill/>
                    </a:lnB>
                    <a:solidFill>
                      <a:srgbClr val="FFFFFF"/>
                    </a:solidFill>
                  </a:tcPr>
                </a:tc>
                <a:tc>
                  <a:txBody>
                    <a:bodyPr/>
                    <a:lstStyle/>
                    <a:p>
                      <a:pPr algn="ctr" fontAlgn="base"/>
                      <a:r>
                        <a:rPr lang="en-IN" sz="1200" b="0" dirty="0">
                          <a:effectLst/>
                        </a:rPr>
                        <a:t>SSD is newer to use.</a:t>
                      </a:r>
                    </a:p>
                  </a:txBody>
                  <a:tcPr marL="58612" marR="58612" marT="82056" marB="82056" anchor="ctr">
                    <a:lnL>
                      <a:noFill/>
                    </a:lnL>
                    <a:lnR>
                      <a:noFill/>
                    </a:lnR>
                    <a:lnT>
                      <a:noFill/>
                    </a:lnT>
                    <a:lnB>
                      <a:noFill/>
                    </a:lnB>
                    <a:solidFill>
                      <a:srgbClr val="FFFFFF"/>
                    </a:solidFill>
                  </a:tcPr>
                </a:tc>
              </a:tr>
              <a:tr h="446951">
                <a:tc>
                  <a:txBody>
                    <a:bodyPr/>
                    <a:lstStyle/>
                    <a:p>
                      <a:pPr algn="ctr" fontAlgn="base"/>
                      <a:r>
                        <a:rPr lang="en-IN" sz="1200" b="0">
                          <a:effectLst/>
                        </a:rPr>
                        <a:t>Noise</a:t>
                      </a:r>
                    </a:p>
                  </a:txBody>
                  <a:tcPr marL="58612" marR="58612" marT="82056" marB="82056" anchor="ctr">
                    <a:lnL>
                      <a:noFill/>
                    </a:lnL>
                    <a:lnR>
                      <a:noFill/>
                    </a:lnR>
                    <a:lnT>
                      <a:noFill/>
                    </a:lnT>
                    <a:lnB>
                      <a:noFill/>
                    </a:lnB>
                    <a:solidFill>
                      <a:srgbClr val="FFFFFF"/>
                    </a:solidFill>
                  </a:tcPr>
                </a:tc>
                <a:tc>
                  <a:txBody>
                    <a:bodyPr/>
                    <a:lstStyle/>
                    <a:p>
                      <a:pPr algn="ctr" fontAlgn="base"/>
                      <a:r>
                        <a:rPr lang="en-IN" sz="1200" b="0">
                          <a:effectLst/>
                        </a:rPr>
                        <a:t>HDD can produce noise due to mechanical movements.</a:t>
                      </a:r>
                    </a:p>
                  </a:txBody>
                  <a:tcPr marL="58612" marR="58612" marT="82056" marB="82056" anchor="ctr">
                    <a:lnL>
                      <a:noFill/>
                    </a:lnL>
                    <a:lnR>
                      <a:noFill/>
                    </a:lnR>
                    <a:lnT>
                      <a:noFill/>
                    </a:lnT>
                    <a:lnB>
                      <a:noFill/>
                    </a:lnB>
                    <a:solidFill>
                      <a:srgbClr val="FFFFFF"/>
                    </a:solidFill>
                  </a:tcPr>
                </a:tc>
                <a:tc>
                  <a:txBody>
                    <a:bodyPr/>
                    <a:lstStyle/>
                    <a:p>
                      <a:pPr algn="ctr" fontAlgn="base"/>
                      <a:r>
                        <a:rPr lang="en-IN" sz="1200" b="0" dirty="0">
                          <a:effectLst/>
                        </a:rPr>
                        <a:t>SSD does not produces noise.</a:t>
                      </a:r>
                    </a:p>
                  </a:txBody>
                  <a:tcPr marL="58612" marR="58612" marT="82056" marB="82056" anchor="ctr">
                    <a:lnL>
                      <a:noFill/>
                    </a:lnL>
                    <a:lnR>
                      <a:noFill/>
                    </a:lnR>
                    <a:lnT>
                      <a:noFill/>
                    </a:lnT>
                    <a:lnB>
                      <a:noFill/>
                    </a:lnB>
                    <a:solidFill>
                      <a:srgbClr val="FFFFFF"/>
                    </a:solidFill>
                  </a:tcPr>
                </a:tc>
              </a:tr>
            </a:tbl>
          </a:graphicData>
        </a:graphic>
      </p:graphicFrame>
      <p:sp>
        <p:nvSpPr>
          <p:cNvPr id="7" name="Rectangle 2"/>
          <p:cNvSpPr>
            <a:spLocks noGrp="1" noChangeArrowheads="1"/>
          </p:cNvSpPr>
          <p:nvPr>
            <p:ph type="title"/>
          </p:nvPr>
        </p:nvSpPr>
        <p:spPr bwMode="auto">
          <a:xfrm>
            <a:off x="838200" y="935573"/>
            <a:ext cx="2648161"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273239"/>
                </a:solidFill>
                <a:effectLst/>
                <a:latin typeface="urw-din"/>
              </a:rPr>
              <a:t>Differences between HDD and SDD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3808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descr="https://www.backblaze.com/blog/wp-content/uploads/2018/03/hdd_vs_ssd_bz.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6519" y="365125"/>
            <a:ext cx="8243336" cy="581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8985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3805" y="365125"/>
            <a:ext cx="8916159" cy="5676901"/>
          </a:xfrm>
        </p:spPr>
      </p:pic>
    </p:spTree>
    <p:extLst>
      <p:ext uri="{BB962C8B-B14F-4D97-AF65-F5344CB8AC3E}">
        <p14:creationId xmlns:p14="http://schemas.microsoft.com/office/powerpoint/2010/main" val="2264938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6B0133BB7913546B738B30ED8B1E12E" ma:contentTypeVersion="4" ma:contentTypeDescription="Create a new document." ma:contentTypeScope="" ma:versionID="a8ef0d35682f48467811be43235cd827">
  <xsd:schema xmlns:xsd="http://www.w3.org/2001/XMLSchema" xmlns:xs="http://www.w3.org/2001/XMLSchema" xmlns:p="http://schemas.microsoft.com/office/2006/metadata/properties" xmlns:ns2="a31de5e4-dff6-4e24-9c7c-1c5eccec0409" targetNamespace="http://schemas.microsoft.com/office/2006/metadata/properties" ma:root="true" ma:fieldsID="019584655cb4fc65b5f1b2850aca951a" ns2:_="">
    <xsd:import namespace="a31de5e4-dff6-4e24-9c7c-1c5eccec040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1de5e4-dff6-4e24-9c7c-1c5eccec04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3136FDB-84C9-4066-93A5-FEA0C5CAC22C}"/>
</file>

<file path=customXml/itemProps2.xml><?xml version="1.0" encoding="utf-8"?>
<ds:datastoreItem xmlns:ds="http://schemas.openxmlformats.org/officeDocument/2006/customXml" ds:itemID="{4EAD1556-234E-469E-94D3-103A8C22840C}"/>
</file>

<file path=customXml/itemProps3.xml><?xml version="1.0" encoding="utf-8"?>
<ds:datastoreItem xmlns:ds="http://schemas.openxmlformats.org/officeDocument/2006/customXml" ds:itemID="{1388160A-3C5D-47CF-B9CC-B34017041BF9}"/>
</file>

<file path=docProps/app.xml><?xml version="1.0" encoding="utf-8"?>
<Properties xmlns="http://schemas.openxmlformats.org/officeDocument/2006/extended-properties" xmlns:vt="http://schemas.openxmlformats.org/officeDocument/2006/docPropsVTypes">
  <TotalTime>33</TotalTime>
  <Words>621</Words>
  <Application>Microsoft Office PowerPoint</Application>
  <PresentationFormat>Widescreen</PresentationFormat>
  <Paragraphs>98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urw-din</vt:lpstr>
      <vt:lpstr>Office Theme</vt:lpstr>
      <vt:lpstr>Unit 4</vt:lpstr>
      <vt:lpstr>SSD</vt:lpstr>
      <vt:lpstr>PowerPoint Presentation</vt:lpstr>
      <vt:lpstr>PowerPoint Presentation</vt:lpstr>
      <vt:lpstr>PowerPoint Presentation</vt:lpstr>
      <vt:lpstr>Differences between HDD and SDD :</vt:lpstr>
      <vt:lpstr>PowerPoint Presentation</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dc:title>
  <dc:creator>Geetha Unnikrishnan</dc:creator>
  <cp:lastModifiedBy>Geetha Unnikrishnan</cp:lastModifiedBy>
  <cp:revision>9</cp:revision>
  <dcterms:created xsi:type="dcterms:W3CDTF">2022-03-28T07:11:49Z</dcterms:created>
  <dcterms:modified xsi:type="dcterms:W3CDTF">2022-03-28T07:44:56Z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0x010100B6B0133BB7913546B738B30ED8B1E12E</vt:lpwstr>
  </property>
</Properties>
</file>