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62.xml" ContentType="application/vnd.openxmlformats-officedocument.presentationml.slide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63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Override2.xml" ContentType="application/vnd.openxmlformats-officedocument.themeOverride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2" r:id="rId1"/>
  </p:sldMasterIdLst>
  <p:notesMasterIdLst>
    <p:notesMasterId r:id="rId65"/>
  </p:notesMasterIdLst>
  <p:handoutMasterIdLst>
    <p:handoutMasterId r:id="rId66"/>
  </p:handoutMasterIdLst>
  <p:sldIdLst>
    <p:sldId id="337" r:id="rId2"/>
    <p:sldId id="256" r:id="rId3"/>
    <p:sldId id="257" r:id="rId4"/>
    <p:sldId id="258" r:id="rId5"/>
    <p:sldId id="263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7" r:id="rId37"/>
    <p:sldId id="298" r:id="rId38"/>
    <p:sldId id="299" r:id="rId39"/>
    <p:sldId id="300" r:id="rId40"/>
    <p:sldId id="301" r:id="rId41"/>
    <p:sldId id="302" r:id="rId42"/>
    <p:sldId id="304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4" r:id="rId59"/>
    <p:sldId id="331" r:id="rId60"/>
    <p:sldId id="332" r:id="rId61"/>
    <p:sldId id="333" r:id="rId62"/>
    <p:sldId id="334" r:id="rId63"/>
    <p:sldId id="335" r:id="rId6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73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9FF2AA04-5C23-4F5F-B711-F2A82C0619F0}" type="datetimeFigureOut">
              <a:rPr lang="en-US"/>
              <a:pPr>
                <a:defRPr/>
              </a:pPr>
              <a:t>4/21/2022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466350C-37D7-486C-A93F-7C736F7F8A2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6018569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91C7FEC-FE36-4AEA-A632-0BCD1765C15B}" type="datetimeFigureOut">
              <a:rPr lang="en-US"/>
              <a:pPr>
                <a:defRPr/>
              </a:pPr>
              <a:t>4/21/2022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DA3B9BA-12AD-412C-8253-BE0149B01D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18982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346488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35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E8C2C-2F3D-4557-8B3D-F8B577AC30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623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AAE6F-8A6C-4035-93F7-823EE1EBBD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1490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7E8CF-9EE4-4FF8-9532-6E9EB24BC4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33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6B867-2639-453E-8861-00EF426BB0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297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FB73C43E-B72B-498F-80E7-6CA49DBF05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373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8837D-06F1-4FEF-A16A-BA7961BA1B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69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340D4-1204-40C8-B52C-FF955C0E68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5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8E896-BA3F-4980-92B8-B429F98878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47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8798B-B479-4B35-9A70-AECC166C25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427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18DCA-0CC5-4AFB-BCAB-E3551E30BA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729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21DF6-E032-49CF-B58B-18D5A703C4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21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pPr>
              <a:defRPr/>
            </a:pPr>
            <a:fld id="{A6283801-D494-45A0-887B-06C543646D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1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37" r:id="rId2"/>
    <p:sldLayoutId id="214748394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8" r:id="rId9"/>
    <p:sldLayoutId id="2147483943" r:id="rId10"/>
    <p:sldLayoutId id="2147483944" r:id="rId11"/>
    <p:sldLayoutId id="2147483945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703263" y="1217613"/>
            <a:ext cx="7827962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 Architecture(PCA190802)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CO1: Identify various architecture of motherboard and chipset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CO2: Demonstrate architecture of 8085 microprocessor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CO3: Interpret the working of different storage devices and its interfaces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CO4: Troubleshoot Maintenance of PC and test power supply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Data Transfer Instructions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0112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Operand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LXI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Reg.</a:t>
                      </a:r>
                      <a:r>
                        <a:rPr lang="en-US" sz="1800" baseline="0" dirty="0" smtClean="0"/>
                        <a:t> pair, 16-bit data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1800" u="none" strike="noStrike" kern="1200" baseline="0" dirty="0" smtClean="0"/>
                        <a:t>Load register pair immediate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425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/>
              <a:t>This instruction loads 16-bit data in the register pair.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 b="1"/>
              <a:t>Example:</a:t>
            </a:r>
            <a:r>
              <a:rPr lang="en-US" altLang="en-US"/>
              <a:t> LXI H, 2034 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Data Transfer Instructions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0112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Operand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LHLD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16-bit address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1800" u="none" strike="noStrike" kern="1200" baseline="0" dirty="0" smtClean="0"/>
                        <a:t>Load H-L registers direct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449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/>
              <a:t>This instruction copies the contents of memory location pointed out by 16-bit address into register L.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/>
              <a:t>It copies the contents of next memory location into register H.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 b="1"/>
              <a:t>Example:</a:t>
            </a:r>
            <a:r>
              <a:rPr lang="en-US" altLang="en-US"/>
              <a:t> LHLD 2040 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Data Transfer Instructions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0112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Operand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16-bit address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1800" u="none" strike="noStrike" kern="1200" baseline="0" dirty="0" smtClean="0"/>
                        <a:t>Store accumulator direct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473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/>
              <a:t>The contents of accumulator are copied into the memory location specified by the operand.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 b="1"/>
              <a:t>Example:</a:t>
            </a:r>
            <a:r>
              <a:rPr lang="en-US" altLang="en-US"/>
              <a:t> STA 2500 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Data Transfer Instructions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0112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Operand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STAX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Reg. pair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1800" u="none" strike="noStrike" kern="1200" baseline="0" dirty="0" smtClean="0"/>
                        <a:t>Store accumulator indirect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497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/>
              <a:t>The contents of accumulator are copied into the memory location specified by the contents of the register pair.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 b="1"/>
              <a:t>Example:</a:t>
            </a:r>
            <a:r>
              <a:rPr lang="en-US" altLang="en-US"/>
              <a:t> STAX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Data Transfer Instructions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0112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Operand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SHLD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16-bit address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1800" u="none" strike="noStrike" kern="1200" baseline="0" dirty="0" smtClean="0"/>
                        <a:t>Store H-L registers direct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521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/>
              <a:t>The contents of register L are stored into memory location specified by the 16-bit address.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/>
              <a:t>The contents of register H are stored into the next memory location.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 b="1"/>
              <a:t>Example:</a:t>
            </a:r>
            <a:r>
              <a:rPr lang="en-US" altLang="en-US"/>
              <a:t> SHLD 2550 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Data Transfer Instructions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0112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Operand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XCHG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None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1800" u="none" strike="noStrike" kern="1200" baseline="0" dirty="0" smtClean="0"/>
                        <a:t>Exchange H-L with D-E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545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/>
              <a:t>The contents of register H are exchanged with the contents of register D.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/>
              <a:t>The contents of register L are exchanged with the contents of register E.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 b="1"/>
              <a:t>Example:</a:t>
            </a:r>
            <a:r>
              <a:rPr lang="en-US" altLang="en-US"/>
              <a:t> XCHG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Data Transfer Instructions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0112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Operand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SPHL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None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1800" u="none" strike="noStrike" kern="1200" baseline="0" dirty="0" smtClean="0"/>
                        <a:t>Copy H-L pair to the Stack Pointer (SP)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569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/>
              <a:t>This instruction loads the contents of H-L pair into SP.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 b="1"/>
              <a:t>Example:</a:t>
            </a:r>
            <a:r>
              <a:rPr lang="en-US" altLang="en-US"/>
              <a:t> SPHL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Arithmetic Instructions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 smtClean="0"/>
              <a:t>These instructions perform the operations like:</a:t>
            </a:r>
          </a:p>
          <a:p>
            <a:pPr lvl="1"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 smtClean="0"/>
              <a:t>Addition</a:t>
            </a:r>
          </a:p>
          <a:p>
            <a:pPr lvl="1"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 smtClean="0"/>
              <a:t>Subtract</a:t>
            </a:r>
          </a:p>
          <a:p>
            <a:pPr lvl="1"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 smtClean="0"/>
              <a:t>Increment</a:t>
            </a:r>
          </a:p>
          <a:p>
            <a:pPr lvl="1"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 smtClean="0"/>
              <a:t>Decrement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Addition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 smtClean="0"/>
              <a:t>Any 8-bit number, or the contents of register, or the contents of memory location can be added to the contents of accumulator.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 smtClean="0"/>
              <a:t>The result (sum) is stored in the accumulator.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 smtClean="0"/>
              <a:t>No two other 8-bit registers can be added directly.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 b="1" smtClean="0"/>
              <a:t>Example:</a:t>
            </a:r>
            <a:r>
              <a:rPr lang="en-US" altLang="en-US" smtClean="0"/>
              <a:t> The contents of register B cannot  be added directly to the contents of register 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Subtraction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Any 8-bit number, or the contents of register, or the contents of memory location can be subtracted from the contents of accumulator.</a:t>
            </a:r>
          </a:p>
          <a:p>
            <a:pPr eaLnBrk="1" hangingPunct="1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The result is stored in the accumulator.</a:t>
            </a:r>
          </a:p>
          <a:p>
            <a:pPr eaLnBrk="1" hangingPunct="1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Subtraction is performed in 2’s complement form.</a:t>
            </a:r>
          </a:p>
          <a:p>
            <a:pPr eaLnBrk="1" hangingPunct="1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If the result is negative, it is stored in 2’s complement form.</a:t>
            </a:r>
          </a:p>
          <a:p>
            <a:pPr eaLnBrk="1" hangingPunct="1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No two other 8-bit registers can be subtracted directly.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INSTRUCTION SET OF 8085</a:t>
            </a:r>
            <a:endParaRPr lang="en-US" dirty="0"/>
          </a:p>
        </p:txBody>
      </p:sp>
      <p:sp>
        <p:nvSpPr>
          <p:cNvPr id="8195" name="Subtitle 5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en-I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Increment / Decrement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 smtClean="0"/>
              <a:t>The 8-bit contents of a register or a memory location can be incremented or decremented by 1.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 smtClean="0"/>
              <a:t>The 16-bit contents of a register pair can be incremented or decremented by 1.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 smtClean="0"/>
              <a:t>Increment or decrement can be performed on any register or a memory location.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Arithmetic Instructions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0112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Operand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ADD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R</a:t>
                      </a:r>
                    </a:p>
                    <a:p>
                      <a:r>
                        <a:rPr lang="en-US" sz="1800" baseline="0" dirty="0" smtClean="0"/>
                        <a:t>M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1800" u="none" strike="noStrike" kern="1200" baseline="0" dirty="0" smtClean="0"/>
                        <a:t>Add register or memory to accumulator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213100"/>
            <a:ext cx="8229600" cy="31115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The contents of register or memory are added to the contents of accumulator.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The result is stored in accumulator.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If the operand is memory location, its address is specified by H-L pair.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All flags are modified to reflect the result of the addition.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b="1" dirty="0" smtClean="0"/>
              <a:t>Example:</a:t>
            </a:r>
            <a:r>
              <a:rPr lang="en-US" dirty="0"/>
              <a:t> </a:t>
            </a:r>
            <a:r>
              <a:rPr lang="en-US" dirty="0" smtClean="0"/>
              <a:t>ADD B or ADD 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Arithmetic Instructions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0112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Operand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ADC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R</a:t>
                      </a:r>
                    </a:p>
                    <a:p>
                      <a:r>
                        <a:rPr lang="en-US" sz="1800" baseline="0" dirty="0" smtClean="0"/>
                        <a:t>M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1800" u="none" strike="noStrike" kern="1200" baseline="0" dirty="0" smtClean="0"/>
                        <a:t>Add register or memory to accumulator with carry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213100"/>
            <a:ext cx="8229600" cy="31115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The contents of register or memory and Carry Flag (CY) are added to the contents of accumulator.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The result is stored in accumulator.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If the operand is memory location, its address is specified by H-L pair.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All flags are modified to reflect the result of the addition.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b="1" dirty="0" smtClean="0"/>
              <a:t>Example:</a:t>
            </a:r>
            <a:r>
              <a:rPr lang="en-US" dirty="0"/>
              <a:t> </a:t>
            </a:r>
            <a:r>
              <a:rPr lang="en-US" dirty="0" smtClean="0"/>
              <a:t>ADC B or ADC 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Arithmetic Instructions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0112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Operand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ADI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8-bit data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1800" u="none" strike="noStrike" kern="1200" baseline="0" dirty="0" smtClean="0"/>
                        <a:t>Add immediate to accumulator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737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/>
              <a:t>The 8-bit data is added to the contents of accumulator.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/>
              <a:t>The result is stored in accumulator.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/>
              <a:t>All flags are modified to reflect the result of the addition.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 b="1"/>
              <a:t>Example:</a:t>
            </a:r>
            <a:r>
              <a:rPr lang="en-US" altLang="en-US"/>
              <a:t> ADI 45 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Arithmetic Instructions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0112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Operand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ACI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8-bit data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1800" u="none" strike="noStrike" kern="1200" baseline="0" dirty="0" smtClean="0"/>
                        <a:t>Add immediate to accumulator with carry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213100"/>
            <a:ext cx="8229600" cy="31115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The 8-bit data and the Carry Flag (CY) are added to the contents of accumulator.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The result is stored in accumulator.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All flags are modified to reflect the result of the addition.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b="1" dirty="0" smtClean="0"/>
              <a:t>Example:</a:t>
            </a:r>
            <a:r>
              <a:rPr lang="en-US" dirty="0"/>
              <a:t> </a:t>
            </a:r>
            <a:r>
              <a:rPr lang="en-US" dirty="0" smtClean="0"/>
              <a:t>ACI 45 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Arithmetic Instructions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0112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Operand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DAD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Reg. pair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1800" u="none" strike="noStrike" kern="1200" baseline="0" dirty="0" smtClean="0"/>
                        <a:t>Add register pair to H-L pair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213100"/>
            <a:ext cx="8229600" cy="31115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The 16-bit contents of the register pair are added to the contents of H-L pair.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The result is stored in H-L pair.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If the result is larger than 16 bits, then CY is set.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No other flags are changed.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b="1" dirty="0" smtClean="0"/>
              <a:t>Example:</a:t>
            </a:r>
            <a:r>
              <a:rPr lang="en-US" dirty="0"/>
              <a:t> </a:t>
            </a:r>
            <a:r>
              <a:rPr lang="en-US" dirty="0" smtClean="0"/>
              <a:t>DAD 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Arithmetic Instructions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0112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Operand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SUB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R</a:t>
                      </a:r>
                    </a:p>
                    <a:p>
                      <a:r>
                        <a:rPr lang="en-US" sz="1800" baseline="0" dirty="0" smtClean="0"/>
                        <a:t>M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1800" u="none" strike="noStrike" kern="1200" baseline="0" dirty="0" smtClean="0"/>
                        <a:t>Subtract register or memory from accumulator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213100"/>
            <a:ext cx="8229600" cy="31115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The contents of the register or memory location are subtracted from the contents of the accumulator.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The result is stored in accumulator.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/>
              <a:t>If the operand is memory location, its address is specified by H-L </a:t>
            </a:r>
            <a:r>
              <a:rPr lang="en-US" dirty="0" smtClean="0"/>
              <a:t>pair.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/>
              <a:t>All flags are modified to reflect the result </a:t>
            </a:r>
            <a:r>
              <a:rPr lang="en-US" dirty="0" smtClean="0"/>
              <a:t>of subtraction.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b="1" dirty="0" smtClean="0"/>
              <a:t>Example:</a:t>
            </a:r>
            <a:r>
              <a:rPr lang="en-US" dirty="0"/>
              <a:t> </a:t>
            </a:r>
            <a:r>
              <a:rPr lang="en-US" dirty="0" smtClean="0"/>
              <a:t>SUB B or SUB 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Arithmetic Instructions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0112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Operand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SBB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R</a:t>
                      </a:r>
                    </a:p>
                    <a:p>
                      <a:r>
                        <a:rPr lang="en-US" sz="1800" baseline="0" dirty="0" smtClean="0"/>
                        <a:t>M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1800" u="none" strike="noStrike" kern="1200" baseline="0" dirty="0" smtClean="0"/>
                        <a:t>Subtract register or memory from accumulator with borrow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213100"/>
            <a:ext cx="8229600" cy="31115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The contents of the register or memory location</a:t>
            </a:r>
            <a:r>
              <a:rPr lang="en-US" dirty="0"/>
              <a:t> and Borrow Flag (i.e. CY)</a:t>
            </a:r>
            <a:r>
              <a:rPr lang="en-US" dirty="0" smtClean="0"/>
              <a:t> are subtracted from the contents of the accumulator.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The result is stored in accumulator.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/>
              <a:t>If the operand is memory location, its address is specified by H-L </a:t>
            </a:r>
            <a:r>
              <a:rPr lang="en-US" dirty="0" smtClean="0"/>
              <a:t>pair.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/>
              <a:t>All flags are modified to reflect the result </a:t>
            </a:r>
            <a:r>
              <a:rPr lang="en-US" dirty="0" smtClean="0"/>
              <a:t>of subtraction.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b="1" dirty="0" smtClean="0"/>
              <a:t>Example:</a:t>
            </a:r>
            <a:r>
              <a:rPr lang="en-US" dirty="0"/>
              <a:t> </a:t>
            </a:r>
            <a:r>
              <a:rPr lang="en-US" dirty="0" smtClean="0"/>
              <a:t>SBB B or SBB 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Arithmetic Instructions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0112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Operand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SBI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8-bit data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1800" u="none" strike="noStrike" kern="1200" baseline="0" dirty="0" smtClean="0"/>
                        <a:t>Subtract immediate from accumulator with borrow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213100"/>
            <a:ext cx="8229600" cy="31115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The 8-bit data and the Borrow Flag (i.e. CY) is subtracted from the contents of the accumulator.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The result is stored in accumulator.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/>
              <a:t>All flags are modified to reflect the result </a:t>
            </a:r>
            <a:r>
              <a:rPr lang="en-US" dirty="0" smtClean="0"/>
              <a:t>of subtraction.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b="1" dirty="0" smtClean="0"/>
              <a:t>Example:</a:t>
            </a:r>
            <a:r>
              <a:rPr lang="en-US" dirty="0"/>
              <a:t> </a:t>
            </a:r>
            <a:r>
              <a:rPr lang="en-US" dirty="0" smtClean="0"/>
              <a:t>SBI 45 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Arithmetic Instructions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0112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Operand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INR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R</a:t>
                      </a:r>
                    </a:p>
                    <a:p>
                      <a:r>
                        <a:rPr lang="en-US" sz="1800" baseline="0" dirty="0" smtClean="0"/>
                        <a:t>M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1800" u="none" strike="noStrike" kern="1200" baseline="0" dirty="0" smtClean="0"/>
                        <a:t>Increment register or memory by 1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213100"/>
            <a:ext cx="8229600" cy="31115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The contents of register or memory location are incremented by 1.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The result is stored in the same place.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If the operand is a memory location, its address is specified by the contents of H-L pair.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b="1" dirty="0" smtClean="0"/>
              <a:t>Example:</a:t>
            </a:r>
            <a:r>
              <a:rPr lang="en-US" dirty="0"/>
              <a:t> </a:t>
            </a:r>
            <a:r>
              <a:rPr lang="en-US" dirty="0" smtClean="0"/>
              <a:t>INR B or INR 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Instruction Set of 8085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4320" indent="-274320" eaLnBrk="1" fontAlgn="auto" hangingPunct="1">
              <a:spcBef>
                <a:spcPts val="0"/>
              </a:spcBef>
              <a:spcAft>
                <a:spcPts val="24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mtClean="0"/>
              <a:t>An instruction is a binary pattern designed inside a microprocessor to perform a specific function.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24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mtClean="0"/>
              <a:t>The entire group of instructions that a microprocessor supports is called </a:t>
            </a:r>
            <a:r>
              <a:rPr lang="en-US" b="1" i="1" smtClean="0"/>
              <a:t>Instruction Set</a:t>
            </a:r>
            <a:r>
              <a:rPr lang="en-US" smtClean="0"/>
              <a:t>.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24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mtClean="0"/>
              <a:t>8085 has </a:t>
            </a:r>
            <a:r>
              <a:rPr lang="en-US" b="1" smtClean="0"/>
              <a:t>246</a:t>
            </a:r>
            <a:r>
              <a:rPr lang="en-US" smtClean="0"/>
              <a:t> instructions.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24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mtClean="0"/>
              <a:t>Each instruction is represented by an 8-bit binary value.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24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mtClean="0"/>
              <a:t>These 8-bits of binary value is called </a:t>
            </a:r>
            <a:r>
              <a:rPr lang="en-US" b="1" i="1" smtClean="0"/>
              <a:t>Op-Code</a:t>
            </a:r>
            <a:r>
              <a:rPr lang="en-US" smtClean="0"/>
              <a:t> or </a:t>
            </a:r>
            <a:r>
              <a:rPr lang="en-US" b="1" i="1" smtClean="0"/>
              <a:t>Instruction Byte</a:t>
            </a:r>
            <a:r>
              <a:rPr lang="en-US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Arithmetic Instructions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0112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Operand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INX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R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1800" u="none" strike="noStrike" kern="1200" baseline="0" dirty="0" smtClean="0"/>
                        <a:t>Increment register pair by 1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905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/>
              <a:t>The contents of register pair are incremented by 1.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/>
              <a:t>The result is stored in the same place.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 b="1"/>
              <a:t>Example:</a:t>
            </a:r>
            <a:r>
              <a:rPr lang="en-US" altLang="en-US"/>
              <a:t> INX 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Arithmetic Instructions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0112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Operand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DCR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R</a:t>
                      </a:r>
                    </a:p>
                    <a:p>
                      <a:r>
                        <a:rPr lang="en-US" sz="1800" baseline="0" dirty="0" smtClean="0"/>
                        <a:t>M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1800" u="none" strike="noStrike" kern="1200" baseline="0" dirty="0" smtClean="0"/>
                        <a:t>Decrement register or memory by 1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213100"/>
            <a:ext cx="8229600" cy="31115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The contents of register or memory location are decremented by 1.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The result is stored in the same place.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/>
              <a:t>If the operand is a memory location, its address is specified by the contents of H-L </a:t>
            </a:r>
            <a:r>
              <a:rPr lang="en-US" dirty="0" smtClean="0"/>
              <a:t>pair.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b="1" dirty="0" smtClean="0"/>
              <a:t>Example:</a:t>
            </a:r>
            <a:r>
              <a:rPr lang="en-US" dirty="0"/>
              <a:t> </a:t>
            </a:r>
            <a:r>
              <a:rPr lang="en-US" dirty="0" smtClean="0"/>
              <a:t>DCR B or DCR 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Arithmetic Instructions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0112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Operand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DCX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R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1800" u="none" strike="noStrike" kern="1200" baseline="0" dirty="0" smtClean="0"/>
                        <a:t>Decrement register pair by 1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953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/>
              <a:t>The contents of register pair are decremented by 1.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/>
              <a:t>The result is stored in the same place.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 b="1"/>
              <a:t>Example:</a:t>
            </a:r>
            <a:r>
              <a:rPr lang="en-US" altLang="en-US"/>
              <a:t> DCX 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Logical Instructions</a:t>
            </a:r>
          </a:p>
        </p:txBody>
      </p:sp>
      <p:sp>
        <p:nvSpPr>
          <p:cNvPr id="40963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These instructions perform logical operations on data stored in registers, memory and status flags.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The logical operations are: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AND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OR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XOR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Rotate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Compare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Complement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AND, OR, XOR</a:t>
            </a:r>
          </a:p>
        </p:txBody>
      </p:sp>
      <p:sp>
        <p:nvSpPr>
          <p:cNvPr id="41987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Any 8-bit data, or the contents of register, or memory location can logically have</a:t>
            </a:r>
          </a:p>
          <a:p>
            <a:pPr lvl="1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AND operation</a:t>
            </a:r>
          </a:p>
          <a:p>
            <a:pPr lvl="1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OR operation</a:t>
            </a:r>
          </a:p>
          <a:p>
            <a:pPr lvl="1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XOR operation</a:t>
            </a:r>
          </a:p>
          <a:p>
            <a:pPr marL="0" indent="0">
              <a:spcBef>
                <a:spcPts val="0"/>
              </a:spcBef>
              <a:spcAft>
                <a:spcPts val="2400"/>
              </a:spcAft>
              <a:buFont typeface="Wingdings 2" panose="05020102010507070707" pitchFamily="18" charset="2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with the contents of accumulator.</a:t>
            </a:r>
          </a:p>
          <a:p>
            <a:pPr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The result is stored in accumulator.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Rotate</a:t>
            </a:r>
          </a:p>
        </p:txBody>
      </p:sp>
      <p:sp>
        <p:nvSpPr>
          <p:cNvPr id="43011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endParaRPr lang="en-US" altLang="en-US"/>
          </a:p>
        </p:txBody>
      </p:sp>
      <p:sp>
        <p:nvSpPr>
          <p:cNvPr id="4301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en-US" smtClean="0"/>
              <a:t>Each bit in the accumulator can be shifted either left or right to the next position.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Compare</a:t>
            </a:r>
          </a:p>
        </p:txBody>
      </p:sp>
      <p:sp>
        <p:nvSpPr>
          <p:cNvPr id="44035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Any 8-bit data, or the contents of register, or memory location can be compares for:</a:t>
            </a:r>
          </a:p>
          <a:p>
            <a:pPr lvl="1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Equality</a:t>
            </a:r>
          </a:p>
          <a:p>
            <a:pPr lvl="1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Greater Than</a:t>
            </a:r>
          </a:p>
          <a:p>
            <a:pPr lvl="1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Less Than</a:t>
            </a:r>
          </a:p>
          <a:p>
            <a:pPr marL="0" indent="0">
              <a:spcBef>
                <a:spcPts val="0"/>
              </a:spcBef>
              <a:spcAft>
                <a:spcPts val="2400"/>
              </a:spcAft>
              <a:buFont typeface="Wingdings 2" panose="05020102010507070707" pitchFamily="18" charset="2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with the contents of accumulator.</a:t>
            </a:r>
          </a:p>
          <a:p>
            <a:pPr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The result is reflected in status flags.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Complement</a:t>
            </a:r>
          </a:p>
        </p:txBody>
      </p:sp>
      <p:sp>
        <p:nvSpPr>
          <p:cNvPr id="45059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endParaRPr lang="en-US" altLang="en-US"/>
          </a:p>
        </p:txBody>
      </p:sp>
      <p:sp>
        <p:nvSpPr>
          <p:cNvPr id="4506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en-US" smtClean="0"/>
              <a:t>The contents of accumulator can be complemented.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en-US" smtClean="0"/>
              <a:t>Each 0 is replaced by 1 and each 1 is replaced by 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Logical Instructions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0112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Operand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CMP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R</a:t>
                      </a:r>
                    </a:p>
                    <a:p>
                      <a:r>
                        <a:rPr lang="en-US" sz="1800" baseline="0" dirty="0" smtClean="0"/>
                        <a:t>M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1800" u="none" strike="noStrike" kern="1200" baseline="0" dirty="0" smtClean="0"/>
                        <a:t>Compare register or memory with accumulator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097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/>
              <a:t>The contents of the operand (register or memory) are compared with the contents of the accumulator.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/>
              <a:t>Both contents are preserved .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/>
              <a:t>The result of the comparison is shown by setting the flags of the PSW as follows: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Logical Instructions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0112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Operand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CMP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R</a:t>
                      </a:r>
                    </a:p>
                    <a:p>
                      <a:r>
                        <a:rPr lang="en-US" sz="1800" baseline="0" dirty="0" smtClean="0"/>
                        <a:t>M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1800" u="none" strike="noStrike" kern="1200" baseline="0" dirty="0" smtClean="0"/>
                        <a:t>Compare register or memory with accumulator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121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/>
              <a:t>if (A) &lt; (reg/mem): carry flag is set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/>
              <a:t>if (A) = (reg/mem): zero flag is set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/>
              <a:t>if (A) &gt; (reg/mem): carry and zero flags are reset.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 b="1"/>
              <a:t>Example:</a:t>
            </a:r>
            <a:r>
              <a:rPr lang="en-US" altLang="en-US"/>
              <a:t> CMP B or CMP 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Classification of Instruction Set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endParaRPr lang="en-US" altLang="en-US" smtClean="0"/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 smtClean="0"/>
              <a:t>Data Transfer Instruction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 smtClean="0"/>
              <a:t>Arithmetic Instructions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 smtClean="0"/>
              <a:t>Logical Instructions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 smtClean="0"/>
              <a:t>Branching Instructions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 smtClean="0"/>
              <a:t>Control Instructions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Logical Instructions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0112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Operand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CPI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8-bit data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1800" u="none" strike="noStrike" kern="1200" baseline="0" dirty="0" smtClean="0"/>
                        <a:t>Compare immediate with accumulator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145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/>
              <a:t>The 8-bit data is compared with the contents of accumulator.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/>
              <a:t>The values being compared remain unchanged.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/>
              <a:t>The result of the comparison is shown by setting the flags of the PSW as follows: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Logical Instructions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0112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Operand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CPI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8-bit data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1800" u="none" strike="noStrike" kern="1200" baseline="0" dirty="0" smtClean="0"/>
                        <a:t>Compare immediate with accumulator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169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/>
              <a:t>if (A) &lt; data: carry flag is set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/>
              <a:t>if (A) = data: zero flag is set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/>
              <a:t>if (A) &gt; data: carry and zero flags are reset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 b="1"/>
              <a:t>Example:</a:t>
            </a:r>
            <a:r>
              <a:rPr lang="en-US" altLang="en-US"/>
              <a:t> CPI 89H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Logical Instructions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0112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Operand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ANA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R</a:t>
                      </a:r>
                    </a:p>
                    <a:p>
                      <a:r>
                        <a:rPr lang="en-US" sz="1800" baseline="0" dirty="0" smtClean="0"/>
                        <a:t>M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AND register or memory with accumulator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213100"/>
            <a:ext cx="8229600" cy="31115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/>
              <a:t>The contents of the accumulator are logically </a:t>
            </a:r>
            <a:r>
              <a:rPr lang="en-US" dirty="0" err="1"/>
              <a:t>ANDed</a:t>
            </a:r>
            <a:r>
              <a:rPr lang="en-US" dirty="0"/>
              <a:t> </a:t>
            </a:r>
            <a:r>
              <a:rPr lang="en-US" dirty="0" smtClean="0"/>
              <a:t>with the </a:t>
            </a:r>
            <a:r>
              <a:rPr lang="en-US" dirty="0"/>
              <a:t>contents of </a:t>
            </a:r>
            <a:r>
              <a:rPr lang="en-US" dirty="0" smtClean="0"/>
              <a:t>register </a:t>
            </a:r>
            <a:r>
              <a:rPr lang="en-US" dirty="0"/>
              <a:t>or </a:t>
            </a:r>
            <a:r>
              <a:rPr lang="en-US" dirty="0" smtClean="0"/>
              <a:t>memory.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result </a:t>
            </a:r>
            <a:r>
              <a:rPr lang="en-US" dirty="0"/>
              <a:t>is placed in the </a:t>
            </a:r>
            <a:r>
              <a:rPr lang="en-US" dirty="0" smtClean="0"/>
              <a:t>accumulator.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If </a:t>
            </a:r>
            <a:r>
              <a:rPr lang="en-US" dirty="0"/>
              <a:t>the operand is </a:t>
            </a:r>
            <a:r>
              <a:rPr lang="en-US" dirty="0" smtClean="0"/>
              <a:t>a memory </a:t>
            </a:r>
            <a:r>
              <a:rPr lang="en-US" dirty="0"/>
              <a:t>location, its address is specified by the contents </a:t>
            </a:r>
            <a:r>
              <a:rPr lang="en-US" dirty="0" smtClean="0"/>
              <a:t>of H-L pair.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S</a:t>
            </a:r>
            <a:r>
              <a:rPr lang="en-US" dirty="0"/>
              <a:t>, Z, P are modified to reflect the result of </a:t>
            </a:r>
            <a:r>
              <a:rPr lang="en-US" dirty="0" smtClean="0"/>
              <a:t>the operation.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CY </a:t>
            </a:r>
            <a:r>
              <a:rPr lang="en-US" dirty="0"/>
              <a:t>is </a:t>
            </a:r>
            <a:r>
              <a:rPr lang="en-US" dirty="0" smtClean="0"/>
              <a:t>reset and AC </a:t>
            </a:r>
            <a:r>
              <a:rPr lang="en-US" dirty="0"/>
              <a:t>is set.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b="1" dirty="0"/>
              <a:t>Example: </a:t>
            </a:r>
            <a:r>
              <a:rPr lang="en-US" dirty="0"/>
              <a:t> ANA B or ANA M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Logical Instructions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0112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Operand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XRA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R</a:t>
                      </a:r>
                    </a:p>
                    <a:p>
                      <a:r>
                        <a:rPr lang="en-US" sz="1800" baseline="0" dirty="0" smtClean="0"/>
                        <a:t>M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Exclusive OR register or memory with accumulator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213100"/>
            <a:ext cx="8229600" cy="31115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The contents of the accumulator are </a:t>
            </a:r>
            <a:r>
              <a:rPr lang="en-US" dirty="0" err="1" smtClean="0"/>
              <a:t>XORed</a:t>
            </a:r>
            <a:r>
              <a:rPr lang="en-US" dirty="0" smtClean="0"/>
              <a:t> with the </a:t>
            </a:r>
            <a:r>
              <a:rPr lang="en-US" dirty="0"/>
              <a:t>contents of </a:t>
            </a:r>
            <a:r>
              <a:rPr lang="en-US" dirty="0" smtClean="0"/>
              <a:t>the register </a:t>
            </a:r>
            <a:r>
              <a:rPr lang="en-US" dirty="0"/>
              <a:t>or </a:t>
            </a:r>
            <a:r>
              <a:rPr lang="en-US" dirty="0" smtClean="0"/>
              <a:t>memory.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result </a:t>
            </a:r>
            <a:r>
              <a:rPr lang="en-US" dirty="0"/>
              <a:t>is placed in the </a:t>
            </a:r>
            <a:r>
              <a:rPr lang="en-US" dirty="0" smtClean="0"/>
              <a:t>accumulator.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If </a:t>
            </a:r>
            <a:r>
              <a:rPr lang="en-US" dirty="0"/>
              <a:t>the operand is </a:t>
            </a:r>
            <a:r>
              <a:rPr lang="en-US" dirty="0" smtClean="0"/>
              <a:t>a memory </a:t>
            </a:r>
            <a:r>
              <a:rPr lang="en-US" dirty="0"/>
              <a:t>location, its address is specified by the contents </a:t>
            </a:r>
            <a:r>
              <a:rPr lang="en-US" dirty="0" smtClean="0"/>
              <a:t>of H-L pair.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S</a:t>
            </a:r>
            <a:r>
              <a:rPr lang="en-US" dirty="0"/>
              <a:t>, Z, P are modified to reflect the result of </a:t>
            </a:r>
            <a:r>
              <a:rPr lang="en-US" dirty="0" smtClean="0"/>
              <a:t>the operation.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CY </a:t>
            </a:r>
            <a:r>
              <a:rPr lang="en-US" dirty="0"/>
              <a:t>and AC are reset.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/>
            </a:pPr>
            <a:r>
              <a:rPr lang="en-US" b="1" dirty="0"/>
              <a:t>Example:</a:t>
            </a:r>
            <a:r>
              <a:rPr lang="en-US" dirty="0"/>
              <a:t>  XRA B or XRA M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Logical Instructions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0112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Operand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ORA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R</a:t>
                      </a:r>
                    </a:p>
                    <a:p>
                      <a:r>
                        <a:rPr lang="en-US" sz="1800" baseline="0" dirty="0" smtClean="0"/>
                        <a:t>M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OR register or memory with accumulator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213100"/>
            <a:ext cx="8229600" cy="31115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The </a:t>
            </a:r>
            <a:r>
              <a:rPr lang="en-US" dirty="0"/>
              <a:t>contents of the accumulator are logically </a:t>
            </a:r>
            <a:r>
              <a:rPr lang="en-US" dirty="0" err="1"/>
              <a:t>ORed</a:t>
            </a:r>
            <a:r>
              <a:rPr lang="en-US" dirty="0"/>
              <a:t> </a:t>
            </a:r>
            <a:r>
              <a:rPr lang="en-US" dirty="0" smtClean="0"/>
              <a:t>with the </a:t>
            </a:r>
            <a:r>
              <a:rPr lang="en-US" dirty="0"/>
              <a:t>contents of the </a:t>
            </a:r>
            <a:r>
              <a:rPr lang="en-US" dirty="0" smtClean="0"/>
              <a:t>register </a:t>
            </a:r>
            <a:r>
              <a:rPr lang="en-US" dirty="0"/>
              <a:t>or </a:t>
            </a:r>
            <a:r>
              <a:rPr lang="en-US" dirty="0" smtClean="0"/>
              <a:t>memory.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result </a:t>
            </a:r>
            <a:r>
              <a:rPr lang="en-US" dirty="0"/>
              <a:t>is placed in the </a:t>
            </a:r>
            <a:r>
              <a:rPr lang="en-US" dirty="0" smtClean="0"/>
              <a:t>accumulator.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If </a:t>
            </a:r>
            <a:r>
              <a:rPr lang="en-US" dirty="0"/>
              <a:t>the operand is </a:t>
            </a:r>
            <a:r>
              <a:rPr lang="en-US" dirty="0" smtClean="0"/>
              <a:t>a memory </a:t>
            </a:r>
            <a:r>
              <a:rPr lang="en-US" dirty="0"/>
              <a:t>location, its address is specified by the contents </a:t>
            </a:r>
            <a:r>
              <a:rPr lang="en-US" dirty="0" smtClean="0"/>
              <a:t>of H-L pair.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S</a:t>
            </a:r>
            <a:r>
              <a:rPr lang="en-US" dirty="0"/>
              <a:t>, Z, P are modified to reflect the </a:t>
            </a:r>
            <a:r>
              <a:rPr lang="en-US" dirty="0" smtClean="0"/>
              <a:t>result.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CY </a:t>
            </a:r>
            <a:r>
              <a:rPr lang="en-US" dirty="0"/>
              <a:t>and AC are reset.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/>
            </a:pPr>
            <a:r>
              <a:rPr lang="en-US" b="1" dirty="0"/>
              <a:t>Example:</a:t>
            </a:r>
            <a:r>
              <a:rPr lang="en-US" dirty="0"/>
              <a:t>  ORA B or ORA M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Logical Instructions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0112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Operand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ORI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8-bit data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OR immediate with accumulator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213100"/>
            <a:ext cx="8229600" cy="31115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The contents of the accumulator are logically </a:t>
            </a:r>
            <a:r>
              <a:rPr lang="en-US" dirty="0" err="1"/>
              <a:t>ORed</a:t>
            </a:r>
            <a:r>
              <a:rPr lang="en-US" dirty="0"/>
              <a:t> with </a:t>
            </a:r>
            <a:r>
              <a:rPr lang="en-US" dirty="0" smtClean="0"/>
              <a:t>the 8-bit data.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result is placed in </a:t>
            </a:r>
            <a:r>
              <a:rPr lang="en-US" dirty="0" smtClean="0"/>
              <a:t>the accumulator.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S</a:t>
            </a:r>
            <a:r>
              <a:rPr lang="en-US" dirty="0"/>
              <a:t>, Z, P are modified to reflect the </a:t>
            </a:r>
            <a:r>
              <a:rPr lang="en-US" dirty="0" smtClean="0"/>
              <a:t>result.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CY </a:t>
            </a:r>
            <a:r>
              <a:rPr lang="en-US" dirty="0"/>
              <a:t>and AC are reset.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/>
            </a:pPr>
            <a:r>
              <a:rPr lang="en-US" b="1" dirty="0"/>
              <a:t>Example:</a:t>
            </a:r>
            <a:r>
              <a:rPr lang="en-US" dirty="0"/>
              <a:t>  ORI 86H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Logical Instructions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0112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Operand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XRA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R</a:t>
                      </a:r>
                    </a:p>
                    <a:p>
                      <a:r>
                        <a:rPr lang="en-US" sz="1800" baseline="0" dirty="0" smtClean="0"/>
                        <a:t>M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XOR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register or memory with accumulator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213100"/>
            <a:ext cx="8229600" cy="31115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/>
              <a:t>The contents of the accumulator are </a:t>
            </a:r>
            <a:r>
              <a:rPr lang="en-US" dirty="0" err="1" smtClean="0"/>
              <a:t>XORed</a:t>
            </a:r>
            <a:r>
              <a:rPr lang="en-US" dirty="0" smtClean="0"/>
              <a:t> with the </a:t>
            </a:r>
            <a:r>
              <a:rPr lang="en-US" dirty="0"/>
              <a:t>contents of the </a:t>
            </a:r>
            <a:r>
              <a:rPr lang="en-US" dirty="0" smtClean="0"/>
              <a:t>register </a:t>
            </a:r>
            <a:r>
              <a:rPr lang="en-US" dirty="0"/>
              <a:t>or </a:t>
            </a:r>
            <a:r>
              <a:rPr lang="en-US" dirty="0" smtClean="0"/>
              <a:t>memory.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The result </a:t>
            </a:r>
            <a:r>
              <a:rPr lang="en-US" dirty="0"/>
              <a:t>is placed in the </a:t>
            </a:r>
            <a:r>
              <a:rPr lang="en-US" dirty="0" smtClean="0"/>
              <a:t>accumulator.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If </a:t>
            </a:r>
            <a:r>
              <a:rPr lang="en-US" dirty="0"/>
              <a:t>the operand is </a:t>
            </a:r>
            <a:r>
              <a:rPr lang="en-US" dirty="0" smtClean="0"/>
              <a:t>a memory </a:t>
            </a:r>
            <a:r>
              <a:rPr lang="en-US" dirty="0"/>
              <a:t>location, its address is specified by the contents </a:t>
            </a:r>
            <a:r>
              <a:rPr lang="en-US" dirty="0" smtClean="0"/>
              <a:t>of H-L pair.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S</a:t>
            </a:r>
            <a:r>
              <a:rPr lang="en-US" dirty="0"/>
              <a:t>, Z, P are modified to reflect the result of </a:t>
            </a:r>
            <a:r>
              <a:rPr lang="en-US" dirty="0" smtClean="0"/>
              <a:t>the operation.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CY </a:t>
            </a:r>
            <a:r>
              <a:rPr lang="en-US" dirty="0"/>
              <a:t>and AC are reset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b="1" dirty="0"/>
              <a:t>Example:</a:t>
            </a:r>
            <a:r>
              <a:rPr lang="en-US" dirty="0"/>
              <a:t> XRA B or XRA M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Logical Instructions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0112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Operand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XRI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8-bit data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XOR immediate with accumulator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313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altLang="en-US"/>
              <a:t>The contents of the accumulator are XORed with the 8-bit data.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altLang="en-US"/>
              <a:t>The result is placed in the accumulator.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altLang="en-US"/>
              <a:t>S, Z, P are modified to reflect the result.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altLang="en-US"/>
              <a:t>CY and AC are reset.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altLang="en-US" b="1"/>
              <a:t>Example:</a:t>
            </a:r>
            <a:r>
              <a:rPr lang="en-US" altLang="en-US"/>
              <a:t> XRI 86H.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Logical Instructions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0112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Operand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RLC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None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Rotate accumulator left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213100"/>
            <a:ext cx="8229600" cy="31115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/>
              <a:t>Each binary bit of the accumulator is rotated left by </a:t>
            </a:r>
            <a:r>
              <a:rPr lang="en-US" dirty="0" smtClean="0"/>
              <a:t>one position.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Bit </a:t>
            </a:r>
            <a:r>
              <a:rPr lang="en-US" dirty="0"/>
              <a:t>D7 is placed in the position of D0 as well as </a:t>
            </a:r>
            <a:r>
              <a:rPr lang="en-US" dirty="0" smtClean="0"/>
              <a:t>in the </a:t>
            </a:r>
            <a:r>
              <a:rPr lang="en-US" dirty="0"/>
              <a:t>Carry </a:t>
            </a:r>
            <a:r>
              <a:rPr lang="en-US" dirty="0" smtClean="0"/>
              <a:t>flag.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CY </a:t>
            </a:r>
            <a:r>
              <a:rPr lang="en-US" dirty="0"/>
              <a:t>is modified according to bit </a:t>
            </a:r>
            <a:r>
              <a:rPr lang="en-US" dirty="0" smtClean="0"/>
              <a:t>D7.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S</a:t>
            </a:r>
            <a:r>
              <a:rPr lang="en-US" dirty="0"/>
              <a:t>, Z, </a:t>
            </a:r>
            <a:r>
              <a:rPr lang="en-US" dirty="0" smtClean="0"/>
              <a:t>P, AC </a:t>
            </a:r>
            <a:r>
              <a:rPr lang="en-US" dirty="0"/>
              <a:t>are not affected.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b="1" dirty="0"/>
              <a:t>Example:</a:t>
            </a:r>
            <a:r>
              <a:rPr lang="en-US" dirty="0"/>
              <a:t> RLC.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Logical Instructions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0112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Operand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RRC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None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Rotate accumulator right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213100"/>
            <a:ext cx="8229600" cy="31115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/>
              <a:t>Each binary bit of the accumulator is rotated right by </a:t>
            </a:r>
            <a:r>
              <a:rPr lang="en-US" dirty="0" smtClean="0"/>
              <a:t>one position.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Bit </a:t>
            </a:r>
            <a:r>
              <a:rPr lang="en-US" dirty="0"/>
              <a:t>D0 is placed in the position of D7 as well as </a:t>
            </a:r>
            <a:r>
              <a:rPr lang="en-US" dirty="0" smtClean="0"/>
              <a:t>in the </a:t>
            </a:r>
            <a:r>
              <a:rPr lang="en-US" dirty="0"/>
              <a:t>Carry </a:t>
            </a:r>
            <a:r>
              <a:rPr lang="en-US" dirty="0" smtClean="0"/>
              <a:t>flag.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CY </a:t>
            </a:r>
            <a:r>
              <a:rPr lang="en-US" dirty="0"/>
              <a:t>is modified according to bit </a:t>
            </a:r>
            <a:r>
              <a:rPr lang="en-US" dirty="0" smtClean="0"/>
              <a:t>D0.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S</a:t>
            </a:r>
            <a:r>
              <a:rPr lang="en-US" dirty="0"/>
              <a:t>, Z, </a:t>
            </a:r>
            <a:r>
              <a:rPr lang="en-US" dirty="0" smtClean="0"/>
              <a:t>P, AC </a:t>
            </a:r>
            <a:r>
              <a:rPr lang="en-US" dirty="0"/>
              <a:t>are not affected.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b="1" dirty="0"/>
              <a:t>Example:</a:t>
            </a:r>
            <a:r>
              <a:rPr lang="en-US" dirty="0"/>
              <a:t> RRC.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Data Transfer Instructions</a:t>
            </a:r>
          </a:p>
        </p:txBody>
      </p:sp>
      <p:sp>
        <p:nvSpPr>
          <p:cNvPr id="1229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 smtClean="0"/>
              <a:t>These instructions move data between registers, or between memory and registers.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 smtClean="0"/>
              <a:t>These instructions copy data from source to destination.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 smtClean="0"/>
              <a:t>While copying, the contents of source are not modified.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Logical Instructions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0112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Operand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CMA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None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Complement accumulator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385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/>
              <a:t>The contents of the accumulator are complemented.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/>
              <a:t>No flags are affected.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b="1"/>
              <a:t>Example:</a:t>
            </a:r>
            <a:r>
              <a:rPr lang="en-US" altLang="en-US"/>
              <a:t> CMA.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Logical Instructions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0112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Operand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CMC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None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Complement carry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409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/>
              <a:t>The Carry flag is complemented.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/>
              <a:t>No other flags are affected.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b="1"/>
              <a:t>Example:</a:t>
            </a:r>
            <a:r>
              <a:rPr lang="en-US" altLang="en-US"/>
              <a:t> CMC.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Logical Instructions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0112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Operand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STC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None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carry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433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/>
              <a:t>The Carry flag is set to 1.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/>
              <a:t>No other flags are affected.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b="1"/>
              <a:t>Example:</a:t>
            </a:r>
            <a:r>
              <a:rPr lang="en-US" altLang="en-US"/>
              <a:t> STC.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Branching Instructions</a:t>
            </a:r>
          </a:p>
        </p:txBody>
      </p:sp>
      <p:sp>
        <p:nvSpPr>
          <p:cNvPr id="61443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branching instruction alter the normal sequential flow.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These instructions alter either unconditionally or conditionally.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Branching Instructions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0112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Operand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r>
                        <a:rPr lang="en-US" sz="1800" smtClean="0"/>
                        <a:t>JMP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16-bit address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Jump unconditionally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481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/>
              <a:t>The program sequence is transferred to the memory location specified by the 16-bit address given in the operand.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b="1"/>
              <a:t>Example:</a:t>
            </a:r>
            <a:r>
              <a:rPr lang="en-US" altLang="en-US"/>
              <a:t> JMP 2034 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Branching Instructions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0112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Operand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r>
                        <a:rPr lang="en-US" sz="1800" smtClean="0"/>
                        <a:t>Jx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16-bit address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Jump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conditionally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505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/>
              <a:t>The program sequence is transferred to the memory location specified by the 16-bit address given in the operand based on the specified flag of the PSW.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b="1"/>
              <a:t>Example:</a:t>
            </a:r>
            <a:r>
              <a:rPr lang="en-US" altLang="en-US"/>
              <a:t> JZ 2034 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Jump Conditionally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1052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30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186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57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Status Flags</a:t>
                      </a:r>
                      <a:endParaRPr lang="en-US" sz="1800" i="0" dirty="0"/>
                    </a:p>
                  </a:txBody>
                  <a:tcPr marT="45735" marB="4573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7434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JC</a:t>
                      </a:r>
                      <a:endParaRPr lang="en-US" sz="180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800" baseline="0" smtClean="0"/>
                        <a:t>Jump </a:t>
                      </a:r>
                      <a:r>
                        <a:rPr lang="en-US" sz="1800" baseline="0" dirty="0" smtClean="0"/>
                        <a:t>if Carry</a:t>
                      </a: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CY = 1</a:t>
                      </a:r>
                      <a:endParaRPr lang="en-US" sz="1800" dirty="0"/>
                    </a:p>
                  </a:txBody>
                  <a:tcPr marT="45735" marB="4573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7434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JNC</a:t>
                      </a:r>
                      <a:endParaRPr lang="en-US" sz="180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800" baseline="0" smtClean="0"/>
                        <a:t>Jump </a:t>
                      </a:r>
                      <a:r>
                        <a:rPr lang="en-US" sz="1800" baseline="0" dirty="0" smtClean="0"/>
                        <a:t>if No Carry</a:t>
                      </a: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CY = 0</a:t>
                      </a:r>
                      <a:endParaRPr lang="en-US" sz="1800" dirty="0"/>
                    </a:p>
                  </a:txBody>
                  <a:tcPr marT="45735" marB="4573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7434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JP</a:t>
                      </a:r>
                      <a:endParaRPr lang="en-US" sz="180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800" baseline="0" smtClean="0"/>
                        <a:t>Jump </a:t>
                      </a:r>
                      <a:r>
                        <a:rPr lang="en-US" sz="1800" baseline="0" dirty="0" smtClean="0"/>
                        <a:t>if Positive</a:t>
                      </a: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 = 0</a:t>
                      </a:r>
                      <a:endParaRPr lang="en-US" sz="1800" dirty="0"/>
                    </a:p>
                  </a:txBody>
                  <a:tcPr marT="45735" marB="4573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7434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JM</a:t>
                      </a:r>
                      <a:endParaRPr lang="en-US" sz="180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800" baseline="0" smtClean="0"/>
                        <a:t>Jump </a:t>
                      </a:r>
                      <a:r>
                        <a:rPr lang="en-US" sz="1800" baseline="0" dirty="0" smtClean="0"/>
                        <a:t>if Minus</a:t>
                      </a: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 = 1</a:t>
                      </a:r>
                      <a:endParaRPr lang="en-US" sz="1800" dirty="0"/>
                    </a:p>
                  </a:txBody>
                  <a:tcPr marT="45735" marB="4573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7434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JZ</a:t>
                      </a:r>
                      <a:endParaRPr lang="en-US" sz="180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800" baseline="0" smtClean="0"/>
                        <a:t>Jump </a:t>
                      </a:r>
                      <a:r>
                        <a:rPr lang="en-US" sz="1800" baseline="0" dirty="0" smtClean="0"/>
                        <a:t>if Zero</a:t>
                      </a: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Z = 1</a:t>
                      </a:r>
                      <a:endParaRPr lang="en-US" sz="1800" dirty="0"/>
                    </a:p>
                  </a:txBody>
                  <a:tcPr marT="45735" marB="45735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67434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JNZ</a:t>
                      </a:r>
                      <a:endParaRPr lang="en-US" sz="180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800" baseline="0" smtClean="0"/>
                        <a:t>Jump </a:t>
                      </a:r>
                      <a:r>
                        <a:rPr lang="en-US" sz="1800" baseline="0" dirty="0" smtClean="0"/>
                        <a:t>if No Zero</a:t>
                      </a: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Z = 0</a:t>
                      </a:r>
                      <a:endParaRPr lang="en-US" sz="1800" dirty="0"/>
                    </a:p>
                  </a:txBody>
                  <a:tcPr marT="45735" marB="45735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67434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JPE</a:t>
                      </a:r>
                      <a:endParaRPr lang="en-US" sz="180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800" baseline="0" smtClean="0"/>
                        <a:t>Jump </a:t>
                      </a:r>
                      <a:r>
                        <a:rPr lang="en-US" sz="1800" baseline="0" dirty="0" smtClean="0"/>
                        <a:t>if Parity Even</a:t>
                      </a: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 = 1</a:t>
                      </a:r>
                      <a:endParaRPr lang="en-US" sz="1800" dirty="0"/>
                    </a:p>
                  </a:txBody>
                  <a:tcPr marT="45735" marB="45735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67434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JPO</a:t>
                      </a:r>
                      <a:endParaRPr lang="en-US" sz="180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800" baseline="0" smtClean="0"/>
                        <a:t>Jump </a:t>
                      </a:r>
                      <a:r>
                        <a:rPr lang="en-US" sz="1800" baseline="0" dirty="0" smtClean="0"/>
                        <a:t>if Parity Odd</a:t>
                      </a: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 = 0</a:t>
                      </a:r>
                      <a:endParaRPr lang="en-US" sz="1800" dirty="0"/>
                    </a:p>
                  </a:txBody>
                  <a:tcPr marT="45735" marB="45735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Branching Instructions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0112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Operand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CALL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16-bit address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 unconditionally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628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024188"/>
          </a:xfrm>
          <a:prstGeom prst="rect">
            <a:avLst/>
          </a:prstGeom>
          <a:noFill/>
          <a:extLst>
            <a:ext uri="{909E8E84-426E-40dd-AFC4-6F175D3DCCD1}"/>
            <a:ext uri="{91240B29-F687-4f45-9708-019B960494DF}"/>
          </a:extLst>
        </p:spPr>
        <p:txBody>
          <a:bodyPr>
            <a:normAutofit fontScale="92500" lnSpcReduction="10000"/>
          </a:bodyPr>
          <a:lstStyle>
            <a:lvl1pPr marL="273050" indent="-2730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eaLnBrk="1" hangingPunct="1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en-US" sz="2600" dirty="0" smtClean="0"/>
              <a:t>The program sequence is transferred to the memory location specified by the 16-bit address given in the operand.</a:t>
            </a:r>
          </a:p>
          <a:p>
            <a:pPr eaLnBrk="1" hangingPunct="1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en-US" sz="2600" dirty="0" smtClean="0"/>
              <a:t>Before the transfer, the address of the next instruction after CALL (the contents of the program counter) is pushed onto the stack.</a:t>
            </a:r>
          </a:p>
          <a:p>
            <a:pPr eaLnBrk="1" hangingPunct="1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en-US" sz="2600" b="1" dirty="0" smtClean="0"/>
              <a:t>Example:</a:t>
            </a:r>
            <a:r>
              <a:rPr lang="en-US" sz="2600" dirty="0" smtClean="0"/>
              <a:t> CALL 2034 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Call Conditionally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1052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30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186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57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Status Flags</a:t>
                      </a:r>
                      <a:endParaRPr lang="en-US" sz="1800" i="0" dirty="0"/>
                    </a:p>
                  </a:txBody>
                  <a:tcPr marT="45735" marB="4573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74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CC</a:t>
                      </a:r>
                      <a:endParaRPr lang="en-US" sz="180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Call if Carry</a:t>
                      </a: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CY = 1</a:t>
                      </a:r>
                      <a:endParaRPr lang="en-US" sz="1800" dirty="0"/>
                    </a:p>
                  </a:txBody>
                  <a:tcPr marT="45735" marB="4573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74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CNC</a:t>
                      </a:r>
                      <a:endParaRPr lang="en-US" sz="180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Call if No Carry</a:t>
                      </a: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CY = 0</a:t>
                      </a:r>
                      <a:endParaRPr lang="en-US" sz="1800" dirty="0"/>
                    </a:p>
                  </a:txBody>
                  <a:tcPr marT="45735" marB="4573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74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CP</a:t>
                      </a:r>
                      <a:endParaRPr lang="en-US" sz="180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Call if Positive</a:t>
                      </a: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 = 0</a:t>
                      </a:r>
                      <a:endParaRPr lang="en-US" sz="1800" dirty="0"/>
                    </a:p>
                  </a:txBody>
                  <a:tcPr marT="45735" marB="4573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74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CM</a:t>
                      </a:r>
                      <a:endParaRPr lang="en-US" sz="180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Call if Minus</a:t>
                      </a: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 = 1</a:t>
                      </a:r>
                      <a:endParaRPr lang="en-US" sz="1800" dirty="0"/>
                    </a:p>
                  </a:txBody>
                  <a:tcPr marT="45735" marB="4573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74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CZ</a:t>
                      </a:r>
                      <a:endParaRPr lang="en-US" sz="180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Call if Zero</a:t>
                      </a: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Z = 1</a:t>
                      </a:r>
                      <a:endParaRPr lang="en-US" sz="1800" dirty="0"/>
                    </a:p>
                  </a:txBody>
                  <a:tcPr marT="45735" marB="45735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674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CNZ</a:t>
                      </a:r>
                      <a:endParaRPr lang="en-US" sz="180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Call if No Zero</a:t>
                      </a: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Z = 0</a:t>
                      </a:r>
                      <a:endParaRPr lang="en-US" sz="1800" dirty="0"/>
                    </a:p>
                  </a:txBody>
                  <a:tcPr marT="45735" marB="45735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674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CPE</a:t>
                      </a:r>
                      <a:endParaRPr lang="en-US" sz="180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Call if Parity Even</a:t>
                      </a: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 = 1</a:t>
                      </a:r>
                      <a:endParaRPr lang="en-US" sz="1800" dirty="0"/>
                    </a:p>
                  </a:txBody>
                  <a:tcPr marT="45735" marB="45735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674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CPO</a:t>
                      </a:r>
                      <a:endParaRPr lang="en-US" sz="180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Call if Parity Odd</a:t>
                      </a: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 = 0</a:t>
                      </a:r>
                      <a:endParaRPr lang="en-US" sz="1800" dirty="0"/>
                    </a:p>
                  </a:txBody>
                  <a:tcPr marT="45735" marB="45735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Control Instructions</a:t>
            </a:r>
          </a:p>
        </p:txBody>
      </p:sp>
      <p:sp>
        <p:nvSpPr>
          <p:cNvPr id="67587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endParaRPr lang="en-US" altLang="en-US"/>
          </a:p>
        </p:txBody>
      </p:sp>
      <p:sp>
        <p:nvSpPr>
          <p:cNvPr id="6758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control instructions control the operation of microprocessor.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Data Transfer Instructions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2858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102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Operand</a:t>
                      </a:r>
                      <a:endParaRPr lang="en-US" sz="1800" i="0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T="45743" marB="45743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85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MOV</a:t>
                      </a:r>
                      <a:endParaRPr lang="en-US" sz="1800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Rd, </a:t>
                      </a:r>
                      <a:r>
                        <a:rPr lang="en-US" sz="1800" dirty="0" err="1" smtClean="0"/>
                        <a:t>Rs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M, </a:t>
                      </a:r>
                      <a:r>
                        <a:rPr lang="en-US" sz="1800" dirty="0" err="1" smtClean="0"/>
                        <a:t>Rs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Rd, M</a:t>
                      </a:r>
                      <a:endParaRPr lang="en-US" sz="1800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Copy from source to destination.</a:t>
                      </a:r>
                      <a:endParaRPr lang="en-US" sz="1800" dirty="0"/>
                    </a:p>
                  </a:txBody>
                  <a:tcPr marT="45743" marB="45743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213100"/>
            <a:ext cx="8229600" cy="31115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/>
              <a:t>This instruction copies the contents of the </a:t>
            </a:r>
            <a:r>
              <a:rPr lang="en-US" dirty="0" smtClean="0"/>
              <a:t>source register </a:t>
            </a:r>
            <a:r>
              <a:rPr lang="en-US" dirty="0"/>
              <a:t>into the destination </a:t>
            </a:r>
            <a:r>
              <a:rPr lang="en-US" dirty="0" smtClean="0"/>
              <a:t>register. 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contents </a:t>
            </a:r>
            <a:r>
              <a:rPr lang="en-US" dirty="0" smtClean="0"/>
              <a:t>of the </a:t>
            </a:r>
            <a:r>
              <a:rPr lang="en-US" dirty="0"/>
              <a:t>source register are not </a:t>
            </a:r>
            <a:r>
              <a:rPr lang="en-US" dirty="0" smtClean="0"/>
              <a:t>altered.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If </a:t>
            </a:r>
            <a:r>
              <a:rPr lang="en-US" dirty="0"/>
              <a:t>one of the operands is </a:t>
            </a:r>
            <a:r>
              <a:rPr lang="en-US" dirty="0" smtClean="0"/>
              <a:t>a memory </a:t>
            </a:r>
            <a:r>
              <a:rPr lang="en-US" dirty="0"/>
              <a:t>location, its location is specified by the contents </a:t>
            </a:r>
            <a:r>
              <a:rPr lang="en-US" dirty="0" smtClean="0"/>
              <a:t>of the </a:t>
            </a:r>
            <a:r>
              <a:rPr lang="en-US" dirty="0"/>
              <a:t>HL registers.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b="1" dirty="0"/>
              <a:t>Example:</a:t>
            </a:r>
            <a:r>
              <a:rPr lang="en-US" dirty="0"/>
              <a:t> MOV B, C or MOV B, 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Control Instructions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0112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Operand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NOP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None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operation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625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/>
              <a:t>No operation is performed.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/>
              <a:t>The instruction is fetched and decoded but no operation is executed.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b="1"/>
              <a:t>Example:</a:t>
            </a:r>
            <a:r>
              <a:rPr lang="en-US" altLang="en-US"/>
              <a:t> NOP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Control Instructions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0112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Operand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HLT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None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Halt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649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/>
              <a:t>The CPU finishes executing the current instruction and halts any further execution.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/>
              <a:t>An interrupt or reset is necessary to exit from the halt state.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b="1"/>
              <a:t>Example:</a:t>
            </a:r>
            <a:r>
              <a:rPr lang="en-US" altLang="en-US"/>
              <a:t> HLT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Control Instructions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0112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Operand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None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Disable interrupt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673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/>
              <a:t>The interrupt enable flip-flop is reset and all the interrupts except the TRAP are disabled.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/>
              <a:t>No flags are affected.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b="1"/>
              <a:t>Example:</a:t>
            </a:r>
            <a:r>
              <a:rPr lang="en-US" altLang="en-US"/>
              <a:t> DI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Control Instructions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0112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Operand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EI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None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Enable interrupt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652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extLst>
            <a:ext uri="{909E8E84-426E-40dd-AFC4-6F175D3DCCD1}"/>
            <a:ext uri="{91240B29-F687-4f45-9708-019B960494DF}"/>
          </a:extLst>
        </p:spPr>
        <p:txBody>
          <a:bodyPr>
            <a:normAutofit lnSpcReduction="10000"/>
          </a:bodyPr>
          <a:lstStyle>
            <a:lvl1pPr marL="273050" indent="-2730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eaLnBrk="1" hangingPunct="1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en-US" sz="2600" dirty="0"/>
              <a:t>The interrupt enable flip-flop is set and all interrupts </a:t>
            </a:r>
            <a:r>
              <a:rPr lang="en-US" sz="2600" dirty="0" smtClean="0"/>
              <a:t>are enabled.</a:t>
            </a:r>
          </a:p>
          <a:p>
            <a:pPr eaLnBrk="1" hangingPunct="1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en-US" sz="2600" dirty="0" smtClean="0"/>
              <a:t>No </a:t>
            </a:r>
            <a:r>
              <a:rPr lang="en-US" sz="2600" dirty="0"/>
              <a:t>flags are affected</a:t>
            </a:r>
            <a:r>
              <a:rPr lang="en-US" sz="2600" dirty="0" smtClean="0"/>
              <a:t>.</a:t>
            </a:r>
          </a:p>
          <a:p>
            <a:pPr eaLnBrk="1" hangingPunct="1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en-US" sz="2600" dirty="0"/>
              <a:t>This instruction </a:t>
            </a:r>
            <a:r>
              <a:rPr lang="en-US" sz="2600" dirty="0" smtClean="0"/>
              <a:t>is necessary </a:t>
            </a:r>
            <a:r>
              <a:rPr lang="en-US" sz="2600" dirty="0"/>
              <a:t>to </a:t>
            </a:r>
            <a:r>
              <a:rPr lang="en-US" sz="2600" dirty="0" smtClean="0"/>
              <a:t>re-enable </a:t>
            </a:r>
            <a:r>
              <a:rPr lang="en-US" sz="2600" dirty="0"/>
              <a:t>the interrupts (except TRAP).</a:t>
            </a:r>
            <a:endParaRPr lang="en-US" sz="2600" dirty="0" smtClean="0"/>
          </a:p>
          <a:p>
            <a:pPr eaLnBrk="1" hangingPunct="1">
              <a:spcAft>
                <a:spcPts val="180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en-US" sz="2600" b="1" dirty="0" smtClean="0"/>
              <a:t>Example:</a:t>
            </a:r>
            <a:r>
              <a:rPr lang="en-US" sz="2600" dirty="0" smtClean="0"/>
              <a:t> </a:t>
            </a:r>
            <a:r>
              <a:rPr lang="en-US" sz="2600" dirty="0"/>
              <a:t>E</a:t>
            </a:r>
            <a:r>
              <a:rPr lang="en-US" sz="2600" dirty="0" smtClean="0"/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Data Transfer Instructions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0112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Operand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MVI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Rd,</a:t>
                      </a:r>
                      <a:r>
                        <a:rPr lang="en-US" sz="1800" baseline="0" dirty="0" smtClean="0"/>
                        <a:t> Data</a:t>
                      </a:r>
                    </a:p>
                    <a:p>
                      <a:r>
                        <a:rPr lang="en-US" sz="1800" baseline="0" dirty="0" smtClean="0"/>
                        <a:t>M, Data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Move immediate 8-bit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53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/>
              <a:t>The 8-bit data is stored in the destination register or memory.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/>
              <a:t>If the operand is a memory location, its location is specified by the contents of the H-L registers.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 b="1"/>
              <a:t>Example:</a:t>
            </a:r>
            <a:r>
              <a:rPr lang="en-US" altLang="en-US"/>
              <a:t> MVI B, 57H or MVI M, 57H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Data Transfer Instructions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7413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Operand</a:t>
                      </a:r>
                      <a:endParaRPr lang="en-US" sz="1800" i="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LDA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16-bit address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Load</a:t>
                      </a:r>
                      <a:r>
                        <a:rPr lang="en-US" sz="1800" baseline="0" dirty="0" smtClean="0"/>
                        <a:t> Accumulator</a:t>
                      </a:r>
                      <a:endParaRPr 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77" name="Content Placeholder 2"/>
          <p:cNvSpPr txBox="1">
            <a:spLocks/>
          </p:cNvSpPr>
          <p:nvPr/>
        </p:nvSpPr>
        <p:spPr bwMode="auto">
          <a:xfrm>
            <a:off x="457200" y="3213100"/>
            <a:ext cx="82296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/>
              <a:t>The contents of a memory location, specified by a 16-bit address in the operand, are copied to the accumulator.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/>
              <a:t>The contents of the source are not altered.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en-US" b="1"/>
              <a:t>Example:</a:t>
            </a:r>
            <a:r>
              <a:rPr lang="en-US" altLang="en-US"/>
              <a:t> LDA 2034H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Data Transfer Instructions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0112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4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9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Opcode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Operand</a:t>
                      </a:r>
                      <a:endParaRPr lang="en-US" sz="1800" i="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i="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LDAX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B/D Register Pair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kumimoji="0" lang="en-US" sz="1800" u="none" strike="noStrike" kern="1200" baseline="0" dirty="0" smtClean="0"/>
                        <a:t>Load accumulator indirect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213100"/>
            <a:ext cx="8229600" cy="31115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/>
              <a:t>The contents of the designated register pair point to a </a:t>
            </a:r>
            <a:r>
              <a:rPr lang="en-US" dirty="0" smtClean="0"/>
              <a:t>memory location.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This </a:t>
            </a:r>
            <a:r>
              <a:rPr lang="en-US" dirty="0"/>
              <a:t>instruction copies the contents of that </a:t>
            </a:r>
            <a:r>
              <a:rPr lang="en-US" dirty="0" smtClean="0"/>
              <a:t>memory location </a:t>
            </a:r>
            <a:r>
              <a:rPr lang="en-US" dirty="0"/>
              <a:t>into the </a:t>
            </a:r>
            <a:r>
              <a:rPr lang="en-US" dirty="0" smtClean="0"/>
              <a:t>accumulator.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 smtClean="0"/>
              <a:t>The </a:t>
            </a:r>
            <a:r>
              <a:rPr lang="en-US" dirty="0"/>
              <a:t>contents of either </a:t>
            </a:r>
            <a:r>
              <a:rPr lang="en-US" dirty="0" smtClean="0"/>
              <a:t>the register </a:t>
            </a:r>
            <a:r>
              <a:rPr lang="en-US" dirty="0"/>
              <a:t>pair or the memory location are not altered.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b="1" dirty="0"/>
              <a:t>Example:</a:t>
            </a:r>
            <a:r>
              <a:rPr lang="en-US" dirty="0"/>
              <a:t> LDAX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B0133BB7913546B738B30ED8B1E12E" ma:contentTypeVersion="4" ma:contentTypeDescription="Create a new document." ma:contentTypeScope="" ma:versionID="a8ef0d35682f48467811be43235cd827">
  <xsd:schema xmlns:xsd="http://www.w3.org/2001/XMLSchema" xmlns:xs="http://www.w3.org/2001/XMLSchema" xmlns:p="http://schemas.microsoft.com/office/2006/metadata/properties" xmlns:ns2="a31de5e4-dff6-4e24-9c7c-1c5eccec0409" targetNamespace="http://schemas.microsoft.com/office/2006/metadata/properties" ma:root="true" ma:fieldsID="019584655cb4fc65b5f1b2850aca951a" ns2:_="">
    <xsd:import namespace="a31de5e4-dff6-4e24-9c7c-1c5eccec04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1de5e4-dff6-4e24-9c7c-1c5eccec04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B40B25-8D87-4E27-AE59-16E6E446E2B8}"/>
</file>

<file path=customXml/itemProps2.xml><?xml version="1.0" encoding="utf-8"?>
<ds:datastoreItem xmlns:ds="http://schemas.openxmlformats.org/officeDocument/2006/customXml" ds:itemID="{CAFB101B-F330-421E-A822-43906F288B2A}"/>
</file>

<file path=customXml/itemProps3.xml><?xml version="1.0" encoding="utf-8"?>
<ds:datastoreItem xmlns:ds="http://schemas.openxmlformats.org/officeDocument/2006/customXml" ds:itemID="{F711A0C6-D06D-4701-A4E7-6D928E574D2D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677</TotalTime>
  <Words>3046</Words>
  <Application>Microsoft Office PowerPoint</Application>
  <PresentationFormat>On-screen Show (4:3)</PresentationFormat>
  <Paragraphs>638</Paragraphs>
  <Slides>63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Constantia</vt:lpstr>
      <vt:lpstr>Times New Roman</vt:lpstr>
      <vt:lpstr>Wingdings 2</vt:lpstr>
      <vt:lpstr>Flow</vt:lpstr>
      <vt:lpstr>PowerPoint Presentation</vt:lpstr>
      <vt:lpstr>INSTRUCTION SET OF 8085</vt:lpstr>
      <vt:lpstr>Instruction Set of 8085</vt:lpstr>
      <vt:lpstr>Classification of Instruction Set</vt:lpstr>
      <vt:lpstr>Data Transfer Instructions</vt:lpstr>
      <vt:lpstr>Data Transfer Instructions</vt:lpstr>
      <vt:lpstr>Data Transfer Instructions</vt:lpstr>
      <vt:lpstr>Data Transfer Instructions</vt:lpstr>
      <vt:lpstr>Data Transfer Instructions</vt:lpstr>
      <vt:lpstr>Data Transfer Instructions</vt:lpstr>
      <vt:lpstr>Data Transfer Instructions</vt:lpstr>
      <vt:lpstr>Data Transfer Instructions</vt:lpstr>
      <vt:lpstr>Data Transfer Instructions</vt:lpstr>
      <vt:lpstr>Data Transfer Instructions</vt:lpstr>
      <vt:lpstr>Data Transfer Instructions</vt:lpstr>
      <vt:lpstr>Data Transfer Instructions</vt:lpstr>
      <vt:lpstr>Arithmetic Instructions</vt:lpstr>
      <vt:lpstr>Addition</vt:lpstr>
      <vt:lpstr>Subtraction</vt:lpstr>
      <vt:lpstr>Increment / Decrement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Logical Instructions</vt:lpstr>
      <vt:lpstr>AND, OR, XOR</vt:lpstr>
      <vt:lpstr>Rotate</vt:lpstr>
      <vt:lpstr>Compare</vt:lpstr>
      <vt:lpstr>Complement</vt:lpstr>
      <vt:lpstr>Logical Instructions</vt:lpstr>
      <vt:lpstr>Logical Instructions</vt:lpstr>
      <vt:lpstr>Logical Instructions</vt:lpstr>
      <vt:lpstr>Logical Instructions</vt:lpstr>
      <vt:lpstr>Logical Instructions</vt:lpstr>
      <vt:lpstr>Logical Instructions</vt:lpstr>
      <vt:lpstr>Logical Instructions</vt:lpstr>
      <vt:lpstr>Logical Instructions</vt:lpstr>
      <vt:lpstr>Logical Instructions</vt:lpstr>
      <vt:lpstr>Logical Instructions</vt:lpstr>
      <vt:lpstr>Logical Instructions</vt:lpstr>
      <vt:lpstr>Logical Instructions</vt:lpstr>
      <vt:lpstr>Logical Instructions</vt:lpstr>
      <vt:lpstr>Logical Instructions</vt:lpstr>
      <vt:lpstr>Logical Instructions</vt:lpstr>
      <vt:lpstr>Branching Instructions</vt:lpstr>
      <vt:lpstr>Branching Instructions</vt:lpstr>
      <vt:lpstr>Branching Instructions</vt:lpstr>
      <vt:lpstr>Jump Conditionally</vt:lpstr>
      <vt:lpstr>Branching Instructions</vt:lpstr>
      <vt:lpstr>Call Conditionally</vt:lpstr>
      <vt:lpstr>Control Instructions</vt:lpstr>
      <vt:lpstr>Control Instructions</vt:lpstr>
      <vt:lpstr>Control Instructions</vt:lpstr>
      <vt:lpstr>Control Instructions</vt:lpstr>
      <vt:lpstr>Control Instructions</vt:lpstr>
    </vt:vector>
  </TitlesOfParts>
  <Company>PCTE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SET OF 8085</dc:title>
  <dc:creator>Gursharan Singh</dc:creator>
  <cp:lastModifiedBy>Geetha Unnikrishnan</cp:lastModifiedBy>
  <cp:revision>90</cp:revision>
  <dcterms:created xsi:type="dcterms:W3CDTF">2009-08-23T17:37:54Z</dcterms:created>
  <dcterms:modified xsi:type="dcterms:W3CDTF">2022-04-21T07:53:17Z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0x010100B6B0133BB7913546B738B30ED8B1E12E</vt:lpwstr>
  </property>
</Properties>
</file>