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63" r:id="rId10"/>
    <p:sldId id="267" r:id="rId11"/>
    <p:sldId id="264" r:id="rId12"/>
    <p:sldId id="271" r:id="rId13"/>
    <p:sldId id="268" r:id="rId14"/>
    <p:sldId id="269" r:id="rId15"/>
    <p:sldId id="272" r:id="rId16"/>
    <p:sldId id="273" r:id="rId17"/>
    <p:sldId id="278"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30C489-AD93-4F2F-B1BB-FEA714943369}"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3CA9A-4359-456B-BEA0-ABFDC39C848A}" type="slidenum">
              <a:rPr lang="en-IN" smtClean="0"/>
              <a:t>‹#›</a:t>
            </a:fld>
            <a:endParaRPr lang="en-IN"/>
          </a:p>
        </p:txBody>
      </p:sp>
    </p:spTree>
    <p:extLst>
      <p:ext uri="{BB962C8B-B14F-4D97-AF65-F5344CB8AC3E}">
        <p14:creationId xmlns:p14="http://schemas.microsoft.com/office/powerpoint/2010/main" val="390100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30C489-AD93-4F2F-B1BB-FEA714943369}"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3CA9A-4359-456B-BEA0-ABFDC39C848A}" type="slidenum">
              <a:rPr lang="en-IN" smtClean="0"/>
              <a:t>‹#›</a:t>
            </a:fld>
            <a:endParaRPr lang="en-IN"/>
          </a:p>
        </p:txBody>
      </p:sp>
    </p:spTree>
    <p:extLst>
      <p:ext uri="{BB962C8B-B14F-4D97-AF65-F5344CB8AC3E}">
        <p14:creationId xmlns:p14="http://schemas.microsoft.com/office/powerpoint/2010/main" val="92754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30C489-AD93-4F2F-B1BB-FEA714943369}"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3CA9A-4359-456B-BEA0-ABFDC39C848A}" type="slidenum">
              <a:rPr lang="en-IN" smtClean="0"/>
              <a:t>‹#›</a:t>
            </a:fld>
            <a:endParaRPr lang="en-IN"/>
          </a:p>
        </p:txBody>
      </p:sp>
    </p:spTree>
    <p:extLst>
      <p:ext uri="{BB962C8B-B14F-4D97-AF65-F5344CB8AC3E}">
        <p14:creationId xmlns:p14="http://schemas.microsoft.com/office/powerpoint/2010/main" val="134943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30C489-AD93-4F2F-B1BB-FEA714943369}"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3CA9A-4359-456B-BEA0-ABFDC39C848A}" type="slidenum">
              <a:rPr lang="en-IN" smtClean="0"/>
              <a:t>‹#›</a:t>
            </a:fld>
            <a:endParaRPr lang="en-IN"/>
          </a:p>
        </p:txBody>
      </p:sp>
    </p:spTree>
    <p:extLst>
      <p:ext uri="{BB962C8B-B14F-4D97-AF65-F5344CB8AC3E}">
        <p14:creationId xmlns:p14="http://schemas.microsoft.com/office/powerpoint/2010/main" val="334219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30C489-AD93-4F2F-B1BB-FEA714943369}"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3CA9A-4359-456B-BEA0-ABFDC39C848A}" type="slidenum">
              <a:rPr lang="en-IN" smtClean="0"/>
              <a:t>‹#›</a:t>
            </a:fld>
            <a:endParaRPr lang="en-IN"/>
          </a:p>
        </p:txBody>
      </p:sp>
    </p:spTree>
    <p:extLst>
      <p:ext uri="{BB962C8B-B14F-4D97-AF65-F5344CB8AC3E}">
        <p14:creationId xmlns:p14="http://schemas.microsoft.com/office/powerpoint/2010/main" val="31018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30C489-AD93-4F2F-B1BB-FEA714943369}"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3CA9A-4359-456B-BEA0-ABFDC39C848A}" type="slidenum">
              <a:rPr lang="en-IN" smtClean="0"/>
              <a:t>‹#›</a:t>
            </a:fld>
            <a:endParaRPr lang="en-IN"/>
          </a:p>
        </p:txBody>
      </p:sp>
    </p:spTree>
    <p:extLst>
      <p:ext uri="{BB962C8B-B14F-4D97-AF65-F5344CB8AC3E}">
        <p14:creationId xmlns:p14="http://schemas.microsoft.com/office/powerpoint/2010/main" val="326847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30C489-AD93-4F2F-B1BB-FEA714943369}"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A3CA9A-4359-456B-BEA0-ABFDC39C848A}" type="slidenum">
              <a:rPr lang="en-IN" smtClean="0"/>
              <a:t>‹#›</a:t>
            </a:fld>
            <a:endParaRPr lang="en-IN"/>
          </a:p>
        </p:txBody>
      </p:sp>
    </p:spTree>
    <p:extLst>
      <p:ext uri="{BB962C8B-B14F-4D97-AF65-F5344CB8AC3E}">
        <p14:creationId xmlns:p14="http://schemas.microsoft.com/office/powerpoint/2010/main" val="34441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30C489-AD93-4F2F-B1BB-FEA714943369}"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A3CA9A-4359-456B-BEA0-ABFDC39C848A}" type="slidenum">
              <a:rPr lang="en-IN" smtClean="0"/>
              <a:t>‹#›</a:t>
            </a:fld>
            <a:endParaRPr lang="en-IN"/>
          </a:p>
        </p:txBody>
      </p:sp>
    </p:spTree>
    <p:extLst>
      <p:ext uri="{BB962C8B-B14F-4D97-AF65-F5344CB8AC3E}">
        <p14:creationId xmlns:p14="http://schemas.microsoft.com/office/powerpoint/2010/main" val="224479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0C489-AD93-4F2F-B1BB-FEA714943369}" type="datetimeFigureOut">
              <a:rPr lang="en-IN" smtClean="0"/>
              <a:t>04-04-2022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A3CA9A-4359-456B-BEA0-ABFDC39C848A}" type="slidenum">
              <a:rPr lang="en-IN" smtClean="0"/>
              <a:t>‹#›</a:t>
            </a:fld>
            <a:endParaRPr lang="en-IN"/>
          </a:p>
        </p:txBody>
      </p:sp>
    </p:spTree>
    <p:extLst>
      <p:ext uri="{BB962C8B-B14F-4D97-AF65-F5344CB8AC3E}">
        <p14:creationId xmlns:p14="http://schemas.microsoft.com/office/powerpoint/2010/main" val="193145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30C489-AD93-4F2F-B1BB-FEA714943369}"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3CA9A-4359-456B-BEA0-ABFDC39C848A}" type="slidenum">
              <a:rPr lang="en-IN" smtClean="0"/>
              <a:t>‹#›</a:t>
            </a:fld>
            <a:endParaRPr lang="en-IN"/>
          </a:p>
        </p:txBody>
      </p:sp>
    </p:spTree>
    <p:extLst>
      <p:ext uri="{BB962C8B-B14F-4D97-AF65-F5344CB8AC3E}">
        <p14:creationId xmlns:p14="http://schemas.microsoft.com/office/powerpoint/2010/main" val="307484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30C489-AD93-4F2F-B1BB-FEA714943369}"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3CA9A-4359-456B-BEA0-ABFDC39C848A}" type="slidenum">
              <a:rPr lang="en-IN" smtClean="0"/>
              <a:t>‹#›</a:t>
            </a:fld>
            <a:endParaRPr lang="en-IN"/>
          </a:p>
        </p:txBody>
      </p:sp>
    </p:spTree>
    <p:extLst>
      <p:ext uri="{BB962C8B-B14F-4D97-AF65-F5344CB8AC3E}">
        <p14:creationId xmlns:p14="http://schemas.microsoft.com/office/powerpoint/2010/main" val="1511375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0C489-AD93-4F2F-B1BB-FEA714943369}" type="datetimeFigureOut">
              <a:rPr lang="en-IN" smtClean="0"/>
              <a:t>04-04-2022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3CA9A-4359-456B-BEA0-ABFDC39C848A}" type="slidenum">
              <a:rPr lang="en-IN" smtClean="0"/>
              <a:t>‹#›</a:t>
            </a:fld>
            <a:endParaRPr lang="en-IN"/>
          </a:p>
        </p:txBody>
      </p:sp>
    </p:spTree>
    <p:extLst>
      <p:ext uri="{BB962C8B-B14F-4D97-AF65-F5344CB8AC3E}">
        <p14:creationId xmlns:p14="http://schemas.microsoft.com/office/powerpoint/2010/main" val="3180133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4</a:t>
            </a:r>
            <a:endParaRPr lang="en-IN" dirty="0"/>
          </a:p>
        </p:txBody>
      </p:sp>
      <p:sp>
        <p:nvSpPr>
          <p:cNvPr id="3" name="Subtitle 2"/>
          <p:cNvSpPr>
            <a:spLocks noGrp="1"/>
          </p:cNvSpPr>
          <p:nvPr>
            <p:ph type="subTitle" idx="1"/>
          </p:nvPr>
        </p:nvSpPr>
        <p:spPr/>
        <p:txBody>
          <a:bodyPr/>
          <a:lstStyle/>
          <a:p>
            <a:r>
              <a:rPr lang="en-IN" dirty="0" smtClean="0"/>
              <a:t>File Allocation Table</a:t>
            </a:r>
            <a:endParaRPr lang="en-IN" dirty="0"/>
          </a:p>
        </p:txBody>
      </p:sp>
    </p:spTree>
    <p:extLst>
      <p:ext uri="{BB962C8B-B14F-4D97-AF65-F5344CB8AC3E}">
        <p14:creationId xmlns:p14="http://schemas.microsoft.com/office/powerpoint/2010/main" val="747055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solidFill>
                  <a:srgbClr val="00B0F0"/>
                </a:solidFill>
              </a:rPr>
              <a:t>Root Directory Region: This region is a directory table that contains the information about the directories and files. </a:t>
            </a:r>
            <a:endParaRPr lang="en-IN" dirty="0" smtClean="0">
              <a:solidFill>
                <a:srgbClr val="00B0F0"/>
              </a:solidFill>
            </a:endParaRPr>
          </a:p>
          <a:p>
            <a:endParaRPr lang="en-IN" dirty="0"/>
          </a:p>
          <a:p>
            <a:endParaRPr lang="en-IN" dirty="0"/>
          </a:p>
        </p:txBody>
      </p:sp>
    </p:spTree>
    <p:extLst>
      <p:ext uri="{BB962C8B-B14F-4D97-AF65-F5344CB8AC3E}">
        <p14:creationId xmlns:p14="http://schemas.microsoft.com/office/powerpoint/2010/main" val="2232379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solidFill>
                  <a:srgbClr val="00B0F0"/>
                </a:solidFill>
              </a:rPr>
              <a:t>Data Region: This is where the directory data and existing files are stored. It uses up the majority of the partition</a:t>
            </a:r>
            <a:r>
              <a:rPr lang="en-IN" dirty="0" smtClean="0"/>
              <a:t>.</a:t>
            </a:r>
            <a:endParaRPr lang="en-IN" dirty="0"/>
          </a:p>
        </p:txBody>
      </p:sp>
    </p:spTree>
    <p:extLst>
      <p:ext uri="{BB962C8B-B14F-4D97-AF65-F5344CB8AC3E}">
        <p14:creationId xmlns:p14="http://schemas.microsoft.com/office/powerpoint/2010/main" val="3994607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64029"/>
            <a:ext cx="10308771" cy="5237767"/>
          </a:xfrm>
        </p:spPr>
      </p:pic>
    </p:spTree>
    <p:extLst>
      <p:ext uri="{BB962C8B-B14F-4D97-AF65-F5344CB8AC3E}">
        <p14:creationId xmlns:p14="http://schemas.microsoft.com/office/powerpoint/2010/main" val="1317928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file allocation table is a list of clusters to show where the stored data is. </a:t>
            </a:r>
            <a:endParaRPr lang="en-IN" dirty="0" smtClean="0"/>
          </a:p>
          <a:p>
            <a:r>
              <a:rPr lang="en-IN" dirty="0" smtClean="0">
                <a:solidFill>
                  <a:srgbClr val="FF00FF"/>
                </a:solidFill>
              </a:rPr>
              <a:t>The </a:t>
            </a:r>
            <a:r>
              <a:rPr lang="en-IN" dirty="0">
                <a:solidFill>
                  <a:srgbClr val="FF00FF"/>
                </a:solidFill>
              </a:rPr>
              <a:t>general types of file system (FAT12, FAT16 or FAT32) are determined by the width of the cluster entries in the FAT.</a:t>
            </a:r>
          </a:p>
        </p:txBody>
      </p:sp>
    </p:spTree>
    <p:extLst>
      <p:ext uri="{BB962C8B-B14F-4D97-AF65-F5344CB8AC3E}">
        <p14:creationId xmlns:p14="http://schemas.microsoft.com/office/powerpoint/2010/main" val="708222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828" y="365125"/>
            <a:ext cx="10384971" cy="5811838"/>
          </a:xfrm>
        </p:spPr>
      </p:pic>
    </p:spTree>
    <p:extLst>
      <p:ext uri="{BB962C8B-B14F-4D97-AF65-F5344CB8AC3E}">
        <p14:creationId xmlns:p14="http://schemas.microsoft.com/office/powerpoint/2010/main" val="3360737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457" y="450240"/>
            <a:ext cx="10450286" cy="5558674"/>
          </a:xfrm>
        </p:spPr>
      </p:pic>
    </p:spTree>
    <p:extLst>
      <p:ext uri="{BB962C8B-B14F-4D97-AF65-F5344CB8AC3E}">
        <p14:creationId xmlns:p14="http://schemas.microsoft.com/office/powerpoint/2010/main" val="604505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515" y="566057"/>
            <a:ext cx="9916886" cy="5475969"/>
          </a:xfrm>
        </p:spPr>
      </p:pic>
    </p:spTree>
    <p:extLst>
      <p:ext uri="{BB962C8B-B14F-4D97-AF65-F5344CB8AC3E}">
        <p14:creationId xmlns:p14="http://schemas.microsoft.com/office/powerpoint/2010/main" val="2528537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7030A0"/>
                </a:solidFill>
              </a:rPr>
              <a:t>No of Clusters in </a:t>
            </a:r>
            <a:br>
              <a:rPr lang="en-IN" dirty="0" smtClean="0">
                <a:solidFill>
                  <a:srgbClr val="7030A0"/>
                </a:solidFill>
              </a:rPr>
            </a:br>
            <a:r>
              <a:rPr lang="en-IN" dirty="0" smtClean="0">
                <a:solidFill>
                  <a:srgbClr val="7030A0"/>
                </a:solidFill>
              </a:rPr>
              <a:t>FAT16 and FAT32</a:t>
            </a:r>
            <a:endParaRPr lang="en-IN" dirty="0">
              <a:solidFill>
                <a:srgbClr val="7030A0"/>
              </a:solidFill>
            </a:endParaRP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8941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cluster is equal to one or more </a:t>
            </a:r>
            <a:r>
              <a:rPr lang="en-IN" dirty="0">
                <a:solidFill>
                  <a:srgbClr val="7030A0"/>
                </a:solidFill>
              </a:rPr>
              <a:t>512-byte sectors</a:t>
            </a:r>
            <a:r>
              <a:rPr lang="en-IN" dirty="0"/>
              <a:t>, in a power of two.</a:t>
            </a:r>
          </a:p>
          <a:p>
            <a:r>
              <a:rPr lang="en-IN" dirty="0"/>
              <a:t>Having more than one sector per cluster reduces the size and processing overhead of the FAT and enables the operating system to run faster because it has fewer individual units to manage.</a:t>
            </a:r>
          </a:p>
        </p:txBody>
      </p:sp>
    </p:spTree>
    <p:extLst>
      <p:ext uri="{BB962C8B-B14F-4D97-AF65-F5344CB8AC3E}">
        <p14:creationId xmlns:p14="http://schemas.microsoft.com/office/powerpoint/2010/main" val="456421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FAT16 - Number of Clusters</a:t>
            </a:r>
            <a:br>
              <a:rPr lang="en-IN" dirty="0"/>
            </a:br>
            <a:endParaRPr lang="en-IN" dirty="0"/>
          </a:p>
        </p:txBody>
      </p:sp>
      <p:sp>
        <p:nvSpPr>
          <p:cNvPr id="3" name="Content Placeholder 2"/>
          <p:cNvSpPr>
            <a:spLocks noGrp="1"/>
          </p:cNvSpPr>
          <p:nvPr>
            <p:ph idx="1"/>
          </p:nvPr>
        </p:nvSpPr>
        <p:spPr/>
        <p:txBody>
          <a:bodyPr/>
          <a:lstStyle/>
          <a:p>
            <a:r>
              <a:rPr lang="en-IN" dirty="0" smtClean="0"/>
              <a:t>FAT16 </a:t>
            </a:r>
            <a:r>
              <a:rPr lang="en-IN" dirty="0"/>
              <a:t>uses 16-bit entries to reference the clusters in the partition,</a:t>
            </a:r>
          </a:p>
          <a:p>
            <a:r>
              <a:rPr lang="en-IN" dirty="0" smtClean="0"/>
              <a:t>So there </a:t>
            </a:r>
            <a:r>
              <a:rPr lang="en-IN" dirty="0"/>
              <a:t>can be a maximum of </a:t>
            </a:r>
            <a:r>
              <a:rPr lang="en-IN" dirty="0" smtClean="0"/>
              <a:t>only </a:t>
            </a:r>
            <a:r>
              <a:rPr lang="en-IN" dirty="0"/>
              <a:t>2 </a:t>
            </a:r>
            <a:r>
              <a:rPr lang="en-IN" baseline="30000" dirty="0" smtClean="0"/>
              <a:t>16 </a:t>
            </a:r>
            <a:r>
              <a:rPr lang="en-IN" dirty="0" smtClean="0"/>
              <a:t>Clusters= </a:t>
            </a:r>
            <a:r>
              <a:rPr lang="en-IN" dirty="0"/>
              <a:t>65,536 clusters.</a:t>
            </a:r>
          </a:p>
        </p:txBody>
      </p:sp>
    </p:spTree>
    <p:extLst>
      <p:ext uri="{BB962C8B-B14F-4D97-AF65-F5344CB8AC3E}">
        <p14:creationId xmlns:p14="http://schemas.microsoft.com/office/powerpoint/2010/main" val="601278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What Is File Allocation Table (FAT)?</a:t>
            </a:r>
          </a:p>
          <a:p>
            <a:r>
              <a:rPr lang="en-IN" dirty="0"/>
              <a:t>A file allocation table (FAT) is a table that an operating system maintains on a hard disk that provides a map of the clusters (the basic units of logical storage on a hard disk) that a file has been stored in. </a:t>
            </a:r>
            <a:endParaRPr lang="en-IN" dirty="0" smtClean="0"/>
          </a:p>
        </p:txBody>
      </p:sp>
    </p:spTree>
    <p:extLst>
      <p:ext uri="{BB962C8B-B14F-4D97-AF65-F5344CB8AC3E}">
        <p14:creationId xmlns:p14="http://schemas.microsoft.com/office/powerpoint/2010/main" val="1958799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e.g., a 500MB partition will have cluster of size:</a:t>
            </a:r>
          </a:p>
          <a:p>
            <a:r>
              <a:rPr lang="en-IN" dirty="0"/>
              <a:t>= 500MB / 65,536</a:t>
            </a:r>
          </a:p>
          <a:p>
            <a:r>
              <a:rPr lang="en-IN" dirty="0"/>
              <a:t>= </a:t>
            </a:r>
            <a:r>
              <a:rPr lang="en-IN" dirty="0" smtClean="0"/>
              <a:t>512000 </a:t>
            </a:r>
            <a:r>
              <a:rPr lang="en-IN" dirty="0" err="1" smtClean="0"/>
              <a:t>kB</a:t>
            </a:r>
            <a:r>
              <a:rPr lang="en-IN" dirty="0" smtClean="0"/>
              <a:t> </a:t>
            </a:r>
            <a:r>
              <a:rPr lang="en-IN" dirty="0"/>
              <a:t>/ 65,536</a:t>
            </a:r>
          </a:p>
          <a:p>
            <a:r>
              <a:rPr lang="en-IN" dirty="0"/>
              <a:t>= </a:t>
            </a:r>
            <a:r>
              <a:rPr lang="en-IN" dirty="0" smtClean="0"/>
              <a:t>7.8125 </a:t>
            </a:r>
            <a:r>
              <a:rPr lang="en-IN" dirty="0" err="1" smtClean="0"/>
              <a:t>kB</a:t>
            </a:r>
            <a:endParaRPr lang="en-IN" dirty="0"/>
          </a:p>
          <a:p>
            <a:r>
              <a:rPr lang="en-IN" dirty="0"/>
              <a:t>The cluster size will be multiples (1, 2, 4, 8, 16, 32, 64) of 512 Bytes.</a:t>
            </a:r>
          </a:p>
          <a:p>
            <a:r>
              <a:rPr lang="en-IN" dirty="0"/>
              <a:t>So, the cluster size will 16 x 512 Bytes = 8kB.</a:t>
            </a:r>
          </a:p>
        </p:txBody>
      </p:sp>
    </p:spTree>
    <p:extLst>
      <p:ext uri="{BB962C8B-B14F-4D97-AF65-F5344CB8AC3E}">
        <p14:creationId xmlns:p14="http://schemas.microsoft.com/office/powerpoint/2010/main" val="140784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FAT32 - Number of Clusters</a:t>
            </a:r>
            <a:br>
              <a:rPr lang="en-IN" dirty="0"/>
            </a:br>
            <a:endParaRPr lang="en-IN" dirty="0"/>
          </a:p>
        </p:txBody>
      </p:sp>
      <p:sp>
        <p:nvSpPr>
          <p:cNvPr id="3" name="Content Placeholder 2"/>
          <p:cNvSpPr>
            <a:spLocks noGrp="1"/>
          </p:cNvSpPr>
          <p:nvPr>
            <p:ph idx="1"/>
          </p:nvPr>
        </p:nvSpPr>
        <p:spPr/>
        <p:txBody>
          <a:bodyPr/>
          <a:lstStyle/>
          <a:p>
            <a:r>
              <a:rPr lang="en-IN" dirty="0" smtClean="0"/>
              <a:t>FAT32 </a:t>
            </a:r>
            <a:r>
              <a:rPr lang="en-IN" dirty="0"/>
              <a:t>uses 32-bit entries to reference the clusters in the partition,</a:t>
            </a:r>
          </a:p>
          <a:p>
            <a:r>
              <a:rPr lang="en-IN" dirty="0"/>
              <a:t>But there are a maximum of only</a:t>
            </a:r>
          </a:p>
          <a:p>
            <a:r>
              <a:rPr lang="en-IN" dirty="0" smtClean="0"/>
              <a:t>2</a:t>
            </a:r>
            <a:r>
              <a:rPr lang="en-IN" baseline="30000" dirty="0" smtClean="0"/>
              <a:t>28</a:t>
            </a:r>
            <a:r>
              <a:rPr lang="en-IN" dirty="0" smtClean="0"/>
              <a:t>= </a:t>
            </a:r>
            <a:r>
              <a:rPr lang="en-IN" dirty="0"/>
              <a:t>268,435,456 clusters.</a:t>
            </a:r>
          </a:p>
        </p:txBody>
      </p:sp>
    </p:spTree>
    <p:extLst>
      <p:ext uri="{BB962C8B-B14F-4D97-AF65-F5344CB8AC3E}">
        <p14:creationId xmlns:p14="http://schemas.microsoft.com/office/powerpoint/2010/main" val="3744905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When </a:t>
            </a:r>
            <a:r>
              <a:rPr lang="en-IN" dirty="0" smtClean="0"/>
              <a:t>we </a:t>
            </a:r>
            <a:r>
              <a:rPr lang="en-IN" dirty="0"/>
              <a:t>write a new file to a hard disk, the file is stored in one or more clusters that are not necessarily next to each other; they may be rather widely scattered over the disk. </a:t>
            </a:r>
            <a:endParaRPr lang="en-IN" dirty="0" smtClean="0"/>
          </a:p>
          <a:p>
            <a:r>
              <a:rPr lang="en-IN" dirty="0" smtClean="0"/>
              <a:t>A </a:t>
            </a:r>
            <a:r>
              <a:rPr lang="en-IN" dirty="0"/>
              <a:t>typical cluster size is 2,048 bytes, 4,096 bytes, or 8,192 bytes. </a:t>
            </a:r>
            <a:endParaRPr lang="en-IN" dirty="0" smtClean="0"/>
          </a:p>
          <a:p>
            <a:r>
              <a:rPr lang="en-IN" dirty="0" smtClean="0"/>
              <a:t>The </a:t>
            </a:r>
            <a:r>
              <a:rPr lang="en-IN" dirty="0"/>
              <a:t>operating system creates a FAT entry for the new file that records where each cluster is located and their sequential order. </a:t>
            </a:r>
            <a:endParaRPr lang="en-IN" dirty="0" smtClean="0"/>
          </a:p>
        </p:txBody>
      </p:sp>
    </p:spTree>
    <p:extLst>
      <p:ext uri="{BB962C8B-B14F-4D97-AF65-F5344CB8AC3E}">
        <p14:creationId xmlns:p14="http://schemas.microsoft.com/office/powerpoint/2010/main" val="3853781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When </a:t>
            </a:r>
            <a:r>
              <a:rPr lang="en-IN" dirty="0" smtClean="0"/>
              <a:t>we </a:t>
            </a:r>
            <a:r>
              <a:rPr lang="en-IN" dirty="0"/>
              <a:t>read a file, the operating system reassembles the file from clusters and places it as an entire file where </a:t>
            </a:r>
            <a:r>
              <a:rPr lang="en-IN" dirty="0" smtClean="0"/>
              <a:t>we </a:t>
            </a:r>
            <a:r>
              <a:rPr lang="en-IN" dirty="0"/>
              <a:t>want to read it. </a:t>
            </a:r>
            <a:endParaRPr lang="en-IN" dirty="0" smtClean="0"/>
          </a:p>
          <a:p>
            <a:endParaRPr lang="en-IN" dirty="0"/>
          </a:p>
          <a:p>
            <a:r>
              <a:rPr lang="en-IN" dirty="0" smtClean="0">
                <a:solidFill>
                  <a:srgbClr val="FF0000"/>
                </a:solidFill>
              </a:rPr>
              <a:t>For </a:t>
            </a:r>
            <a:r>
              <a:rPr lang="en-IN" dirty="0">
                <a:solidFill>
                  <a:srgbClr val="FF0000"/>
                </a:solidFill>
              </a:rPr>
              <a:t>example, </a:t>
            </a:r>
            <a:r>
              <a:rPr lang="en-IN" dirty="0" smtClean="0">
                <a:solidFill>
                  <a:srgbClr val="FF0000"/>
                </a:solidFill>
              </a:rPr>
              <a:t>if it  is </a:t>
            </a:r>
            <a:r>
              <a:rPr lang="en-IN" dirty="0">
                <a:solidFill>
                  <a:srgbClr val="FF0000"/>
                </a:solidFill>
              </a:rPr>
              <a:t>a long </a:t>
            </a:r>
            <a:r>
              <a:rPr lang="en-IN" dirty="0" smtClean="0">
                <a:solidFill>
                  <a:srgbClr val="FF0000"/>
                </a:solidFill>
              </a:rPr>
              <a:t>Word Document, </a:t>
            </a:r>
            <a:r>
              <a:rPr lang="en-IN" dirty="0">
                <a:solidFill>
                  <a:srgbClr val="FF0000"/>
                </a:solidFill>
              </a:rPr>
              <a:t>it may very well be stored on more than one cluster on </a:t>
            </a:r>
            <a:r>
              <a:rPr lang="en-IN" dirty="0" smtClean="0">
                <a:solidFill>
                  <a:srgbClr val="FF0000"/>
                </a:solidFill>
              </a:rPr>
              <a:t>our </a:t>
            </a:r>
            <a:r>
              <a:rPr lang="en-IN" dirty="0">
                <a:solidFill>
                  <a:srgbClr val="FF0000"/>
                </a:solidFill>
              </a:rPr>
              <a:t>hard disk.</a:t>
            </a:r>
          </a:p>
          <a:p>
            <a:endParaRPr lang="en-IN" dirty="0"/>
          </a:p>
          <a:p>
            <a:endParaRPr lang="en-IN" dirty="0"/>
          </a:p>
        </p:txBody>
      </p:sp>
    </p:spTree>
    <p:extLst>
      <p:ext uri="{BB962C8B-B14F-4D97-AF65-F5344CB8AC3E}">
        <p14:creationId xmlns:p14="http://schemas.microsoft.com/office/powerpoint/2010/main" val="3203131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FAT file system is named for its method of organization - the file allocation table. </a:t>
            </a:r>
            <a:endParaRPr lang="en-IN" dirty="0" smtClean="0"/>
          </a:p>
          <a:p>
            <a:r>
              <a:rPr lang="en-IN" dirty="0" smtClean="0"/>
              <a:t>It </a:t>
            </a:r>
            <a:r>
              <a:rPr lang="en-IN" dirty="0"/>
              <a:t>is a file system invented by Microsoft in 1977 for disk management, and it is used as the default file system in Windows before the release of </a:t>
            </a:r>
            <a:r>
              <a:rPr lang="en-IN" dirty="0" smtClean="0">
                <a:solidFill>
                  <a:srgbClr val="FF00FF"/>
                </a:solidFill>
              </a:rPr>
              <a:t>NTFS </a:t>
            </a:r>
            <a:r>
              <a:rPr lang="en-IN" dirty="0" smtClean="0">
                <a:solidFill>
                  <a:srgbClr val="00B050"/>
                </a:solidFill>
              </a:rPr>
              <a:t>(Windows NT file System)</a:t>
            </a:r>
            <a:r>
              <a:rPr lang="en-IN" dirty="0" smtClean="0"/>
              <a:t>.</a:t>
            </a:r>
            <a:endParaRPr lang="en-IN" dirty="0"/>
          </a:p>
        </p:txBody>
      </p:sp>
    </p:spTree>
    <p:extLst>
      <p:ext uri="{BB962C8B-B14F-4D97-AF65-F5344CB8AC3E}">
        <p14:creationId xmlns:p14="http://schemas.microsoft.com/office/powerpoint/2010/main" val="3107292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Most hard drives require a process known as </a:t>
            </a:r>
            <a:r>
              <a:rPr lang="en-IN" dirty="0">
                <a:solidFill>
                  <a:srgbClr val="00B0F0"/>
                </a:solidFill>
              </a:rPr>
              <a:t>seeking;</a:t>
            </a:r>
            <a:r>
              <a:rPr lang="en-IN" dirty="0"/>
              <a:t> </a:t>
            </a:r>
            <a:endParaRPr lang="en-IN" dirty="0" smtClean="0"/>
          </a:p>
          <a:p>
            <a:r>
              <a:rPr lang="en-IN" dirty="0" smtClean="0"/>
              <a:t>This </a:t>
            </a:r>
            <a:r>
              <a:rPr lang="en-IN" dirty="0"/>
              <a:t>is the actual physical searching and positioning of the read/write head of the drive. </a:t>
            </a:r>
            <a:endParaRPr lang="en-IN" dirty="0" smtClean="0"/>
          </a:p>
          <a:p>
            <a:r>
              <a:rPr lang="en-IN" dirty="0" smtClean="0"/>
              <a:t>The </a:t>
            </a:r>
            <a:r>
              <a:rPr lang="en-IN" dirty="0"/>
              <a:t>FAT file system was designed to reduce the amount of seeking and thus minimize the wear and tear on the hard disc.</a:t>
            </a:r>
          </a:p>
        </p:txBody>
      </p:sp>
    </p:spTree>
    <p:extLst>
      <p:ext uri="{BB962C8B-B14F-4D97-AF65-F5344CB8AC3E}">
        <p14:creationId xmlns:p14="http://schemas.microsoft.com/office/powerpoint/2010/main" val="2230115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A FAT file system has four different sections, each as a structure in the FAT partition. </a:t>
            </a:r>
            <a:endParaRPr lang="en-IN" dirty="0" smtClean="0"/>
          </a:p>
          <a:p>
            <a:endParaRPr lang="en-IN" dirty="0" smtClean="0"/>
          </a:p>
        </p:txBody>
      </p:sp>
      <p:pic>
        <p:nvPicPr>
          <p:cNvPr id="4" name="Content Placeholder 3"/>
          <p:cNvPicPr>
            <a:picLocks noChangeAspect="1"/>
          </p:cNvPicPr>
          <p:nvPr/>
        </p:nvPicPr>
        <p:blipFill>
          <a:blip r:embed="rId2"/>
          <a:stretch>
            <a:fillRect/>
          </a:stretch>
        </p:blipFill>
        <p:spPr>
          <a:xfrm>
            <a:off x="1820634" y="3048793"/>
            <a:ext cx="6398079" cy="3003663"/>
          </a:xfrm>
          <a:prstGeom prst="rect">
            <a:avLst/>
          </a:prstGeom>
        </p:spPr>
      </p:pic>
    </p:spTree>
    <p:extLst>
      <p:ext uri="{BB962C8B-B14F-4D97-AF65-F5344CB8AC3E}">
        <p14:creationId xmlns:p14="http://schemas.microsoft.com/office/powerpoint/2010/main" val="2097660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four sections are:</a:t>
            </a:r>
          </a:p>
          <a:p>
            <a:r>
              <a:rPr lang="en-IN" dirty="0">
                <a:solidFill>
                  <a:srgbClr val="00B0F0"/>
                </a:solidFill>
              </a:rPr>
              <a:t>Boot Sector: This is also known as the reserved sector; it is located on the first part of the disc. It contains: the OS's necessary boot loader code to start a PC system, the partition table known as the master boot record (MBR) that describes how the drive is organized, and the BIOS parameter block (BPB) which describes the physical outline of the data storage volume.</a:t>
            </a:r>
          </a:p>
          <a:p>
            <a:endParaRPr lang="en-IN" dirty="0"/>
          </a:p>
        </p:txBody>
      </p:sp>
    </p:spTree>
    <p:extLst>
      <p:ext uri="{BB962C8B-B14F-4D97-AF65-F5344CB8AC3E}">
        <p14:creationId xmlns:p14="http://schemas.microsoft.com/office/powerpoint/2010/main" val="1410473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solidFill>
                  <a:srgbClr val="00B0F0"/>
                </a:solidFill>
              </a:rPr>
              <a:t>FAT Region: This region generally encompasses two copies of the File Allocation Table which is for redundancy checking and specifies how the clusters are assigned.</a:t>
            </a:r>
          </a:p>
          <a:p>
            <a:endParaRPr lang="en-IN" dirty="0"/>
          </a:p>
        </p:txBody>
      </p:sp>
    </p:spTree>
    <p:extLst>
      <p:ext uri="{BB962C8B-B14F-4D97-AF65-F5344CB8AC3E}">
        <p14:creationId xmlns:p14="http://schemas.microsoft.com/office/powerpoint/2010/main" val="632616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7A15B6-6E77-4F56-ACA6-47F0AED10613}"/>
</file>

<file path=customXml/itemProps2.xml><?xml version="1.0" encoding="utf-8"?>
<ds:datastoreItem xmlns:ds="http://schemas.openxmlformats.org/officeDocument/2006/customXml" ds:itemID="{7802D8A8-0495-46D6-885C-5CC6147A82E0}"/>
</file>

<file path=customXml/itemProps3.xml><?xml version="1.0" encoding="utf-8"?>
<ds:datastoreItem xmlns:ds="http://schemas.openxmlformats.org/officeDocument/2006/customXml" ds:itemID="{93D3915C-8684-498F-94A4-17EAF2937EF0}"/>
</file>

<file path=docProps/app.xml><?xml version="1.0" encoding="utf-8"?>
<Properties xmlns="http://schemas.openxmlformats.org/officeDocument/2006/extended-properties" xmlns:vt="http://schemas.openxmlformats.org/officeDocument/2006/docPropsVTypes">
  <TotalTime>309</TotalTime>
  <Words>616</Words>
  <Application>Microsoft Office PowerPoint</Application>
  <PresentationFormat>Widescreen</PresentationFormat>
  <Paragraphs>39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 of Clusters in  FAT16 and FAT32</vt:lpstr>
      <vt:lpstr>PowerPoint Presentation</vt:lpstr>
      <vt:lpstr>FAT16 - Number of Clusters </vt:lpstr>
      <vt:lpstr>PowerPoint Presentation</vt:lpstr>
      <vt:lpstr>FAT32 - Number of Clusters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Geetha Unnikrishnan</dc:creator>
  <cp:lastModifiedBy>Geetha Unnikrishnan</cp:lastModifiedBy>
  <cp:revision>23</cp:revision>
  <dcterms:created xsi:type="dcterms:W3CDTF">2022-03-28T10:49:28Z</dcterms:created>
  <dcterms:modified xsi:type="dcterms:W3CDTF">2022-04-04T09:52:34Z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