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71" r:id="rId11"/>
    <p:sldId id="266" r:id="rId12"/>
    <p:sldId id="267" r:id="rId13"/>
    <p:sldId id="278" r:id="rId14"/>
    <p:sldId id="269" r:id="rId15"/>
    <p:sldId id="279" r:id="rId16"/>
    <p:sldId id="268" r:id="rId17"/>
    <p:sldId id="270"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684577-6DE9-4AC7-95B6-6270355C6B4E}"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38EA3-D11E-4AAE-99FD-F3C9FA16D655}" type="slidenum">
              <a:rPr lang="en-IN" smtClean="0"/>
              <a:t>‹#›</a:t>
            </a:fld>
            <a:endParaRPr lang="en-IN"/>
          </a:p>
        </p:txBody>
      </p:sp>
    </p:spTree>
    <p:extLst>
      <p:ext uri="{BB962C8B-B14F-4D97-AF65-F5344CB8AC3E}">
        <p14:creationId xmlns:p14="http://schemas.microsoft.com/office/powerpoint/2010/main" val="26983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684577-6DE9-4AC7-95B6-6270355C6B4E}"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38EA3-D11E-4AAE-99FD-F3C9FA16D655}" type="slidenum">
              <a:rPr lang="en-IN" smtClean="0"/>
              <a:t>‹#›</a:t>
            </a:fld>
            <a:endParaRPr lang="en-IN"/>
          </a:p>
        </p:txBody>
      </p:sp>
    </p:spTree>
    <p:extLst>
      <p:ext uri="{BB962C8B-B14F-4D97-AF65-F5344CB8AC3E}">
        <p14:creationId xmlns:p14="http://schemas.microsoft.com/office/powerpoint/2010/main" val="57226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684577-6DE9-4AC7-95B6-6270355C6B4E}"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38EA3-D11E-4AAE-99FD-F3C9FA16D655}" type="slidenum">
              <a:rPr lang="en-IN" smtClean="0"/>
              <a:t>‹#›</a:t>
            </a:fld>
            <a:endParaRPr lang="en-IN"/>
          </a:p>
        </p:txBody>
      </p:sp>
    </p:spTree>
    <p:extLst>
      <p:ext uri="{BB962C8B-B14F-4D97-AF65-F5344CB8AC3E}">
        <p14:creationId xmlns:p14="http://schemas.microsoft.com/office/powerpoint/2010/main" val="425280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684577-6DE9-4AC7-95B6-6270355C6B4E}"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38EA3-D11E-4AAE-99FD-F3C9FA16D655}" type="slidenum">
              <a:rPr lang="en-IN" smtClean="0"/>
              <a:t>‹#›</a:t>
            </a:fld>
            <a:endParaRPr lang="en-IN"/>
          </a:p>
        </p:txBody>
      </p:sp>
    </p:spTree>
    <p:extLst>
      <p:ext uri="{BB962C8B-B14F-4D97-AF65-F5344CB8AC3E}">
        <p14:creationId xmlns:p14="http://schemas.microsoft.com/office/powerpoint/2010/main" val="101364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84577-6DE9-4AC7-95B6-6270355C6B4E}" type="datetimeFigureOut">
              <a:rPr lang="en-IN" smtClean="0"/>
              <a:t>14-03-2022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38EA3-D11E-4AAE-99FD-F3C9FA16D655}" type="slidenum">
              <a:rPr lang="en-IN" smtClean="0"/>
              <a:t>‹#›</a:t>
            </a:fld>
            <a:endParaRPr lang="en-IN"/>
          </a:p>
        </p:txBody>
      </p:sp>
    </p:spTree>
    <p:extLst>
      <p:ext uri="{BB962C8B-B14F-4D97-AF65-F5344CB8AC3E}">
        <p14:creationId xmlns:p14="http://schemas.microsoft.com/office/powerpoint/2010/main" val="60483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684577-6DE9-4AC7-95B6-6270355C6B4E}"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C38EA3-D11E-4AAE-99FD-F3C9FA16D655}" type="slidenum">
              <a:rPr lang="en-IN" smtClean="0"/>
              <a:t>‹#›</a:t>
            </a:fld>
            <a:endParaRPr lang="en-IN"/>
          </a:p>
        </p:txBody>
      </p:sp>
    </p:spTree>
    <p:extLst>
      <p:ext uri="{BB962C8B-B14F-4D97-AF65-F5344CB8AC3E}">
        <p14:creationId xmlns:p14="http://schemas.microsoft.com/office/powerpoint/2010/main" val="223028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684577-6DE9-4AC7-95B6-6270355C6B4E}" type="datetimeFigureOut">
              <a:rPr lang="en-IN" smtClean="0"/>
              <a:t>14-03-2022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C38EA3-D11E-4AAE-99FD-F3C9FA16D655}" type="slidenum">
              <a:rPr lang="en-IN" smtClean="0"/>
              <a:t>‹#›</a:t>
            </a:fld>
            <a:endParaRPr lang="en-IN"/>
          </a:p>
        </p:txBody>
      </p:sp>
    </p:spTree>
    <p:extLst>
      <p:ext uri="{BB962C8B-B14F-4D97-AF65-F5344CB8AC3E}">
        <p14:creationId xmlns:p14="http://schemas.microsoft.com/office/powerpoint/2010/main" val="82180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684577-6DE9-4AC7-95B6-6270355C6B4E}" type="datetimeFigureOut">
              <a:rPr lang="en-IN" smtClean="0"/>
              <a:t>14-03-2022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C38EA3-D11E-4AAE-99FD-F3C9FA16D655}" type="slidenum">
              <a:rPr lang="en-IN" smtClean="0"/>
              <a:t>‹#›</a:t>
            </a:fld>
            <a:endParaRPr lang="en-IN"/>
          </a:p>
        </p:txBody>
      </p:sp>
    </p:spTree>
    <p:extLst>
      <p:ext uri="{BB962C8B-B14F-4D97-AF65-F5344CB8AC3E}">
        <p14:creationId xmlns:p14="http://schemas.microsoft.com/office/powerpoint/2010/main" val="248840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84577-6DE9-4AC7-95B6-6270355C6B4E}" type="datetimeFigureOut">
              <a:rPr lang="en-IN" smtClean="0"/>
              <a:t>14-03-2022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C38EA3-D11E-4AAE-99FD-F3C9FA16D655}" type="slidenum">
              <a:rPr lang="en-IN" smtClean="0"/>
              <a:t>‹#›</a:t>
            </a:fld>
            <a:endParaRPr lang="en-IN"/>
          </a:p>
        </p:txBody>
      </p:sp>
    </p:spTree>
    <p:extLst>
      <p:ext uri="{BB962C8B-B14F-4D97-AF65-F5344CB8AC3E}">
        <p14:creationId xmlns:p14="http://schemas.microsoft.com/office/powerpoint/2010/main" val="116797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84577-6DE9-4AC7-95B6-6270355C6B4E}"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C38EA3-D11E-4AAE-99FD-F3C9FA16D655}" type="slidenum">
              <a:rPr lang="en-IN" smtClean="0"/>
              <a:t>‹#›</a:t>
            </a:fld>
            <a:endParaRPr lang="en-IN"/>
          </a:p>
        </p:txBody>
      </p:sp>
    </p:spTree>
    <p:extLst>
      <p:ext uri="{BB962C8B-B14F-4D97-AF65-F5344CB8AC3E}">
        <p14:creationId xmlns:p14="http://schemas.microsoft.com/office/powerpoint/2010/main" val="2300871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84577-6DE9-4AC7-95B6-6270355C6B4E}" type="datetimeFigureOut">
              <a:rPr lang="en-IN" smtClean="0"/>
              <a:t>14-03-2022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C38EA3-D11E-4AAE-99FD-F3C9FA16D655}" type="slidenum">
              <a:rPr lang="en-IN" smtClean="0"/>
              <a:t>‹#›</a:t>
            </a:fld>
            <a:endParaRPr lang="en-IN"/>
          </a:p>
        </p:txBody>
      </p:sp>
    </p:spTree>
    <p:extLst>
      <p:ext uri="{BB962C8B-B14F-4D97-AF65-F5344CB8AC3E}">
        <p14:creationId xmlns:p14="http://schemas.microsoft.com/office/powerpoint/2010/main" val="298063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84577-6DE9-4AC7-95B6-6270355C6B4E}" type="datetimeFigureOut">
              <a:rPr lang="en-IN" smtClean="0"/>
              <a:t>14-03-2022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38EA3-D11E-4AAE-99FD-F3C9FA16D655}" type="slidenum">
              <a:rPr lang="en-IN" smtClean="0"/>
              <a:t>‹#›</a:t>
            </a:fld>
            <a:endParaRPr lang="en-IN"/>
          </a:p>
        </p:txBody>
      </p:sp>
    </p:spTree>
    <p:extLst>
      <p:ext uri="{BB962C8B-B14F-4D97-AF65-F5344CB8AC3E}">
        <p14:creationId xmlns:p14="http://schemas.microsoft.com/office/powerpoint/2010/main" val="606333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4</a:t>
            </a:r>
            <a:endParaRPr lang="en-IN" dirty="0"/>
          </a:p>
        </p:txBody>
      </p:sp>
      <p:sp>
        <p:nvSpPr>
          <p:cNvPr id="3" name="Subtitle 2"/>
          <p:cNvSpPr>
            <a:spLocks noGrp="1"/>
          </p:cNvSpPr>
          <p:nvPr>
            <p:ph type="subTitle" idx="1"/>
          </p:nvPr>
        </p:nvSpPr>
        <p:spPr/>
        <p:txBody>
          <a:bodyPr/>
          <a:lstStyle/>
          <a:p>
            <a:r>
              <a:rPr lang="en-IN" dirty="0" smtClean="0"/>
              <a:t>Storage Devices and interfacing</a:t>
            </a:r>
            <a:endParaRPr lang="en-IN" dirty="0"/>
          </a:p>
        </p:txBody>
      </p:sp>
    </p:spTree>
    <p:extLst>
      <p:ext uri="{BB962C8B-B14F-4D97-AF65-F5344CB8AC3E}">
        <p14:creationId xmlns:p14="http://schemas.microsoft.com/office/powerpoint/2010/main" val="1763092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To compensate for this physical difference, tracks near the outside of the disk are less-densely populated with data than the tracks near the </a:t>
            </a:r>
            <a:r>
              <a:rPr lang="en-IN" dirty="0" err="1" smtClean="0"/>
              <a:t>center</a:t>
            </a:r>
            <a:r>
              <a:rPr lang="en-IN" dirty="0" smtClean="0"/>
              <a:t> of the disk. </a:t>
            </a:r>
          </a:p>
          <a:p>
            <a:r>
              <a:rPr lang="en-IN" dirty="0" smtClean="0"/>
              <a:t>The result of the different data density is that the same amount of data can be read over the same period of time, from any drive head position.</a:t>
            </a:r>
          </a:p>
          <a:p>
            <a:endParaRPr lang="en-IN" dirty="0"/>
          </a:p>
        </p:txBody>
      </p:sp>
    </p:spTree>
    <p:extLst>
      <p:ext uri="{BB962C8B-B14F-4D97-AF65-F5344CB8AC3E}">
        <p14:creationId xmlns:p14="http://schemas.microsoft.com/office/powerpoint/2010/main" val="3817654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disk space is filled with data according to a standard plan. One side of one platter contains space reserved for hardware track-positioning information and is not available to the operating system. </a:t>
            </a:r>
            <a:endParaRPr lang="en-IN" dirty="0" smtClean="0"/>
          </a:p>
          <a:p>
            <a:r>
              <a:rPr lang="en-IN" dirty="0" smtClean="0"/>
              <a:t>Thus</a:t>
            </a:r>
            <a:r>
              <a:rPr lang="en-IN" dirty="0"/>
              <a:t>, a disk assembly containing two platters has three sides available for data. Track-positioning data is written to the disk during assembly at the factory. </a:t>
            </a:r>
            <a:endParaRPr lang="en-IN" dirty="0" smtClean="0"/>
          </a:p>
          <a:p>
            <a:r>
              <a:rPr lang="en-IN" dirty="0" smtClean="0"/>
              <a:t>The </a:t>
            </a:r>
            <a:r>
              <a:rPr lang="en-IN" dirty="0"/>
              <a:t>system disk controller reads this data to place the drive heads in the correct sector position.</a:t>
            </a:r>
          </a:p>
        </p:txBody>
      </p:sp>
    </p:spTree>
    <p:extLst>
      <p:ext uri="{BB962C8B-B14F-4D97-AF65-F5344CB8AC3E}">
        <p14:creationId xmlns:p14="http://schemas.microsoft.com/office/powerpoint/2010/main" val="2907726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685314" cy="973818"/>
          </a:xfrm>
        </p:spPr>
        <p:txBody>
          <a:bodyPr>
            <a:normAutofit/>
          </a:bodyPr>
          <a:lstStyle/>
          <a:p>
            <a:r>
              <a:rPr lang="en-IN" dirty="0" smtClean="0"/>
              <a:t>Sectors and Clusters</a:t>
            </a:r>
            <a:endParaRPr lang="en-IN" dirty="0"/>
          </a:p>
        </p:txBody>
      </p:sp>
      <p:sp>
        <p:nvSpPr>
          <p:cNvPr id="3" name="Content Placeholder 2"/>
          <p:cNvSpPr>
            <a:spLocks noGrp="1"/>
          </p:cNvSpPr>
          <p:nvPr>
            <p:ph idx="1"/>
          </p:nvPr>
        </p:nvSpPr>
        <p:spPr>
          <a:xfrm>
            <a:off x="838200" y="1338944"/>
            <a:ext cx="10515600" cy="4838019"/>
          </a:xfrm>
        </p:spPr>
        <p:txBody>
          <a:bodyPr>
            <a:normAutofit/>
          </a:bodyPr>
          <a:lstStyle/>
          <a:p>
            <a:r>
              <a:rPr lang="en-IN" dirty="0" smtClean="0"/>
              <a:t>A sector, being the smallest physical storage unit on the disk, is almost always 512 bytes in size because 512 is a power of 2 (2 to the power of 9). The number 2 is used because there are two states in the most basic of computer languages — on and off.</a:t>
            </a:r>
          </a:p>
          <a:p>
            <a:endParaRPr lang="en-IN" dirty="0" smtClean="0"/>
          </a:p>
          <a:p>
            <a:r>
              <a:rPr lang="en-IN" dirty="0" smtClean="0"/>
              <a:t>Each disk sector is labelled using the factory track-positioning data. Sector identification data is written to the area immediately before the contents of the sector and identifies the starting address of the sector.</a:t>
            </a:r>
          </a:p>
          <a:p>
            <a:endParaRPr lang="en-IN" dirty="0" smtClean="0"/>
          </a:p>
          <a:p>
            <a:endParaRPr lang="en-IN" dirty="0" smtClean="0"/>
          </a:p>
        </p:txBody>
      </p:sp>
    </p:spTree>
    <p:extLst>
      <p:ext uri="{BB962C8B-B14F-4D97-AF65-F5344CB8AC3E}">
        <p14:creationId xmlns:p14="http://schemas.microsoft.com/office/powerpoint/2010/main" val="349125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171" y="365125"/>
            <a:ext cx="8284029" cy="5459027"/>
          </a:xfrm>
        </p:spPr>
      </p:pic>
    </p:spTree>
    <p:extLst>
      <p:ext uri="{BB962C8B-B14F-4D97-AF65-F5344CB8AC3E}">
        <p14:creationId xmlns:p14="http://schemas.microsoft.com/office/powerpoint/2010/main" val="322229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optimal method of storing a file on a disk is in a contiguous series, i.e. all data in a stream stored end-to-end in a single line. </a:t>
            </a:r>
          </a:p>
          <a:p>
            <a:r>
              <a:rPr lang="en-IN" dirty="0" smtClean="0"/>
              <a:t>As many files are larger than 512 bytes, it is up to the file system to allocate sectors to store the file's data. </a:t>
            </a:r>
          </a:p>
          <a:p>
            <a:r>
              <a:rPr lang="en-IN" dirty="0" smtClean="0"/>
              <a:t>For example, if the file size is 800 bytes, two 512 k sectors are allocated for the file.</a:t>
            </a:r>
          </a:p>
          <a:p>
            <a:endParaRPr lang="en-IN" dirty="0"/>
          </a:p>
        </p:txBody>
      </p:sp>
    </p:spTree>
    <p:extLst>
      <p:ext uri="{BB962C8B-B14F-4D97-AF65-F5344CB8AC3E}">
        <p14:creationId xmlns:p14="http://schemas.microsoft.com/office/powerpoint/2010/main" val="283577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Heads</a:t>
            </a:r>
          </a:p>
          <a:p>
            <a:endParaRPr lang="en-IN" dirty="0" smtClean="0"/>
          </a:p>
          <a:p>
            <a:r>
              <a:rPr lang="en-IN" dirty="0" smtClean="0"/>
              <a:t>Every hard drive consists of platters and read-write heads. If a drive has four platters, it usually has eight read-write heads, one on the top and bottom of each platter. The head value is the number of read-write heads in the drive.</a:t>
            </a:r>
            <a:endParaRPr lang="en-IN" dirty="0"/>
          </a:p>
        </p:txBody>
      </p:sp>
    </p:spTree>
    <p:extLst>
      <p:ext uri="{BB962C8B-B14F-4D97-AF65-F5344CB8AC3E}">
        <p14:creationId xmlns:p14="http://schemas.microsoft.com/office/powerpoint/2010/main" val="1265172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A cluster can consist of one or more consecutive sectors. The number of sectors is always an exponent of 2. </a:t>
            </a:r>
          </a:p>
          <a:p>
            <a:r>
              <a:rPr lang="en-IN" dirty="0" smtClean="0"/>
              <a:t>A cluster could consist of 1 sector (2^0), or, more frequently, 8 sectors (2^3).</a:t>
            </a:r>
          </a:p>
          <a:p>
            <a:r>
              <a:rPr lang="en-IN" dirty="0" smtClean="0"/>
              <a:t> The only odd number a of sectors a cluster could consist of is 1. </a:t>
            </a:r>
          </a:p>
          <a:p>
            <a:r>
              <a:rPr lang="en-IN" dirty="0" smtClean="0"/>
              <a:t>It could not be 5 sectors or an even number that is not an exponent of 2. It would not be 10 sectors, but could be 8 or 16 sectors.</a:t>
            </a:r>
          </a:p>
          <a:p>
            <a:endParaRPr lang="en-IN" dirty="0" smtClean="0"/>
          </a:p>
          <a:p>
            <a:endParaRPr lang="en-IN" dirty="0"/>
          </a:p>
        </p:txBody>
      </p:sp>
    </p:spTree>
    <p:extLst>
      <p:ext uri="{BB962C8B-B14F-4D97-AF65-F5344CB8AC3E}">
        <p14:creationId xmlns:p14="http://schemas.microsoft.com/office/powerpoint/2010/main" val="140743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They are called clusters because the space is reserved for the data contents. </a:t>
            </a:r>
          </a:p>
          <a:p>
            <a:r>
              <a:rPr lang="en-IN" dirty="0" smtClean="0"/>
              <a:t>This process protects the stored data from being over-written. </a:t>
            </a:r>
          </a:p>
          <a:p>
            <a:r>
              <a:rPr lang="en-IN" dirty="0" smtClean="0"/>
              <a:t>Later, if data is appended to the file and its size grows to 1600 bytes, another two clusters are allocated, storing the entire file within four clusters.</a:t>
            </a:r>
          </a:p>
          <a:p>
            <a:endParaRPr lang="en-IN" dirty="0"/>
          </a:p>
        </p:txBody>
      </p:sp>
    </p:spTree>
    <p:extLst>
      <p:ext uri="{BB962C8B-B14F-4D97-AF65-F5344CB8AC3E}">
        <p14:creationId xmlns:p14="http://schemas.microsoft.com/office/powerpoint/2010/main" val="89654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If contiguous clusters are not available (clusters that are adjacent to each other on the disk), the second two clusters may be written elsewhere on the same disk or within the same cylinder or on a different cylinder — wherever the file system finds two sectors available.</a:t>
            </a:r>
          </a:p>
          <a:p>
            <a:endParaRPr lang="en-IN" dirty="0" smtClean="0"/>
          </a:p>
        </p:txBody>
      </p:sp>
    </p:spTree>
    <p:extLst>
      <p:ext uri="{BB962C8B-B14F-4D97-AF65-F5344CB8AC3E}">
        <p14:creationId xmlns:p14="http://schemas.microsoft.com/office/powerpoint/2010/main" val="1023178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 file stored in this non-contiguous manner is considered to be fragmented. </a:t>
            </a:r>
          </a:p>
          <a:p>
            <a:r>
              <a:rPr lang="en-IN" dirty="0" smtClean="0"/>
              <a:t>Fragmentation can slow down system performance if the file system must direct the drive heads to several different addresses to find all the data in the file you want to read. </a:t>
            </a:r>
          </a:p>
          <a:p>
            <a:r>
              <a:rPr lang="en-IN" dirty="0" smtClean="0"/>
              <a:t>The extra time for the heads to travel to a number of addresses causes a delay before the entire file is retrieved.</a:t>
            </a:r>
          </a:p>
          <a:p>
            <a:endParaRPr lang="en-IN" dirty="0"/>
          </a:p>
        </p:txBody>
      </p:sp>
    </p:spTree>
    <p:extLst>
      <p:ext uri="{BB962C8B-B14F-4D97-AF65-F5344CB8AC3E}">
        <p14:creationId xmlns:p14="http://schemas.microsoft.com/office/powerpoint/2010/main" val="175495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Terms related to hard Disk</a:t>
            </a:r>
            <a:endParaRPr lang="en-IN" dirty="0"/>
          </a:p>
        </p:txBody>
      </p:sp>
      <p:sp>
        <p:nvSpPr>
          <p:cNvPr id="3" name="Content Placeholder 2"/>
          <p:cNvSpPr>
            <a:spLocks noGrp="1"/>
          </p:cNvSpPr>
          <p:nvPr>
            <p:ph idx="1"/>
          </p:nvPr>
        </p:nvSpPr>
        <p:spPr/>
        <p:txBody>
          <a:bodyPr/>
          <a:lstStyle/>
          <a:p>
            <a:r>
              <a:rPr lang="en-IN" dirty="0"/>
              <a:t>A hard disk is a sealed unit containing a number of platters in a stack. Hard disks may be mounted in a horizontal or a vertical position. </a:t>
            </a:r>
          </a:p>
          <a:p>
            <a:r>
              <a:rPr lang="en-IN" dirty="0"/>
              <a:t>Electromagnetic read/write heads are positioned above and below each platter. </a:t>
            </a:r>
            <a:endParaRPr lang="en-IN" dirty="0" smtClean="0"/>
          </a:p>
          <a:p>
            <a:r>
              <a:rPr lang="en-IN" dirty="0" smtClean="0"/>
              <a:t>As </a:t>
            </a:r>
            <a:r>
              <a:rPr lang="en-IN" dirty="0"/>
              <a:t>the platters spin, the drive heads move in toward the </a:t>
            </a:r>
            <a:r>
              <a:rPr lang="en-IN" dirty="0" err="1"/>
              <a:t>center</a:t>
            </a:r>
            <a:r>
              <a:rPr lang="en-IN" dirty="0"/>
              <a:t> surface and out toward the edge. In this way, the drive heads can reach the entire surface of each platter.</a:t>
            </a:r>
          </a:p>
          <a:p>
            <a:endParaRPr lang="en-IN" dirty="0"/>
          </a:p>
        </p:txBody>
      </p:sp>
    </p:spTree>
    <p:extLst>
      <p:ext uri="{BB962C8B-B14F-4D97-AF65-F5344CB8AC3E}">
        <p14:creationId xmlns:p14="http://schemas.microsoft.com/office/powerpoint/2010/main" val="3000675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Cluster size can be changed to optimize file storage. A larger cluster size reduces the potential for fragmentation, but increases the likelihood that clusters will have unused space. Using clusters larger than one sector reduces fragmentation, and reduces the amount of disk space needed to store the information about the used and unused areas on the disk.</a:t>
            </a:r>
          </a:p>
          <a:p>
            <a:endParaRPr lang="en-IN" dirty="0" smtClean="0"/>
          </a:p>
        </p:txBody>
      </p:sp>
    </p:spTree>
    <p:extLst>
      <p:ext uri="{BB962C8B-B14F-4D97-AF65-F5344CB8AC3E}">
        <p14:creationId xmlns:p14="http://schemas.microsoft.com/office/powerpoint/2010/main" val="1627973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Most disks used in personal computers today rotate at a constant angular velocity. The tracks near the outside of the disk are less densely populated with data than the tracks near the </a:t>
            </a:r>
            <a:r>
              <a:rPr lang="en-IN" dirty="0" err="1" smtClean="0"/>
              <a:t>center</a:t>
            </a:r>
            <a:r>
              <a:rPr lang="en-IN" dirty="0" smtClean="0"/>
              <a:t> of the disk. Thus, a fixed amount of data can be read in a constant period of time, even though the speed of the disk surface is faster on the tracks located further away from the </a:t>
            </a:r>
            <a:r>
              <a:rPr lang="en-IN" dirty="0" err="1" smtClean="0"/>
              <a:t>center</a:t>
            </a:r>
            <a:r>
              <a:rPr lang="en-IN" dirty="0" smtClean="0"/>
              <a:t> of the disk.</a:t>
            </a:r>
          </a:p>
          <a:p>
            <a:endParaRPr lang="en-IN" dirty="0"/>
          </a:p>
        </p:txBody>
      </p:sp>
    </p:spTree>
    <p:extLst>
      <p:ext uri="{BB962C8B-B14F-4D97-AF65-F5344CB8AC3E}">
        <p14:creationId xmlns:p14="http://schemas.microsoft.com/office/powerpoint/2010/main" val="3547188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Modern disks reserve one side of one platter for track positioning information, which is written to the disk at the factory during disk assembly.</a:t>
            </a:r>
          </a:p>
          <a:p>
            <a:endParaRPr lang="en-IN" dirty="0" smtClean="0"/>
          </a:p>
        </p:txBody>
      </p:sp>
    </p:spTree>
    <p:extLst>
      <p:ext uri="{BB962C8B-B14F-4D97-AF65-F5344CB8AC3E}">
        <p14:creationId xmlns:p14="http://schemas.microsoft.com/office/powerpoint/2010/main" val="270801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It is not available to the operating system. The disk controller uses this information to fine tune the head locations when the heads move to another location on the disk. When a side contains the track position information, that side cannot be used for data. Thus, a disk assembly containing two platters has three sides that are available for data.</a:t>
            </a:r>
            <a:endParaRPr lang="en-IN" dirty="0"/>
          </a:p>
        </p:txBody>
      </p:sp>
    </p:spTree>
    <p:extLst>
      <p:ext uri="{BB962C8B-B14F-4D97-AF65-F5344CB8AC3E}">
        <p14:creationId xmlns:p14="http://schemas.microsoft.com/office/powerpoint/2010/main" val="282370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Electromagnetic read/write heads are positioned above and below each platter. </a:t>
            </a:r>
          </a:p>
          <a:p>
            <a:r>
              <a:rPr lang="en-IN" dirty="0" smtClean="0"/>
              <a:t>As the platters spin, the drive heads move in toward the </a:t>
            </a:r>
            <a:r>
              <a:rPr lang="en-IN" dirty="0" err="1" smtClean="0"/>
              <a:t>center</a:t>
            </a:r>
            <a:r>
              <a:rPr lang="en-IN" dirty="0" smtClean="0"/>
              <a:t> surface and out toward the edge. </a:t>
            </a:r>
          </a:p>
          <a:p>
            <a:r>
              <a:rPr lang="en-IN" dirty="0" smtClean="0"/>
              <a:t>In this way, the drive heads can reach the entire surface of each platter.</a:t>
            </a:r>
            <a:endParaRPr lang="en-IN" dirty="0"/>
          </a:p>
        </p:txBody>
      </p:sp>
    </p:spTree>
    <p:extLst>
      <p:ext uri="{BB962C8B-B14F-4D97-AF65-F5344CB8AC3E}">
        <p14:creationId xmlns:p14="http://schemas.microsoft.com/office/powerpoint/2010/main" val="48145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50"/>
                </a:solidFill>
              </a:rPr>
              <a:t>Making Tracks</a:t>
            </a:r>
            <a:br>
              <a:rPr lang="en-IN" dirty="0" smtClean="0">
                <a:solidFill>
                  <a:srgbClr val="00B050"/>
                </a:solidFill>
              </a:rPr>
            </a:br>
            <a:endParaRPr lang="en-IN" dirty="0">
              <a:solidFill>
                <a:srgbClr val="00B050"/>
              </a:solidFill>
            </a:endParaRPr>
          </a:p>
        </p:txBody>
      </p:sp>
      <p:sp>
        <p:nvSpPr>
          <p:cNvPr id="3" name="Content Placeholder 2"/>
          <p:cNvSpPr>
            <a:spLocks noGrp="1"/>
          </p:cNvSpPr>
          <p:nvPr>
            <p:ph idx="1"/>
          </p:nvPr>
        </p:nvSpPr>
        <p:spPr/>
        <p:txBody>
          <a:bodyPr/>
          <a:lstStyle/>
          <a:p>
            <a:r>
              <a:rPr lang="en-IN" dirty="0" smtClean="0"/>
              <a:t>On a hard disk, data is stored in thin, concentric bands. </a:t>
            </a:r>
          </a:p>
          <a:p>
            <a:r>
              <a:rPr lang="en-IN" dirty="0" smtClean="0"/>
              <a:t>A drive head, while in one position can read or write a circular ring, or band called a track. </a:t>
            </a:r>
          </a:p>
          <a:p>
            <a:r>
              <a:rPr lang="en-IN" dirty="0" smtClean="0">
                <a:solidFill>
                  <a:srgbClr val="FF0066"/>
                </a:solidFill>
              </a:rPr>
              <a:t>There can be more than a thousand tracks on a 3.5-inch hard disk. </a:t>
            </a:r>
          </a:p>
          <a:p>
            <a:r>
              <a:rPr lang="en-IN" dirty="0" smtClean="0">
                <a:solidFill>
                  <a:srgbClr val="FF0066"/>
                </a:solidFill>
              </a:rPr>
              <a:t>Sections within each track are called sectors.</a:t>
            </a:r>
          </a:p>
          <a:p>
            <a:r>
              <a:rPr lang="en-IN" dirty="0" smtClean="0">
                <a:solidFill>
                  <a:srgbClr val="FF0066"/>
                </a:solidFill>
              </a:rPr>
              <a:t> A sector is the smallest physical storage unit on a disk, and is almost always 512 bytes (0.5 </a:t>
            </a:r>
            <a:r>
              <a:rPr lang="en-IN" dirty="0" err="1" smtClean="0">
                <a:solidFill>
                  <a:srgbClr val="FF0066"/>
                </a:solidFill>
              </a:rPr>
              <a:t>kB</a:t>
            </a:r>
            <a:r>
              <a:rPr lang="en-IN" dirty="0" smtClean="0">
                <a:solidFill>
                  <a:srgbClr val="FF0066"/>
                </a:solidFill>
              </a:rPr>
              <a:t>) in size.</a:t>
            </a:r>
            <a:endParaRPr lang="en-IN" dirty="0">
              <a:solidFill>
                <a:srgbClr val="FF0066"/>
              </a:solidFill>
            </a:endParaRPr>
          </a:p>
        </p:txBody>
      </p:sp>
    </p:spTree>
    <p:extLst>
      <p:ext uri="{BB962C8B-B14F-4D97-AF65-F5344CB8AC3E}">
        <p14:creationId xmlns:p14="http://schemas.microsoft.com/office/powerpoint/2010/main" val="21089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structure of older hard drives (i.e. prior to Windows 95) will refer to a cylinder/ head/ sector notation. </a:t>
            </a:r>
          </a:p>
          <a:p>
            <a:r>
              <a:rPr lang="en-IN" dirty="0" smtClean="0"/>
              <a:t>A cylinder is formed while all drive heads are in the same position on the disk.</a:t>
            </a:r>
          </a:p>
          <a:p>
            <a:endParaRPr lang="en-IN" dirty="0" smtClean="0"/>
          </a:p>
        </p:txBody>
      </p:sp>
    </p:spTree>
    <p:extLst>
      <p:ext uri="{BB962C8B-B14F-4D97-AF65-F5344CB8AC3E}">
        <p14:creationId xmlns:p14="http://schemas.microsoft.com/office/powerpoint/2010/main" val="128742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171" y="365125"/>
            <a:ext cx="8665029" cy="6209846"/>
          </a:xfrm>
        </p:spPr>
      </p:pic>
    </p:spTree>
    <p:extLst>
      <p:ext uri="{BB962C8B-B14F-4D97-AF65-F5344CB8AC3E}">
        <p14:creationId xmlns:p14="http://schemas.microsoft.com/office/powerpoint/2010/main" val="130808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tracks, stacked on top of each other form a cylinder. </a:t>
            </a:r>
          </a:p>
          <a:p>
            <a:r>
              <a:rPr lang="en-IN" dirty="0" smtClean="0"/>
              <a:t>This scheme is slowly being eliminated with modern hard drives. </a:t>
            </a:r>
          </a:p>
          <a:p>
            <a:r>
              <a:rPr lang="en-IN" dirty="0" smtClean="0"/>
              <a:t>All new disks use a translation factor to make their actual hardware layout appear continuous, as this is the way that operating systems from Windows 95 onward like to work.</a:t>
            </a:r>
          </a:p>
          <a:p>
            <a:endParaRPr lang="en-IN" dirty="0"/>
          </a:p>
        </p:txBody>
      </p:sp>
    </p:spTree>
    <p:extLst>
      <p:ext uri="{BB962C8B-B14F-4D97-AF65-F5344CB8AC3E}">
        <p14:creationId xmlns:p14="http://schemas.microsoft.com/office/powerpoint/2010/main" val="68823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To the operating system of a computer, tracks are logical rather than physical in structure, and are established when the disk is low-level formatted. </a:t>
            </a:r>
          </a:p>
          <a:p>
            <a:r>
              <a:rPr lang="en-IN" dirty="0" smtClean="0"/>
              <a:t>Tracks are numbered, starting at 0 (</a:t>
            </a:r>
            <a:r>
              <a:rPr lang="en-IN" dirty="0" smtClean="0">
                <a:solidFill>
                  <a:srgbClr val="FF0066"/>
                </a:solidFill>
              </a:rPr>
              <a:t>the outermost edge of the disk</a:t>
            </a:r>
            <a:r>
              <a:rPr lang="en-IN" dirty="0" smtClean="0"/>
              <a:t>), and going up to the highest numbered track, typically 1023, (close to the </a:t>
            </a:r>
            <a:r>
              <a:rPr lang="en-IN" dirty="0" err="1" smtClean="0"/>
              <a:t>center</a:t>
            </a:r>
            <a:r>
              <a:rPr lang="en-IN" dirty="0" smtClean="0"/>
              <a:t>). </a:t>
            </a:r>
          </a:p>
          <a:p>
            <a:r>
              <a:rPr lang="en-IN" dirty="0" smtClean="0"/>
              <a:t>Similarly, there are 1,024 cylinders (</a:t>
            </a:r>
            <a:r>
              <a:rPr lang="en-IN" dirty="0" smtClean="0">
                <a:solidFill>
                  <a:srgbClr val="FF0066"/>
                </a:solidFill>
              </a:rPr>
              <a:t>numbered from 0 to 1023</a:t>
            </a:r>
            <a:r>
              <a:rPr lang="en-IN" dirty="0" smtClean="0"/>
              <a:t>) on a hard disk.</a:t>
            </a:r>
            <a:endParaRPr lang="en-IN" dirty="0"/>
          </a:p>
        </p:txBody>
      </p:sp>
    </p:spTree>
    <p:extLst>
      <p:ext uri="{BB962C8B-B14F-4D97-AF65-F5344CB8AC3E}">
        <p14:creationId xmlns:p14="http://schemas.microsoft.com/office/powerpoint/2010/main" val="274114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The stack of platters rotate at a constant speed. The drive head, while positioned close to the </a:t>
            </a:r>
            <a:r>
              <a:rPr lang="en-IN" dirty="0" err="1" smtClean="0"/>
              <a:t>center</a:t>
            </a:r>
            <a:r>
              <a:rPr lang="en-IN" dirty="0" smtClean="0"/>
              <a:t> of the disk reads from a surface that is passing by more slowly than the surface at the outer edges of the disk.</a:t>
            </a:r>
          </a:p>
        </p:txBody>
      </p:sp>
    </p:spTree>
    <p:extLst>
      <p:ext uri="{BB962C8B-B14F-4D97-AF65-F5344CB8AC3E}">
        <p14:creationId xmlns:p14="http://schemas.microsoft.com/office/powerpoint/2010/main" val="1740361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27CE8B-4A15-4F4D-9B3A-2DAD8C926B70}"/>
</file>

<file path=customXml/itemProps2.xml><?xml version="1.0" encoding="utf-8"?>
<ds:datastoreItem xmlns:ds="http://schemas.openxmlformats.org/officeDocument/2006/customXml" ds:itemID="{70CCFFC5-2B8D-4CF2-99F4-C231C136F5BB}"/>
</file>

<file path=customXml/itemProps3.xml><?xml version="1.0" encoding="utf-8"?>
<ds:datastoreItem xmlns:ds="http://schemas.openxmlformats.org/officeDocument/2006/customXml" ds:itemID="{4237C6C4-76AB-4EA8-9EF3-B7DDB61AEB3D}"/>
</file>

<file path=docProps/app.xml><?xml version="1.0" encoding="utf-8"?>
<Properties xmlns="http://schemas.openxmlformats.org/officeDocument/2006/extended-properties" xmlns:vt="http://schemas.openxmlformats.org/officeDocument/2006/docPropsVTypes">
  <TotalTime>27</TotalTime>
  <Words>1294</Words>
  <Application>Microsoft Office PowerPoint</Application>
  <PresentationFormat>Widescreen</PresentationFormat>
  <Paragraphs>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Unit 4</vt:lpstr>
      <vt:lpstr>Terms related to hard Disk</vt:lpstr>
      <vt:lpstr>PowerPoint Presentation</vt:lpstr>
      <vt:lpstr>Making Tracks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Sectors and Clusters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Geetha Unnikrishnan</dc:creator>
  <cp:lastModifiedBy>Geetha Unnikrishnan</cp:lastModifiedBy>
  <cp:revision>24</cp:revision>
  <dcterms:created xsi:type="dcterms:W3CDTF">2022-03-14T07:38:08Z</dcterms:created>
  <dcterms:modified xsi:type="dcterms:W3CDTF">2022-03-14T08:05:48Z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