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7" r:id="rId8"/>
    <p:sldId id="269" r:id="rId9"/>
    <p:sldId id="270" r:id="rId10"/>
    <p:sldId id="262" r:id="rId11"/>
    <p:sldId id="263" r:id="rId12"/>
    <p:sldId id="264" r:id="rId13"/>
    <p:sldId id="265" r:id="rId14"/>
    <p:sldId id="266" r:id="rId15"/>
    <p:sldId id="267" r:id="rId16"/>
    <p:sldId id="268"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4660"/>
  </p:normalViewPr>
  <p:slideViewPr>
    <p:cSldViewPr snapToGrid="0">
      <p:cViewPr varScale="1">
        <p:scale>
          <a:sx n="87" d="100"/>
          <a:sy n="87"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997280-CA0F-4C2A-9985-EDE364123458}"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344187675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997280-CA0F-4C2A-9985-EDE364123458}"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2581202975"/>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997280-CA0F-4C2A-9985-EDE364123458}"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369663814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997280-CA0F-4C2A-9985-EDE364123458}"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317470574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97280-CA0F-4C2A-9985-EDE364123458}" type="datetimeFigureOut">
              <a:rPr lang="en-IN" smtClean="0"/>
              <a:t>21-04-2022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3718150015"/>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997280-CA0F-4C2A-9985-EDE364123458}"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416318118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997280-CA0F-4C2A-9985-EDE364123458}" type="datetimeFigureOut">
              <a:rPr lang="en-IN" smtClean="0"/>
              <a:t>21-04-2022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140543648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997280-CA0F-4C2A-9985-EDE364123458}" type="datetimeFigureOut">
              <a:rPr lang="en-IN" smtClean="0"/>
              <a:t>21-04-2022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3584874513"/>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97280-CA0F-4C2A-9985-EDE364123458}" type="datetimeFigureOut">
              <a:rPr lang="en-IN" smtClean="0"/>
              <a:t>21-04-2022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2732195076"/>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97280-CA0F-4C2A-9985-EDE364123458}"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871424213"/>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97280-CA0F-4C2A-9985-EDE364123458}" type="datetimeFigureOut">
              <a:rPr lang="en-IN" smtClean="0"/>
              <a:t>21-04-2022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67D94-33BB-45BB-8FD2-D37F50636086}" type="slidenum">
              <a:rPr lang="en-IN" smtClean="0"/>
              <a:t>‹#›</a:t>
            </a:fld>
            <a:endParaRPr lang="en-IN"/>
          </a:p>
        </p:txBody>
      </p:sp>
    </p:spTree>
    <p:extLst>
      <p:ext uri="{BB962C8B-B14F-4D97-AF65-F5344CB8AC3E}">
        <p14:creationId xmlns:p14="http://schemas.microsoft.com/office/powerpoint/2010/main" val="420485484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97280-CA0F-4C2A-9985-EDE364123458}" type="datetimeFigureOut">
              <a:rPr lang="en-IN" smtClean="0"/>
              <a:t>21-04-2022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67D94-33BB-45BB-8FD2-D37F50636086}" type="slidenum">
              <a:rPr lang="en-IN" smtClean="0"/>
              <a:t>‹#›</a:t>
            </a:fld>
            <a:endParaRPr lang="en-IN"/>
          </a:p>
        </p:txBody>
      </p:sp>
    </p:spTree>
    <p:extLst>
      <p:ext uri="{BB962C8B-B14F-4D97-AF65-F5344CB8AC3E}">
        <p14:creationId xmlns:p14="http://schemas.microsoft.com/office/powerpoint/2010/main" val="293832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2 </a:t>
            </a:r>
            <a:endParaRPr lang="en-IN" dirty="0"/>
          </a:p>
        </p:txBody>
      </p:sp>
      <p:sp>
        <p:nvSpPr>
          <p:cNvPr id="3" name="Subtitle 2"/>
          <p:cNvSpPr>
            <a:spLocks noGrp="1"/>
          </p:cNvSpPr>
          <p:nvPr>
            <p:ph type="subTitle" idx="1"/>
          </p:nvPr>
        </p:nvSpPr>
        <p:spPr/>
        <p:txBody>
          <a:bodyPr/>
          <a:lstStyle/>
          <a:p>
            <a:r>
              <a:rPr lang="en-IN" dirty="0" smtClean="0"/>
              <a:t>8085 Pin Diagram</a:t>
            </a:r>
            <a:endParaRPr lang="en-IN" dirty="0"/>
          </a:p>
        </p:txBody>
      </p:sp>
    </p:spTree>
    <p:extLst>
      <p:ext uri="{BB962C8B-B14F-4D97-AF65-F5344CB8AC3E}">
        <p14:creationId xmlns:p14="http://schemas.microsoft.com/office/powerpoint/2010/main" val="246587481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txBox="1">
            <a:spLocks noChangeArrowheads="1"/>
          </p:cNvSpPr>
          <p:nvPr/>
        </p:nvSpPr>
        <p:spPr bwMode="auto">
          <a:xfrm>
            <a:off x="2514600" y="914400"/>
            <a:ext cx="769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a:solidFill>
                  <a:schemeClr val="tx2"/>
                </a:solidFill>
                <a:latin typeface="Arial" panose="020B0604020202020204" pitchFamily="34" charset="0"/>
              </a:rPr>
              <a:t>8085 Microprocessor Architecture</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57" y="609601"/>
            <a:ext cx="10297886" cy="617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4"/>
          <p:cNvSpPr txBox="1">
            <a:spLocks noChangeArrowheads="1"/>
          </p:cNvSpPr>
          <p:nvPr/>
        </p:nvSpPr>
        <p:spPr bwMode="auto">
          <a:xfrm>
            <a:off x="2514600" y="0"/>
            <a:ext cx="7937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800" b="1">
                <a:solidFill>
                  <a:schemeClr val="tx2"/>
                </a:solidFill>
                <a:latin typeface="Arial" panose="020B0604020202020204" pitchFamily="34" charset="0"/>
              </a:rPr>
              <a:t>8085 Microprocessor Architecture</a:t>
            </a:r>
          </a:p>
        </p:txBody>
      </p:sp>
    </p:spTree>
    <p:extLst>
      <p:ext uri="{BB962C8B-B14F-4D97-AF65-F5344CB8AC3E}">
        <p14:creationId xmlns:p14="http://schemas.microsoft.com/office/powerpoint/2010/main" val="134827788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txBox="1">
            <a:spLocks noChangeArrowheads="1"/>
          </p:cNvSpPr>
          <p:nvPr/>
        </p:nvSpPr>
        <p:spPr bwMode="auto">
          <a:xfrm>
            <a:off x="2514600" y="9144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a:solidFill>
                  <a:schemeClr val="tx2"/>
                </a:solidFill>
                <a:latin typeface="Arial" panose="020B0604020202020204" pitchFamily="34" charset="0"/>
              </a:rPr>
              <a:t>8085 Architecure </a:t>
            </a:r>
          </a:p>
        </p:txBody>
      </p:sp>
      <p:sp>
        <p:nvSpPr>
          <p:cNvPr id="3" name="Rectangle 6"/>
          <p:cNvSpPr txBox="1">
            <a:spLocks noChangeArrowheads="1"/>
          </p:cNvSpPr>
          <p:nvPr/>
        </p:nvSpPr>
        <p:spPr bwMode="auto">
          <a:xfrm>
            <a:off x="1981200" y="2093914"/>
            <a:ext cx="8574088" cy="2249487"/>
          </a:xfrm>
          <a:prstGeom prst="rect">
            <a:avLst/>
          </a:prstGeom>
          <a:noFill/>
          <a:ln>
            <a:noFill/>
          </a:ln>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9pPr>
          </a:lstStyle>
          <a:p>
            <a:pPr algn="just" eaLnBrk="1" hangingPunct="1">
              <a:defRPr/>
            </a:pPr>
            <a:r>
              <a:rPr lang="en-IN" sz="2800" b="1" noProof="1">
                <a:solidFill>
                  <a:srgbClr val="C00000"/>
                </a:solidFill>
              </a:rPr>
              <a:t>Architectural Blocks:</a:t>
            </a:r>
          </a:p>
          <a:p>
            <a:pPr marL="898525" lvl="2" indent="0" algn="just" eaLnBrk="1" hangingPunct="1">
              <a:defRPr/>
            </a:pPr>
            <a:r>
              <a:rPr lang="en-IN" sz="2800" b="1" noProof="1"/>
              <a:t>  Register</a:t>
            </a:r>
          </a:p>
          <a:p>
            <a:pPr marL="898525" lvl="2" indent="0" algn="just" eaLnBrk="1" hangingPunct="1">
              <a:defRPr/>
            </a:pPr>
            <a:r>
              <a:rPr lang="en-IN" sz="2800" b="1" noProof="1"/>
              <a:t>  IR,Decoding Unit and Timing Control Unit</a:t>
            </a:r>
          </a:p>
          <a:p>
            <a:pPr marL="898525" lvl="2" indent="0" algn="just" eaLnBrk="1" hangingPunct="1">
              <a:defRPr/>
            </a:pPr>
            <a:r>
              <a:rPr lang="en-IN" sz="2800" b="1" noProof="1"/>
              <a:t>  Interrupts</a:t>
            </a:r>
          </a:p>
          <a:p>
            <a:pPr marL="898525" lvl="2" indent="0" algn="just" eaLnBrk="1" hangingPunct="1">
              <a:defRPr/>
            </a:pPr>
            <a:r>
              <a:rPr lang="en-IN" sz="2800" b="1" noProof="1"/>
              <a:t>  Serial I/O </a:t>
            </a:r>
          </a:p>
          <a:p>
            <a:pPr marL="0" lvl="2" indent="0" algn="just" eaLnBrk="1" hangingPunct="1">
              <a:buNone/>
              <a:defRPr/>
            </a:pPr>
            <a:endParaRPr lang="en-IN" sz="2800" b="1" noProof="1"/>
          </a:p>
          <a:p>
            <a:pPr marL="0" lvl="2" indent="0" algn="just" eaLnBrk="1" hangingPunct="1">
              <a:buNone/>
              <a:defRPr/>
            </a:pPr>
            <a:endParaRPr lang="en-IN" sz="2800" b="1" noProof="1"/>
          </a:p>
          <a:p>
            <a:pPr marL="914400" lvl="2" indent="0" algn="just" eaLnBrk="1" hangingPunct="1">
              <a:buNone/>
              <a:defRPr/>
            </a:pPr>
            <a:endParaRPr lang="en-IN" sz="2800" b="1" noProof="1"/>
          </a:p>
          <a:p>
            <a:pPr marL="914400" lvl="2" indent="0" algn="just" eaLnBrk="1" hangingPunct="1">
              <a:buNone/>
              <a:defRPr/>
            </a:pPr>
            <a:endParaRPr lang="en-US" sz="2800" b="1" noProof="1"/>
          </a:p>
        </p:txBody>
      </p:sp>
      <p:pic>
        <p:nvPicPr>
          <p:cNvPr id="14340" name="Picture 4" descr="8085_Int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381000"/>
            <a:ext cx="266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34039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txBox="1">
            <a:spLocks noChangeArrowheads="1"/>
          </p:cNvSpPr>
          <p:nvPr/>
        </p:nvSpPr>
        <p:spPr bwMode="auto">
          <a:xfrm>
            <a:off x="2514600" y="914400"/>
            <a:ext cx="769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b="1">
                <a:solidFill>
                  <a:schemeClr val="tx2"/>
                </a:solidFill>
                <a:latin typeface="Arial" panose="020B0604020202020204" pitchFamily="34" charset="0"/>
              </a:rPr>
              <a:t>Arithmetic Logical Unit</a:t>
            </a:r>
          </a:p>
        </p:txBody>
      </p:sp>
      <p:sp>
        <p:nvSpPr>
          <p:cNvPr id="5" name="Rectangle 3"/>
          <p:cNvSpPr txBox="1">
            <a:spLocks noChangeArrowheads="1"/>
          </p:cNvSpPr>
          <p:nvPr/>
        </p:nvSpPr>
        <p:spPr>
          <a:xfrm>
            <a:off x="1981200" y="1905001"/>
            <a:ext cx="8229600" cy="4411663"/>
          </a:xfrm>
          <a:prstGeom prst="rect">
            <a:avLst/>
          </a:prstGeom>
        </p:spPr>
        <p:txBody>
          <a:bodyPr/>
          <a:lstStyle/>
          <a:p>
            <a:pPr marL="342900" indent="-342900">
              <a:lnSpc>
                <a:spcPct val="80000"/>
              </a:lnSpc>
              <a:spcBef>
                <a:spcPct val="20000"/>
              </a:spcBef>
              <a:buClr>
                <a:schemeClr val="folHlink"/>
              </a:buClr>
              <a:buSzPct val="60000"/>
              <a:buFont typeface="Wingdings" pitchFamily="2" charset="2"/>
              <a:buChar char="n"/>
              <a:defRPr/>
            </a:pPr>
            <a:r>
              <a:rPr lang="en-US" sz="2600" b="1" kern="0" dirty="0">
                <a:solidFill>
                  <a:srgbClr val="B52A1B"/>
                </a:solidFill>
              </a:rPr>
              <a:t>The ALU performs the following arithmetic and logical operations</a:t>
            </a:r>
            <a:r>
              <a:rPr lang="en-US" sz="2600" b="1" kern="0" dirty="0"/>
              <a:t>.</a:t>
            </a:r>
          </a:p>
          <a:p>
            <a:pPr marL="742950" lvl="1" indent="-285750">
              <a:lnSpc>
                <a:spcPct val="80000"/>
              </a:lnSpc>
              <a:spcBef>
                <a:spcPct val="20000"/>
              </a:spcBef>
              <a:buClr>
                <a:schemeClr val="hlink"/>
              </a:buClr>
              <a:buSzPct val="55000"/>
              <a:buFont typeface="Wingdings" pitchFamily="2" charset="2"/>
              <a:buChar char="n"/>
              <a:defRPr/>
            </a:pPr>
            <a:r>
              <a:rPr lang="en-US" sz="2200" b="1" kern="0" dirty="0"/>
              <a:t>Addition</a:t>
            </a:r>
          </a:p>
          <a:p>
            <a:pPr marL="742950" lvl="1" indent="-285750">
              <a:lnSpc>
                <a:spcPct val="80000"/>
              </a:lnSpc>
              <a:spcBef>
                <a:spcPct val="20000"/>
              </a:spcBef>
              <a:buClr>
                <a:schemeClr val="hlink"/>
              </a:buClr>
              <a:buSzPct val="55000"/>
              <a:buFont typeface="Wingdings" pitchFamily="2" charset="2"/>
              <a:buChar char="n"/>
              <a:defRPr/>
            </a:pPr>
            <a:r>
              <a:rPr lang="en-US" sz="2200" b="1" kern="0" dirty="0"/>
              <a:t>Subtraction</a:t>
            </a:r>
          </a:p>
          <a:p>
            <a:pPr marL="742950" lvl="1" indent="-285750">
              <a:lnSpc>
                <a:spcPct val="80000"/>
              </a:lnSpc>
              <a:spcBef>
                <a:spcPct val="20000"/>
              </a:spcBef>
              <a:buClr>
                <a:schemeClr val="hlink"/>
              </a:buClr>
              <a:buSzPct val="55000"/>
              <a:buFont typeface="Wingdings" pitchFamily="2" charset="2"/>
              <a:buChar char="n"/>
              <a:defRPr/>
            </a:pPr>
            <a:r>
              <a:rPr lang="en-US" sz="2200" b="1" kern="0" dirty="0"/>
              <a:t>Logical AND</a:t>
            </a:r>
          </a:p>
          <a:p>
            <a:pPr marL="742950" lvl="1" indent="-285750">
              <a:lnSpc>
                <a:spcPct val="80000"/>
              </a:lnSpc>
              <a:spcBef>
                <a:spcPct val="20000"/>
              </a:spcBef>
              <a:buClr>
                <a:schemeClr val="hlink"/>
              </a:buClr>
              <a:buSzPct val="55000"/>
              <a:buFont typeface="Wingdings" pitchFamily="2" charset="2"/>
              <a:buChar char="n"/>
              <a:defRPr/>
            </a:pPr>
            <a:r>
              <a:rPr lang="en-US" sz="2200" b="1" kern="0" dirty="0"/>
              <a:t>Logical OR</a:t>
            </a:r>
          </a:p>
          <a:p>
            <a:pPr marL="742950" lvl="1" indent="-285750">
              <a:lnSpc>
                <a:spcPct val="80000"/>
              </a:lnSpc>
              <a:spcBef>
                <a:spcPct val="20000"/>
              </a:spcBef>
              <a:buClr>
                <a:schemeClr val="hlink"/>
              </a:buClr>
              <a:buSzPct val="55000"/>
              <a:buFont typeface="Wingdings" pitchFamily="2" charset="2"/>
              <a:buChar char="n"/>
              <a:defRPr/>
            </a:pPr>
            <a:r>
              <a:rPr lang="en-US" sz="2200" b="1" kern="0" dirty="0"/>
              <a:t>Logical EXCLUSIVE OR</a:t>
            </a:r>
          </a:p>
          <a:p>
            <a:pPr marL="742950" lvl="1" indent="-285750">
              <a:lnSpc>
                <a:spcPct val="80000"/>
              </a:lnSpc>
              <a:spcBef>
                <a:spcPct val="20000"/>
              </a:spcBef>
              <a:buClr>
                <a:schemeClr val="hlink"/>
              </a:buClr>
              <a:buSzPct val="55000"/>
              <a:buFont typeface="Wingdings" pitchFamily="2" charset="2"/>
              <a:buChar char="n"/>
              <a:defRPr/>
            </a:pPr>
            <a:r>
              <a:rPr lang="en-US" sz="2200" b="1" kern="0" dirty="0"/>
              <a:t>Complement (logical NOT)</a:t>
            </a:r>
          </a:p>
          <a:p>
            <a:pPr marL="742950" lvl="1" indent="-285750">
              <a:lnSpc>
                <a:spcPct val="80000"/>
              </a:lnSpc>
              <a:spcBef>
                <a:spcPct val="20000"/>
              </a:spcBef>
              <a:buClr>
                <a:schemeClr val="hlink"/>
              </a:buClr>
              <a:buSzPct val="55000"/>
              <a:buFont typeface="Wingdings" pitchFamily="2" charset="2"/>
              <a:buChar char="n"/>
              <a:defRPr/>
            </a:pPr>
            <a:r>
              <a:rPr lang="en-US" sz="2200" b="1" kern="0" dirty="0"/>
              <a:t>Increment (add 1)</a:t>
            </a:r>
          </a:p>
          <a:p>
            <a:pPr marL="742950" lvl="1" indent="-285750">
              <a:lnSpc>
                <a:spcPct val="80000"/>
              </a:lnSpc>
              <a:spcBef>
                <a:spcPct val="20000"/>
              </a:spcBef>
              <a:buClr>
                <a:schemeClr val="hlink"/>
              </a:buClr>
              <a:buSzPct val="55000"/>
              <a:buFont typeface="Wingdings" pitchFamily="2" charset="2"/>
              <a:buChar char="n"/>
              <a:defRPr/>
            </a:pPr>
            <a:r>
              <a:rPr lang="en-US" sz="2200" b="1" kern="0" dirty="0"/>
              <a:t>Decrement (subtract 1)</a:t>
            </a:r>
          </a:p>
          <a:p>
            <a:pPr marL="742950" lvl="1" indent="-285750">
              <a:lnSpc>
                <a:spcPct val="80000"/>
              </a:lnSpc>
              <a:spcBef>
                <a:spcPct val="20000"/>
              </a:spcBef>
              <a:buClr>
                <a:schemeClr val="hlink"/>
              </a:buClr>
              <a:buSzPct val="55000"/>
              <a:buFont typeface="Wingdings" pitchFamily="2" charset="2"/>
              <a:buChar char="n"/>
              <a:defRPr/>
            </a:pPr>
            <a:r>
              <a:rPr lang="en-US" sz="2200" b="1" kern="0" dirty="0"/>
              <a:t>Left shift</a:t>
            </a:r>
          </a:p>
          <a:p>
            <a:pPr marL="742950" lvl="1" indent="-285750">
              <a:lnSpc>
                <a:spcPct val="80000"/>
              </a:lnSpc>
              <a:spcBef>
                <a:spcPct val="20000"/>
              </a:spcBef>
              <a:buClr>
                <a:schemeClr val="hlink"/>
              </a:buClr>
              <a:buSzPct val="55000"/>
              <a:buFont typeface="Wingdings" pitchFamily="2" charset="2"/>
              <a:buChar char="n"/>
              <a:defRPr/>
            </a:pPr>
            <a:r>
              <a:rPr lang="en-US" sz="2200" b="1" kern="0" dirty="0"/>
              <a:t>Clear</a:t>
            </a:r>
          </a:p>
        </p:txBody>
      </p:sp>
    </p:spTree>
    <p:extLst>
      <p:ext uri="{BB962C8B-B14F-4D97-AF65-F5344CB8AC3E}">
        <p14:creationId xmlns:p14="http://schemas.microsoft.com/office/powerpoint/2010/main" val="185141237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74939" y="457200"/>
            <a:ext cx="7793037" cy="1143000"/>
          </a:xfrm>
        </p:spPr>
        <p:txBody>
          <a:bodyPr/>
          <a:lstStyle/>
          <a:p>
            <a:pPr eaLnBrk="1" hangingPunct="1"/>
            <a:r>
              <a:rPr lang="en-US" altLang="en-US" smtClean="0"/>
              <a:t>Register Set</a:t>
            </a:r>
          </a:p>
        </p:txBody>
      </p:sp>
      <p:pic>
        <p:nvPicPr>
          <p:cNvPr id="16387" name="Picture 11" descr="C:\Documents and Settings\leblebic\Desktop\image3.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1905000"/>
            <a:ext cx="8839200" cy="4267200"/>
          </a:xfrm>
          <a:noFill/>
        </p:spPr>
      </p:pic>
    </p:spTree>
    <p:extLst>
      <p:ext uri="{BB962C8B-B14F-4D97-AF65-F5344CB8AC3E}">
        <p14:creationId xmlns:p14="http://schemas.microsoft.com/office/powerpoint/2010/main" val="372217311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28800" y="152400"/>
            <a:ext cx="7793038" cy="1143000"/>
          </a:xfrm>
        </p:spPr>
        <p:txBody>
          <a:bodyPr/>
          <a:lstStyle/>
          <a:p>
            <a:pPr eaLnBrk="1" hangingPunct="1"/>
            <a:r>
              <a:rPr lang="en-US" altLang="en-US" smtClean="0"/>
              <a:t>General Registers</a:t>
            </a:r>
          </a:p>
        </p:txBody>
      </p:sp>
      <p:sp>
        <p:nvSpPr>
          <p:cNvPr id="17411" name="Rectangle 3"/>
          <p:cNvSpPr>
            <a:spLocks noGrp="1" noChangeArrowheads="1"/>
          </p:cNvSpPr>
          <p:nvPr>
            <p:ph idx="1"/>
          </p:nvPr>
        </p:nvSpPr>
        <p:spPr>
          <a:xfrm>
            <a:off x="1828800" y="1066800"/>
            <a:ext cx="8382000" cy="5715000"/>
          </a:xfrm>
        </p:spPr>
        <p:txBody>
          <a:bodyPr/>
          <a:lstStyle/>
          <a:p>
            <a:pPr algn="just" eaLnBrk="1" hangingPunct="1">
              <a:lnSpc>
                <a:spcPct val="80000"/>
              </a:lnSpc>
            </a:pPr>
            <a:r>
              <a:rPr lang="en-US" altLang="en-US" sz="2600" b="1"/>
              <a:t>The 8085 has </a:t>
            </a:r>
            <a:r>
              <a:rPr lang="en-US" altLang="en-US" sz="2600" b="1">
                <a:solidFill>
                  <a:srgbClr val="B52A1B"/>
                </a:solidFill>
              </a:rPr>
              <a:t>six general-purpose registers </a:t>
            </a:r>
            <a:r>
              <a:rPr lang="en-US" altLang="en-US" sz="2600" b="1"/>
              <a:t>to store 8-bit data; these are identified as </a:t>
            </a:r>
            <a:r>
              <a:rPr lang="en-US" altLang="en-US" sz="2600" b="1">
                <a:solidFill>
                  <a:srgbClr val="00B050"/>
                </a:solidFill>
              </a:rPr>
              <a:t>B, C, D, E, H, and L</a:t>
            </a:r>
          </a:p>
          <a:p>
            <a:pPr algn="just" eaLnBrk="1" hangingPunct="1">
              <a:lnSpc>
                <a:spcPct val="80000"/>
              </a:lnSpc>
            </a:pPr>
            <a:endParaRPr lang="en-US" altLang="en-US" sz="2600" b="1">
              <a:solidFill>
                <a:srgbClr val="00B050"/>
              </a:solidFill>
            </a:endParaRPr>
          </a:p>
          <a:p>
            <a:pPr algn="just" eaLnBrk="1" hangingPunct="1">
              <a:lnSpc>
                <a:spcPct val="80000"/>
              </a:lnSpc>
            </a:pPr>
            <a:r>
              <a:rPr lang="en-US" altLang="en-US" sz="2600" b="1">
                <a:solidFill>
                  <a:srgbClr val="FF0066"/>
                </a:solidFill>
              </a:rPr>
              <a:t>They can be combined as register pairs </a:t>
            </a:r>
            <a:r>
              <a:rPr lang="en-US" altLang="en-US" sz="2600" b="1"/>
              <a:t>- BC, DE, and HL - </a:t>
            </a:r>
            <a:r>
              <a:rPr lang="en-US" altLang="en-US" sz="2600" b="1">
                <a:solidFill>
                  <a:srgbClr val="0070C0"/>
                </a:solidFill>
              </a:rPr>
              <a:t>to perform some 16-bit operations</a:t>
            </a:r>
          </a:p>
          <a:p>
            <a:pPr algn="just" eaLnBrk="1" hangingPunct="1">
              <a:lnSpc>
                <a:spcPct val="80000"/>
              </a:lnSpc>
            </a:pPr>
            <a:endParaRPr lang="en-US" altLang="en-US" sz="2600" b="1">
              <a:solidFill>
                <a:srgbClr val="0070C0"/>
              </a:solidFill>
            </a:endParaRPr>
          </a:p>
          <a:p>
            <a:pPr algn="just" eaLnBrk="1" hangingPunct="1">
              <a:lnSpc>
                <a:spcPct val="80000"/>
              </a:lnSpc>
            </a:pPr>
            <a:r>
              <a:rPr lang="en-US" altLang="en-US" sz="2600" b="1">
                <a:solidFill>
                  <a:srgbClr val="C00000"/>
                </a:solidFill>
              </a:rPr>
              <a:t>The programmer can use these registers to store or copy data into the registers by using data copy instructions</a:t>
            </a:r>
          </a:p>
          <a:p>
            <a:pPr algn="just" eaLnBrk="1" hangingPunct="1">
              <a:lnSpc>
                <a:spcPct val="80000"/>
              </a:lnSpc>
              <a:buFont typeface="Wingdings" panose="05000000000000000000" pitchFamily="2" charset="2"/>
              <a:buNone/>
            </a:pPr>
            <a:endParaRPr lang="en-US" altLang="en-US" sz="2600" b="1"/>
          </a:p>
          <a:p>
            <a:pPr algn="just" eaLnBrk="1" hangingPunct="1">
              <a:lnSpc>
                <a:spcPct val="80000"/>
              </a:lnSpc>
            </a:pPr>
            <a:r>
              <a:rPr lang="en-US" altLang="en-US" sz="2600" b="1"/>
              <a:t>HL register pair plays the role of memory address register</a:t>
            </a:r>
          </a:p>
        </p:txBody>
      </p:sp>
    </p:spTree>
    <p:extLst>
      <p:ext uri="{BB962C8B-B14F-4D97-AF65-F5344CB8AC3E}">
        <p14:creationId xmlns:p14="http://schemas.microsoft.com/office/powerpoint/2010/main" val="368237590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76400" y="96839"/>
            <a:ext cx="7886700" cy="661987"/>
          </a:xfrm>
        </p:spPr>
        <p:txBody>
          <a:bodyPr>
            <a:normAutofit fontScale="90000"/>
          </a:bodyPr>
          <a:lstStyle/>
          <a:p>
            <a:pPr eaLnBrk="1" hangingPunct="1"/>
            <a:r>
              <a:rPr lang="en-US" altLang="en-US" smtClean="0"/>
              <a:t>Accumulator &amp; Pointers</a:t>
            </a:r>
          </a:p>
        </p:txBody>
      </p:sp>
      <p:sp>
        <p:nvSpPr>
          <p:cNvPr id="17411" name="Rectangle 3"/>
          <p:cNvSpPr>
            <a:spLocks noGrp="1" noChangeArrowheads="1"/>
          </p:cNvSpPr>
          <p:nvPr>
            <p:ph idx="1"/>
          </p:nvPr>
        </p:nvSpPr>
        <p:spPr>
          <a:xfrm>
            <a:off x="446313" y="758825"/>
            <a:ext cx="11342915" cy="5373688"/>
          </a:xfrm>
        </p:spPr>
        <p:txBody>
          <a:bodyPr rtlCol="0">
            <a:normAutofit/>
          </a:bodyPr>
          <a:lstStyle/>
          <a:p>
            <a:pPr algn="just" eaLnBrk="1" hangingPunct="1">
              <a:defRPr/>
            </a:pPr>
            <a:r>
              <a:rPr lang="en-US" altLang="en-US" b="1" dirty="0" smtClean="0"/>
              <a:t>The </a:t>
            </a:r>
            <a:r>
              <a:rPr lang="en-US" altLang="en-US" b="1" dirty="0" smtClean="0">
                <a:solidFill>
                  <a:srgbClr val="C00000"/>
                </a:solidFill>
              </a:rPr>
              <a:t>accumulator is an 8-bit register </a:t>
            </a:r>
            <a:r>
              <a:rPr lang="en-US" altLang="en-US" b="1" dirty="0" smtClean="0"/>
              <a:t>that is a part of </a:t>
            </a:r>
            <a:r>
              <a:rPr lang="en-US" altLang="en-US" b="1" dirty="0" smtClean="0">
                <a:solidFill>
                  <a:srgbClr val="0070C0"/>
                </a:solidFill>
              </a:rPr>
              <a:t>arithmetic/logic unit </a:t>
            </a:r>
            <a:r>
              <a:rPr lang="en-US" altLang="en-US" b="1" dirty="0" smtClean="0"/>
              <a:t>(ALU)</a:t>
            </a:r>
          </a:p>
          <a:p>
            <a:pPr algn="just" eaLnBrk="1" hangingPunct="1">
              <a:defRPr/>
            </a:pPr>
            <a:endParaRPr lang="en-US" altLang="en-US" b="1" dirty="0" smtClean="0"/>
          </a:p>
          <a:p>
            <a:pPr algn="just" eaLnBrk="1" hangingPunct="1">
              <a:defRPr/>
            </a:pPr>
            <a:r>
              <a:rPr lang="en-US" altLang="en-US" b="1" dirty="0" smtClean="0"/>
              <a:t>Program Counter - </a:t>
            </a:r>
            <a:r>
              <a:rPr lang="en-US" altLang="en-US" b="1" dirty="0" smtClean="0">
                <a:solidFill>
                  <a:srgbClr val="FF0066"/>
                </a:solidFill>
              </a:rPr>
              <a:t>Deals with sequencing the execution of instructions</a:t>
            </a:r>
            <a:r>
              <a:rPr lang="en-US" altLang="en-US" b="1" dirty="0" smtClean="0"/>
              <a:t>. Acts as a  memory pointer</a:t>
            </a:r>
          </a:p>
          <a:p>
            <a:pPr marL="342900" lvl="1" indent="0" algn="just">
              <a:buNone/>
              <a:defRPr/>
            </a:pPr>
            <a:r>
              <a:rPr lang="en-US" altLang="en-US" sz="1600" dirty="0">
                <a:solidFill>
                  <a:srgbClr val="FF0000"/>
                </a:solidFill>
              </a:rPr>
              <a:t>PC is a 16-bit register. </a:t>
            </a:r>
          </a:p>
          <a:p>
            <a:pPr marL="342900" lvl="1" indent="0" algn="just">
              <a:buNone/>
              <a:defRPr/>
            </a:pPr>
            <a:r>
              <a:rPr lang="en-US" altLang="en-US" sz="1600" dirty="0">
                <a:solidFill>
                  <a:srgbClr val="FF0000"/>
                </a:solidFill>
              </a:rPr>
              <a:t>It contains a memory address. PC contains that Every memory address from where the next instruction is to be fetched for execution. </a:t>
            </a:r>
          </a:p>
          <a:p>
            <a:pPr marL="342900" lvl="1" indent="0" algn="just">
              <a:buNone/>
              <a:defRPr/>
            </a:pPr>
            <a:r>
              <a:rPr lang="en-US" altLang="en-US" sz="1600" dirty="0">
                <a:solidFill>
                  <a:srgbClr val="FF0000"/>
                </a:solidFill>
              </a:rPr>
              <a:t>Suppose the PC contents are 8000H, then it means that the 8085 Desires to fetch the instruction Byte at 8000H. </a:t>
            </a:r>
          </a:p>
          <a:p>
            <a:pPr marL="342900" lvl="1" indent="0" algn="just">
              <a:buNone/>
              <a:defRPr/>
            </a:pPr>
            <a:r>
              <a:rPr lang="en-US" altLang="en-US" sz="1600" dirty="0">
                <a:solidFill>
                  <a:srgbClr val="FF0000"/>
                </a:solidFill>
              </a:rPr>
              <a:t>After fetching the Byte at 8000H, the PC is automatically incremented by 1. This way 8085 becomes ready to fetch the next Byte of the instruction (in case instruction fetch is incomplete), or fetch the next opcode (in case instruction fetch is over).</a:t>
            </a:r>
          </a:p>
          <a:p>
            <a:pPr marL="0" indent="0" algn="just">
              <a:buNone/>
              <a:defRPr/>
            </a:pPr>
            <a:endParaRPr lang="en-US" altLang="en-US" b="1" dirty="0" smtClean="0"/>
          </a:p>
          <a:p>
            <a:pPr algn="just" eaLnBrk="1" hangingPunct="1">
              <a:defRPr/>
            </a:pPr>
            <a:r>
              <a:rPr lang="en-US" altLang="en-US" b="1" dirty="0" smtClean="0"/>
              <a:t>Stack Pointer – </a:t>
            </a:r>
            <a:r>
              <a:rPr lang="en-US" altLang="en-US" b="1" dirty="0" smtClean="0">
                <a:solidFill>
                  <a:srgbClr val="D60093"/>
                </a:solidFill>
              </a:rPr>
              <a:t>Points to a memory location in R/W memory, called the stack  </a:t>
            </a:r>
          </a:p>
        </p:txBody>
      </p:sp>
    </p:spTree>
    <p:extLst>
      <p:ext uri="{BB962C8B-B14F-4D97-AF65-F5344CB8AC3E}">
        <p14:creationId xmlns:p14="http://schemas.microsoft.com/office/powerpoint/2010/main" val="331046346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Instruction Register/Decoder</a:t>
            </a:r>
          </a:p>
        </p:txBody>
      </p:sp>
      <p:sp>
        <p:nvSpPr>
          <p:cNvPr id="19459" name="Rectangle 3"/>
          <p:cNvSpPr>
            <a:spLocks noGrp="1" noChangeArrowheads="1"/>
          </p:cNvSpPr>
          <p:nvPr>
            <p:ph idx="1"/>
          </p:nvPr>
        </p:nvSpPr>
        <p:spPr>
          <a:xfrm>
            <a:off x="1905000" y="1447801"/>
            <a:ext cx="8574088" cy="4684713"/>
          </a:xfrm>
        </p:spPr>
        <p:txBody>
          <a:bodyPr/>
          <a:lstStyle/>
          <a:p>
            <a:pPr eaLnBrk="1" hangingPunct="1"/>
            <a:r>
              <a:rPr lang="en-US" altLang="en-US" b="1" smtClean="0"/>
              <a:t>The instruction register and the decoder are considered as a </a:t>
            </a:r>
            <a:r>
              <a:rPr lang="en-US" altLang="en-US" b="1" smtClean="0">
                <a:solidFill>
                  <a:srgbClr val="FF0066"/>
                </a:solidFill>
              </a:rPr>
              <a:t>part of the ALU</a:t>
            </a:r>
          </a:p>
          <a:p>
            <a:pPr eaLnBrk="1" hangingPunct="1"/>
            <a:endParaRPr lang="en-US" altLang="en-US" b="1" smtClean="0">
              <a:solidFill>
                <a:srgbClr val="FF0066"/>
              </a:solidFill>
            </a:endParaRPr>
          </a:p>
          <a:p>
            <a:pPr eaLnBrk="1" hangingPunct="1"/>
            <a:r>
              <a:rPr lang="en-US" altLang="en-US" b="1" smtClean="0"/>
              <a:t>The instruction register is a </a:t>
            </a:r>
            <a:r>
              <a:rPr lang="en-US" altLang="en-US" b="1" smtClean="0">
                <a:solidFill>
                  <a:srgbClr val="0070C0"/>
                </a:solidFill>
              </a:rPr>
              <a:t>temporary storage for the current instruction of a program</a:t>
            </a:r>
          </a:p>
          <a:p>
            <a:pPr eaLnBrk="1" hangingPunct="1"/>
            <a:endParaRPr lang="en-US" altLang="en-US" b="1" smtClean="0">
              <a:solidFill>
                <a:srgbClr val="0070C0"/>
              </a:solidFill>
            </a:endParaRPr>
          </a:p>
          <a:p>
            <a:pPr eaLnBrk="1" hangingPunct="1"/>
            <a:r>
              <a:rPr lang="en-US" altLang="en-US" b="1" smtClean="0"/>
              <a:t>The decoder </a:t>
            </a:r>
            <a:r>
              <a:rPr lang="en-US" altLang="en-US" b="1" smtClean="0">
                <a:solidFill>
                  <a:srgbClr val="C00000"/>
                </a:solidFill>
              </a:rPr>
              <a:t>decodes the instruction and establishes the sequence of events to follow  </a:t>
            </a:r>
          </a:p>
        </p:txBody>
      </p:sp>
    </p:spTree>
    <p:extLst>
      <p:ext uri="{BB962C8B-B14F-4D97-AF65-F5344CB8AC3E}">
        <p14:creationId xmlns:p14="http://schemas.microsoft.com/office/powerpoint/2010/main" val="1314384825"/>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lnSpc>
                <a:spcPct val="80000"/>
              </a:lnSpc>
            </a:pPr>
            <a:r>
              <a:rPr lang="en-US" altLang="en-US" b="1" smtClean="0">
                <a:latin typeface="Times New Roman" panose="02020603050405020304" pitchFamily="18" charset="0"/>
                <a:cs typeface="Times New Roman" panose="02020603050405020304" pitchFamily="18" charset="0"/>
              </a:rPr>
              <a:t>Timing &amp; Control Unit</a:t>
            </a:r>
          </a:p>
        </p:txBody>
      </p:sp>
      <p:sp>
        <p:nvSpPr>
          <p:cNvPr id="20483" name="Rectangle 3"/>
          <p:cNvSpPr>
            <a:spLocks noGrp="1" noChangeArrowheads="1"/>
          </p:cNvSpPr>
          <p:nvPr>
            <p:ph idx="1"/>
          </p:nvPr>
        </p:nvSpPr>
        <p:spPr>
          <a:xfrm>
            <a:off x="1905000" y="1600200"/>
            <a:ext cx="8574088" cy="2362200"/>
          </a:xfrm>
        </p:spPr>
        <p:txBody>
          <a:bodyPr/>
          <a:lstStyle/>
          <a:p>
            <a:pPr lvl="1" algn="just" eaLnBrk="1" hangingPunct="1">
              <a:lnSpc>
                <a:spcPct val="80000"/>
              </a:lnSpc>
            </a:pPr>
            <a:r>
              <a:rPr lang="en-US" altLang="en-US" sz="3200" b="1">
                <a:latin typeface="Times New Roman" panose="02020603050405020304" pitchFamily="18" charset="0"/>
                <a:cs typeface="Times New Roman" panose="02020603050405020304" pitchFamily="18" charset="0"/>
              </a:rPr>
              <a:t>This unit </a:t>
            </a:r>
            <a:r>
              <a:rPr lang="en-US" altLang="en-US" sz="3200" b="1">
                <a:solidFill>
                  <a:srgbClr val="C00000"/>
                </a:solidFill>
                <a:latin typeface="Times New Roman" panose="02020603050405020304" pitchFamily="18" charset="0"/>
                <a:cs typeface="Times New Roman" panose="02020603050405020304" pitchFamily="18" charset="0"/>
              </a:rPr>
              <a:t>works as the brain</a:t>
            </a:r>
            <a:r>
              <a:rPr lang="en-US" altLang="en-US" sz="3200" b="1">
                <a:latin typeface="Times New Roman" panose="02020603050405020304" pitchFamily="18" charset="0"/>
                <a:cs typeface="Times New Roman" panose="02020603050405020304" pitchFamily="18" charset="0"/>
              </a:rPr>
              <a:t> of the CPU and </a:t>
            </a:r>
            <a:r>
              <a:rPr lang="en-US" altLang="en-US" sz="3200" b="1">
                <a:solidFill>
                  <a:srgbClr val="00B050"/>
                </a:solidFill>
                <a:latin typeface="Times New Roman" panose="02020603050405020304" pitchFamily="18" charset="0"/>
                <a:cs typeface="Times New Roman" panose="02020603050405020304" pitchFamily="18" charset="0"/>
              </a:rPr>
              <a:t>generates all the timing and control signals to perform all the internal &amp; external operations of the CPU.</a:t>
            </a:r>
          </a:p>
        </p:txBody>
      </p:sp>
    </p:spTree>
    <p:extLst>
      <p:ext uri="{BB962C8B-B14F-4D97-AF65-F5344CB8AC3E}">
        <p14:creationId xmlns:p14="http://schemas.microsoft.com/office/powerpoint/2010/main" val="195902408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52600" y="-30163"/>
            <a:ext cx="7886700" cy="1325563"/>
          </a:xfrm>
        </p:spPr>
        <p:txBody>
          <a:bodyPr/>
          <a:lstStyle/>
          <a:p>
            <a:pPr eaLnBrk="1" hangingPunct="1"/>
            <a:r>
              <a:rPr lang="en-US" altLang="en-US" b="1" smtClean="0"/>
              <a:t>Flags</a:t>
            </a:r>
          </a:p>
        </p:txBody>
      </p:sp>
      <p:sp>
        <p:nvSpPr>
          <p:cNvPr id="21507" name="Rectangle 3"/>
          <p:cNvSpPr>
            <a:spLocks noGrp="1" noChangeArrowheads="1"/>
          </p:cNvSpPr>
          <p:nvPr>
            <p:ph idx="1"/>
          </p:nvPr>
        </p:nvSpPr>
        <p:spPr>
          <a:xfrm>
            <a:off x="1922464" y="914401"/>
            <a:ext cx="8726487" cy="5218113"/>
          </a:xfrm>
        </p:spPr>
        <p:txBody>
          <a:bodyPr/>
          <a:lstStyle/>
          <a:p>
            <a:pPr algn="just" eaLnBrk="1" hangingPunct="1"/>
            <a:r>
              <a:rPr lang="en-US" smtClean="0"/>
              <a:t>The </a:t>
            </a:r>
            <a:r>
              <a:rPr lang="en-US" b="1" smtClean="0"/>
              <a:t>Flag register</a:t>
            </a:r>
            <a:r>
              <a:rPr lang="en-US" smtClean="0"/>
              <a:t> is a Special Purpose Register. Depending upon the value of result after any arithmetic and logical operation the flag bits become set (1) or reset (0). In 8085 microprocessor, flag register consists of 8 bits and only 5 of them are useful.</a:t>
            </a:r>
            <a:endParaRPr lang="en-US" altLang="en-US" smtClean="0">
              <a:solidFill>
                <a:srgbClr val="C00000"/>
              </a:solidFill>
            </a:endParaRPr>
          </a:p>
        </p:txBody>
      </p:sp>
      <p:pic>
        <p:nvPicPr>
          <p:cNvPr id="21508" name="Picture 5" descr="https://media.geeksforgeeks.org/wp-content/uploads/flag-registo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819400"/>
            <a:ext cx="44386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14600" y="3924301"/>
            <a:ext cx="7239000" cy="1985159"/>
          </a:xfrm>
          <a:prstGeom prst="rect">
            <a:avLst/>
          </a:prstGeom>
          <a:noFill/>
        </p:spPr>
        <p:txBody>
          <a:bodyPr>
            <a:spAutoFit/>
          </a:bodyPr>
          <a:lstStyle/>
          <a:p>
            <a:pPr marL="342900" indent="-342900">
              <a:buFont typeface="Arial" panose="020B0604020202020204" pitchFamily="34" charset="0"/>
              <a:buChar char="•"/>
              <a:defRPr/>
            </a:pPr>
            <a:r>
              <a:rPr lang="en-US" sz="2100" dirty="0"/>
              <a:t>Sign Flag (S)</a:t>
            </a:r>
          </a:p>
          <a:p>
            <a:pPr marL="342900" indent="-342900">
              <a:buFont typeface="Arial" panose="020B0604020202020204" pitchFamily="34" charset="0"/>
              <a:buChar char="•"/>
              <a:defRPr/>
            </a:pPr>
            <a:r>
              <a:rPr lang="en-US" sz="2100" dirty="0"/>
              <a:t>Zero Flag (Z)</a:t>
            </a:r>
          </a:p>
          <a:p>
            <a:pPr marL="342900" indent="-342900">
              <a:buFont typeface="Arial" panose="020B0604020202020204" pitchFamily="34" charset="0"/>
              <a:buChar char="•"/>
              <a:defRPr/>
            </a:pPr>
            <a:r>
              <a:rPr lang="en-US" sz="2100" dirty="0"/>
              <a:t>Auxiliary Cary Flag (AC)</a:t>
            </a:r>
          </a:p>
          <a:p>
            <a:pPr marL="342900" indent="-342900">
              <a:buFont typeface="Arial" panose="020B0604020202020204" pitchFamily="34" charset="0"/>
              <a:buChar char="•"/>
              <a:defRPr/>
            </a:pPr>
            <a:r>
              <a:rPr lang="en-US" sz="2100" dirty="0"/>
              <a:t>Parity Flag (P)</a:t>
            </a:r>
          </a:p>
          <a:p>
            <a:pPr marL="342900" indent="-342900">
              <a:buFont typeface="Arial" panose="020B0604020202020204" pitchFamily="34" charset="0"/>
              <a:buChar char="•"/>
              <a:defRPr/>
            </a:pPr>
            <a:r>
              <a:rPr lang="en-US" sz="2100" dirty="0"/>
              <a:t>Carry Flag (CY)</a:t>
            </a:r>
          </a:p>
          <a:p>
            <a:pPr>
              <a:defRPr/>
            </a:pPr>
            <a:endParaRPr lang="en-US" dirty="0"/>
          </a:p>
        </p:txBody>
      </p:sp>
    </p:spTree>
    <p:extLst>
      <p:ext uri="{BB962C8B-B14F-4D97-AF65-F5344CB8AC3E}">
        <p14:creationId xmlns:p14="http://schemas.microsoft.com/office/powerpoint/2010/main" val="414831298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446314" y="152400"/>
            <a:ext cx="9993086"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Calibri Light" panose="020F0302020204030204" pitchFamily="34" charset="0"/>
              <a:buAutoNum type="arabicPeriod"/>
            </a:pPr>
            <a:r>
              <a:rPr lang="en-US" sz="2000" b="1" dirty="0">
                <a:solidFill>
                  <a:srgbClr val="273239"/>
                </a:solidFill>
                <a:latin typeface="urw-din"/>
              </a:rPr>
              <a:t>Sign Flag (S) –</a:t>
            </a:r>
            <a:r>
              <a:rPr lang="en-US" sz="2000" dirty="0">
                <a:solidFill>
                  <a:srgbClr val="273239"/>
                </a:solidFill>
                <a:latin typeface="urw-din"/>
              </a:rPr>
              <a:t> After any operation if the MSB (B(7)) of the result is 1, it indicates the number is negative and the sign flag becomes set, i.e. 1. If the MSB is 0, it indicates the number is positive and the sign flag becomes reset i.e. 0.</a:t>
            </a:r>
            <a:br>
              <a:rPr lang="en-US" sz="2000" dirty="0">
                <a:solidFill>
                  <a:srgbClr val="273239"/>
                </a:solidFill>
                <a:latin typeface="urw-din"/>
              </a:rPr>
            </a:br>
            <a:r>
              <a:rPr lang="en-US" sz="2000" dirty="0">
                <a:solidFill>
                  <a:srgbClr val="273239"/>
                </a:solidFill>
                <a:latin typeface="urw-din"/>
              </a:rPr>
              <a:t>from 00H to 7F, sign flag is 0</a:t>
            </a:r>
            <a:br>
              <a:rPr lang="en-US" sz="2000" dirty="0">
                <a:solidFill>
                  <a:srgbClr val="273239"/>
                </a:solidFill>
                <a:latin typeface="urw-din"/>
              </a:rPr>
            </a:br>
            <a:r>
              <a:rPr lang="en-US" sz="2000" dirty="0">
                <a:solidFill>
                  <a:srgbClr val="273239"/>
                </a:solidFill>
                <a:latin typeface="urw-din"/>
              </a:rPr>
              <a:t>from 80H to FF, sign flag is </a:t>
            </a:r>
            <a:r>
              <a:rPr lang="en-US" sz="2000" dirty="0" smtClean="0">
                <a:solidFill>
                  <a:srgbClr val="273239"/>
                </a:solidFill>
                <a:latin typeface="urw-din"/>
              </a:rPr>
              <a:t>1 </a:t>
            </a:r>
          </a:p>
          <a:p>
            <a:pPr marL="342900" indent="-342900">
              <a:buFont typeface="Arial" panose="020B0604020202020204" pitchFamily="34" charset="0"/>
              <a:buChar char="•"/>
            </a:pPr>
            <a:r>
              <a:rPr lang="en-US" sz="2000" dirty="0" smtClean="0">
                <a:solidFill>
                  <a:srgbClr val="273239"/>
                </a:solidFill>
                <a:latin typeface="urw-din"/>
              </a:rPr>
              <a:t> </a:t>
            </a:r>
            <a:r>
              <a:rPr lang="en-US" sz="2000" dirty="0">
                <a:solidFill>
                  <a:srgbClr val="273239"/>
                </a:solidFill>
                <a:latin typeface="urw-din"/>
              </a:rPr>
              <a:t>MSB is 1 (negative)</a:t>
            </a:r>
            <a:br>
              <a:rPr lang="en-US" sz="2000" dirty="0">
                <a:solidFill>
                  <a:srgbClr val="273239"/>
                </a:solidFill>
                <a:latin typeface="urw-din"/>
              </a:rPr>
            </a:br>
            <a:r>
              <a:rPr lang="en-US" sz="2000" dirty="0" smtClean="0">
                <a:solidFill>
                  <a:srgbClr val="273239"/>
                </a:solidFill>
                <a:latin typeface="urw-din"/>
              </a:rPr>
              <a:t> </a:t>
            </a:r>
            <a:r>
              <a:rPr lang="en-US" sz="2000" dirty="0">
                <a:solidFill>
                  <a:srgbClr val="273239"/>
                </a:solidFill>
                <a:latin typeface="urw-din"/>
              </a:rPr>
              <a:t>MSB is 0 (positive)</a:t>
            </a:r>
          </a:p>
          <a:p>
            <a:endParaRPr lang="en-US" sz="2000" b="1" dirty="0">
              <a:solidFill>
                <a:srgbClr val="273239"/>
              </a:solidFill>
              <a:latin typeface="urw-din"/>
            </a:endParaRPr>
          </a:p>
          <a:p>
            <a:pPr marL="342900" indent="-342900">
              <a:buFont typeface="Arial" panose="020B0604020202020204" pitchFamily="34" charset="0"/>
              <a:buChar char="•"/>
            </a:pPr>
            <a:r>
              <a:rPr lang="en-US" sz="2000" b="1" dirty="0">
                <a:solidFill>
                  <a:srgbClr val="273239"/>
                </a:solidFill>
                <a:latin typeface="urw-din"/>
              </a:rPr>
              <a:t>Example:</a:t>
            </a:r>
            <a:endParaRPr lang="en-US" sz="2000" dirty="0">
              <a:solidFill>
                <a:srgbClr val="273239"/>
              </a:solidFill>
              <a:latin typeface="urw-din"/>
            </a:endParaRPr>
          </a:p>
          <a:p>
            <a:pPr>
              <a:buFont typeface="Calibri Light" panose="020F0302020204030204" pitchFamily="34" charset="0"/>
              <a:buAutoNum type="arabicPeriod"/>
            </a:pPr>
            <a:r>
              <a:rPr lang="en-US" sz="2000" dirty="0">
                <a:solidFill>
                  <a:srgbClr val="C00000"/>
                </a:solidFill>
                <a:latin typeface="urw-din"/>
              </a:rPr>
              <a:t>MVI A 30 (load 30H in register A)</a:t>
            </a:r>
            <a:br>
              <a:rPr lang="en-US" sz="2000" dirty="0">
                <a:solidFill>
                  <a:srgbClr val="C00000"/>
                </a:solidFill>
                <a:latin typeface="urw-din"/>
              </a:rPr>
            </a:br>
            <a:r>
              <a:rPr lang="en-US" sz="2000" dirty="0">
                <a:solidFill>
                  <a:srgbClr val="C00000"/>
                </a:solidFill>
                <a:latin typeface="urw-din"/>
              </a:rPr>
              <a:t>MVI B 40 (load 40H in register B)</a:t>
            </a:r>
            <a:br>
              <a:rPr lang="en-US" sz="2000" dirty="0">
                <a:solidFill>
                  <a:srgbClr val="C00000"/>
                </a:solidFill>
                <a:latin typeface="urw-din"/>
              </a:rPr>
            </a:br>
            <a:r>
              <a:rPr lang="en-US" sz="2000" dirty="0">
                <a:solidFill>
                  <a:srgbClr val="C00000"/>
                </a:solidFill>
                <a:latin typeface="urw-din"/>
              </a:rPr>
              <a:t>SUB B (A = A – B)</a:t>
            </a:r>
            <a:br>
              <a:rPr lang="en-US" sz="2000" dirty="0">
                <a:solidFill>
                  <a:srgbClr val="C00000"/>
                </a:solidFill>
                <a:latin typeface="urw-din"/>
              </a:rPr>
            </a:br>
            <a:r>
              <a:rPr lang="en-US" sz="2000" dirty="0">
                <a:solidFill>
                  <a:srgbClr val="C00000"/>
                </a:solidFill>
                <a:latin typeface="urw-din"/>
              </a:rPr>
              <a:t>These set of instructions will set the sign flag to 1 as 30 – 40 is a negative number.</a:t>
            </a:r>
          </a:p>
          <a:p>
            <a:pPr>
              <a:buFont typeface="Calibri Light" panose="020F0302020204030204" pitchFamily="34" charset="0"/>
              <a:buAutoNum type="arabicPeriod"/>
            </a:pPr>
            <a:r>
              <a:rPr lang="en-US" sz="2000" dirty="0">
                <a:solidFill>
                  <a:srgbClr val="7030A0"/>
                </a:solidFill>
                <a:latin typeface="urw-din"/>
              </a:rPr>
              <a:t>MVI A 40 (load 40H in register A)</a:t>
            </a:r>
            <a:br>
              <a:rPr lang="en-US" sz="2000" dirty="0">
                <a:solidFill>
                  <a:srgbClr val="7030A0"/>
                </a:solidFill>
                <a:latin typeface="urw-din"/>
              </a:rPr>
            </a:br>
            <a:r>
              <a:rPr lang="en-US" sz="2000" dirty="0">
                <a:solidFill>
                  <a:srgbClr val="7030A0"/>
                </a:solidFill>
                <a:latin typeface="urw-din"/>
              </a:rPr>
              <a:t>MVI B 30 (load 30H in register B)</a:t>
            </a:r>
            <a:br>
              <a:rPr lang="en-US" sz="2000" dirty="0">
                <a:solidFill>
                  <a:srgbClr val="7030A0"/>
                </a:solidFill>
                <a:latin typeface="urw-din"/>
              </a:rPr>
            </a:br>
            <a:r>
              <a:rPr lang="en-US" sz="2000" dirty="0">
                <a:solidFill>
                  <a:srgbClr val="7030A0"/>
                </a:solidFill>
                <a:latin typeface="urw-din"/>
              </a:rPr>
              <a:t>SUB B (A = A – B)</a:t>
            </a:r>
            <a:br>
              <a:rPr lang="en-US" sz="2000" dirty="0">
                <a:solidFill>
                  <a:srgbClr val="7030A0"/>
                </a:solidFill>
                <a:latin typeface="urw-din"/>
              </a:rPr>
            </a:br>
            <a:r>
              <a:rPr lang="en-US" sz="2000" dirty="0">
                <a:solidFill>
                  <a:srgbClr val="7030A0"/>
                </a:solidFill>
                <a:latin typeface="urw-din"/>
              </a:rPr>
              <a:t>These set of instructions will reset the sign flag to 0 as 40 – 30 is a positive number.</a:t>
            </a:r>
          </a:p>
        </p:txBody>
      </p:sp>
    </p:spTree>
    <p:extLst>
      <p:ext uri="{BB962C8B-B14F-4D97-AF65-F5344CB8AC3E}">
        <p14:creationId xmlns:p14="http://schemas.microsoft.com/office/powerpoint/2010/main" val="1581984796"/>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txBox="1">
            <a:spLocks noChangeArrowheads="1"/>
          </p:cNvSpPr>
          <p:nvPr/>
        </p:nvSpPr>
        <p:spPr bwMode="auto">
          <a:xfrm>
            <a:off x="2743200" y="609600"/>
            <a:ext cx="518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a:solidFill>
                  <a:schemeClr val="tx2"/>
                </a:solidFill>
                <a:latin typeface="Arial" panose="020B0604020202020204" pitchFamily="34" charset="0"/>
              </a:rPr>
              <a:t>Microprocessor</a:t>
            </a:r>
          </a:p>
        </p:txBody>
      </p:sp>
      <p:sp>
        <p:nvSpPr>
          <p:cNvPr id="3" name="Rectangle 6"/>
          <p:cNvSpPr txBox="1">
            <a:spLocks noChangeArrowheads="1"/>
          </p:cNvSpPr>
          <p:nvPr/>
        </p:nvSpPr>
        <p:spPr bwMode="auto">
          <a:xfrm>
            <a:off x="2057400" y="1600200"/>
            <a:ext cx="8421688" cy="2590800"/>
          </a:xfrm>
          <a:prstGeom prst="rect">
            <a:avLst/>
          </a:prstGeom>
          <a:noFill/>
          <a:ln>
            <a:noFill/>
          </a:ln>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9pPr>
          </a:lstStyle>
          <a:p>
            <a:pPr marL="0" indent="0" algn="just" eaLnBrk="1" hangingPunct="1">
              <a:buNone/>
              <a:defRPr/>
            </a:pPr>
            <a:endParaRPr lang="en-IN" sz="2800" b="1" noProof="1"/>
          </a:p>
          <a:p>
            <a:pPr algn="just">
              <a:lnSpc>
                <a:spcPct val="90000"/>
              </a:lnSpc>
              <a:defRPr/>
            </a:pPr>
            <a:r>
              <a:rPr lang="en-US" b="1" dirty="0"/>
              <a:t>The term </a:t>
            </a:r>
            <a:r>
              <a:rPr lang="en-US" b="1" dirty="0">
                <a:solidFill>
                  <a:srgbClr val="FF0066"/>
                </a:solidFill>
              </a:rPr>
              <a:t>micro</a:t>
            </a:r>
            <a:r>
              <a:rPr lang="en-US" b="1" dirty="0"/>
              <a:t> initiates </a:t>
            </a:r>
            <a:r>
              <a:rPr lang="en-US" b="1" dirty="0">
                <a:solidFill>
                  <a:srgbClr val="00B050"/>
                </a:solidFill>
              </a:rPr>
              <a:t>its physical size; </a:t>
            </a:r>
            <a:r>
              <a:rPr lang="en-US" b="1" dirty="0">
                <a:solidFill>
                  <a:srgbClr val="FF0000"/>
                </a:solidFill>
              </a:rPr>
              <a:t>not it’s computing power</a:t>
            </a:r>
          </a:p>
          <a:p>
            <a:pPr algn="just">
              <a:lnSpc>
                <a:spcPct val="90000"/>
              </a:lnSpc>
              <a:defRPr/>
            </a:pPr>
            <a:r>
              <a:rPr lang="en-US" b="1" dirty="0"/>
              <a:t>The main sections of a microprocessor are: </a:t>
            </a:r>
            <a:r>
              <a:rPr lang="en-US" b="1" dirty="0">
                <a:solidFill>
                  <a:srgbClr val="7030A0"/>
                </a:solidFill>
              </a:rPr>
              <a:t>ALU, timing and control unit, accumulator, general purpose and special purpose registers </a:t>
            </a:r>
          </a:p>
          <a:p>
            <a:pPr algn="just">
              <a:lnSpc>
                <a:spcPct val="90000"/>
              </a:lnSpc>
              <a:defRPr/>
            </a:pPr>
            <a:endParaRPr lang="en-US" b="1" dirty="0"/>
          </a:p>
          <a:p>
            <a:pPr marL="914400" lvl="2" indent="0" algn="just" eaLnBrk="1" hangingPunct="1">
              <a:buNone/>
              <a:defRPr/>
            </a:pPr>
            <a:endParaRPr lang="en-IN" sz="2800" b="1" noProof="1"/>
          </a:p>
          <a:p>
            <a:pPr marL="914400" lvl="2" indent="0" algn="just" eaLnBrk="1" hangingPunct="1">
              <a:buNone/>
              <a:defRPr/>
            </a:pPr>
            <a:endParaRPr lang="en-US" sz="2800" b="1" noProof="1"/>
          </a:p>
        </p:txBody>
      </p:sp>
    </p:spTree>
    <p:extLst>
      <p:ext uri="{BB962C8B-B14F-4D97-AF65-F5344CB8AC3E}">
        <p14:creationId xmlns:p14="http://schemas.microsoft.com/office/powerpoint/2010/main" val="4282738176"/>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1034143" y="228600"/>
            <a:ext cx="9405257"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dirty="0">
                <a:solidFill>
                  <a:srgbClr val="273239"/>
                </a:solidFill>
                <a:latin typeface="urw-din"/>
              </a:rPr>
              <a:t>Zero Flag (Z) </a:t>
            </a:r>
            <a:r>
              <a:rPr lang="en-US" sz="1800" dirty="0">
                <a:solidFill>
                  <a:srgbClr val="273239"/>
                </a:solidFill>
                <a:latin typeface="urw-din"/>
              </a:rPr>
              <a:t>– </a:t>
            </a:r>
          </a:p>
          <a:p>
            <a:r>
              <a:rPr lang="en-US" sz="1800" dirty="0">
                <a:solidFill>
                  <a:srgbClr val="273239"/>
                </a:solidFill>
                <a:latin typeface="urw-din"/>
              </a:rPr>
              <a:t>After any arithmetical or logical operation if the result is 0 (00)H, the zero flag becomes set i.e. 1, otherwise it becomes reset i.e. 0.</a:t>
            </a:r>
            <a:br>
              <a:rPr lang="en-US" sz="1800" dirty="0">
                <a:solidFill>
                  <a:srgbClr val="273239"/>
                </a:solidFill>
                <a:latin typeface="urw-din"/>
              </a:rPr>
            </a:br>
            <a:r>
              <a:rPr lang="en-US" sz="1800" dirty="0" smtClean="0">
                <a:solidFill>
                  <a:srgbClr val="273239"/>
                </a:solidFill>
                <a:latin typeface="urw-din"/>
              </a:rPr>
              <a:t>zero flag 1-zero result</a:t>
            </a:r>
          </a:p>
          <a:p>
            <a:r>
              <a:rPr lang="en-US" sz="1800" dirty="0" smtClean="0">
                <a:solidFill>
                  <a:srgbClr val="273239"/>
                </a:solidFill>
                <a:latin typeface="urw-din"/>
              </a:rPr>
              <a:t>Zero flag 0- </a:t>
            </a:r>
            <a:r>
              <a:rPr lang="en-US" sz="1800" dirty="0">
                <a:solidFill>
                  <a:srgbClr val="273239"/>
                </a:solidFill>
                <a:latin typeface="urw-din"/>
              </a:rPr>
              <a:t>non-zero result</a:t>
            </a:r>
          </a:p>
          <a:p>
            <a:endParaRPr lang="en-US" sz="1800" dirty="0">
              <a:solidFill>
                <a:srgbClr val="273239"/>
              </a:solidFill>
              <a:latin typeface="urw-din"/>
            </a:endParaRPr>
          </a:p>
          <a:p>
            <a:r>
              <a:rPr lang="en-US" sz="1800" dirty="0">
                <a:solidFill>
                  <a:srgbClr val="D60093"/>
                </a:solidFill>
                <a:latin typeface="urw-din"/>
              </a:rPr>
              <a:t>Example:</a:t>
            </a:r>
          </a:p>
          <a:p>
            <a:pPr>
              <a:buFont typeface="Calibri Light" panose="020F0302020204030204" pitchFamily="34" charset="0"/>
              <a:buAutoNum type="arabicPeriod"/>
            </a:pPr>
            <a:r>
              <a:rPr lang="en-US" sz="1800" dirty="0">
                <a:solidFill>
                  <a:srgbClr val="D60093"/>
                </a:solidFill>
                <a:latin typeface="urw-din"/>
              </a:rPr>
              <a:t>MVI A 10 (load 10H in register A)</a:t>
            </a:r>
            <a:br>
              <a:rPr lang="en-US" sz="1800" dirty="0">
                <a:solidFill>
                  <a:srgbClr val="D60093"/>
                </a:solidFill>
                <a:latin typeface="urw-din"/>
              </a:rPr>
            </a:br>
            <a:r>
              <a:rPr lang="en-US" sz="1800" dirty="0">
                <a:solidFill>
                  <a:srgbClr val="D60093"/>
                </a:solidFill>
                <a:latin typeface="urw-din"/>
              </a:rPr>
              <a:t>SUB A (A = A – A)</a:t>
            </a:r>
            <a:br>
              <a:rPr lang="en-US" sz="1800" dirty="0">
                <a:solidFill>
                  <a:srgbClr val="D60093"/>
                </a:solidFill>
                <a:latin typeface="urw-din"/>
              </a:rPr>
            </a:br>
            <a:r>
              <a:rPr lang="en-US" sz="1800" dirty="0">
                <a:solidFill>
                  <a:srgbClr val="D60093"/>
                </a:solidFill>
                <a:latin typeface="urw-din"/>
              </a:rPr>
              <a:t>These set of instructions will set the zero flag to 1 as 10H – 10H is 00H</a:t>
            </a:r>
          </a:p>
          <a:p>
            <a:pPr>
              <a:buFont typeface="Calibri Light" panose="020F0302020204030204" pitchFamily="34" charset="0"/>
              <a:buAutoNum type="arabicPeriod"/>
            </a:pPr>
            <a:endParaRPr lang="en-US" sz="1800" dirty="0">
              <a:solidFill>
                <a:srgbClr val="D60093"/>
              </a:solidFill>
              <a:latin typeface="urw-din"/>
            </a:endParaRPr>
          </a:p>
          <a:p>
            <a:r>
              <a:rPr lang="en-US" sz="1800" b="1" dirty="0"/>
              <a:t>Parity Flag (P) –</a:t>
            </a:r>
            <a:r>
              <a:rPr lang="en-US" sz="1800" dirty="0"/>
              <a:t> If after any arithmetic or logical operation the result has even parity, an even number of 1 bits, the parity register becomes set i.e. 1, otherwise it becomes reset i.e. </a:t>
            </a:r>
            <a:endParaRPr lang="en-US" sz="1800" dirty="0" smtClean="0"/>
          </a:p>
          <a:p>
            <a:r>
              <a:rPr lang="en-US" sz="1800" dirty="0" smtClean="0"/>
              <a:t>accumulator </a:t>
            </a:r>
            <a:r>
              <a:rPr lang="en-US" sz="1800" dirty="0"/>
              <a:t>has even number of 1 </a:t>
            </a:r>
            <a:r>
              <a:rPr lang="en-US" sz="1800" dirty="0" smtClean="0"/>
              <a:t>bits parity flag=1</a:t>
            </a:r>
            <a:r>
              <a:rPr lang="en-US" sz="1800" dirty="0"/>
              <a:t/>
            </a:r>
            <a:br>
              <a:rPr lang="en-US" sz="1800" dirty="0"/>
            </a:br>
            <a:r>
              <a:rPr lang="en-US" sz="1800" dirty="0" smtClean="0"/>
              <a:t>accumulator </a:t>
            </a:r>
            <a:r>
              <a:rPr lang="en-US" sz="1800" dirty="0"/>
              <a:t>has odd </a:t>
            </a:r>
            <a:r>
              <a:rPr lang="en-US" sz="1800" dirty="0" smtClean="0"/>
              <a:t>number of 1 </a:t>
            </a:r>
            <a:r>
              <a:rPr lang="en-US" sz="1800" dirty="0"/>
              <a:t>bits   parity </a:t>
            </a:r>
            <a:r>
              <a:rPr lang="en-US" sz="1800" dirty="0" smtClean="0"/>
              <a:t>flag=0</a:t>
            </a:r>
            <a:r>
              <a:rPr lang="en-US" sz="1800" dirty="0"/>
              <a:t/>
            </a:r>
            <a:br>
              <a:rPr lang="en-US" sz="1800" dirty="0"/>
            </a:br>
            <a:endParaRPr lang="en-US" sz="1800" dirty="0"/>
          </a:p>
          <a:p>
            <a:endParaRPr lang="en-US" sz="1800" dirty="0"/>
          </a:p>
          <a:p>
            <a:r>
              <a:rPr lang="en-US" sz="1800" b="1" dirty="0">
                <a:solidFill>
                  <a:srgbClr val="7030A0"/>
                </a:solidFill>
              </a:rPr>
              <a:t>Example:</a:t>
            </a:r>
            <a:endParaRPr lang="en-US" sz="1800" dirty="0">
              <a:solidFill>
                <a:srgbClr val="7030A0"/>
              </a:solidFill>
            </a:endParaRPr>
          </a:p>
          <a:p>
            <a:r>
              <a:rPr lang="en-US" sz="1800" dirty="0">
                <a:solidFill>
                  <a:srgbClr val="7030A0"/>
                </a:solidFill>
              </a:rPr>
              <a:t>MVI A 05 (load 05H in register A)</a:t>
            </a:r>
            <a:br>
              <a:rPr lang="en-US" sz="1800" dirty="0">
                <a:solidFill>
                  <a:srgbClr val="7030A0"/>
                </a:solidFill>
              </a:rPr>
            </a:br>
            <a:r>
              <a:rPr lang="en-US" sz="1800" dirty="0">
                <a:solidFill>
                  <a:srgbClr val="7030A0"/>
                </a:solidFill>
              </a:rPr>
              <a:t>This instruction will set the parity flag to 1 as the </a:t>
            </a:r>
            <a:r>
              <a:rPr lang="en-US" sz="1800" dirty="0" smtClean="0">
                <a:solidFill>
                  <a:srgbClr val="7030A0"/>
                </a:solidFill>
              </a:rPr>
              <a:t>Binary Code  </a:t>
            </a:r>
            <a:r>
              <a:rPr lang="en-US" sz="1800" dirty="0">
                <a:solidFill>
                  <a:srgbClr val="7030A0"/>
                </a:solidFill>
              </a:rPr>
              <a:t>of 05H is 00000101, which contains even number of ones i.e. 2.</a:t>
            </a:r>
          </a:p>
          <a:p>
            <a:endParaRPr lang="en-US" sz="2000" dirty="0">
              <a:solidFill>
                <a:srgbClr val="D60093"/>
              </a:solidFill>
              <a:latin typeface="urw-din"/>
            </a:endParaRPr>
          </a:p>
        </p:txBody>
      </p:sp>
    </p:spTree>
    <p:extLst>
      <p:ext uri="{BB962C8B-B14F-4D97-AF65-F5344CB8AC3E}">
        <p14:creationId xmlns:p14="http://schemas.microsoft.com/office/powerpoint/2010/main" val="2708461455"/>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1676400" y="228601"/>
            <a:ext cx="8763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dirty="0">
                <a:solidFill>
                  <a:srgbClr val="273239"/>
                </a:solidFill>
                <a:latin typeface="urw-din"/>
              </a:rPr>
              <a:t>Auxiliary Carry Flag (AC) </a:t>
            </a:r>
            <a:r>
              <a:rPr lang="en-US" sz="2000" dirty="0">
                <a:solidFill>
                  <a:srgbClr val="273239"/>
                </a:solidFill>
                <a:latin typeface="urw-din"/>
              </a:rPr>
              <a:t>– This flag is used in BCD number system(0-9). If after any arithmetic or logical operation D(3) generates any carry and passes on to B(4) this flag becomes set i.e. 1, otherwise it becomes reset i.e. 0. This is the only flag register which is not accessible by the </a:t>
            </a:r>
            <a:r>
              <a:rPr lang="en-US" sz="2000" dirty="0" smtClean="0">
                <a:solidFill>
                  <a:srgbClr val="273239"/>
                </a:solidFill>
                <a:latin typeface="urw-din"/>
              </a:rPr>
              <a:t>programmer</a:t>
            </a:r>
          </a:p>
          <a:p>
            <a:r>
              <a:rPr lang="en-US" sz="2000" dirty="0" smtClean="0">
                <a:solidFill>
                  <a:srgbClr val="273239"/>
                </a:solidFill>
                <a:latin typeface="urw-din"/>
              </a:rPr>
              <a:t>1-carry </a:t>
            </a:r>
            <a:r>
              <a:rPr lang="en-US" sz="2000" dirty="0">
                <a:solidFill>
                  <a:srgbClr val="273239"/>
                </a:solidFill>
                <a:latin typeface="urw-din"/>
              </a:rPr>
              <a:t>out from bit 3 on addition or borrow into bit 3 on subtraction</a:t>
            </a:r>
            <a:br>
              <a:rPr lang="en-US" sz="2000" dirty="0">
                <a:solidFill>
                  <a:srgbClr val="273239"/>
                </a:solidFill>
                <a:latin typeface="urw-din"/>
              </a:rPr>
            </a:br>
            <a:r>
              <a:rPr lang="en-US" sz="2000" dirty="0">
                <a:solidFill>
                  <a:srgbClr val="273239"/>
                </a:solidFill>
                <a:latin typeface="urw-din"/>
              </a:rPr>
              <a:t>0-otherwise</a:t>
            </a:r>
          </a:p>
          <a:p>
            <a:endParaRPr lang="en-US" sz="2000" dirty="0">
              <a:solidFill>
                <a:srgbClr val="273239"/>
              </a:solidFill>
              <a:latin typeface="urw-din"/>
            </a:endParaRPr>
          </a:p>
          <a:p>
            <a:r>
              <a:rPr lang="en-US" sz="2000" dirty="0">
                <a:solidFill>
                  <a:srgbClr val="273239"/>
                </a:solidFill>
                <a:latin typeface="urw-din"/>
              </a:rPr>
              <a:t>Example:</a:t>
            </a:r>
          </a:p>
          <a:p>
            <a:endParaRPr lang="en-US" sz="2000" dirty="0">
              <a:solidFill>
                <a:srgbClr val="273239"/>
              </a:solidFill>
              <a:latin typeface="urw-din"/>
            </a:endParaRPr>
          </a:p>
          <a:p>
            <a:r>
              <a:rPr lang="en-US" sz="2000" dirty="0">
                <a:solidFill>
                  <a:srgbClr val="D60093"/>
                </a:solidFill>
                <a:latin typeface="urw-din"/>
              </a:rPr>
              <a:t>MOV A 2B (load 2BH in register A)</a:t>
            </a:r>
            <a:br>
              <a:rPr lang="en-US" sz="2000" dirty="0">
                <a:solidFill>
                  <a:srgbClr val="D60093"/>
                </a:solidFill>
                <a:latin typeface="urw-din"/>
              </a:rPr>
            </a:br>
            <a:r>
              <a:rPr lang="en-US" sz="2000" dirty="0">
                <a:solidFill>
                  <a:srgbClr val="D60093"/>
                </a:solidFill>
                <a:latin typeface="urw-din"/>
              </a:rPr>
              <a:t>MOV B 39 (load 39H in register B)</a:t>
            </a:r>
            <a:br>
              <a:rPr lang="en-US" sz="2000" dirty="0">
                <a:solidFill>
                  <a:srgbClr val="D60093"/>
                </a:solidFill>
                <a:latin typeface="urw-din"/>
              </a:rPr>
            </a:br>
            <a:r>
              <a:rPr lang="en-US" sz="2000" dirty="0">
                <a:solidFill>
                  <a:srgbClr val="D60093"/>
                </a:solidFill>
                <a:latin typeface="urw-din"/>
              </a:rPr>
              <a:t>ADD B (A = A + B)</a:t>
            </a:r>
            <a:br>
              <a:rPr lang="en-US" sz="2000" dirty="0">
                <a:solidFill>
                  <a:srgbClr val="D60093"/>
                </a:solidFill>
                <a:latin typeface="urw-din"/>
              </a:rPr>
            </a:br>
            <a:r>
              <a:rPr lang="en-US" sz="2000" dirty="0">
                <a:solidFill>
                  <a:srgbClr val="D60093"/>
                </a:solidFill>
                <a:latin typeface="urw-din"/>
              </a:rPr>
              <a:t>These set of instructions will set the auxiliary carry flag to 1, as on adding 2B and 39, addition of lower order nibbles B and 9 will generate a carry.</a:t>
            </a:r>
          </a:p>
        </p:txBody>
      </p:sp>
    </p:spTree>
    <p:extLst>
      <p:ext uri="{BB962C8B-B14F-4D97-AF65-F5344CB8AC3E}">
        <p14:creationId xmlns:p14="http://schemas.microsoft.com/office/powerpoint/2010/main" val="4094993498"/>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1752600" y="152400"/>
            <a:ext cx="8534400"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a:solidFill>
                  <a:srgbClr val="273239"/>
                </a:solidFill>
                <a:latin typeface="urw-din"/>
              </a:rPr>
              <a:t>Carry Flag (CY) – Carry is generated when performing n bit operations and the result is more than n bits, then this flag becomes set i.e. 1, otherwise it becomes reset i.e. 0.</a:t>
            </a:r>
            <a:br>
              <a:rPr lang="en-US" sz="2000">
                <a:solidFill>
                  <a:srgbClr val="273239"/>
                </a:solidFill>
                <a:latin typeface="urw-din"/>
              </a:rPr>
            </a:br>
            <a:r>
              <a:rPr lang="en-US" sz="2000">
                <a:solidFill>
                  <a:srgbClr val="273239"/>
                </a:solidFill>
                <a:latin typeface="urw-din"/>
              </a:rPr>
              <a:t>During subtraction (A-B), if A&gt;B it becomes reset and if (A&lt;B) it becomes set.</a:t>
            </a:r>
          </a:p>
          <a:p>
            <a:r>
              <a:rPr lang="en-US" sz="2000">
                <a:solidFill>
                  <a:srgbClr val="273239"/>
                </a:solidFill>
                <a:latin typeface="urw-din"/>
              </a:rPr>
              <a:t/>
            </a:r>
            <a:br>
              <a:rPr lang="en-US" sz="2000">
                <a:solidFill>
                  <a:srgbClr val="273239"/>
                </a:solidFill>
                <a:latin typeface="urw-din"/>
              </a:rPr>
            </a:br>
            <a:r>
              <a:rPr lang="en-US" sz="2000">
                <a:solidFill>
                  <a:srgbClr val="273239"/>
                </a:solidFill>
                <a:latin typeface="urw-din"/>
              </a:rPr>
              <a:t>Carry flag is also called borrow flag.</a:t>
            </a:r>
          </a:p>
          <a:p>
            <a:r>
              <a:rPr lang="en-US" sz="2000">
                <a:solidFill>
                  <a:srgbClr val="273239"/>
                </a:solidFill>
                <a:latin typeface="urw-din"/>
              </a:rPr>
              <a:t>1-carry out from MSB bit on addition or borrow into MSB bit on subtraction</a:t>
            </a:r>
            <a:br>
              <a:rPr lang="en-US" sz="2000">
                <a:solidFill>
                  <a:srgbClr val="273239"/>
                </a:solidFill>
                <a:latin typeface="urw-din"/>
              </a:rPr>
            </a:br>
            <a:r>
              <a:rPr lang="en-US" sz="2000">
                <a:solidFill>
                  <a:srgbClr val="273239"/>
                </a:solidFill>
                <a:latin typeface="urw-din"/>
              </a:rPr>
              <a:t>0-no carry out or borrow into MSB bit</a:t>
            </a:r>
          </a:p>
          <a:p>
            <a:endParaRPr lang="en-US" sz="2000">
              <a:solidFill>
                <a:srgbClr val="273239"/>
              </a:solidFill>
              <a:latin typeface="urw-din"/>
            </a:endParaRPr>
          </a:p>
          <a:p>
            <a:r>
              <a:rPr lang="en-US" b="1"/>
              <a:t>Example:</a:t>
            </a:r>
            <a:endParaRPr lang="en-US" sz="2000">
              <a:solidFill>
                <a:srgbClr val="273239"/>
              </a:solidFill>
              <a:latin typeface="urw-din"/>
            </a:endParaRPr>
          </a:p>
          <a:p>
            <a:pPr>
              <a:buFont typeface="Calibri Light" panose="020F0302020204030204" pitchFamily="34" charset="0"/>
              <a:buAutoNum type="arabicPeriod"/>
            </a:pPr>
            <a:r>
              <a:rPr lang="en-US" sz="2000">
                <a:solidFill>
                  <a:srgbClr val="00B050"/>
                </a:solidFill>
                <a:latin typeface="urw-din"/>
              </a:rPr>
              <a:t>MVI A 30 (load 30H in register A)</a:t>
            </a:r>
            <a:br>
              <a:rPr lang="en-US" sz="2000">
                <a:solidFill>
                  <a:srgbClr val="00B050"/>
                </a:solidFill>
                <a:latin typeface="urw-din"/>
              </a:rPr>
            </a:br>
            <a:r>
              <a:rPr lang="en-US" sz="2000">
                <a:solidFill>
                  <a:srgbClr val="00B050"/>
                </a:solidFill>
                <a:latin typeface="urw-din"/>
              </a:rPr>
              <a:t>MVI B 40 (load 40H in register B)</a:t>
            </a:r>
            <a:br>
              <a:rPr lang="en-US" sz="2000">
                <a:solidFill>
                  <a:srgbClr val="00B050"/>
                </a:solidFill>
                <a:latin typeface="urw-din"/>
              </a:rPr>
            </a:br>
            <a:r>
              <a:rPr lang="en-US" sz="2000">
                <a:solidFill>
                  <a:srgbClr val="00B050"/>
                </a:solidFill>
                <a:latin typeface="urw-din"/>
              </a:rPr>
              <a:t>SUB B (A = A – B)</a:t>
            </a:r>
            <a:br>
              <a:rPr lang="en-US" sz="2000">
                <a:solidFill>
                  <a:srgbClr val="00B050"/>
                </a:solidFill>
                <a:latin typeface="urw-din"/>
              </a:rPr>
            </a:br>
            <a:r>
              <a:rPr lang="en-US" sz="2000">
                <a:solidFill>
                  <a:srgbClr val="00B050"/>
                </a:solidFill>
                <a:latin typeface="urw-din"/>
              </a:rPr>
              <a:t>These set of instructions will set the carry flag to 1 as 30 – 40 generates a carry/borrow.</a:t>
            </a:r>
          </a:p>
          <a:p>
            <a:pPr>
              <a:buFont typeface="Calibri Light" panose="020F0302020204030204" pitchFamily="34" charset="0"/>
              <a:buAutoNum type="arabicPeriod"/>
            </a:pPr>
            <a:r>
              <a:rPr lang="en-US" sz="2000">
                <a:solidFill>
                  <a:srgbClr val="002060"/>
                </a:solidFill>
                <a:latin typeface="urw-din"/>
              </a:rPr>
              <a:t>MVI A 40 (load 40H in register A)</a:t>
            </a:r>
            <a:br>
              <a:rPr lang="en-US" sz="2000">
                <a:solidFill>
                  <a:srgbClr val="002060"/>
                </a:solidFill>
                <a:latin typeface="urw-din"/>
              </a:rPr>
            </a:br>
            <a:r>
              <a:rPr lang="en-US" sz="2000">
                <a:solidFill>
                  <a:srgbClr val="002060"/>
                </a:solidFill>
                <a:latin typeface="urw-din"/>
              </a:rPr>
              <a:t>MVI B 30 (load 30H in register B)</a:t>
            </a:r>
            <a:br>
              <a:rPr lang="en-US" sz="2000">
                <a:solidFill>
                  <a:srgbClr val="002060"/>
                </a:solidFill>
                <a:latin typeface="urw-din"/>
              </a:rPr>
            </a:br>
            <a:r>
              <a:rPr lang="en-US" sz="2000">
                <a:solidFill>
                  <a:srgbClr val="002060"/>
                </a:solidFill>
                <a:latin typeface="urw-din"/>
              </a:rPr>
              <a:t>SUB B (A = A – B)</a:t>
            </a:r>
            <a:br>
              <a:rPr lang="en-US" sz="2000">
                <a:solidFill>
                  <a:srgbClr val="002060"/>
                </a:solidFill>
                <a:latin typeface="urw-din"/>
              </a:rPr>
            </a:br>
            <a:r>
              <a:rPr lang="en-US" sz="2000">
                <a:solidFill>
                  <a:srgbClr val="002060"/>
                </a:solidFill>
                <a:latin typeface="urw-din"/>
              </a:rPr>
              <a:t>These set of instructions will reset the sign flag to 0 as 40 – 30 does not generate any carry/borrow.</a:t>
            </a:r>
          </a:p>
        </p:txBody>
      </p:sp>
    </p:spTree>
    <p:extLst>
      <p:ext uri="{BB962C8B-B14F-4D97-AF65-F5344CB8AC3E}">
        <p14:creationId xmlns:p14="http://schemas.microsoft.com/office/powerpoint/2010/main" val="189555248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Careers in Microprocessor Technology: Advice from an Expert | IEEE Computer  Socie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938" y="1752600"/>
            <a:ext cx="185896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4"/>
          <p:cNvSpPr>
            <a:spLocks noChangeArrowheads="1"/>
          </p:cNvSpPr>
          <p:nvPr/>
        </p:nvSpPr>
        <p:spPr bwMode="auto">
          <a:xfrm>
            <a:off x="1658939" y="4565651"/>
            <a:ext cx="57880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The microprocessor is the central unit of a computer system that performs arithmetic and logic operations, which generally include adding, subtracting, transferring numbers from one area to another, and comparing two numbers. </a:t>
            </a:r>
          </a:p>
          <a:p>
            <a:r>
              <a:rPr lang="en-US" altLang="en-US" sz="1800"/>
              <a:t>It's often known simply as a processor, a central processing unit, or as a logic chip.</a:t>
            </a:r>
          </a:p>
        </p:txBody>
      </p:sp>
      <p:pic>
        <p:nvPicPr>
          <p:cNvPr id="9220" name="Picture 8" descr="Intel i5 Desktop CPU Microprocessor For Computer, Rs 4000 /piece | ID:  220300015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538" y="3956050"/>
            <a:ext cx="2709862"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p:cNvSpPr>
            <a:spLocks noChangeArrowheads="1"/>
          </p:cNvSpPr>
          <p:nvPr/>
        </p:nvSpPr>
        <p:spPr bwMode="auto">
          <a:xfrm>
            <a:off x="1792288" y="1817689"/>
            <a:ext cx="63992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202124"/>
                </a:solidFill>
                <a:latin typeface="Arial" panose="020B0604020202020204" pitchFamily="34" charset="0"/>
              </a:rPr>
              <a:t>A </a:t>
            </a:r>
            <a:r>
              <a:rPr lang="en-US" altLang="en-US" sz="1800" b="1">
                <a:solidFill>
                  <a:srgbClr val="202124"/>
                </a:solidFill>
                <a:latin typeface="Arial" panose="020B0604020202020204" pitchFamily="34" charset="0"/>
              </a:rPr>
              <a:t>microprocessor</a:t>
            </a:r>
            <a:r>
              <a:rPr lang="en-US" altLang="en-US" sz="1800">
                <a:solidFill>
                  <a:srgbClr val="202124"/>
                </a:solidFill>
                <a:latin typeface="Arial" panose="020B0604020202020204" pitchFamily="34" charset="0"/>
              </a:rPr>
              <a:t> is an electronic component that is used by a computer to do its work. </a:t>
            </a:r>
          </a:p>
          <a:p>
            <a:r>
              <a:rPr lang="en-US" altLang="en-US" sz="1800">
                <a:solidFill>
                  <a:srgbClr val="202124"/>
                </a:solidFill>
                <a:latin typeface="Arial" panose="020B0604020202020204" pitchFamily="34" charset="0"/>
              </a:rPr>
              <a:t>It is a central processing unit on a single integrated circuit chip containing millions of very small components including transistors, resistors, and diodes that work together.</a:t>
            </a:r>
          </a:p>
          <a:p>
            <a:endParaRPr lang="en-US" altLang="en-US" sz="1800">
              <a:solidFill>
                <a:srgbClr val="202124"/>
              </a:solidFill>
              <a:latin typeface="Arial" panose="020B0604020202020204" pitchFamily="34" charset="0"/>
            </a:endParaRPr>
          </a:p>
        </p:txBody>
      </p:sp>
      <p:pic>
        <p:nvPicPr>
          <p:cNvPr id="9222" name="Picture 6" descr="Computer Processor Maintenance Detail. Hands Installing A Microprocessor..  Stock Photo, Picture And Royalty Free Image. Image 138739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6" y="2968626"/>
            <a:ext cx="22447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827463" y="1008063"/>
            <a:ext cx="3446462" cy="715962"/>
          </a:xfrm>
          <a:prstGeom prst="rect">
            <a:avLst/>
          </a:prstGeom>
        </p:spPr>
        <p:txBody>
          <a:bodyPr wrap="none">
            <a:spAutoFit/>
          </a:bodyPr>
          <a:lstStyle/>
          <a:p>
            <a:pPr>
              <a:defRPr/>
            </a:pPr>
            <a:r>
              <a:rPr lang="en-US" sz="4050" dirty="0"/>
              <a:t>Microprocessor</a:t>
            </a:r>
          </a:p>
        </p:txBody>
      </p:sp>
    </p:spTree>
    <p:extLst>
      <p:ext uri="{BB962C8B-B14F-4D97-AF65-F5344CB8AC3E}">
        <p14:creationId xmlns:p14="http://schemas.microsoft.com/office/powerpoint/2010/main" val="146599583"/>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625601" y="1123950"/>
            <a:ext cx="337026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dirty="0"/>
              <a:t>Main task of Processor :  </a:t>
            </a:r>
            <a:endParaRPr lang="en-IN" altLang="en-US" sz="2100" b="1" dirty="0"/>
          </a:p>
        </p:txBody>
      </p:sp>
      <p:sp>
        <p:nvSpPr>
          <p:cNvPr id="8" name="TextBox 7"/>
          <p:cNvSpPr txBox="1">
            <a:spLocks noChangeArrowheads="1"/>
          </p:cNvSpPr>
          <p:nvPr/>
        </p:nvSpPr>
        <p:spPr bwMode="auto">
          <a:xfrm>
            <a:off x="1785939" y="2286001"/>
            <a:ext cx="14827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a:solidFill>
                  <a:srgbClr val="FF0000"/>
                </a:solidFill>
              </a:rPr>
              <a:t>Fetch</a:t>
            </a:r>
            <a:endParaRPr lang="en-IN" altLang="en-US" sz="2100" b="1"/>
          </a:p>
        </p:txBody>
      </p:sp>
      <p:sp>
        <p:nvSpPr>
          <p:cNvPr id="9" name="TextBox 8"/>
          <p:cNvSpPr txBox="1">
            <a:spLocks noChangeArrowheads="1"/>
          </p:cNvSpPr>
          <p:nvPr/>
        </p:nvSpPr>
        <p:spPr bwMode="auto">
          <a:xfrm>
            <a:off x="1768475" y="2895601"/>
            <a:ext cx="15001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a:solidFill>
                  <a:srgbClr val="FF0000"/>
                </a:solidFill>
              </a:rPr>
              <a:t>Decode</a:t>
            </a:r>
            <a:endParaRPr lang="en-IN" altLang="en-US" sz="2100" b="1"/>
          </a:p>
        </p:txBody>
      </p:sp>
      <p:sp>
        <p:nvSpPr>
          <p:cNvPr id="10" name="TextBox 9"/>
          <p:cNvSpPr txBox="1">
            <a:spLocks noChangeArrowheads="1"/>
          </p:cNvSpPr>
          <p:nvPr/>
        </p:nvSpPr>
        <p:spPr bwMode="auto">
          <a:xfrm>
            <a:off x="1768475" y="3505201"/>
            <a:ext cx="15001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b="1" dirty="0">
                <a:solidFill>
                  <a:srgbClr val="FF0000"/>
                </a:solidFill>
              </a:rPr>
              <a:t>Execute</a:t>
            </a:r>
            <a:endParaRPr lang="en-IN" altLang="en-US" sz="2100" b="1" dirty="0"/>
          </a:p>
        </p:txBody>
      </p:sp>
    </p:spTree>
    <p:extLst>
      <p:ext uri="{BB962C8B-B14F-4D97-AF65-F5344CB8AC3E}">
        <p14:creationId xmlns:p14="http://schemas.microsoft.com/office/powerpoint/2010/main" val="2234569321"/>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1488" y="2689226"/>
            <a:ext cx="1333500" cy="11604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Processor</a:t>
            </a:r>
            <a:endParaRPr lang="en-US" dirty="0"/>
          </a:p>
        </p:txBody>
      </p:sp>
      <p:graphicFrame>
        <p:nvGraphicFramePr>
          <p:cNvPr id="5" name="Table 4"/>
          <p:cNvGraphicFramePr>
            <a:graphicFrameLocks noGrp="1"/>
          </p:cNvGraphicFramePr>
          <p:nvPr/>
        </p:nvGraphicFramePr>
        <p:xfrm>
          <a:off x="5589588" y="2184400"/>
          <a:ext cx="2500312" cy="2255840"/>
        </p:xfrm>
        <a:graphic>
          <a:graphicData uri="http://schemas.openxmlformats.org/drawingml/2006/table">
            <a:tbl>
              <a:tblPr firstRow="1" bandRow="1"/>
              <a:tblGrid>
                <a:gridCol w="2500312">
                  <a:extLst>
                    <a:ext uri="{9D8B030D-6E8A-4147-A177-3AD203B41FA5}">
                      <a16:colId xmlns="" xmlns:a16="http://schemas.microsoft.com/office/drawing/2014/main" val="20000"/>
                    </a:ext>
                  </a:extLst>
                </a:gridCol>
              </a:tblGrid>
              <a:tr h="281980">
                <a:tc>
                  <a:txBody>
                    <a:bodyPr/>
                    <a:lstStyle/>
                    <a:p>
                      <a:endParaRPr lang="en-US" sz="1400" dirty="0"/>
                    </a:p>
                  </a:txBody>
                  <a:tcPr marL="68592" marR="68592" marT="34295" marB="34295"/>
                </a:tc>
                <a:extLst>
                  <a:ext uri="{0D108BD9-81ED-4DB2-BD59-A6C34878D82A}">
                    <a16:rowId xmlns="" xmlns:a16="http://schemas.microsoft.com/office/drawing/2014/main" val="10000"/>
                  </a:ext>
                </a:extLst>
              </a:tr>
              <a:tr h="281980">
                <a:tc>
                  <a:txBody>
                    <a:bodyPr/>
                    <a:lstStyle/>
                    <a:p>
                      <a:endParaRPr lang="en-US" sz="1400" dirty="0"/>
                    </a:p>
                  </a:txBody>
                  <a:tcPr marL="68592" marR="68592" marT="34295" marB="34295"/>
                </a:tc>
                <a:extLst>
                  <a:ext uri="{0D108BD9-81ED-4DB2-BD59-A6C34878D82A}">
                    <a16:rowId xmlns="" xmlns:a16="http://schemas.microsoft.com/office/drawing/2014/main" val="10001"/>
                  </a:ext>
                </a:extLst>
              </a:tr>
              <a:tr h="281980">
                <a:tc>
                  <a:txBody>
                    <a:bodyPr/>
                    <a:lstStyle/>
                    <a:p>
                      <a:endParaRPr lang="en-US" sz="1400" dirty="0"/>
                    </a:p>
                  </a:txBody>
                  <a:tcPr marL="68592" marR="68592" marT="34295" marB="34295"/>
                </a:tc>
                <a:extLst>
                  <a:ext uri="{0D108BD9-81ED-4DB2-BD59-A6C34878D82A}">
                    <a16:rowId xmlns="" xmlns:a16="http://schemas.microsoft.com/office/drawing/2014/main" val="10002"/>
                  </a:ext>
                </a:extLst>
              </a:tr>
              <a:tr h="281980">
                <a:tc>
                  <a:txBody>
                    <a:bodyPr/>
                    <a:lstStyle/>
                    <a:p>
                      <a:endParaRPr lang="en-US" sz="1400"/>
                    </a:p>
                  </a:txBody>
                  <a:tcPr marL="68592" marR="68592" marT="34295" marB="34295"/>
                </a:tc>
                <a:extLst>
                  <a:ext uri="{0D108BD9-81ED-4DB2-BD59-A6C34878D82A}">
                    <a16:rowId xmlns="" xmlns:a16="http://schemas.microsoft.com/office/drawing/2014/main" val="10003"/>
                  </a:ext>
                </a:extLst>
              </a:tr>
              <a:tr h="281980">
                <a:tc>
                  <a:txBody>
                    <a:bodyPr/>
                    <a:lstStyle/>
                    <a:p>
                      <a:endParaRPr lang="en-US" sz="1400"/>
                    </a:p>
                  </a:txBody>
                  <a:tcPr marL="68592" marR="68592" marT="34295" marB="34295"/>
                </a:tc>
                <a:extLst>
                  <a:ext uri="{0D108BD9-81ED-4DB2-BD59-A6C34878D82A}">
                    <a16:rowId xmlns="" xmlns:a16="http://schemas.microsoft.com/office/drawing/2014/main" val="10004"/>
                  </a:ext>
                </a:extLst>
              </a:tr>
              <a:tr h="281980">
                <a:tc>
                  <a:txBody>
                    <a:bodyPr/>
                    <a:lstStyle/>
                    <a:p>
                      <a:endParaRPr lang="en-US" sz="1400"/>
                    </a:p>
                  </a:txBody>
                  <a:tcPr marL="68592" marR="68592" marT="34295" marB="34295"/>
                </a:tc>
                <a:extLst>
                  <a:ext uri="{0D108BD9-81ED-4DB2-BD59-A6C34878D82A}">
                    <a16:rowId xmlns="" xmlns:a16="http://schemas.microsoft.com/office/drawing/2014/main" val="10005"/>
                  </a:ext>
                </a:extLst>
              </a:tr>
              <a:tr h="281980">
                <a:tc>
                  <a:txBody>
                    <a:bodyPr/>
                    <a:lstStyle/>
                    <a:p>
                      <a:endParaRPr lang="en-US" sz="1400"/>
                    </a:p>
                  </a:txBody>
                  <a:tcPr marL="68592" marR="68592" marT="34295" marB="34295"/>
                </a:tc>
                <a:extLst>
                  <a:ext uri="{0D108BD9-81ED-4DB2-BD59-A6C34878D82A}">
                    <a16:rowId xmlns="" xmlns:a16="http://schemas.microsoft.com/office/drawing/2014/main" val="10006"/>
                  </a:ext>
                </a:extLst>
              </a:tr>
              <a:tr h="281980">
                <a:tc>
                  <a:txBody>
                    <a:bodyPr/>
                    <a:lstStyle/>
                    <a:p>
                      <a:endParaRPr lang="en-US" sz="1400" dirty="0"/>
                    </a:p>
                  </a:txBody>
                  <a:tcPr marL="68592" marR="68592" marT="34295" marB="34295"/>
                </a:tc>
                <a:extLst>
                  <a:ext uri="{0D108BD9-81ED-4DB2-BD59-A6C34878D82A}">
                    <a16:rowId xmlns="" xmlns:a16="http://schemas.microsoft.com/office/drawing/2014/main" val="10007"/>
                  </a:ext>
                </a:extLst>
              </a:tr>
            </a:tbl>
          </a:graphicData>
        </a:graphic>
      </p:graphicFrame>
      <p:sp>
        <p:nvSpPr>
          <p:cNvPr id="6" name="Rectangle 5"/>
          <p:cNvSpPr>
            <a:spLocks noChangeArrowheads="1"/>
          </p:cNvSpPr>
          <p:nvPr/>
        </p:nvSpPr>
        <p:spPr bwMode="auto">
          <a:xfrm>
            <a:off x="6237289" y="1892300"/>
            <a:ext cx="979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FF0000"/>
                </a:solidFill>
              </a:rPr>
              <a:t>Memory</a:t>
            </a:r>
            <a:endParaRPr lang="en-US" altLang="en-US" sz="1800"/>
          </a:p>
        </p:txBody>
      </p:sp>
      <p:sp>
        <p:nvSpPr>
          <p:cNvPr id="7" name="Rectangle 6"/>
          <p:cNvSpPr>
            <a:spLocks noChangeArrowheads="1"/>
          </p:cNvSpPr>
          <p:nvPr/>
        </p:nvSpPr>
        <p:spPr bwMode="auto">
          <a:xfrm>
            <a:off x="1641476" y="609600"/>
            <a:ext cx="7813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en-US" altLang="en-US" sz="1800">
                <a:solidFill>
                  <a:srgbClr val="202124"/>
                </a:solidFill>
                <a:latin typeface="Arial" panose="020B0604020202020204" pitchFamily="34" charset="0"/>
              </a:rPr>
              <a:t>Programmer write a program using HLL or ALP(</a:t>
            </a:r>
            <a:r>
              <a:rPr lang="en-US" altLang="en-US" sz="1800">
                <a:solidFill>
                  <a:srgbClr val="FF0000"/>
                </a:solidFill>
                <a:latin typeface="Arial" panose="020B0604020202020204" pitchFamily="34" charset="0"/>
              </a:rPr>
              <a:t>instructions</a:t>
            </a:r>
            <a:r>
              <a:rPr lang="en-US" altLang="en-US" sz="1800">
                <a:solidFill>
                  <a:srgbClr val="202124"/>
                </a:solidFill>
                <a:latin typeface="Arial" panose="020B0604020202020204" pitchFamily="34" charset="0"/>
              </a:rPr>
              <a:t>)</a:t>
            </a:r>
          </a:p>
          <a:p>
            <a:pPr>
              <a:buFontTx/>
              <a:buAutoNum type="arabicPeriod"/>
            </a:pPr>
            <a:r>
              <a:rPr lang="en-US" altLang="en-US" sz="1800">
                <a:solidFill>
                  <a:srgbClr val="202124"/>
                </a:solidFill>
                <a:latin typeface="Arial" panose="020B0604020202020204" pitchFamily="34" charset="0"/>
              </a:rPr>
              <a:t>Assmbler will convert HLL/ALP into machine code.(</a:t>
            </a:r>
            <a:r>
              <a:rPr lang="en-US" altLang="en-US" sz="1800">
                <a:solidFill>
                  <a:srgbClr val="FF0000"/>
                </a:solidFill>
                <a:latin typeface="Arial" panose="020B0604020202020204" pitchFamily="34" charset="0"/>
              </a:rPr>
              <a:t>opcode </a:t>
            </a:r>
            <a:r>
              <a:rPr lang="en-US" altLang="en-US" sz="1800">
                <a:solidFill>
                  <a:srgbClr val="202124"/>
                </a:solidFill>
                <a:latin typeface="Arial" panose="020B0604020202020204" pitchFamily="34" charset="0"/>
              </a:rPr>
              <a:t>of instructions (</a:t>
            </a:r>
            <a:r>
              <a:rPr lang="en-US" altLang="en-US" sz="1800">
                <a:solidFill>
                  <a:srgbClr val="FF0000"/>
                </a:solidFill>
                <a:latin typeface="Arial" panose="020B0604020202020204" pitchFamily="34" charset="0"/>
              </a:rPr>
              <a:t>hex</a:t>
            </a:r>
            <a:r>
              <a:rPr lang="en-US" altLang="en-US" sz="1800">
                <a:solidFill>
                  <a:srgbClr val="202124"/>
                </a:solidFill>
                <a:latin typeface="Arial" panose="020B0604020202020204" pitchFamily="34" charset="0"/>
              </a:rPr>
              <a:t>))</a:t>
            </a:r>
          </a:p>
          <a:p>
            <a:pPr>
              <a:buFontTx/>
              <a:buAutoNum type="arabicPeriod"/>
            </a:pPr>
            <a:r>
              <a:rPr lang="en-US" altLang="en-US" sz="1800">
                <a:solidFill>
                  <a:srgbClr val="202124"/>
                </a:solidFill>
                <a:latin typeface="Arial" panose="020B0604020202020204" pitchFamily="34" charset="0"/>
              </a:rPr>
              <a:t>Loader is responsible to load program into memory (</a:t>
            </a:r>
            <a:r>
              <a:rPr lang="en-US" altLang="en-US" sz="1800">
                <a:solidFill>
                  <a:srgbClr val="FF0000"/>
                </a:solidFill>
                <a:latin typeface="Arial" panose="020B0604020202020204" pitchFamily="34" charset="0"/>
              </a:rPr>
              <a:t>binary</a:t>
            </a:r>
            <a:r>
              <a:rPr lang="en-US" altLang="en-US" sz="1800">
                <a:solidFill>
                  <a:srgbClr val="202124"/>
                </a:solidFill>
                <a:latin typeface="Arial" panose="020B0604020202020204" pitchFamily="34" charset="0"/>
              </a:rPr>
              <a:t> form)</a:t>
            </a:r>
            <a:endParaRPr lang="en-US" altLang="en-US" sz="1800"/>
          </a:p>
        </p:txBody>
      </p:sp>
      <p:sp>
        <p:nvSpPr>
          <p:cNvPr id="9" name="Rectangle 8"/>
          <p:cNvSpPr/>
          <p:nvPr/>
        </p:nvSpPr>
        <p:spPr>
          <a:xfrm>
            <a:off x="3074989" y="3086100"/>
            <a:ext cx="2509837" cy="266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a:spLocks noChangeArrowheads="1"/>
          </p:cNvSpPr>
          <p:nvPr/>
        </p:nvSpPr>
        <p:spPr bwMode="auto">
          <a:xfrm>
            <a:off x="4845051" y="2168525"/>
            <a:ext cx="703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FF0000"/>
                </a:solidFill>
              </a:rPr>
              <a:t>0000 </a:t>
            </a:r>
            <a:endParaRPr lang="en-US" altLang="en-US" sz="1800"/>
          </a:p>
        </p:txBody>
      </p:sp>
      <p:sp>
        <p:nvSpPr>
          <p:cNvPr id="11" name="Rectangle 10"/>
          <p:cNvSpPr>
            <a:spLocks noChangeArrowheads="1"/>
          </p:cNvSpPr>
          <p:nvPr/>
        </p:nvSpPr>
        <p:spPr bwMode="auto">
          <a:xfrm>
            <a:off x="4845051" y="2457450"/>
            <a:ext cx="703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FF0000"/>
                </a:solidFill>
              </a:rPr>
              <a:t>0001 </a:t>
            </a:r>
            <a:endParaRPr lang="en-US" altLang="en-US" sz="1800"/>
          </a:p>
        </p:txBody>
      </p:sp>
      <p:sp>
        <p:nvSpPr>
          <p:cNvPr id="12" name="Rectangle 11"/>
          <p:cNvSpPr>
            <a:spLocks noChangeArrowheads="1"/>
          </p:cNvSpPr>
          <p:nvPr/>
        </p:nvSpPr>
        <p:spPr bwMode="auto">
          <a:xfrm>
            <a:off x="4845051" y="2733675"/>
            <a:ext cx="703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FF0000"/>
                </a:solidFill>
              </a:rPr>
              <a:t>0002 </a:t>
            </a:r>
            <a:endParaRPr lang="en-US" altLang="en-US" sz="1800"/>
          </a:p>
        </p:txBody>
      </p:sp>
      <p:sp>
        <p:nvSpPr>
          <p:cNvPr id="13" name="Rectangle 12"/>
          <p:cNvSpPr>
            <a:spLocks noChangeArrowheads="1"/>
          </p:cNvSpPr>
          <p:nvPr/>
        </p:nvSpPr>
        <p:spPr bwMode="auto">
          <a:xfrm>
            <a:off x="4819651" y="4181475"/>
            <a:ext cx="754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FF0000"/>
                </a:solidFill>
              </a:rPr>
              <a:t>FFFF </a:t>
            </a:r>
            <a:endParaRPr lang="en-US" altLang="en-US" sz="1800"/>
          </a:p>
        </p:txBody>
      </p:sp>
      <p:sp>
        <p:nvSpPr>
          <p:cNvPr id="14" name="Right Brace 13"/>
          <p:cNvSpPr/>
          <p:nvPr/>
        </p:nvSpPr>
        <p:spPr>
          <a:xfrm>
            <a:off x="8164514" y="2306638"/>
            <a:ext cx="568325" cy="20129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Rectangle 14"/>
          <p:cNvSpPr>
            <a:spLocks noChangeArrowheads="1"/>
          </p:cNvSpPr>
          <p:nvPr/>
        </p:nvSpPr>
        <p:spPr bwMode="auto">
          <a:xfrm>
            <a:off x="8543925" y="2587626"/>
            <a:ext cx="2006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 Individual location size of memory is always 1Byte i.e. 8 bits.</a:t>
            </a:r>
          </a:p>
          <a:p>
            <a:endParaRPr lang="en-US" altLang="en-US" sz="1800">
              <a:solidFill>
                <a:srgbClr val="FF0000"/>
              </a:solidFill>
            </a:endParaRPr>
          </a:p>
          <a:p>
            <a:r>
              <a:rPr lang="en-US" altLang="en-US" sz="1800">
                <a:solidFill>
                  <a:srgbClr val="FF0000"/>
                </a:solidFill>
              </a:rPr>
              <a:t>* Entire memory size of memory is depend upon the address bus size of processor.</a:t>
            </a:r>
            <a:endParaRPr lang="en-US" altLang="en-US" sz="1800"/>
          </a:p>
        </p:txBody>
      </p:sp>
      <p:sp>
        <p:nvSpPr>
          <p:cNvPr id="16" name="Rectangle 15"/>
          <p:cNvSpPr/>
          <p:nvPr/>
        </p:nvSpPr>
        <p:spPr>
          <a:xfrm>
            <a:off x="1577975" y="4772026"/>
            <a:ext cx="5803900" cy="1477963"/>
          </a:xfrm>
          <a:prstGeom prst="rect">
            <a:avLst/>
          </a:prstGeom>
        </p:spPr>
        <p:txBody>
          <a:bodyPr>
            <a:spAutoFit/>
          </a:bodyPr>
          <a:lstStyle/>
          <a:p>
            <a:pPr marL="257175" indent="-257175">
              <a:buFontTx/>
              <a:buAutoNum type="arabicPeriod"/>
              <a:defRPr/>
            </a:pPr>
            <a:r>
              <a:rPr lang="en-US" dirty="0">
                <a:solidFill>
                  <a:srgbClr val="202124"/>
                </a:solidFill>
                <a:latin typeface="arial" panose="020B0604020202020204" pitchFamily="34" charset="0"/>
              </a:rPr>
              <a:t>Processor calculates the memory address and fetch the content of that memory location.</a:t>
            </a:r>
            <a:endParaRPr lang="en-US" dirty="0"/>
          </a:p>
          <a:p>
            <a:pPr marL="257175" indent="-257175">
              <a:buFontTx/>
              <a:buAutoNum type="arabicPeriod"/>
              <a:defRPr/>
            </a:pPr>
            <a:r>
              <a:rPr lang="en-US" dirty="0">
                <a:solidFill>
                  <a:srgbClr val="202124"/>
                </a:solidFill>
                <a:latin typeface="arial" panose="020B0604020202020204" pitchFamily="34" charset="0"/>
              </a:rPr>
              <a:t>Processor decodes the fetched instruction and execute it.</a:t>
            </a:r>
          </a:p>
          <a:p>
            <a:pPr>
              <a:defRPr/>
            </a:pPr>
            <a:endParaRPr lang="en-US" dirty="0">
              <a:solidFill>
                <a:srgbClr val="202124"/>
              </a:solidFill>
              <a:latin typeface="arial" panose="020B0604020202020204" pitchFamily="34" charset="0"/>
            </a:endParaRPr>
          </a:p>
        </p:txBody>
      </p:sp>
      <p:sp>
        <p:nvSpPr>
          <p:cNvPr id="17" name="Rectangle 16"/>
          <p:cNvSpPr>
            <a:spLocks noChangeArrowheads="1"/>
          </p:cNvSpPr>
          <p:nvPr/>
        </p:nvSpPr>
        <p:spPr bwMode="auto">
          <a:xfrm>
            <a:off x="7246939" y="5581650"/>
            <a:ext cx="3317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latin typeface="Arial" panose="020B0604020202020204" pitchFamily="34" charset="0"/>
              </a:rPr>
              <a:t>Content of memory location can be Data/instructions</a:t>
            </a:r>
            <a:endParaRPr lang="en-US" altLang="en-US" sz="1800"/>
          </a:p>
        </p:txBody>
      </p:sp>
      <p:sp>
        <p:nvSpPr>
          <p:cNvPr id="11298" name="Rectangle 17"/>
          <p:cNvSpPr>
            <a:spLocks noChangeArrowheads="1"/>
          </p:cNvSpPr>
          <p:nvPr/>
        </p:nvSpPr>
        <p:spPr bwMode="auto">
          <a:xfrm>
            <a:off x="4502150" y="190500"/>
            <a:ext cx="3709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u="sng"/>
              <a:t>Basic Functions of processor</a:t>
            </a:r>
          </a:p>
        </p:txBody>
      </p:sp>
      <p:sp>
        <p:nvSpPr>
          <p:cNvPr id="19" name="Rectangle 18"/>
          <p:cNvSpPr>
            <a:spLocks noChangeArrowheads="1"/>
          </p:cNvSpPr>
          <p:nvPr/>
        </p:nvSpPr>
        <p:spPr bwMode="auto">
          <a:xfrm>
            <a:off x="3143250" y="3074988"/>
            <a:ext cx="2287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FF0000"/>
                </a:solidFill>
              </a:rPr>
              <a:t>Address bus / Data bus</a:t>
            </a:r>
            <a:endParaRPr lang="en-US" altLang="en-US" sz="1800"/>
          </a:p>
        </p:txBody>
      </p:sp>
    </p:spTree>
    <p:extLst>
      <p:ext uri="{BB962C8B-B14F-4D97-AF65-F5344CB8AC3E}">
        <p14:creationId xmlns:p14="http://schemas.microsoft.com/office/powerpoint/2010/main" val="3477148159"/>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2775857" y="272143"/>
            <a:ext cx="518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dirty="0">
                <a:solidFill>
                  <a:schemeClr val="tx2"/>
                </a:solidFill>
                <a:latin typeface="Arial" panose="020B0604020202020204" pitchFamily="34" charset="0"/>
              </a:rPr>
              <a:t>8085 Microprocessor</a:t>
            </a:r>
          </a:p>
        </p:txBody>
      </p:sp>
      <p:sp>
        <p:nvSpPr>
          <p:cNvPr id="5" name="Rectangle 3"/>
          <p:cNvSpPr txBox="1">
            <a:spLocks noChangeArrowheads="1"/>
          </p:cNvSpPr>
          <p:nvPr/>
        </p:nvSpPr>
        <p:spPr>
          <a:xfrm>
            <a:off x="794657" y="1262743"/>
            <a:ext cx="11081657" cy="5053921"/>
          </a:xfrm>
          <a:prstGeom prst="rect">
            <a:avLst/>
          </a:prstGeom>
        </p:spPr>
        <p:txBody>
          <a:bodyPr/>
          <a:lstStyle/>
          <a:p>
            <a:pPr marL="342900" indent="-342900" algn="just">
              <a:lnSpc>
                <a:spcPct val="80000"/>
              </a:lnSpc>
              <a:spcBef>
                <a:spcPct val="20000"/>
              </a:spcBef>
              <a:buClr>
                <a:schemeClr val="folHlink"/>
              </a:buClr>
              <a:buSzPct val="60000"/>
              <a:buFont typeface="Wingdings" pitchFamily="2" charset="2"/>
              <a:buChar char="n"/>
              <a:defRPr/>
            </a:pPr>
            <a:r>
              <a:rPr lang="en-US" sz="2600" b="1" kern="0" dirty="0">
                <a:solidFill>
                  <a:srgbClr val="FF0000"/>
                </a:solidFill>
              </a:rPr>
              <a:t>Intel 8085 is an 8-bit</a:t>
            </a:r>
            <a:r>
              <a:rPr lang="en-US" sz="2600" b="1" kern="0" dirty="0"/>
              <a:t>, N-channel Metal Oxide semiconductor (NMOS) microprocessor</a:t>
            </a:r>
          </a:p>
          <a:p>
            <a:pPr marL="342900" indent="-342900" algn="just">
              <a:lnSpc>
                <a:spcPct val="80000"/>
              </a:lnSpc>
              <a:spcBef>
                <a:spcPct val="20000"/>
              </a:spcBef>
              <a:buClr>
                <a:schemeClr val="folHlink"/>
              </a:buClr>
              <a:buSzPct val="60000"/>
              <a:buFont typeface="Wingdings" pitchFamily="2" charset="2"/>
              <a:buChar char="n"/>
              <a:defRPr/>
            </a:pPr>
            <a:r>
              <a:rPr lang="en-US" sz="2600" b="1" kern="0" dirty="0">
                <a:solidFill>
                  <a:srgbClr val="00B050"/>
                </a:solidFill>
              </a:rPr>
              <a:t>It is a 40 pin IC package </a:t>
            </a:r>
            <a:r>
              <a:rPr lang="en-US" sz="2600" b="1" kern="0" dirty="0"/>
              <a:t>fabricated on a single Large Scale Integration (LSI) chip</a:t>
            </a:r>
          </a:p>
          <a:p>
            <a:pPr marL="342900" indent="-342900" algn="just">
              <a:lnSpc>
                <a:spcPct val="80000"/>
              </a:lnSpc>
              <a:spcBef>
                <a:spcPct val="20000"/>
              </a:spcBef>
              <a:buClr>
                <a:schemeClr val="folHlink"/>
              </a:buClr>
              <a:buSzPct val="60000"/>
              <a:buFont typeface="Wingdings" pitchFamily="2" charset="2"/>
              <a:buChar char="n"/>
              <a:defRPr/>
            </a:pPr>
            <a:r>
              <a:rPr lang="en-IN" sz="2800" b="1" dirty="0">
                <a:solidFill>
                  <a:srgbClr val="B52A1B"/>
                </a:solidFill>
                <a:latin typeface="Times New Roman" pitchFamily="28" charset="0"/>
              </a:rPr>
              <a:t>It has 8 data lines and 16 address lines hence capacity</a:t>
            </a:r>
            <a:r>
              <a:rPr lang="en-IN" sz="2800" b="1" dirty="0">
                <a:latin typeface="Times New Roman" pitchFamily="28" charset="0"/>
              </a:rPr>
              <a:t> = </a:t>
            </a:r>
            <a:r>
              <a:rPr lang="en-IN" sz="2800" b="1" dirty="0">
                <a:solidFill>
                  <a:srgbClr val="D60093"/>
                </a:solidFill>
                <a:latin typeface="Times New Roman" pitchFamily="28" charset="0"/>
              </a:rPr>
              <a:t>64 </a:t>
            </a:r>
            <a:r>
              <a:rPr lang="en-IN" sz="2800" b="1" dirty="0" err="1">
                <a:solidFill>
                  <a:srgbClr val="D60093"/>
                </a:solidFill>
                <a:latin typeface="Times New Roman" pitchFamily="28" charset="0"/>
              </a:rPr>
              <a:t>kB</a:t>
            </a:r>
            <a:r>
              <a:rPr lang="en-IN" sz="2800" b="1" dirty="0">
                <a:solidFill>
                  <a:srgbClr val="D60093"/>
                </a:solidFill>
                <a:latin typeface="Times New Roman" pitchFamily="28" charset="0"/>
              </a:rPr>
              <a:t> of </a:t>
            </a:r>
            <a:r>
              <a:rPr lang="en-IN" sz="2800" b="1" dirty="0" smtClean="0">
                <a:solidFill>
                  <a:srgbClr val="D60093"/>
                </a:solidFill>
                <a:latin typeface="Times New Roman" pitchFamily="28" charset="0"/>
              </a:rPr>
              <a:t>memory</a:t>
            </a:r>
            <a:endParaRPr lang="en-US" sz="2800" b="1" dirty="0">
              <a:solidFill>
                <a:srgbClr val="D60093"/>
              </a:solidFill>
              <a:latin typeface="Times New Roman" pitchFamily="28" charset="0"/>
            </a:endParaRPr>
          </a:p>
        </p:txBody>
      </p:sp>
    </p:spTree>
    <p:extLst>
      <p:ext uri="{BB962C8B-B14F-4D97-AF65-F5344CB8AC3E}">
        <p14:creationId xmlns:p14="http://schemas.microsoft.com/office/powerpoint/2010/main" val="47023252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342900" indent="-342900" algn="just">
              <a:lnSpc>
                <a:spcPct val="80000"/>
              </a:lnSpc>
              <a:spcBef>
                <a:spcPct val="20000"/>
              </a:spcBef>
              <a:buClr>
                <a:schemeClr val="folHlink"/>
              </a:buClr>
              <a:buSzPct val="60000"/>
              <a:buFont typeface="Wingdings" pitchFamily="2" charset="2"/>
              <a:buChar char="n"/>
              <a:defRPr/>
            </a:pPr>
            <a:r>
              <a:rPr lang="en-US" sz="2600" b="1" kern="0" dirty="0"/>
              <a:t>The Intel 8085 </a:t>
            </a:r>
            <a:r>
              <a:rPr lang="en-US" sz="2600" b="1" kern="0" dirty="0">
                <a:solidFill>
                  <a:srgbClr val="7030A0"/>
                </a:solidFill>
              </a:rPr>
              <a:t>uses a single +5V DC supply </a:t>
            </a:r>
            <a:r>
              <a:rPr lang="en-US" sz="2600" b="1" kern="0" dirty="0"/>
              <a:t>for its operation</a:t>
            </a:r>
          </a:p>
          <a:p>
            <a:pPr marL="342900" indent="-342900" algn="just">
              <a:lnSpc>
                <a:spcPct val="80000"/>
              </a:lnSpc>
              <a:spcBef>
                <a:spcPct val="20000"/>
              </a:spcBef>
              <a:buClr>
                <a:schemeClr val="folHlink"/>
              </a:buClr>
              <a:buSzPct val="60000"/>
              <a:buFont typeface="Wingdings" pitchFamily="2" charset="2"/>
              <a:buChar char="n"/>
              <a:defRPr/>
            </a:pPr>
            <a:r>
              <a:rPr lang="en-US" sz="2600" b="1" kern="0" dirty="0"/>
              <a:t>Its </a:t>
            </a:r>
            <a:r>
              <a:rPr lang="en-US" sz="2600" b="1" kern="0" dirty="0">
                <a:solidFill>
                  <a:srgbClr val="B52A1B"/>
                </a:solidFill>
              </a:rPr>
              <a:t>clock speed is about 3MHz</a:t>
            </a:r>
          </a:p>
          <a:p>
            <a:pPr marL="342900" indent="-342900" algn="just">
              <a:lnSpc>
                <a:spcPct val="80000"/>
              </a:lnSpc>
              <a:spcBef>
                <a:spcPct val="20000"/>
              </a:spcBef>
              <a:buClr>
                <a:schemeClr val="folHlink"/>
              </a:buClr>
              <a:buSzPct val="60000"/>
              <a:buFont typeface="Wingdings" pitchFamily="2" charset="2"/>
              <a:buChar char="n"/>
              <a:defRPr/>
            </a:pPr>
            <a:r>
              <a:rPr lang="en-US" sz="2600" b="1" kern="0" dirty="0">
                <a:solidFill>
                  <a:srgbClr val="B52A1B"/>
                </a:solidFill>
              </a:rPr>
              <a:t> </a:t>
            </a:r>
            <a:r>
              <a:rPr lang="en-IN" b="1" dirty="0" smtClean="0">
                <a:solidFill>
                  <a:srgbClr val="00B050"/>
                </a:solidFill>
                <a:latin typeface="Times New Roman" pitchFamily="28" charset="0"/>
              </a:rPr>
              <a:t>74 </a:t>
            </a:r>
            <a:r>
              <a:rPr lang="en-IN" b="1" dirty="0">
                <a:solidFill>
                  <a:srgbClr val="00B050"/>
                </a:solidFill>
                <a:latin typeface="Times New Roman" pitchFamily="28" charset="0"/>
              </a:rPr>
              <a:t>instructions </a:t>
            </a:r>
            <a:r>
              <a:rPr lang="en-IN" b="1" dirty="0">
                <a:latin typeface="Times New Roman" pitchFamily="28" charset="0"/>
              </a:rPr>
              <a:t>with </a:t>
            </a:r>
            <a:r>
              <a:rPr lang="en-IN" b="1" dirty="0">
                <a:solidFill>
                  <a:srgbClr val="7030A0"/>
                </a:solidFill>
                <a:latin typeface="Times New Roman" pitchFamily="28" charset="0"/>
              </a:rPr>
              <a:t>five addressing modes</a:t>
            </a:r>
            <a:r>
              <a:rPr lang="en-IN" b="1" dirty="0">
                <a:latin typeface="Times New Roman" pitchFamily="28" charset="0"/>
              </a:rPr>
              <a:t>. </a:t>
            </a:r>
          </a:p>
          <a:p>
            <a:pPr marL="342900" indent="-342900" algn="just">
              <a:lnSpc>
                <a:spcPct val="80000"/>
              </a:lnSpc>
              <a:spcBef>
                <a:spcPct val="20000"/>
              </a:spcBef>
              <a:buClr>
                <a:schemeClr val="folHlink"/>
              </a:buClr>
              <a:buSzPct val="60000"/>
              <a:buFont typeface="Wingdings" pitchFamily="2" charset="2"/>
              <a:buChar char="n"/>
              <a:defRPr/>
            </a:pPr>
            <a:r>
              <a:rPr lang="en-IN" b="1" dirty="0">
                <a:latin typeface="Times New Roman" pitchFamily="28" charset="0"/>
              </a:rPr>
              <a:t> </a:t>
            </a:r>
            <a:r>
              <a:rPr lang="en-IN" b="1" dirty="0">
                <a:solidFill>
                  <a:schemeClr val="accent2">
                    <a:lumMod val="50000"/>
                  </a:schemeClr>
                </a:solidFill>
                <a:latin typeface="Times New Roman" pitchFamily="28" charset="0"/>
              </a:rPr>
              <a:t>5 hardware interrupt and 8 software interrupts</a:t>
            </a:r>
            <a:endParaRPr lang="en-US" sz="2600" b="1" kern="0" dirty="0">
              <a:solidFill>
                <a:schemeClr val="accent2">
                  <a:lumMod val="50000"/>
                </a:schemeClr>
              </a:solidFill>
            </a:endParaRPr>
          </a:p>
          <a:p>
            <a:endParaRPr lang="en-IN" dirty="0"/>
          </a:p>
        </p:txBody>
      </p:sp>
    </p:spTree>
    <p:extLst>
      <p:ext uri="{BB962C8B-B14F-4D97-AF65-F5344CB8AC3E}">
        <p14:creationId xmlns:p14="http://schemas.microsoft.com/office/powerpoint/2010/main" val="40852482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740230" y="365125"/>
            <a:ext cx="10472056" cy="5811838"/>
          </a:xfrm>
          <a:prstGeom prst="rect">
            <a:avLst/>
          </a:prstGeom>
        </p:spPr>
      </p:pic>
    </p:spTree>
    <p:extLst>
      <p:ext uri="{BB962C8B-B14F-4D97-AF65-F5344CB8AC3E}">
        <p14:creationId xmlns:p14="http://schemas.microsoft.com/office/powerpoint/2010/main" val="2913534182"/>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txBox="1">
            <a:spLocks noChangeArrowheads="1"/>
          </p:cNvSpPr>
          <p:nvPr/>
        </p:nvSpPr>
        <p:spPr bwMode="auto">
          <a:xfrm>
            <a:off x="2514600" y="9144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600">
                <a:solidFill>
                  <a:schemeClr val="tx2"/>
                </a:solidFill>
                <a:latin typeface="Arial" panose="020B0604020202020204" pitchFamily="34" charset="0"/>
              </a:rPr>
              <a:t>8085 Pins</a:t>
            </a:r>
          </a:p>
        </p:txBody>
      </p:sp>
      <p:sp>
        <p:nvSpPr>
          <p:cNvPr id="3" name="Rectangle 6"/>
          <p:cNvSpPr txBox="1">
            <a:spLocks noChangeArrowheads="1"/>
          </p:cNvSpPr>
          <p:nvPr/>
        </p:nvSpPr>
        <p:spPr bwMode="auto">
          <a:xfrm>
            <a:off x="2057400" y="1905000"/>
            <a:ext cx="8421688" cy="2438400"/>
          </a:xfrm>
          <a:prstGeom prst="rect">
            <a:avLst/>
          </a:prstGeom>
          <a:noFill/>
          <a:ln>
            <a:noFill/>
          </a:ln>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9pPr>
          </a:lstStyle>
          <a:p>
            <a:pPr eaLnBrk="1" hangingPunct="1">
              <a:defRPr/>
            </a:pPr>
            <a:r>
              <a:rPr lang="en-IN" sz="2800" noProof="1"/>
              <a:t>The pin groups:</a:t>
            </a:r>
          </a:p>
          <a:p>
            <a:pPr lvl="2" eaLnBrk="1" hangingPunct="1">
              <a:defRPr/>
            </a:pPr>
            <a:r>
              <a:rPr lang="en-IN" sz="2800" noProof="1">
                <a:solidFill>
                  <a:srgbClr val="990000"/>
                </a:solidFill>
              </a:rPr>
              <a:t>Address</a:t>
            </a:r>
            <a:r>
              <a:rPr lang="en-IN" sz="2800" noProof="1"/>
              <a:t> Bus and </a:t>
            </a:r>
            <a:r>
              <a:rPr lang="en-IN" sz="2800" noProof="1">
                <a:solidFill>
                  <a:srgbClr val="990000"/>
                </a:solidFill>
              </a:rPr>
              <a:t>Data</a:t>
            </a:r>
            <a:r>
              <a:rPr lang="en-IN" sz="2800" noProof="1"/>
              <a:t> Bus.</a:t>
            </a:r>
          </a:p>
          <a:p>
            <a:pPr lvl="2" eaLnBrk="1" hangingPunct="1">
              <a:defRPr/>
            </a:pPr>
            <a:r>
              <a:rPr lang="en-IN" sz="2800" noProof="1">
                <a:solidFill>
                  <a:srgbClr val="990000"/>
                </a:solidFill>
              </a:rPr>
              <a:t>Control and Status</a:t>
            </a:r>
            <a:r>
              <a:rPr lang="en-IN" sz="2800" noProof="1"/>
              <a:t> Signals.</a:t>
            </a:r>
          </a:p>
          <a:p>
            <a:pPr lvl="2" eaLnBrk="1" hangingPunct="1">
              <a:defRPr/>
            </a:pPr>
            <a:r>
              <a:rPr lang="en-IN" sz="2800" noProof="1">
                <a:solidFill>
                  <a:srgbClr val="990000"/>
                </a:solidFill>
              </a:rPr>
              <a:t>Power supply</a:t>
            </a:r>
            <a:r>
              <a:rPr lang="en-IN" sz="2800" noProof="1"/>
              <a:t> and </a:t>
            </a:r>
            <a:r>
              <a:rPr lang="en-IN" sz="2800" noProof="1">
                <a:solidFill>
                  <a:srgbClr val="990000"/>
                </a:solidFill>
              </a:rPr>
              <a:t>frequency</a:t>
            </a:r>
            <a:r>
              <a:rPr lang="en-IN" sz="2800" noProof="1"/>
              <a:t>.</a:t>
            </a:r>
          </a:p>
          <a:p>
            <a:pPr lvl="2" eaLnBrk="1" hangingPunct="1">
              <a:defRPr/>
            </a:pPr>
            <a:r>
              <a:rPr lang="en-IN" sz="2800" noProof="1">
                <a:solidFill>
                  <a:srgbClr val="990000"/>
                </a:solidFill>
              </a:rPr>
              <a:t>Externally Initiated Signals</a:t>
            </a:r>
            <a:r>
              <a:rPr lang="en-IN" sz="2800" noProof="1"/>
              <a:t>.</a:t>
            </a:r>
          </a:p>
          <a:p>
            <a:pPr lvl="2" eaLnBrk="1" hangingPunct="1">
              <a:defRPr/>
            </a:pPr>
            <a:r>
              <a:rPr lang="en-IN" sz="2800" noProof="1">
                <a:solidFill>
                  <a:srgbClr val="990000"/>
                </a:solidFill>
              </a:rPr>
              <a:t>Serial I/O ports</a:t>
            </a:r>
            <a:r>
              <a:rPr lang="en-IN" sz="2800" noProof="1"/>
              <a:t>.</a:t>
            </a:r>
          </a:p>
          <a:p>
            <a:pPr marL="0" lvl="2" indent="0" eaLnBrk="1" hangingPunct="1">
              <a:buNone/>
              <a:defRPr/>
            </a:pPr>
            <a:endParaRPr lang="en-IN" sz="2800" noProof="1"/>
          </a:p>
          <a:p>
            <a:pPr marL="0" lvl="2" indent="0" eaLnBrk="1" hangingPunct="1">
              <a:buNone/>
              <a:defRPr/>
            </a:pPr>
            <a:endParaRPr lang="en-IN" sz="2800" noProof="1"/>
          </a:p>
          <a:p>
            <a:pPr marL="914400" lvl="2" indent="0" eaLnBrk="1" hangingPunct="1">
              <a:buNone/>
              <a:defRPr/>
            </a:pPr>
            <a:endParaRPr lang="en-IN" sz="2800" noProof="1"/>
          </a:p>
          <a:p>
            <a:pPr marL="914400" lvl="2" indent="0" eaLnBrk="1" hangingPunct="1">
              <a:buNone/>
              <a:defRPr/>
            </a:pPr>
            <a:endParaRPr lang="en-US" sz="2800" noProof="1"/>
          </a:p>
        </p:txBody>
      </p:sp>
      <p:pic>
        <p:nvPicPr>
          <p:cNvPr id="27652" name="Picture 4" descr="8085_Int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381000"/>
            <a:ext cx="2667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623810"/>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E12321-7D17-4549-99CB-D06CC0867560}"/>
</file>

<file path=customXml/itemProps2.xml><?xml version="1.0" encoding="utf-8"?>
<ds:datastoreItem xmlns:ds="http://schemas.openxmlformats.org/officeDocument/2006/customXml" ds:itemID="{FBA4B787-6521-4DDE-9671-C5E5C15DD049}"/>
</file>

<file path=customXml/itemProps3.xml><?xml version="1.0" encoding="utf-8"?>
<ds:datastoreItem xmlns:ds="http://schemas.openxmlformats.org/officeDocument/2006/customXml" ds:itemID="{5D94EE74-4893-4FBE-ACF3-88480A62BCC8}"/>
</file>

<file path=docProps/app.xml><?xml version="1.0" encoding="utf-8"?>
<Properties xmlns="http://schemas.openxmlformats.org/officeDocument/2006/extended-properties" xmlns:vt="http://schemas.openxmlformats.org/officeDocument/2006/docPropsVTypes">
  <TotalTime>179</TotalTime>
  <Words>757</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Calibri</vt:lpstr>
      <vt:lpstr>Calibri Light</vt:lpstr>
      <vt:lpstr>Times New Roman</vt:lpstr>
      <vt:lpstr>urw-din</vt:lpstr>
      <vt:lpstr>Wingdings</vt:lpstr>
      <vt:lpstr>Office Theme</vt:lpstr>
      <vt:lpstr>Unit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 Set</vt:lpstr>
      <vt:lpstr>General Registers</vt:lpstr>
      <vt:lpstr>Accumulator &amp; Pointers</vt:lpstr>
      <vt:lpstr>Instruction Register/Decoder</vt:lpstr>
      <vt:lpstr>Timing &amp; Control Unit</vt:lpstr>
      <vt:lpstr>Flags</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Geetha Unnikrishnan</dc:creator>
  <cp:lastModifiedBy>Geetha Unnikrishnan</cp:lastModifiedBy>
  <cp:revision>25</cp:revision>
  <dcterms:created xsi:type="dcterms:W3CDTF">2022-04-13T05:24:57Z</dcterms:created>
  <dcterms:modified xsi:type="dcterms:W3CDTF">2022-04-21T07:56:13Z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