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1" r:id="rId8"/>
    <p:sldId id="270" r:id="rId9"/>
    <p:sldId id="262" r:id="rId10"/>
    <p:sldId id="264" r:id="rId11"/>
    <p:sldId id="263" r:id="rId12"/>
    <p:sldId id="265" r:id="rId13"/>
    <p:sldId id="271" r:id="rId14"/>
    <p:sldId id="281" r:id="rId15"/>
    <p:sldId id="280" r:id="rId16"/>
    <p:sldId id="282" r:id="rId17"/>
    <p:sldId id="266" r:id="rId18"/>
    <p:sldId id="272" r:id="rId19"/>
    <p:sldId id="267" r:id="rId20"/>
    <p:sldId id="274" r:id="rId21"/>
    <p:sldId id="279" r:id="rId22"/>
    <p:sldId id="268" r:id="rId23"/>
    <p:sldId id="276" r:id="rId24"/>
    <p:sldId id="277" r:id="rId25"/>
    <p:sldId id="275"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189D81-7389-4E54-B723-83EF7F77ED8B}"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D2AE4-5F08-4A68-8407-16CB6CA73D6F}" type="slidenum">
              <a:rPr lang="en-IN" smtClean="0"/>
              <a:t>‹#›</a:t>
            </a:fld>
            <a:endParaRPr lang="en-IN"/>
          </a:p>
        </p:txBody>
      </p:sp>
    </p:spTree>
    <p:extLst>
      <p:ext uri="{BB962C8B-B14F-4D97-AF65-F5344CB8AC3E}">
        <p14:creationId xmlns:p14="http://schemas.microsoft.com/office/powerpoint/2010/main" val="332238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189D81-7389-4E54-B723-83EF7F77ED8B}"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D2AE4-5F08-4A68-8407-16CB6CA73D6F}" type="slidenum">
              <a:rPr lang="en-IN" smtClean="0"/>
              <a:t>‹#›</a:t>
            </a:fld>
            <a:endParaRPr lang="en-IN"/>
          </a:p>
        </p:txBody>
      </p:sp>
    </p:spTree>
    <p:extLst>
      <p:ext uri="{BB962C8B-B14F-4D97-AF65-F5344CB8AC3E}">
        <p14:creationId xmlns:p14="http://schemas.microsoft.com/office/powerpoint/2010/main" val="140162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189D81-7389-4E54-B723-83EF7F77ED8B}"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D2AE4-5F08-4A68-8407-16CB6CA73D6F}" type="slidenum">
              <a:rPr lang="en-IN" smtClean="0"/>
              <a:t>‹#›</a:t>
            </a:fld>
            <a:endParaRPr lang="en-IN"/>
          </a:p>
        </p:txBody>
      </p:sp>
    </p:spTree>
    <p:extLst>
      <p:ext uri="{BB962C8B-B14F-4D97-AF65-F5344CB8AC3E}">
        <p14:creationId xmlns:p14="http://schemas.microsoft.com/office/powerpoint/2010/main" val="367267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189D81-7389-4E54-B723-83EF7F77ED8B}"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D2AE4-5F08-4A68-8407-16CB6CA73D6F}" type="slidenum">
              <a:rPr lang="en-IN" smtClean="0"/>
              <a:t>‹#›</a:t>
            </a:fld>
            <a:endParaRPr lang="en-IN"/>
          </a:p>
        </p:txBody>
      </p:sp>
    </p:spTree>
    <p:extLst>
      <p:ext uri="{BB962C8B-B14F-4D97-AF65-F5344CB8AC3E}">
        <p14:creationId xmlns:p14="http://schemas.microsoft.com/office/powerpoint/2010/main" val="59800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189D81-7389-4E54-B723-83EF7F77ED8B}"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D2AE4-5F08-4A68-8407-16CB6CA73D6F}" type="slidenum">
              <a:rPr lang="en-IN" smtClean="0"/>
              <a:t>‹#›</a:t>
            </a:fld>
            <a:endParaRPr lang="en-IN"/>
          </a:p>
        </p:txBody>
      </p:sp>
    </p:spTree>
    <p:extLst>
      <p:ext uri="{BB962C8B-B14F-4D97-AF65-F5344CB8AC3E}">
        <p14:creationId xmlns:p14="http://schemas.microsoft.com/office/powerpoint/2010/main" val="3916812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C189D81-7389-4E54-B723-83EF7F77ED8B}"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D2AE4-5F08-4A68-8407-16CB6CA73D6F}" type="slidenum">
              <a:rPr lang="en-IN" smtClean="0"/>
              <a:t>‹#›</a:t>
            </a:fld>
            <a:endParaRPr lang="en-IN"/>
          </a:p>
        </p:txBody>
      </p:sp>
    </p:spTree>
    <p:extLst>
      <p:ext uri="{BB962C8B-B14F-4D97-AF65-F5344CB8AC3E}">
        <p14:creationId xmlns:p14="http://schemas.microsoft.com/office/powerpoint/2010/main" val="138260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C189D81-7389-4E54-B723-83EF7F77ED8B}"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9D2AE4-5F08-4A68-8407-16CB6CA73D6F}" type="slidenum">
              <a:rPr lang="en-IN" smtClean="0"/>
              <a:t>‹#›</a:t>
            </a:fld>
            <a:endParaRPr lang="en-IN"/>
          </a:p>
        </p:txBody>
      </p:sp>
    </p:spTree>
    <p:extLst>
      <p:ext uri="{BB962C8B-B14F-4D97-AF65-F5344CB8AC3E}">
        <p14:creationId xmlns:p14="http://schemas.microsoft.com/office/powerpoint/2010/main" val="3615393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C189D81-7389-4E54-B723-83EF7F77ED8B}"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9D2AE4-5F08-4A68-8407-16CB6CA73D6F}" type="slidenum">
              <a:rPr lang="en-IN" smtClean="0"/>
              <a:t>‹#›</a:t>
            </a:fld>
            <a:endParaRPr lang="en-IN"/>
          </a:p>
        </p:txBody>
      </p:sp>
    </p:spTree>
    <p:extLst>
      <p:ext uri="{BB962C8B-B14F-4D97-AF65-F5344CB8AC3E}">
        <p14:creationId xmlns:p14="http://schemas.microsoft.com/office/powerpoint/2010/main" val="290617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89D81-7389-4E54-B723-83EF7F77ED8B}" type="datetimeFigureOut">
              <a:rPr lang="en-IN" smtClean="0"/>
              <a:t>04-04-2022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9D2AE4-5F08-4A68-8407-16CB6CA73D6F}" type="slidenum">
              <a:rPr lang="en-IN" smtClean="0"/>
              <a:t>‹#›</a:t>
            </a:fld>
            <a:endParaRPr lang="en-IN"/>
          </a:p>
        </p:txBody>
      </p:sp>
    </p:spTree>
    <p:extLst>
      <p:ext uri="{BB962C8B-B14F-4D97-AF65-F5344CB8AC3E}">
        <p14:creationId xmlns:p14="http://schemas.microsoft.com/office/powerpoint/2010/main" val="419104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89D81-7389-4E54-B723-83EF7F77ED8B}"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D2AE4-5F08-4A68-8407-16CB6CA73D6F}" type="slidenum">
              <a:rPr lang="en-IN" smtClean="0"/>
              <a:t>‹#›</a:t>
            </a:fld>
            <a:endParaRPr lang="en-IN"/>
          </a:p>
        </p:txBody>
      </p:sp>
    </p:spTree>
    <p:extLst>
      <p:ext uri="{BB962C8B-B14F-4D97-AF65-F5344CB8AC3E}">
        <p14:creationId xmlns:p14="http://schemas.microsoft.com/office/powerpoint/2010/main" val="300630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89D81-7389-4E54-B723-83EF7F77ED8B}"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D2AE4-5F08-4A68-8407-16CB6CA73D6F}" type="slidenum">
              <a:rPr lang="en-IN" smtClean="0"/>
              <a:t>‹#›</a:t>
            </a:fld>
            <a:endParaRPr lang="en-IN"/>
          </a:p>
        </p:txBody>
      </p:sp>
    </p:spTree>
    <p:extLst>
      <p:ext uri="{BB962C8B-B14F-4D97-AF65-F5344CB8AC3E}">
        <p14:creationId xmlns:p14="http://schemas.microsoft.com/office/powerpoint/2010/main" val="293458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89D81-7389-4E54-B723-83EF7F77ED8B}" type="datetimeFigureOut">
              <a:rPr lang="en-IN" smtClean="0"/>
              <a:t>04-04-2022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D2AE4-5F08-4A68-8407-16CB6CA73D6F}" type="slidenum">
              <a:rPr lang="en-IN" smtClean="0"/>
              <a:t>‹#›</a:t>
            </a:fld>
            <a:endParaRPr lang="en-IN"/>
          </a:p>
        </p:txBody>
      </p:sp>
    </p:spTree>
    <p:extLst>
      <p:ext uri="{BB962C8B-B14F-4D97-AF65-F5344CB8AC3E}">
        <p14:creationId xmlns:p14="http://schemas.microsoft.com/office/powerpoint/2010/main" val="911146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Unit4</a:t>
            </a:r>
          </a:p>
        </p:txBody>
      </p:sp>
      <p:sp>
        <p:nvSpPr>
          <p:cNvPr id="3" name="Subtitle 2"/>
          <p:cNvSpPr>
            <a:spLocks noGrp="1"/>
          </p:cNvSpPr>
          <p:nvPr>
            <p:ph type="subTitle" idx="1"/>
          </p:nvPr>
        </p:nvSpPr>
        <p:spPr/>
        <p:txBody>
          <a:bodyPr/>
          <a:lstStyle/>
          <a:p>
            <a:r>
              <a:rPr lang="en-IN" dirty="0"/>
              <a:t>Hard Disk Interfaces</a:t>
            </a:r>
          </a:p>
        </p:txBody>
      </p:sp>
    </p:spTree>
    <p:extLst>
      <p:ext uri="{BB962C8B-B14F-4D97-AF65-F5344CB8AC3E}">
        <p14:creationId xmlns:p14="http://schemas.microsoft.com/office/powerpoint/2010/main" val="243561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solidFill>
                  <a:srgbClr val="FF00FF"/>
                </a:solidFill>
              </a:rPr>
              <a:t>Hot-swappable describes a component device that can be removed or installed without powering down the host computer. </a:t>
            </a:r>
          </a:p>
          <a:p>
            <a:r>
              <a:rPr lang="en-IN" dirty="0">
                <a:solidFill>
                  <a:srgbClr val="00B050"/>
                </a:solidFill>
              </a:rPr>
              <a:t>For example, </a:t>
            </a:r>
            <a:r>
              <a:rPr lang="en-IN" dirty="0" err="1">
                <a:solidFill>
                  <a:srgbClr val="00B050"/>
                </a:solidFill>
              </a:rPr>
              <a:t>eSATA</a:t>
            </a:r>
            <a:r>
              <a:rPr lang="en-IN" dirty="0">
                <a:solidFill>
                  <a:srgbClr val="00B050"/>
                </a:solidFill>
              </a:rPr>
              <a:t>, FireWire, and USB are examples of interfaces that are hot-swappable on computers</a:t>
            </a:r>
          </a:p>
        </p:txBody>
      </p:sp>
    </p:spTree>
    <p:extLst>
      <p:ext uri="{BB962C8B-B14F-4D97-AF65-F5344CB8AC3E}">
        <p14:creationId xmlns:p14="http://schemas.microsoft.com/office/powerpoint/2010/main" val="343317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SCSI?</a:t>
            </a:r>
            <a:br>
              <a:rPr lang="en-IN" b="1" dirty="0"/>
            </a:br>
            <a:endParaRPr lang="en-IN" dirty="0"/>
          </a:p>
        </p:txBody>
      </p:sp>
      <p:sp>
        <p:nvSpPr>
          <p:cNvPr id="3" name="Content Placeholder 2"/>
          <p:cNvSpPr>
            <a:spLocks noGrp="1"/>
          </p:cNvSpPr>
          <p:nvPr>
            <p:ph idx="1"/>
          </p:nvPr>
        </p:nvSpPr>
        <p:spPr/>
        <p:txBody>
          <a:bodyPr>
            <a:normAutofit/>
          </a:bodyPr>
          <a:lstStyle/>
          <a:p>
            <a:r>
              <a:rPr lang="en-IN" dirty="0">
                <a:solidFill>
                  <a:srgbClr val="FF0066"/>
                </a:solidFill>
              </a:rPr>
              <a:t>The full name of SCSI is "Small Computer System Interface", which is a completely different interface from IDE. </a:t>
            </a:r>
          </a:p>
          <a:p>
            <a:r>
              <a:rPr lang="en-IN" dirty="0"/>
              <a:t>SCSI is not specifically designed for hard disks, but a high-speed data transmission technology widely used in minicomputers. </a:t>
            </a:r>
          </a:p>
        </p:txBody>
      </p:sp>
    </p:spTree>
    <p:extLst>
      <p:ext uri="{BB962C8B-B14F-4D97-AF65-F5344CB8AC3E}">
        <p14:creationId xmlns:p14="http://schemas.microsoft.com/office/powerpoint/2010/main" val="336119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It has the advantages of wide application range, multitask, large bandwidth, low CPU occupancy rate, and hot swap. </a:t>
            </a:r>
          </a:p>
          <a:p>
            <a:r>
              <a:rPr lang="en-IN" dirty="0"/>
              <a:t>So SCSI is mainly used in medium and high-end servers and high-end workstations. </a:t>
            </a:r>
          </a:p>
          <a:p>
            <a:r>
              <a:rPr lang="en-IN" dirty="0"/>
              <a:t>But the higher price makes it difficult to popularize like IDE. </a:t>
            </a:r>
          </a:p>
          <a:p>
            <a:r>
              <a:rPr lang="en-IN" dirty="0"/>
              <a:t>SCSI also has some potential problems. </a:t>
            </a:r>
          </a:p>
          <a:p>
            <a:r>
              <a:rPr lang="en-IN" dirty="0"/>
              <a:t>It has limited system BIOS support, and it has to be set for each computer. </a:t>
            </a:r>
          </a:p>
          <a:p>
            <a:r>
              <a:rPr lang="en-IN" dirty="0"/>
              <a:t>There's also no common SCSI software interface.</a:t>
            </a:r>
          </a:p>
          <a:p>
            <a:endParaRPr lang="en-IN" dirty="0"/>
          </a:p>
        </p:txBody>
      </p:sp>
    </p:spTree>
    <p:extLst>
      <p:ext uri="{BB962C8B-B14F-4D97-AF65-F5344CB8AC3E}">
        <p14:creationId xmlns:p14="http://schemas.microsoft.com/office/powerpoint/2010/main" val="406302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A667A1-1C08-4A74-91CB-6B245CCFCB6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 xmlns:a16="http://schemas.microsoft.com/office/drawing/2014/main" id="{6245C516-001C-4534-80F5-BFA8D70356CB}"/>
              </a:ext>
            </a:extLst>
          </p:cNvPr>
          <p:cNvPicPr>
            <a:picLocks noGrp="1" noChangeAspect="1"/>
          </p:cNvPicPr>
          <p:nvPr>
            <p:ph idx="1"/>
          </p:nvPr>
        </p:nvPicPr>
        <p:blipFill>
          <a:blip r:embed="rId2"/>
          <a:stretch>
            <a:fillRect/>
          </a:stretch>
        </p:blipFill>
        <p:spPr>
          <a:xfrm>
            <a:off x="1101012" y="522515"/>
            <a:ext cx="9591870" cy="5812970"/>
          </a:xfrm>
          <a:prstGeom prst="rect">
            <a:avLst/>
          </a:prstGeom>
        </p:spPr>
      </p:pic>
    </p:spTree>
    <p:extLst>
      <p:ext uri="{BB962C8B-B14F-4D97-AF65-F5344CB8AC3E}">
        <p14:creationId xmlns:p14="http://schemas.microsoft.com/office/powerpoint/2010/main" val="95827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It's a fast bus that can connect lots of devices to a computer at the same time, including hard drives, scanners, CD-ROM/RW drives, printers and tape drives.</a:t>
            </a:r>
          </a:p>
        </p:txBody>
      </p:sp>
    </p:spTree>
    <p:extLst>
      <p:ext uri="{BB962C8B-B14F-4D97-AF65-F5344CB8AC3E}">
        <p14:creationId xmlns:p14="http://schemas.microsoft.com/office/powerpoint/2010/main" val="1918145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SCSI Connector</a:t>
            </a:r>
            <a:endParaRPr lang="en-IN" dirty="0"/>
          </a:p>
        </p:txBody>
      </p:sp>
      <p:pic>
        <p:nvPicPr>
          <p:cNvPr id="4" name="Content Placeholder 3"/>
          <p:cNvPicPr>
            <a:picLocks noGrp="1" noChangeAspect="1"/>
          </p:cNvPicPr>
          <p:nvPr>
            <p:ph idx="1"/>
          </p:nvPr>
        </p:nvPicPr>
        <p:blipFill>
          <a:blip r:embed="rId2"/>
          <a:stretch>
            <a:fillRect/>
          </a:stretch>
        </p:blipFill>
        <p:spPr>
          <a:xfrm>
            <a:off x="1623331" y="1875177"/>
            <a:ext cx="9066439" cy="4486064"/>
          </a:xfrm>
          <a:prstGeom prst="rect">
            <a:avLst/>
          </a:prstGeom>
        </p:spPr>
      </p:pic>
    </p:spTree>
    <p:extLst>
      <p:ext uri="{BB962C8B-B14F-4D97-AF65-F5344CB8AC3E}">
        <p14:creationId xmlns:p14="http://schemas.microsoft.com/office/powerpoint/2010/main" val="2685291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657" y="587830"/>
            <a:ext cx="10940143" cy="4932914"/>
          </a:xfrm>
        </p:spPr>
      </p:pic>
    </p:spTree>
    <p:extLst>
      <p:ext uri="{BB962C8B-B14F-4D97-AF65-F5344CB8AC3E}">
        <p14:creationId xmlns:p14="http://schemas.microsoft.com/office/powerpoint/2010/main" val="129741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SATA?</a:t>
            </a:r>
            <a:br>
              <a:rPr lang="en-IN" dirty="0"/>
            </a:br>
            <a:endParaRPr lang="en-IN" dirty="0"/>
          </a:p>
        </p:txBody>
      </p:sp>
      <p:sp>
        <p:nvSpPr>
          <p:cNvPr id="3" name="Content Placeholder 2"/>
          <p:cNvSpPr>
            <a:spLocks noGrp="1"/>
          </p:cNvSpPr>
          <p:nvPr>
            <p:ph idx="1"/>
          </p:nvPr>
        </p:nvSpPr>
        <p:spPr/>
        <p:txBody>
          <a:bodyPr>
            <a:normAutofit/>
          </a:bodyPr>
          <a:lstStyle/>
          <a:p>
            <a:r>
              <a:rPr lang="en-IN" dirty="0"/>
              <a:t>SATA stands for "Serial Advanced Technology Attachment" or "Serial ATA". It is an interface used to connect ATA hard drives to a computer's motherboard. </a:t>
            </a:r>
          </a:p>
          <a:p>
            <a:r>
              <a:rPr lang="en-IN" dirty="0"/>
              <a:t>SATA adopts serial connection mode. </a:t>
            </a:r>
          </a:p>
          <a:p>
            <a:r>
              <a:rPr lang="en-IN" dirty="0"/>
              <a:t>Serial ATA bus uses embedded clock signal, which has stronger error correction ability. Compared with the past, its biggest difference is that it can check transmission instructions (not just data). </a:t>
            </a:r>
          </a:p>
        </p:txBody>
      </p:sp>
    </p:spTree>
    <p:extLst>
      <p:ext uri="{BB962C8B-B14F-4D97-AF65-F5344CB8AC3E}">
        <p14:creationId xmlns:p14="http://schemas.microsoft.com/office/powerpoint/2010/main" val="410038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493BB2-0411-4FBF-9146-3D19756F820E}"/>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122FF87F-F7D4-4DF9-BBE3-73795FCBA0D0}"/>
              </a:ext>
            </a:extLst>
          </p:cNvPr>
          <p:cNvSpPr>
            <a:spLocks noGrp="1"/>
          </p:cNvSpPr>
          <p:nvPr>
            <p:ph idx="1"/>
          </p:nvPr>
        </p:nvSpPr>
        <p:spPr/>
        <p:txBody>
          <a:bodyPr/>
          <a:lstStyle/>
          <a:p>
            <a:r>
              <a:rPr lang="en-IN" dirty="0"/>
              <a:t>Errors are automatically corrected, which greatly improves the reliability of data transmission.</a:t>
            </a:r>
          </a:p>
          <a:p>
            <a:endParaRPr lang="en-IN" dirty="0"/>
          </a:p>
          <a:p>
            <a:r>
              <a:rPr lang="en-IN" dirty="0"/>
              <a:t>Now the general interface is SATA interfaces. </a:t>
            </a:r>
          </a:p>
          <a:p>
            <a:r>
              <a:rPr lang="en-IN" dirty="0"/>
              <a:t>The reason why it can replace IDE is because the performance of the SATA is much better than that of the IDE. </a:t>
            </a:r>
          </a:p>
          <a:p>
            <a:r>
              <a:rPr lang="en-IN" dirty="0"/>
              <a:t>SATA speed is also much higher than IDE, and it also supports hot swap/hot-plugging.</a:t>
            </a:r>
          </a:p>
          <a:p>
            <a:endParaRPr lang="en-IN" dirty="0"/>
          </a:p>
        </p:txBody>
      </p:sp>
    </p:spTree>
    <p:extLst>
      <p:ext uri="{BB962C8B-B14F-4D97-AF65-F5344CB8AC3E}">
        <p14:creationId xmlns:p14="http://schemas.microsoft.com/office/powerpoint/2010/main" val="67948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SATA Interface</a:t>
            </a:r>
          </a:p>
        </p:txBody>
      </p:sp>
      <p:sp>
        <p:nvSpPr>
          <p:cNvPr id="3" name="Content Placeholder 2"/>
          <p:cNvSpPr>
            <a:spLocks noGrp="1"/>
          </p:cNvSpPr>
          <p:nvPr>
            <p:ph idx="1"/>
          </p:nvPr>
        </p:nvSpPr>
        <p:spPr/>
        <p:txBody>
          <a:bodyPr>
            <a:normAutofit/>
          </a:bodyPr>
          <a:lstStyle/>
          <a:p>
            <a:r>
              <a:rPr lang="en-IN" dirty="0"/>
              <a:t> Most of the computers we use are also SATA interfaces. </a:t>
            </a:r>
          </a:p>
          <a:p>
            <a:r>
              <a:rPr lang="en-IN" dirty="0"/>
              <a:t>The current SATA interface has three versions 1.0, 2.0, and 3.0. </a:t>
            </a:r>
          </a:p>
          <a:p>
            <a:r>
              <a:rPr lang="en-IN" dirty="0"/>
              <a:t>The larger the version number, the later it appears, the better the performance, which mainly due to the faster data transfer rate. </a:t>
            </a:r>
          </a:p>
          <a:p>
            <a:r>
              <a:rPr lang="en-IN" dirty="0"/>
              <a:t>SATA 3.0 is the most common interface used today, though there have been four revisions since its introduction, namely 3.1 through 3.4. </a:t>
            </a:r>
          </a:p>
        </p:txBody>
      </p:sp>
    </p:spTree>
    <p:extLst>
      <p:ext uri="{BB962C8B-B14F-4D97-AF65-F5344CB8AC3E}">
        <p14:creationId xmlns:p14="http://schemas.microsoft.com/office/powerpoint/2010/main" val="303665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E20DA9-D0A3-47B0-817E-BB161A65850E}"/>
              </a:ext>
            </a:extLst>
          </p:cNvPr>
          <p:cNvSpPr>
            <a:spLocks noGrp="1"/>
          </p:cNvSpPr>
          <p:nvPr>
            <p:ph type="title"/>
          </p:nvPr>
        </p:nvSpPr>
        <p:spPr/>
        <p:txBody>
          <a:bodyPr/>
          <a:lstStyle/>
          <a:p>
            <a:r>
              <a:rPr lang="en-US" dirty="0"/>
              <a:t>What is hard disk interface??</a:t>
            </a:r>
            <a:endParaRPr lang="en-IN" dirty="0"/>
          </a:p>
        </p:txBody>
      </p:sp>
      <p:sp>
        <p:nvSpPr>
          <p:cNvPr id="3" name="Content Placeholder 2">
            <a:extLst>
              <a:ext uri="{FF2B5EF4-FFF2-40B4-BE49-F238E27FC236}">
                <a16:creationId xmlns="" xmlns:a16="http://schemas.microsoft.com/office/drawing/2014/main" id="{EC2AB017-0EA9-468D-843B-47214DC8FC65}"/>
              </a:ext>
            </a:extLst>
          </p:cNvPr>
          <p:cNvSpPr>
            <a:spLocks noGrp="1"/>
          </p:cNvSpPr>
          <p:nvPr>
            <p:ph idx="1"/>
          </p:nvPr>
        </p:nvSpPr>
        <p:spPr/>
        <p:txBody>
          <a:bodyPr/>
          <a:lstStyle/>
          <a:p>
            <a:r>
              <a:rPr lang="en-US" dirty="0"/>
              <a:t>The hard disk interface is the connecting part between the hard disk and the host computer system, and its function is to transmit data between the hard disk cache and the host memory. </a:t>
            </a:r>
          </a:p>
          <a:p>
            <a:r>
              <a:rPr lang="en-US" dirty="0"/>
              <a:t>Different hard disk interfaces determine the data transmission speed between the hard disk and the computer. </a:t>
            </a:r>
          </a:p>
          <a:p>
            <a:r>
              <a:rPr lang="en-US" dirty="0"/>
              <a:t>In the entire system, the quality of the hard disk interface directly affects the speed of the program and the performance of the system. </a:t>
            </a:r>
            <a:endParaRPr lang="en-IN" dirty="0"/>
          </a:p>
        </p:txBody>
      </p:sp>
    </p:spTree>
    <p:extLst>
      <p:ext uri="{BB962C8B-B14F-4D97-AF65-F5344CB8AC3E}">
        <p14:creationId xmlns:p14="http://schemas.microsoft.com/office/powerpoint/2010/main" val="344502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CDCBB-D57C-4F51-8668-605954A4527D}"/>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60960E1D-2F04-4342-B9C4-BAC437DB2986}"/>
              </a:ext>
            </a:extLst>
          </p:cNvPr>
          <p:cNvSpPr>
            <a:spLocks noGrp="1"/>
          </p:cNvSpPr>
          <p:nvPr>
            <p:ph idx="1"/>
          </p:nvPr>
        </p:nvSpPr>
        <p:spPr/>
        <p:txBody>
          <a:bodyPr/>
          <a:lstStyle/>
          <a:p>
            <a:r>
              <a:rPr lang="en-IN" dirty="0"/>
              <a:t>The SATA interface version is backward compatible, and the higher version is compatible with the lower. </a:t>
            </a:r>
          </a:p>
          <a:p>
            <a:endParaRPr lang="en-IN" dirty="0"/>
          </a:p>
        </p:txBody>
      </p:sp>
    </p:spTree>
    <p:extLst>
      <p:ext uri="{BB962C8B-B14F-4D97-AF65-F5344CB8AC3E}">
        <p14:creationId xmlns:p14="http://schemas.microsoft.com/office/powerpoint/2010/main" val="344745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9C51C7-0091-4B24-B960-BB9D1FA4350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 xmlns:a16="http://schemas.microsoft.com/office/drawing/2014/main" id="{520FE73D-6730-4C3C-BC83-904DBDF7784B}"/>
              </a:ext>
            </a:extLst>
          </p:cNvPr>
          <p:cNvPicPr>
            <a:picLocks noGrp="1" noChangeAspect="1"/>
          </p:cNvPicPr>
          <p:nvPr>
            <p:ph idx="1"/>
          </p:nvPr>
        </p:nvPicPr>
        <p:blipFill>
          <a:blip r:embed="rId2"/>
          <a:stretch>
            <a:fillRect/>
          </a:stretch>
        </p:blipFill>
        <p:spPr>
          <a:xfrm>
            <a:off x="838200" y="662473"/>
            <a:ext cx="10927702" cy="5494483"/>
          </a:xfrm>
          <a:prstGeom prst="rect">
            <a:avLst/>
          </a:prstGeom>
        </p:spPr>
      </p:pic>
    </p:spTree>
    <p:extLst>
      <p:ext uri="{BB962C8B-B14F-4D97-AF65-F5344CB8AC3E}">
        <p14:creationId xmlns:p14="http://schemas.microsoft.com/office/powerpoint/2010/main" val="178160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 vs SATA Interface</a:t>
            </a:r>
            <a:br>
              <a:rPr lang="en-IN" dirty="0"/>
            </a:br>
            <a:endParaRPr lang="en-IN" dirty="0"/>
          </a:p>
        </p:txBody>
      </p:sp>
      <p:sp>
        <p:nvSpPr>
          <p:cNvPr id="3" name="Content Placeholder 2"/>
          <p:cNvSpPr>
            <a:spLocks noGrp="1"/>
          </p:cNvSpPr>
          <p:nvPr>
            <p:ph idx="1"/>
          </p:nvPr>
        </p:nvSpPr>
        <p:spPr>
          <a:xfrm>
            <a:off x="838200" y="1595535"/>
            <a:ext cx="10515600" cy="4581428"/>
          </a:xfrm>
        </p:spPr>
        <p:txBody>
          <a:bodyPr>
            <a:normAutofit/>
          </a:bodyPr>
          <a:lstStyle/>
          <a:p>
            <a:r>
              <a:rPr lang="en-IN" dirty="0"/>
              <a:t>SATA hard disk has a new design structure, fast data transmission, save space, and many other advantages over IDE hard disk:</a:t>
            </a:r>
          </a:p>
          <a:p>
            <a:endParaRPr lang="en-IN" dirty="0"/>
          </a:p>
          <a:p>
            <a:r>
              <a:rPr lang="en-IN" dirty="0"/>
              <a:t>1) SATA hard disk has a higher transmission speed than IDE hard disk. </a:t>
            </a:r>
          </a:p>
          <a:p>
            <a:r>
              <a:rPr lang="en-IN" dirty="0"/>
              <a:t>SATA can provide a peak transfer rate of 150MB/s. It will reach 300 MB/s and 600 MB/s with the development. </a:t>
            </a:r>
          </a:p>
          <a:p>
            <a:r>
              <a:rPr lang="en-IN" dirty="0"/>
              <a:t>At that time, we will get a transfer rate nearly 10 times faster than IDE hard drives.</a:t>
            </a:r>
          </a:p>
          <a:p>
            <a:endParaRPr lang="en-IN" dirty="0"/>
          </a:p>
          <a:p>
            <a:endParaRPr lang="en-IN" dirty="0"/>
          </a:p>
        </p:txBody>
      </p:sp>
    </p:spTree>
    <p:extLst>
      <p:ext uri="{BB962C8B-B14F-4D97-AF65-F5344CB8AC3E}">
        <p14:creationId xmlns:p14="http://schemas.microsoft.com/office/powerpoint/2010/main" val="192440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0F474-F36C-4D22-8D49-754B20234751}"/>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CC1E5198-DD0C-4A8C-A7F4-F95E7B73BB84}"/>
              </a:ext>
            </a:extLst>
          </p:cNvPr>
          <p:cNvSpPr>
            <a:spLocks noGrp="1"/>
          </p:cNvSpPr>
          <p:nvPr>
            <p:ph idx="1"/>
          </p:nvPr>
        </p:nvSpPr>
        <p:spPr/>
        <p:txBody>
          <a:bodyPr>
            <a:normAutofit/>
          </a:bodyPr>
          <a:lstStyle/>
          <a:p>
            <a:r>
              <a:rPr lang="en-IN" dirty="0"/>
              <a:t>2) Compared with the data cable of IDE hard disks, the SATA cable is small and thin. </a:t>
            </a:r>
          </a:p>
          <a:p>
            <a:r>
              <a:rPr lang="en-IN" dirty="0"/>
              <a:t>And the transmission distance is long, which can be extended to 1 meter, making it easier to install equipment and wiring in the machine. </a:t>
            </a:r>
          </a:p>
          <a:p>
            <a:r>
              <a:rPr lang="en-IN" dirty="0"/>
              <a:t>Because the size of the connector is small, this kind of cable effectively improves the air flow inside the computer and also speeds the heat dissipation in the case.</a:t>
            </a:r>
          </a:p>
          <a:p>
            <a:endParaRPr lang="en-IN" dirty="0"/>
          </a:p>
          <a:p>
            <a:endParaRPr lang="en-IN" dirty="0"/>
          </a:p>
        </p:txBody>
      </p:sp>
    </p:spTree>
    <p:extLst>
      <p:ext uri="{BB962C8B-B14F-4D97-AF65-F5344CB8AC3E}">
        <p14:creationId xmlns:p14="http://schemas.microsoft.com/office/powerpoint/2010/main" val="3736449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6CE65B-ADA1-466C-BD3D-55C8002F061A}"/>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5A6D067-9F83-4F77-AB68-8D6D73A06B55}"/>
              </a:ext>
            </a:extLst>
          </p:cNvPr>
          <p:cNvSpPr>
            <a:spLocks noGrp="1"/>
          </p:cNvSpPr>
          <p:nvPr>
            <p:ph idx="1"/>
          </p:nvPr>
        </p:nvSpPr>
        <p:spPr/>
        <p:txBody>
          <a:bodyPr/>
          <a:lstStyle/>
          <a:p>
            <a:r>
              <a:rPr lang="en-IN" dirty="0"/>
              <a:t> The power consumption has been reduced. </a:t>
            </a:r>
          </a:p>
          <a:p>
            <a:r>
              <a:rPr lang="en-IN" dirty="0"/>
              <a:t>SATA hard drives can work with 500 mA of current.</a:t>
            </a:r>
          </a:p>
          <a:p>
            <a:endParaRPr lang="en-IN" dirty="0"/>
          </a:p>
        </p:txBody>
      </p:sp>
    </p:spTree>
    <p:extLst>
      <p:ext uri="{BB962C8B-B14F-4D97-AF65-F5344CB8AC3E}">
        <p14:creationId xmlns:p14="http://schemas.microsoft.com/office/powerpoint/2010/main" val="3541651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4E0F1-C873-4927-A530-C62D17FC5F7B}"/>
              </a:ext>
            </a:extLst>
          </p:cNvPr>
          <p:cNvSpPr>
            <a:spLocks noGrp="1"/>
          </p:cNvSpPr>
          <p:nvPr>
            <p:ph type="title"/>
          </p:nvPr>
        </p:nvSpPr>
        <p:spPr/>
        <p:txBody>
          <a:bodyPr>
            <a:normAutofit fontScale="90000"/>
          </a:bodyPr>
          <a:lstStyle/>
          <a:p>
            <a:r>
              <a:rPr lang="en-US" dirty="0"/>
              <a:t>following two are the main types of SATA cables:</a:t>
            </a:r>
            <a:br>
              <a:rPr lang="en-US" dirty="0"/>
            </a:br>
            <a:endParaRPr lang="en-IN" dirty="0"/>
          </a:p>
        </p:txBody>
      </p:sp>
      <p:sp>
        <p:nvSpPr>
          <p:cNvPr id="3" name="Content Placeholder 2">
            <a:extLst>
              <a:ext uri="{FF2B5EF4-FFF2-40B4-BE49-F238E27FC236}">
                <a16:creationId xmlns="" xmlns:a16="http://schemas.microsoft.com/office/drawing/2014/main" id="{992E0BFC-4463-4011-ABF6-2E74B5306093}"/>
              </a:ext>
            </a:extLst>
          </p:cNvPr>
          <p:cNvSpPr>
            <a:spLocks noGrp="1"/>
          </p:cNvSpPr>
          <p:nvPr>
            <p:ph idx="1"/>
          </p:nvPr>
        </p:nvSpPr>
        <p:spPr/>
        <p:txBody>
          <a:bodyPr>
            <a:normAutofit/>
          </a:bodyPr>
          <a:lstStyle/>
          <a:p>
            <a:endParaRPr lang="en-US" dirty="0"/>
          </a:p>
          <a:p>
            <a:r>
              <a:rPr lang="en-US" dirty="0"/>
              <a:t>SATA Data Cables: These cables typically have seven pins for transferring data. </a:t>
            </a:r>
          </a:p>
          <a:p>
            <a:r>
              <a:rPr lang="en-US" dirty="0"/>
              <a:t>These connect the drives to the motherboard of the computer systems. </a:t>
            </a:r>
          </a:p>
          <a:p>
            <a:r>
              <a:rPr lang="en-US" dirty="0"/>
              <a:t>One end of the SATA cable plugs into the back of the hard drive of the computer system and the other end plugs into the computer's motherboard.</a:t>
            </a:r>
          </a:p>
        </p:txBody>
      </p:sp>
    </p:spTree>
    <p:extLst>
      <p:ext uri="{BB962C8B-B14F-4D97-AF65-F5344CB8AC3E}">
        <p14:creationId xmlns:p14="http://schemas.microsoft.com/office/powerpoint/2010/main" val="1221782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049097-9446-43E1-83FA-2B58F0476B38}"/>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EA22B745-BB39-4000-A333-A40AAF47BDD6}"/>
              </a:ext>
            </a:extLst>
          </p:cNvPr>
          <p:cNvSpPr>
            <a:spLocks noGrp="1"/>
          </p:cNvSpPr>
          <p:nvPr>
            <p:ph idx="1"/>
          </p:nvPr>
        </p:nvSpPr>
        <p:spPr/>
        <p:txBody>
          <a:bodyPr/>
          <a:lstStyle/>
          <a:p>
            <a:r>
              <a:rPr lang="en-US" dirty="0"/>
              <a:t>SATA Power Cables: These cables typically have fifteenth pins. These connect to the power supply.</a:t>
            </a:r>
            <a:endParaRPr lang="en-IN" dirty="0"/>
          </a:p>
          <a:p>
            <a:endParaRPr lang="en-IN" dirty="0"/>
          </a:p>
        </p:txBody>
      </p:sp>
    </p:spTree>
    <p:extLst>
      <p:ext uri="{BB962C8B-B14F-4D97-AF65-F5344CB8AC3E}">
        <p14:creationId xmlns:p14="http://schemas.microsoft.com/office/powerpoint/2010/main" val="361619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 hard disk interfaces are divided into five types:</a:t>
            </a:r>
          </a:p>
          <a:p>
            <a:pPr>
              <a:buFont typeface="Wingdings" panose="05000000000000000000" pitchFamily="2" charset="2"/>
              <a:buChar char="q"/>
            </a:pPr>
            <a:r>
              <a:rPr lang="en-IN" dirty="0"/>
              <a:t> parallel ATA (PATA, also called IDE or EIDE) </a:t>
            </a:r>
          </a:p>
          <a:p>
            <a:pPr>
              <a:buFont typeface="Wingdings" panose="05000000000000000000" pitchFamily="2" charset="2"/>
              <a:buChar char="q"/>
            </a:pPr>
            <a:r>
              <a:rPr lang="en-IN" dirty="0">
                <a:solidFill>
                  <a:srgbClr val="00B050"/>
                </a:solidFill>
              </a:rPr>
              <a:t>(ATA Advanced Technology Attachment)</a:t>
            </a:r>
          </a:p>
          <a:p>
            <a:pPr>
              <a:buFont typeface="Wingdings" panose="05000000000000000000" pitchFamily="2" charset="2"/>
              <a:buChar char="q"/>
            </a:pPr>
            <a:r>
              <a:rPr lang="en-IN" dirty="0"/>
              <a:t> SATA </a:t>
            </a:r>
          </a:p>
          <a:p>
            <a:pPr>
              <a:buFont typeface="Wingdings" panose="05000000000000000000" pitchFamily="2" charset="2"/>
              <a:buChar char="q"/>
            </a:pPr>
            <a:r>
              <a:rPr lang="en-IN" dirty="0"/>
              <a:t>SCSI </a:t>
            </a:r>
          </a:p>
        </p:txBody>
      </p:sp>
    </p:spTree>
    <p:extLst>
      <p:ext uri="{BB962C8B-B14F-4D97-AF65-F5344CB8AC3E}">
        <p14:creationId xmlns:p14="http://schemas.microsoft.com/office/powerpoint/2010/main" val="172225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IDE is mostly used in household products. </a:t>
            </a:r>
          </a:p>
          <a:p>
            <a:r>
              <a:rPr lang="en-IN" dirty="0"/>
              <a:t>And some of it are used in website servers. </a:t>
            </a:r>
          </a:p>
          <a:p>
            <a:r>
              <a:rPr lang="en-IN" dirty="0"/>
              <a:t>SCSI is mainly used in the server market. </a:t>
            </a:r>
          </a:p>
          <a:p>
            <a:r>
              <a:rPr lang="en-IN" dirty="0"/>
              <a:t>While Fibre Channel is only used in high-end servers and is expensive. </a:t>
            </a:r>
          </a:p>
          <a:p>
            <a:r>
              <a:rPr lang="en-IN" dirty="0"/>
              <a:t>SATA is now the mainstream hard disk. </a:t>
            </a:r>
          </a:p>
        </p:txBody>
      </p:sp>
    </p:spTree>
    <p:extLst>
      <p:ext uri="{BB962C8B-B14F-4D97-AF65-F5344CB8AC3E}">
        <p14:creationId xmlns:p14="http://schemas.microsoft.com/office/powerpoint/2010/main" val="371813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Most notebook computers and desktop computers use it, and solid state hard drives also use it. </a:t>
            </a:r>
          </a:p>
          <a:p>
            <a:r>
              <a:rPr lang="en-IN" dirty="0"/>
              <a:t>SAS is generally used in servers. </a:t>
            </a:r>
          </a:p>
          <a:p>
            <a:r>
              <a:rPr lang="en-IN" dirty="0"/>
              <a:t>It has fast transmission speed and strong reliability. </a:t>
            </a:r>
          </a:p>
          <a:p>
            <a:r>
              <a:rPr lang="en-IN" dirty="0">
                <a:solidFill>
                  <a:srgbClr val="7030A0"/>
                </a:solidFill>
              </a:rPr>
              <a:t>Under the broad categories of IDE and SCSI, there has a variety of specific interface types that can be divided according to different technical specification and transmission speed.</a:t>
            </a:r>
          </a:p>
          <a:p>
            <a:endParaRPr lang="en-IN" dirty="0"/>
          </a:p>
          <a:p>
            <a:endParaRPr lang="en-IN" dirty="0"/>
          </a:p>
        </p:txBody>
      </p:sp>
    </p:spTree>
    <p:extLst>
      <p:ext uri="{BB962C8B-B14F-4D97-AF65-F5344CB8AC3E}">
        <p14:creationId xmlns:p14="http://schemas.microsoft.com/office/powerpoint/2010/main" val="421372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a:t>
            </a:r>
          </a:p>
        </p:txBody>
      </p:sp>
      <p:sp>
        <p:nvSpPr>
          <p:cNvPr id="3" name="Content Placeholder 2"/>
          <p:cNvSpPr>
            <a:spLocks noGrp="1"/>
          </p:cNvSpPr>
          <p:nvPr>
            <p:ph idx="1"/>
          </p:nvPr>
        </p:nvSpPr>
        <p:spPr>
          <a:xfrm>
            <a:off x="838200" y="1393371"/>
            <a:ext cx="10515600" cy="4783592"/>
          </a:xfrm>
        </p:spPr>
        <p:txBody>
          <a:bodyPr>
            <a:normAutofit/>
          </a:bodyPr>
          <a:lstStyle/>
          <a:p>
            <a:r>
              <a:rPr lang="en-IN" dirty="0"/>
              <a:t>The full name of IDE is "Integrated Drive Electronics", and its original meaning refers to the hard disk drive that integrates the "hard disk controller" and the "disk body". </a:t>
            </a:r>
          </a:p>
          <a:p>
            <a:r>
              <a:rPr lang="en-IN" dirty="0"/>
              <a:t>This approach reduces the number and length of cables for the hard disk interface, enhances the reliability of data transmission, and makes hard disk manufacturing easier. </a:t>
            </a:r>
          </a:p>
          <a:p>
            <a:r>
              <a:rPr lang="en-IN" dirty="0">
                <a:solidFill>
                  <a:srgbClr val="7030A0"/>
                </a:solidFill>
              </a:rPr>
              <a:t>Many hard disks used to have IDE interfaces, but now almost all hard disk interfaces are standard with SATA.</a:t>
            </a:r>
          </a:p>
          <a:p>
            <a:endParaRPr lang="en-IN" dirty="0"/>
          </a:p>
        </p:txBody>
      </p:sp>
    </p:spTree>
    <p:extLst>
      <p:ext uri="{BB962C8B-B14F-4D97-AF65-F5344CB8AC3E}">
        <p14:creationId xmlns:p14="http://schemas.microsoft.com/office/powerpoint/2010/main" val="263255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IDE represents a type of hard disk interfaces</a:t>
            </a:r>
          </a:p>
          <a:p>
            <a:r>
              <a:rPr lang="en-IN" dirty="0"/>
              <a:t> This type of interface has been eliminated with the development of technology. </a:t>
            </a:r>
          </a:p>
          <a:p>
            <a:r>
              <a:rPr lang="en-IN" dirty="0">
                <a:solidFill>
                  <a:srgbClr val="7030A0"/>
                </a:solidFill>
              </a:rPr>
              <a:t>With the time passes, more types of hard disk interfaces are developed, such as ATA, Ultra ATA, DMA, Ultra DMA and other interfaces are all IDE hard disk interfaces.</a:t>
            </a:r>
          </a:p>
          <a:p>
            <a:endParaRPr lang="en-IN" dirty="0">
              <a:solidFill>
                <a:srgbClr val="7030A0"/>
              </a:solidFill>
            </a:endParaRPr>
          </a:p>
        </p:txBody>
      </p:sp>
    </p:spTree>
    <p:extLst>
      <p:ext uri="{BB962C8B-B14F-4D97-AF65-F5344CB8AC3E}">
        <p14:creationId xmlns:p14="http://schemas.microsoft.com/office/powerpoint/2010/main" val="36084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663540-AE05-4052-8A13-8D0F67E3EC1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 xmlns:a16="http://schemas.microsoft.com/office/drawing/2014/main" id="{2FF09D23-069D-4133-8C38-DD08E5318F02}"/>
              </a:ext>
            </a:extLst>
          </p:cNvPr>
          <p:cNvPicPr>
            <a:picLocks noGrp="1" noChangeAspect="1"/>
          </p:cNvPicPr>
          <p:nvPr>
            <p:ph idx="1"/>
          </p:nvPr>
        </p:nvPicPr>
        <p:blipFill>
          <a:blip r:embed="rId2"/>
          <a:stretch>
            <a:fillRect/>
          </a:stretch>
        </p:blipFill>
        <p:spPr>
          <a:xfrm>
            <a:off x="838200" y="139959"/>
            <a:ext cx="9033587" cy="6130310"/>
          </a:xfrm>
          <a:prstGeom prst="rect">
            <a:avLst/>
          </a:prstGeom>
        </p:spPr>
      </p:pic>
    </p:spTree>
    <p:extLst>
      <p:ext uri="{BB962C8B-B14F-4D97-AF65-F5344CB8AC3E}">
        <p14:creationId xmlns:p14="http://schemas.microsoft.com/office/powerpoint/2010/main" val="134445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 Advantages and Disadvantages</a:t>
            </a:r>
            <a:br>
              <a:rPr lang="en-IN" dirty="0"/>
            </a:br>
            <a:endParaRPr lang="en-IN" dirty="0"/>
          </a:p>
        </p:txBody>
      </p:sp>
      <p:sp>
        <p:nvSpPr>
          <p:cNvPr id="3" name="Content Placeholder 2"/>
          <p:cNvSpPr>
            <a:spLocks noGrp="1"/>
          </p:cNvSpPr>
          <p:nvPr>
            <p:ph idx="1"/>
          </p:nvPr>
        </p:nvSpPr>
        <p:spPr/>
        <p:txBody>
          <a:bodyPr/>
          <a:lstStyle/>
          <a:p>
            <a:r>
              <a:rPr lang="en-IN" dirty="0">
                <a:solidFill>
                  <a:srgbClr val="00B0F0"/>
                </a:solidFill>
              </a:rPr>
              <a:t>Advantages: Compatible and cost-effective.</a:t>
            </a:r>
          </a:p>
          <a:p>
            <a:r>
              <a:rPr lang="en-IN" dirty="0">
                <a:solidFill>
                  <a:srgbClr val="00B0F0"/>
                </a:solidFill>
              </a:rPr>
              <a:t>Disadvantages: slow data transmission speed, short cable length, fewer connected devices, no support for hot swap, poor upgrading ability of interface speed.</a:t>
            </a:r>
          </a:p>
        </p:txBody>
      </p:sp>
    </p:spTree>
    <p:extLst>
      <p:ext uri="{BB962C8B-B14F-4D97-AF65-F5344CB8AC3E}">
        <p14:creationId xmlns:p14="http://schemas.microsoft.com/office/powerpoint/2010/main" val="287079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61DF88-AA06-4D13-82EB-CACFFFB4AD1E}"/>
</file>

<file path=customXml/itemProps2.xml><?xml version="1.0" encoding="utf-8"?>
<ds:datastoreItem xmlns:ds="http://schemas.openxmlformats.org/officeDocument/2006/customXml" ds:itemID="{39AEA0DD-CF4F-4C43-9611-7DB3EABD3F37}"/>
</file>

<file path=customXml/itemProps3.xml><?xml version="1.0" encoding="utf-8"?>
<ds:datastoreItem xmlns:ds="http://schemas.openxmlformats.org/officeDocument/2006/customXml" ds:itemID="{90AC9491-D5DF-4EB5-AC23-9F6D1E7BF605}"/>
</file>

<file path=docProps/app.xml><?xml version="1.0" encoding="utf-8"?>
<Properties xmlns="http://schemas.openxmlformats.org/officeDocument/2006/extended-properties" xmlns:vt="http://schemas.openxmlformats.org/officeDocument/2006/docPropsVTypes">
  <TotalTime>103</TotalTime>
  <Words>1104</Words>
  <Application>Microsoft Office PowerPoint</Application>
  <PresentationFormat>Widescreen</PresentationFormat>
  <Paragraphs>75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Unit4</vt:lpstr>
      <vt:lpstr>What is hard disk interface??</vt:lpstr>
      <vt:lpstr>PowerPoint Presentation</vt:lpstr>
      <vt:lpstr>PowerPoint Presentation</vt:lpstr>
      <vt:lpstr>PowerPoint Presentation</vt:lpstr>
      <vt:lpstr>IDE</vt:lpstr>
      <vt:lpstr>PowerPoint Presentation</vt:lpstr>
      <vt:lpstr>PowerPoint Presentation</vt:lpstr>
      <vt:lpstr>IDE Advantages and Disadvantages </vt:lpstr>
      <vt:lpstr>PowerPoint Presentation</vt:lpstr>
      <vt:lpstr>What is SCSI? </vt:lpstr>
      <vt:lpstr>PowerPoint Presentation</vt:lpstr>
      <vt:lpstr>PowerPoint Presentation</vt:lpstr>
      <vt:lpstr>PowerPoint Presentation</vt:lpstr>
      <vt:lpstr>SCSI Connector</vt:lpstr>
      <vt:lpstr>PowerPoint Presentation</vt:lpstr>
      <vt:lpstr>What is SATA? </vt:lpstr>
      <vt:lpstr>PowerPoint Presentation</vt:lpstr>
      <vt:lpstr>SATA Interface</vt:lpstr>
      <vt:lpstr>PowerPoint Presentation</vt:lpstr>
      <vt:lpstr>PowerPoint Presentation</vt:lpstr>
      <vt:lpstr>IDE vs SATA Interface </vt:lpstr>
      <vt:lpstr>PowerPoint Presentation</vt:lpstr>
      <vt:lpstr>PowerPoint Presentation</vt:lpstr>
      <vt:lpstr>following two are the main types of SATA cables: </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Geetha Unnikrishnan</dc:creator>
  <cp:lastModifiedBy>Geetha Unnikrishnan</cp:lastModifiedBy>
  <cp:revision>28</cp:revision>
  <dcterms:created xsi:type="dcterms:W3CDTF">2022-04-01T11:15:22Z</dcterms:created>
  <dcterms:modified xsi:type="dcterms:W3CDTF">2022-04-04T08:09:18Z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