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92" r:id="rId14"/>
    <p:sldId id="269" r:id="rId15"/>
    <p:sldId id="293" r:id="rId16"/>
    <p:sldId id="294" r:id="rId17"/>
    <p:sldId id="295" r:id="rId18"/>
    <p:sldId id="296" r:id="rId19"/>
    <p:sldId id="298" r:id="rId20"/>
    <p:sldId id="297" r:id="rId21"/>
    <p:sldId id="270" r:id="rId22"/>
    <p:sldId id="299" r:id="rId23"/>
    <p:sldId id="300" r:id="rId24"/>
    <p:sldId id="277" r:id="rId25"/>
    <p:sldId id="303" r:id="rId26"/>
    <p:sldId id="278" r:id="rId27"/>
    <p:sldId id="304" r:id="rId28"/>
    <p:sldId id="302" r:id="rId29"/>
    <p:sldId id="307" r:id="rId30"/>
    <p:sldId id="305" r:id="rId31"/>
    <p:sldId id="306" r:id="rId32"/>
    <p:sldId id="308" r:id="rId33"/>
    <p:sldId id="279" r:id="rId34"/>
    <p:sldId id="272" r:id="rId35"/>
    <p:sldId id="311" r:id="rId36"/>
    <p:sldId id="309" r:id="rId37"/>
    <p:sldId id="273" r:id="rId38"/>
    <p:sldId id="310" r:id="rId39"/>
    <p:sldId id="281" r:id="rId40"/>
    <p:sldId id="274" r:id="rId41"/>
    <p:sldId id="312" r:id="rId42"/>
    <p:sldId id="275" r:id="rId43"/>
    <p:sldId id="315" r:id="rId44"/>
    <p:sldId id="282" r:id="rId45"/>
    <p:sldId id="284" r:id="rId46"/>
    <p:sldId id="314" r:id="rId47"/>
    <p:sldId id="316" r:id="rId48"/>
    <p:sldId id="285" r:id="rId49"/>
    <p:sldId id="317" r:id="rId50"/>
    <p:sldId id="318" r:id="rId51"/>
    <p:sldId id="319" r:id="rId52"/>
    <p:sldId id="313" r:id="rId53"/>
    <p:sldId id="320" r:id="rId54"/>
    <p:sldId id="321" r:id="rId55"/>
    <p:sldId id="322" r:id="rId56"/>
    <p:sldId id="32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69" autoAdjust="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853EC-6C41-4847-9601-F70A865126AD}" type="datetimeFigureOut">
              <a:rPr lang="en-IN" smtClean="0"/>
              <a:t>28-03-2022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D13AE-0242-4EC4-A6BF-AAA5CF33EE83}" type="slidenum">
              <a:rPr lang="en-IN" smtClean="0"/>
              <a:t>‹#›</a:t>
            </a:fld>
            <a:endParaRPr lang="en-IN"/>
          </a:p>
        </p:txBody>
      </p:sp>
    </p:spTree>
    <p:extLst>
      <p:ext uri="{BB962C8B-B14F-4D97-AF65-F5344CB8AC3E}">
        <p14:creationId xmlns:p14="http://schemas.microsoft.com/office/powerpoint/2010/main" val="35187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1987"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1988"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1989"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9B9C4C49-64D0-4D85-83D3-D356BE179DFD}" type="slidenum">
              <a:rPr lang="en-IN">
                <a:solidFill>
                  <a:srgbClr val="000000"/>
                </a:solidFill>
                <a:latin typeface="Times New Roman" panose="02020603050405020304" pitchFamily="18" charset="0"/>
                <a:ea typeface="DejaVu Sans" charset="0"/>
                <a:cs typeface="DejaVu Sans" charset="0"/>
              </a:rPr>
              <a:pPr eaLnBrk="1" hangingPunct="1"/>
              <a:t>14</a:t>
            </a:fld>
            <a:endParaRPr lang="en-IN">
              <a:solidFill>
                <a:srgbClr val="000000"/>
              </a:solidFill>
              <a:latin typeface="Times New Roman" panose="02020603050405020304" pitchFamily="18" charset="0"/>
              <a:ea typeface="DejaVu Sans" charset="0"/>
              <a:cs typeface="DejaVu Sans" charset="0"/>
            </a:endParaRPr>
          </a:p>
        </p:txBody>
      </p:sp>
      <p:sp>
        <p:nvSpPr>
          <p:cNvPr id="4199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1991"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64886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3011"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3012"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3013"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83D0EA9E-1AEB-4D2F-9B35-9AD5A74E9A2C}" type="slidenum">
              <a:rPr lang="en-IN">
                <a:solidFill>
                  <a:srgbClr val="000000"/>
                </a:solidFill>
                <a:latin typeface="Times New Roman" panose="02020603050405020304" pitchFamily="18" charset="0"/>
                <a:ea typeface="DejaVu Sans" charset="0"/>
                <a:cs typeface="DejaVu Sans" charset="0"/>
              </a:rPr>
              <a:pPr eaLnBrk="1" hangingPunct="1"/>
              <a:t>21</a:t>
            </a:fld>
            <a:endParaRPr lang="en-IN">
              <a:solidFill>
                <a:srgbClr val="000000"/>
              </a:solidFill>
              <a:latin typeface="Times New Roman" panose="02020603050405020304" pitchFamily="18" charset="0"/>
              <a:ea typeface="DejaVu Sans" charset="0"/>
              <a:cs typeface="DejaVu Sans" charset="0"/>
            </a:endParaRPr>
          </a:p>
        </p:txBody>
      </p:sp>
      <p:sp>
        <p:nvSpPr>
          <p:cNvPr id="4301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3015"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2676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5059"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5060"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5061"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B160ADAC-14DF-423A-92F8-9510EE5ED68D}" type="slidenum">
              <a:rPr lang="en-IN">
                <a:solidFill>
                  <a:srgbClr val="000000"/>
                </a:solidFill>
                <a:latin typeface="Times New Roman" panose="02020603050405020304" pitchFamily="18" charset="0"/>
                <a:ea typeface="DejaVu Sans" charset="0"/>
                <a:cs typeface="DejaVu Sans" charset="0"/>
              </a:rPr>
              <a:pPr eaLnBrk="1" hangingPunct="1"/>
              <a:t>34</a:t>
            </a:fld>
            <a:endParaRPr lang="en-IN">
              <a:solidFill>
                <a:srgbClr val="000000"/>
              </a:solidFill>
              <a:latin typeface="Times New Roman" panose="02020603050405020304" pitchFamily="18" charset="0"/>
              <a:ea typeface="DejaVu Sans" charset="0"/>
              <a:cs typeface="DejaVu Sans" charset="0"/>
            </a:endParaRPr>
          </a:p>
        </p:txBody>
      </p:sp>
      <p:sp>
        <p:nvSpPr>
          <p:cNvPr id="4506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5063"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809304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6083"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6084"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6085"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2776F85F-D205-432D-ADBB-FD3ECDD0F323}" type="slidenum">
              <a:rPr lang="en-IN">
                <a:solidFill>
                  <a:srgbClr val="000000"/>
                </a:solidFill>
                <a:latin typeface="Times New Roman" panose="02020603050405020304" pitchFamily="18" charset="0"/>
                <a:ea typeface="DejaVu Sans" charset="0"/>
                <a:cs typeface="DejaVu Sans" charset="0"/>
              </a:rPr>
              <a:pPr eaLnBrk="1" hangingPunct="1"/>
              <a:t>37</a:t>
            </a:fld>
            <a:endParaRPr lang="en-IN">
              <a:solidFill>
                <a:srgbClr val="000000"/>
              </a:solidFill>
              <a:latin typeface="Times New Roman" panose="02020603050405020304" pitchFamily="18" charset="0"/>
              <a:ea typeface="DejaVu Sans" charset="0"/>
              <a:cs typeface="DejaVu Sans" charset="0"/>
            </a:endParaRPr>
          </a:p>
        </p:txBody>
      </p:sp>
      <p:sp>
        <p:nvSpPr>
          <p:cNvPr id="4608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6087"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39571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7107"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7108"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7109"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951AB069-AAC5-4D9A-A5B9-7C2374AB741F}" type="slidenum">
              <a:rPr lang="en-IN">
                <a:solidFill>
                  <a:srgbClr val="000000"/>
                </a:solidFill>
                <a:latin typeface="Times New Roman" panose="02020603050405020304" pitchFamily="18" charset="0"/>
                <a:ea typeface="DejaVu Sans" charset="0"/>
                <a:cs typeface="DejaVu Sans" charset="0"/>
              </a:rPr>
              <a:pPr eaLnBrk="1" hangingPunct="1"/>
              <a:t>40</a:t>
            </a:fld>
            <a:endParaRPr lang="en-IN">
              <a:solidFill>
                <a:srgbClr val="000000"/>
              </a:solidFill>
              <a:latin typeface="Times New Roman" panose="02020603050405020304" pitchFamily="18" charset="0"/>
              <a:ea typeface="DejaVu Sans" charset="0"/>
              <a:cs typeface="DejaVu Sans" charset="0"/>
            </a:endParaRPr>
          </a:p>
        </p:txBody>
      </p:sp>
      <p:sp>
        <p:nvSpPr>
          <p:cNvPr id="4711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p:spPr>
      </p:sp>
      <p:sp>
        <p:nvSpPr>
          <p:cNvPr id="47111" name="Rectangle 2"/>
          <p:cNvSpPr>
            <a:spLocks noGrp="1" noChangeArrowheads="1"/>
          </p:cNvSpPr>
          <p:nvPr>
            <p:ph type="body" idx="1"/>
          </p:nvPr>
        </p:nvSpPr>
        <p:spPr>
          <a:xfrm>
            <a:off x="777875" y="4776788"/>
            <a:ext cx="6216650"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2360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&lt;header&gt;</a:t>
            </a:r>
          </a:p>
        </p:txBody>
      </p:sp>
      <p:sp>
        <p:nvSpPr>
          <p:cNvPr id="48131" name="Rectangle 4"/>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&lt;date/time&gt;</a:t>
            </a:r>
          </a:p>
        </p:txBody>
      </p:sp>
      <p:sp>
        <p:nvSpPr>
          <p:cNvPr id="48132" name="Rectangle 5"/>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Wingdings" panose="05000000000000000000" pitchFamily="2" charset="2"/>
              <a:buNone/>
            </a:pPr>
            <a:r>
              <a:rPr lang="en-IN" smtClean="0">
                <a:solidFill>
                  <a:srgbClr val="000000"/>
                </a:solidFill>
                <a:latin typeface="Times New Roman" panose="02020603050405020304" pitchFamily="18" charset="0"/>
                <a:ea typeface="DejaVu Sans" charset="0"/>
                <a:cs typeface="DejaVu Sans" charset="0"/>
              </a:rPr>
              <a:t>&lt;footer&gt;</a:t>
            </a:r>
          </a:p>
        </p:txBody>
      </p:sp>
      <p:sp>
        <p:nvSpPr>
          <p:cNvPr id="48133"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WenQuanYi Micro Hei" charset="0"/>
                <a:cs typeface="WenQuanYi Micro Hei" charset="0"/>
              </a:defRPr>
            </a:lvl9pPr>
          </a:lstStyle>
          <a:p>
            <a:pPr eaLnBrk="1" hangingPunct="1"/>
            <a:fld id="{3E69F6BB-EEDF-4440-A1CA-06188DDE71CC}" type="slidenum">
              <a:rPr lang="en-IN">
                <a:solidFill>
                  <a:srgbClr val="000000"/>
                </a:solidFill>
                <a:latin typeface="Times New Roman" panose="02020603050405020304" pitchFamily="18" charset="0"/>
                <a:ea typeface="DejaVu Sans" charset="0"/>
                <a:cs typeface="DejaVu Sans" charset="0"/>
              </a:rPr>
              <a:pPr eaLnBrk="1" hangingPunct="1"/>
              <a:t>42</a:t>
            </a:fld>
            <a:endParaRPr lang="en-IN">
              <a:solidFill>
                <a:srgbClr val="000000"/>
              </a:solidFill>
              <a:latin typeface="Times New Roman" panose="02020603050405020304" pitchFamily="18" charset="0"/>
              <a:ea typeface="DejaVu Sans" charset="0"/>
              <a:cs typeface="DejaVu Sans" charset="0"/>
            </a:endParaRPr>
          </a:p>
        </p:txBody>
      </p:sp>
      <p:sp>
        <p:nvSpPr>
          <p:cNvPr id="48134" name="Rectangle 1"/>
          <p:cNvSpPr>
            <a:spLocks noGrp="1" noChangeArrowheads="1"/>
          </p:cNvSpPr>
          <p:nvPr>
            <p:ph type="body"/>
          </p:nvPr>
        </p:nvSpPr>
        <p:spPr>
          <a:xfrm>
            <a:off x="0" y="0"/>
            <a:ext cx="1588"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latin typeface="Arial" panose="020B0604020202020204" pitchFamily="34" charset="0"/>
              <a:ea typeface="DejaVu Sans" charset="0"/>
              <a:cs typeface="DejaVu Sans" charset="0"/>
            </a:endParaRPr>
          </a:p>
        </p:txBody>
      </p:sp>
      <p:sp>
        <p:nvSpPr>
          <p:cNvPr id="48135" name="Text Box 2"/>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fld id="{FFD9E613-4735-4890-BFB3-76DFF0108425}" type="slidenum">
              <a:rPr lang="en-IN">
                <a:solidFill>
                  <a:srgbClr val="000000"/>
                </a:solidFill>
                <a:ea typeface="DejaVu Sans" charset="0"/>
                <a:cs typeface="DejaVu Sans" charset="0"/>
              </a:rPr>
              <a:pPr eaLnBrk="1" hangingPunct="1">
                <a:buClrTx/>
                <a:buFontTx/>
                <a:buNone/>
              </a:pPr>
              <a:t>42</a:t>
            </a:fld>
            <a:endParaRPr lang="en-IN">
              <a:solidFill>
                <a:srgbClr val="000000"/>
              </a:solidFill>
              <a:ea typeface="DejaVu Sans" charset="0"/>
              <a:cs typeface="DejaVu Sans" charset="0"/>
            </a:endParaRPr>
          </a:p>
        </p:txBody>
      </p:sp>
    </p:spTree>
    <p:extLst>
      <p:ext uri="{BB962C8B-B14F-4D97-AF65-F5344CB8AC3E}">
        <p14:creationId xmlns:p14="http://schemas.microsoft.com/office/powerpoint/2010/main" val="74784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ED6836-2C57-4A85-B262-55F772AC76FC}"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390396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D6836-2C57-4A85-B262-55F772AC76FC}"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231608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D6836-2C57-4A85-B262-55F772AC76FC}"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296927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D6836-2C57-4A85-B262-55F772AC76FC}"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330132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ED6836-2C57-4A85-B262-55F772AC76FC}"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133461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ED6836-2C57-4A85-B262-55F772AC76FC}"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200641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ED6836-2C57-4A85-B262-55F772AC76FC}" type="datetimeFigureOut">
              <a:rPr lang="en-IN" smtClean="0"/>
              <a:t>28-03-2022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354158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ED6836-2C57-4A85-B262-55F772AC76FC}"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63070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D6836-2C57-4A85-B262-55F772AC76FC}" type="datetimeFigureOut">
              <a:rPr lang="en-IN" smtClean="0"/>
              <a:t>28-03-2022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137645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D6836-2C57-4A85-B262-55F772AC76FC}"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417174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D6836-2C57-4A85-B262-55F772AC76FC}"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0E6D32-141E-458A-B40A-C912F0DA59D8}" type="slidenum">
              <a:rPr lang="en-IN" smtClean="0"/>
              <a:t>‹#›</a:t>
            </a:fld>
            <a:endParaRPr lang="en-IN"/>
          </a:p>
        </p:txBody>
      </p:sp>
    </p:spTree>
    <p:extLst>
      <p:ext uri="{BB962C8B-B14F-4D97-AF65-F5344CB8AC3E}">
        <p14:creationId xmlns:p14="http://schemas.microsoft.com/office/powerpoint/2010/main" val="299365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D6836-2C57-4A85-B262-55F772AC76FC}" type="datetimeFigureOut">
              <a:rPr lang="en-IN" smtClean="0"/>
              <a:t>28-03-2022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E6D32-141E-458A-B40A-C912F0DA59D8}" type="slidenum">
              <a:rPr lang="en-IN" smtClean="0"/>
              <a:t>‹#›</a:t>
            </a:fld>
            <a:endParaRPr lang="en-IN"/>
          </a:p>
        </p:txBody>
      </p:sp>
    </p:spTree>
    <p:extLst>
      <p:ext uri="{BB962C8B-B14F-4D97-AF65-F5344CB8AC3E}">
        <p14:creationId xmlns:p14="http://schemas.microsoft.com/office/powerpoint/2010/main" val="4121159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4</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91483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On older computers, the landing zone was typically defined as the number of cylinders plus one.</a:t>
            </a:r>
          </a:p>
          <a:p>
            <a:r>
              <a:rPr lang="en-IN" dirty="0" smtClean="0">
                <a:solidFill>
                  <a:srgbClr val="FF0066"/>
                </a:solidFill>
              </a:rPr>
              <a:t> A cylinder is defined as two corresponding tracks on the platters. If a hard drive has 1,024 cylinders, the landing zone would be 1,025. Users could set this manually in the computer’s BIOS.</a:t>
            </a:r>
          </a:p>
          <a:p>
            <a:endParaRPr lang="en-IN" dirty="0" smtClean="0"/>
          </a:p>
          <a:p>
            <a:r>
              <a:rPr lang="en-IN" dirty="0" smtClean="0">
                <a:solidFill>
                  <a:srgbClr val="00B050"/>
                </a:solidFill>
              </a:rPr>
              <a:t>But modern drives no longer use the cylinder-head-sector (or CHS) method for assigning addresses to physical blocks of data. Embedded disk controllers have made this approach largely obsolete.</a:t>
            </a:r>
          </a:p>
          <a:p>
            <a:endParaRPr lang="en-IN" dirty="0"/>
          </a:p>
        </p:txBody>
      </p:sp>
    </p:spTree>
    <p:extLst>
      <p:ext uri="{BB962C8B-B14F-4D97-AF65-F5344CB8AC3E}">
        <p14:creationId xmlns:p14="http://schemas.microsoft.com/office/powerpoint/2010/main" val="237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Does a Hard Drive’s Landing Zone Affect Data Recovery?</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some older computers still have landing zones that can be defined by a human, but newer hard drives are much more complex and much more capable of responding to unexpected events without losing data.</a:t>
            </a:r>
          </a:p>
          <a:p>
            <a:endParaRPr lang="en-IN" dirty="0" smtClean="0"/>
          </a:p>
        </p:txBody>
      </p:sp>
    </p:spTree>
    <p:extLst>
      <p:ext uri="{BB962C8B-B14F-4D97-AF65-F5344CB8AC3E}">
        <p14:creationId xmlns:p14="http://schemas.microsoft.com/office/powerpoint/2010/main" val="1808257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While landing zones serve an important role in preventing hard drive failures, no landing zone setting can restore a failed drive to healthy operation.</a:t>
            </a:r>
          </a:p>
          <a:p>
            <a:endParaRPr lang="en-IN" dirty="0" smtClean="0"/>
          </a:p>
          <a:p>
            <a:endParaRPr lang="en-IN" dirty="0"/>
          </a:p>
        </p:txBody>
      </p:sp>
    </p:spTree>
    <p:extLst>
      <p:ext uri="{BB962C8B-B14F-4D97-AF65-F5344CB8AC3E}">
        <p14:creationId xmlns:p14="http://schemas.microsoft.com/office/powerpoint/2010/main" val="4032233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Recording techniques</a:t>
            </a:r>
            <a:endParaRPr lang="en-IN" dirty="0"/>
          </a:p>
        </p:txBody>
      </p:sp>
      <p:sp>
        <p:nvSpPr>
          <p:cNvPr id="3" name="Content Placeholder 2"/>
          <p:cNvSpPr>
            <a:spLocks noGrp="1"/>
          </p:cNvSpPr>
          <p:nvPr>
            <p:ph idx="1"/>
          </p:nvPr>
        </p:nvSpPr>
        <p:spPr/>
        <p:txBody>
          <a:bodyPr/>
          <a:lstStyle/>
          <a:p>
            <a:r>
              <a:rPr lang="en-IN" dirty="0" smtClean="0"/>
              <a:t>Techniques used to write /store data on hard disk is known as Recording technique.</a:t>
            </a:r>
          </a:p>
          <a:p>
            <a:r>
              <a:rPr lang="en-IN" dirty="0" smtClean="0">
                <a:solidFill>
                  <a:srgbClr val="00B050"/>
                </a:solidFill>
              </a:rPr>
              <a:t>Types Of Recording techniques</a:t>
            </a:r>
          </a:p>
          <a:p>
            <a:endParaRPr lang="en-IN" dirty="0" smtClean="0"/>
          </a:p>
          <a:p>
            <a:pPr lvl="2">
              <a:spcBef>
                <a:spcPts val="300"/>
              </a:spcBef>
              <a:buFont typeface="Wingdings" panose="05000000000000000000" pitchFamily="2" charset="2"/>
              <a:buChar char="Ø"/>
            </a:pPr>
            <a:r>
              <a:rPr lang="en-IN" dirty="0" smtClean="0"/>
              <a:t>Frequency Modulation technique</a:t>
            </a:r>
          </a:p>
          <a:p>
            <a:pPr lvl="2">
              <a:spcBef>
                <a:spcPts val="300"/>
              </a:spcBef>
              <a:buFont typeface="Wingdings" panose="05000000000000000000" pitchFamily="2" charset="2"/>
              <a:buChar char="Ø"/>
            </a:pPr>
            <a:endParaRPr lang="en-IN" dirty="0"/>
          </a:p>
          <a:p>
            <a:pPr lvl="2">
              <a:spcBef>
                <a:spcPts val="300"/>
              </a:spcBef>
              <a:buFont typeface="Wingdings" panose="05000000000000000000" pitchFamily="2" charset="2"/>
              <a:buChar char="Ø"/>
            </a:pPr>
            <a:endParaRPr lang="en-IN" dirty="0" smtClean="0"/>
          </a:p>
          <a:p>
            <a:pPr lvl="2">
              <a:spcBef>
                <a:spcPts val="300"/>
              </a:spcBef>
              <a:buFont typeface="Wingdings" panose="05000000000000000000" pitchFamily="2" charset="2"/>
              <a:buChar char="Ø"/>
            </a:pPr>
            <a:r>
              <a:rPr lang="en-IN" dirty="0" smtClean="0"/>
              <a:t>Modified Frequency Modulation Technique</a:t>
            </a:r>
          </a:p>
          <a:p>
            <a:pPr lvl="2">
              <a:spcBef>
                <a:spcPts val="300"/>
              </a:spcBef>
              <a:buFont typeface="Wingdings" panose="05000000000000000000" pitchFamily="2" charset="2"/>
              <a:buChar char="Ø"/>
            </a:pPr>
            <a:endParaRPr lang="en-IN" dirty="0"/>
          </a:p>
          <a:p>
            <a:pPr lvl="2">
              <a:spcBef>
                <a:spcPts val="300"/>
              </a:spcBef>
              <a:buFont typeface="Wingdings" panose="05000000000000000000" pitchFamily="2" charset="2"/>
              <a:buChar char="Ø"/>
            </a:pPr>
            <a:endParaRPr lang="en-IN" dirty="0" smtClean="0"/>
          </a:p>
          <a:p>
            <a:pPr lvl="2">
              <a:spcBef>
                <a:spcPts val="300"/>
              </a:spcBef>
              <a:buFont typeface="Wingdings" panose="05000000000000000000" pitchFamily="2" charset="2"/>
              <a:buChar char="Ø"/>
            </a:pPr>
            <a:r>
              <a:rPr lang="en-IN" dirty="0" smtClean="0"/>
              <a:t>Run Length Limited Method</a:t>
            </a:r>
          </a:p>
          <a:p>
            <a:endParaRPr lang="en-IN" dirty="0" smtClean="0"/>
          </a:p>
          <a:p>
            <a:endParaRPr lang="en-IN" dirty="0" smtClean="0"/>
          </a:p>
          <a:p>
            <a:endParaRPr lang="en-IN" dirty="0"/>
          </a:p>
        </p:txBody>
      </p:sp>
    </p:spTree>
    <p:extLst>
      <p:ext uri="{BB962C8B-B14F-4D97-AF65-F5344CB8AC3E}">
        <p14:creationId xmlns:p14="http://schemas.microsoft.com/office/powerpoint/2010/main" val="542891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1905000" y="533400"/>
            <a:ext cx="784860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IN" sz="2800" b="1" dirty="0">
                <a:solidFill>
                  <a:srgbClr val="000000"/>
                </a:solidFill>
                <a:latin typeface="Times New Roman" panose="02020603050405020304" pitchFamily="18" charset="0"/>
                <a:ea typeface="DejaVu Sans" charset="0"/>
                <a:cs typeface="DejaVu Sans" charset="0"/>
              </a:rPr>
              <a:t>Recording Techniques :</a:t>
            </a: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r>
              <a:rPr lang="en-IN" sz="2800" dirty="0">
                <a:solidFill>
                  <a:srgbClr val="000000"/>
                </a:solidFill>
                <a:latin typeface="Times New Roman" panose="02020603050405020304" pitchFamily="18" charset="0"/>
                <a:ea typeface="DejaVu Sans" charset="0"/>
                <a:cs typeface="DejaVu Sans" charset="0"/>
              </a:rPr>
              <a:t> </a:t>
            </a:r>
          </a:p>
          <a:p>
            <a:pPr eaLnBrk="1" hangingPunct="1">
              <a:buClrTx/>
              <a:buFontTx/>
              <a:buNone/>
            </a:pPr>
            <a:r>
              <a:rPr lang="en-IN" sz="2800" dirty="0">
                <a:solidFill>
                  <a:srgbClr val="000000"/>
                </a:solidFill>
                <a:latin typeface="Times New Roman" panose="02020603050405020304" pitchFamily="18" charset="0"/>
                <a:ea typeface="DejaVu Sans" charset="0"/>
                <a:cs typeface="DejaVu Sans" charset="0"/>
              </a:rPr>
              <a:t>1. FM encoding method </a:t>
            </a: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r>
              <a:rPr lang="en-IN" sz="2800" dirty="0">
                <a:solidFill>
                  <a:srgbClr val="000000"/>
                </a:solidFill>
                <a:latin typeface="Times New Roman" panose="02020603050405020304" pitchFamily="18" charset="0"/>
                <a:ea typeface="DejaVu Sans" charset="0"/>
                <a:cs typeface="DejaVu Sans" charset="0"/>
              </a:rPr>
              <a:t>2. MFM encoding method </a:t>
            </a: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r>
              <a:rPr lang="en-IN" sz="2800" dirty="0">
                <a:solidFill>
                  <a:srgbClr val="000000"/>
                </a:solidFill>
                <a:latin typeface="Times New Roman" panose="02020603050405020304" pitchFamily="18" charset="0"/>
                <a:ea typeface="DejaVu Sans" charset="0"/>
                <a:cs typeface="DejaVu Sans" charset="0"/>
              </a:rPr>
              <a:t>3. RLL encoding method </a:t>
            </a:r>
          </a:p>
          <a:p>
            <a:pPr eaLnBrk="1" hangingPunct="1">
              <a:buClrTx/>
              <a:buFontTx/>
              <a:buNone/>
            </a:pPr>
            <a:r>
              <a:rPr lang="en-IN" sz="2800" b="1" dirty="0">
                <a:solidFill>
                  <a:srgbClr val="000000"/>
                </a:solidFill>
                <a:latin typeface="Times New Roman" panose="02020603050405020304" pitchFamily="18" charset="0"/>
                <a:ea typeface="DejaVu Sans" charset="0"/>
                <a:cs typeface="DejaVu Sans" charset="0"/>
              </a:rPr>
              <a:t> </a:t>
            </a:r>
          </a:p>
        </p:txBody>
      </p:sp>
    </p:spTree>
    <p:extLst>
      <p:ext uri="{BB962C8B-B14F-4D97-AF65-F5344CB8AC3E}">
        <p14:creationId xmlns:p14="http://schemas.microsoft.com/office/powerpoint/2010/main" val="17821794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FM technique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935" y="1690688"/>
            <a:ext cx="8781236" cy="3705742"/>
          </a:xfrm>
        </p:spPr>
      </p:pic>
    </p:spTree>
    <p:extLst>
      <p:ext uri="{BB962C8B-B14F-4D97-AF65-F5344CB8AC3E}">
        <p14:creationId xmlns:p14="http://schemas.microsoft.com/office/powerpoint/2010/main" val="2368230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168" y="365125"/>
            <a:ext cx="9484461" cy="5676901"/>
          </a:xfrm>
        </p:spPr>
      </p:pic>
    </p:spTree>
    <p:extLst>
      <p:ext uri="{BB962C8B-B14F-4D97-AF65-F5344CB8AC3E}">
        <p14:creationId xmlns:p14="http://schemas.microsoft.com/office/powerpoint/2010/main" val="3866417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365125"/>
            <a:ext cx="10635343" cy="5811838"/>
          </a:xfrm>
        </p:spPr>
      </p:pic>
    </p:spTree>
    <p:extLst>
      <p:ext uri="{BB962C8B-B14F-4D97-AF65-F5344CB8AC3E}">
        <p14:creationId xmlns:p14="http://schemas.microsoft.com/office/powerpoint/2010/main" val="3362606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solidFill>
                  <a:srgbClr val="00B050"/>
                </a:solidFill>
              </a:rPr>
              <a:t>Total number of pulses required to process this 8 bits are: </a:t>
            </a:r>
          </a:p>
          <a:p>
            <a:r>
              <a:rPr lang="en-IN" dirty="0" smtClean="0">
                <a:solidFill>
                  <a:srgbClr val="00B050"/>
                </a:solidFill>
              </a:rPr>
              <a:t>1001 0110 =12 Pulses </a:t>
            </a:r>
            <a:endParaRPr lang="en-IN" dirty="0">
              <a:solidFill>
                <a:srgbClr val="00B050"/>
              </a:solidFill>
            </a:endParaRPr>
          </a:p>
        </p:txBody>
      </p:sp>
    </p:spTree>
    <p:extLst>
      <p:ext uri="{BB962C8B-B14F-4D97-AF65-F5344CB8AC3E}">
        <p14:creationId xmlns:p14="http://schemas.microsoft.com/office/powerpoint/2010/main" val="406596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a:t>
            </a:r>
            <a:endParaRPr lang="en-IN" dirty="0">
              <a:solidFill>
                <a:srgbClr val="00B0F0"/>
              </a:solidFill>
            </a:endParaRPr>
          </a:p>
        </p:txBody>
      </p:sp>
      <p:sp>
        <p:nvSpPr>
          <p:cNvPr id="3" name="Content Placeholder 2"/>
          <p:cNvSpPr>
            <a:spLocks noGrp="1"/>
          </p:cNvSpPr>
          <p:nvPr>
            <p:ph idx="1"/>
          </p:nvPr>
        </p:nvSpPr>
        <p:spPr/>
        <p:txBody>
          <a:bodyPr/>
          <a:lstStyle/>
          <a:p>
            <a:r>
              <a:rPr lang="en-IN" dirty="0" smtClean="0">
                <a:solidFill>
                  <a:srgbClr val="FF0000"/>
                </a:solidFill>
              </a:rPr>
              <a:t>Find the number of pulses required for 4bit data </a:t>
            </a:r>
          </a:p>
          <a:p>
            <a:r>
              <a:rPr lang="en-IN" dirty="0">
                <a:solidFill>
                  <a:srgbClr val="92D050"/>
                </a:solidFill>
              </a:rPr>
              <a:t>1011</a:t>
            </a:r>
          </a:p>
          <a:p>
            <a:r>
              <a:rPr lang="en-IN" dirty="0" smtClean="0">
                <a:solidFill>
                  <a:srgbClr val="FF0000"/>
                </a:solidFill>
              </a:rPr>
              <a:t>with data pattern and FM recorded data </a:t>
            </a:r>
          </a:p>
        </p:txBody>
      </p:sp>
    </p:spTree>
    <p:extLst>
      <p:ext uri="{BB962C8B-B14F-4D97-AF65-F5344CB8AC3E}">
        <p14:creationId xmlns:p14="http://schemas.microsoft.com/office/powerpoint/2010/main" val="661356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Hard Drive’s Landing Zone</a:t>
            </a:r>
            <a:endParaRPr lang="en-IN" dirty="0"/>
          </a:p>
        </p:txBody>
      </p:sp>
      <p:sp>
        <p:nvSpPr>
          <p:cNvPr id="3" name="Content Placeholder 2"/>
          <p:cNvSpPr>
            <a:spLocks noGrp="1"/>
          </p:cNvSpPr>
          <p:nvPr>
            <p:ph idx="1"/>
          </p:nvPr>
        </p:nvSpPr>
        <p:spPr/>
        <p:txBody>
          <a:bodyPr/>
          <a:lstStyle/>
          <a:p>
            <a:r>
              <a:rPr lang="en-IN" dirty="0" smtClean="0"/>
              <a:t>Also known as the </a:t>
            </a:r>
            <a:r>
              <a:rPr lang="en-IN" dirty="0" err="1" smtClean="0"/>
              <a:t>LZone</a:t>
            </a:r>
            <a:r>
              <a:rPr lang="en-IN" dirty="0" smtClean="0"/>
              <a:t> or LZ, the landing zone is a setting that identifies where the actuator heads will “park” when not in use.</a:t>
            </a:r>
          </a:p>
          <a:p>
            <a:r>
              <a:rPr lang="en-IN" dirty="0" smtClean="0"/>
              <a:t>Landing zones were once defined in BIOS (Basic Input-Output System, software that allowed computers to initialize their hardware)</a:t>
            </a:r>
          </a:p>
        </p:txBody>
      </p:sp>
    </p:spTree>
    <p:extLst>
      <p:ext uri="{BB962C8B-B14F-4D97-AF65-F5344CB8AC3E}">
        <p14:creationId xmlns:p14="http://schemas.microsoft.com/office/powerpoint/2010/main" val="3059409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solidFill>
                  <a:srgbClr val="000000"/>
                </a:solidFill>
                <a:latin typeface="Times New Roman" panose="02020603050405020304" pitchFamily="18" charset="0"/>
                <a:ea typeface="DejaVu Sans" charset="0"/>
                <a:cs typeface="DejaVu Sans" charset="0"/>
              </a:rPr>
              <a:t> For example, a binary number 1011 </a:t>
            </a:r>
            <a:endParaRPr lang="en-IN" dirty="0" smtClean="0">
              <a:solidFill>
                <a:srgbClr val="000000"/>
              </a:solidFill>
              <a:latin typeface="Times New Roman" panose="02020603050405020304" pitchFamily="18" charset="0"/>
              <a:ea typeface="DejaVu Sans" charset="0"/>
              <a:cs typeface="DejaVu Sans" charset="0"/>
            </a:endParaRPr>
          </a:p>
          <a:p>
            <a:r>
              <a:rPr lang="en-IN" dirty="0" smtClean="0">
                <a:solidFill>
                  <a:srgbClr val="000000"/>
                </a:solidFill>
                <a:latin typeface="Times New Roman" panose="02020603050405020304" pitchFamily="18" charset="0"/>
                <a:ea typeface="DejaVu Sans" charset="0"/>
                <a:cs typeface="DejaVu Sans" charset="0"/>
              </a:rPr>
              <a:t>will </a:t>
            </a:r>
            <a:r>
              <a:rPr lang="en-IN" dirty="0">
                <a:solidFill>
                  <a:srgbClr val="000000"/>
                </a:solidFill>
                <a:latin typeface="Times New Roman" panose="02020603050405020304" pitchFamily="18" charset="0"/>
                <a:ea typeface="DejaVu Sans" charset="0"/>
                <a:cs typeface="DejaVu Sans" charset="0"/>
              </a:rPr>
              <a:t>be stored as </a:t>
            </a:r>
            <a:r>
              <a:rPr lang="en-IN" dirty="0">
                <a:solidFill>
                  <a:srgbClr val="00B050"/>
                </a:solidFill>
                <a:latin typeface="Times New Roman" panose="02020603050405020304" pitchFamily="18" charset="0"/>
                <a:ea typeface="DejaVu Sans" charset="0"/>
                <a:cs typeface="DejaVu Sans" charset="0"/>
              </a:rPr>
              <a:t>PP PN PP </a:t>
            </a:r>
            <a:r>
              <a:rPr lang="en-IN" dirty="0" err="1">
                <a:solidFill>
                  <a:srgbClr val="00B050"/>
                </a:solidFill>
                <a:latin typeface="Times New Roman" panose="02020603050405020304" pitchFamily="18" charset="0"/>
                <a:ea typeface="DejaVu Sans" charset="0"/>
                <a:cs typeface="DejaVu Sans" charset="0"/>
              </a:rPr>
              <a:t>PP</a:t>
            </a:r>
            <a:r>
              <a:rPr lang="en-IN" dirty="0">
                <a:solidFill>
                  <a:srgbClr val="00B050"/>
                </a:solidFill>
                <a:latin typeface="Times New Roman" panose="02020603050405020304" pitchFamily="18" charset="0"/>
                <a:ea typeface="DejaVu Sans" charset="0"/>
                <a:cs typeface="DejaVu Sans" charset="0"/>
              </a:rPr>
              <a:t> </a:t>
            </a:r>
          </a:p>
          <a:p>
            <a:endParaRPr lang="en-IN" dirty="0"/>
          </a:p>
        </p:txBody>
      </p:sp>
    </p:spTree>
    <p:extLst>
      <p:ext uri="{BB962C8B-B14F-4D97-AF65-F5344CB8AC3E}">
        <p14:creationId xmlns:p14="http://schemas.microsoft.com/office/powerpoint/2010/main" val="3668829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674915" y="163285"/>
            <a:ext cx="8784771"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Font typeface="Times New Roman" panose="02020603050405020304" pitchFamily="18" charset="0"/>
              <a:buAutoNum type="arabicPeriod"/>
            </a:pPr>
            <a:r>
              <a:rPr lang="en-IN" sz="2000" b="1" dirty="0" smtClean="0">
                <a:solidFill>
                  <a:srgbClr val="000000"/>
                </a:solidFill>
                <a:latin typeface="Times New Roman" panose="02020603050405020304" pitchFamily="18" charset="0"/>
                <a:ea typeface="DejaVu Sans" charset="0"/>
                <a:cs typeface="DejaVu Sans" charset="0"/>
              </a:rPr>
              <a:t>FM </a:t>
            </a:r>
            <a:r>
              <a:rPr lang="en-IN" sz="2000" b="1" dirty="0">
                <a:solidFill>
                  <a:srgbClr val="000000"/>
                </a:solidFill>
                <a:latin typeface="Times New Roman" panose="02020603050405020304" pitchFamily="18" charset="0"/>
                <a:ea typeface="DejaVu Sans" charset="0"/>
                <a:cs typeface="DejaVu Sans" charset="0"/>
              </a:rPr>
              <a:t>Encoding Scheme: </a:t>
            </a:r>
            <a:endParaRPr lang="en-IN" sz="2000" b="1" dirty="0" smtClean="0">
              <a:solidFill>
                <a:srgbClr val="000000"/>
              </a:solidFill>
              <a:latin typeface="Times New Roman" panose="02020603050405020304" pitchFamily="18" charset="0"/>
              <a:ea typeface="DejaVu Sans" charset="0"/>
              <a:cs typeface="DejaVu Sans" charset="0"/>
            </a:endParaRPr>
          </a:p>
          <a:p>
            <a:pPr eaLnBrk="1" hangingPunct="1">
              <a:buFont typeface="Times New Roman" panose="02020603050405020304" pitchFamily="18" charset="0"/>
              <a:buAutoNum type="arabicPeriod"/>
            </a:pPr>
            <a:endParaRPr lang="en-IN" sz="2000" b="1" dirty="0" smtClean="0">
              <a:solidFill>
                <a:srgbClr val="000000"/>
              </a:solidFill>
              <a:latin typeface="Times New Roman" panose="02020603050405020304" pitchFamily="18" charset="0"/>
              <a:ea typeface="DejaVu Sans" charset="0"/>
              <a:cs typeface="DejaVu Sans" charset="0"/>
            </a:endParaRPr>
          </a:p>
          <a:p>
            <a:pPr eaLnBrk="1" hangingPunct="1">
              <a:buFont typeface="Arial" panose="020B0604020202020204" pitchFamily="34" charset="0"/>
              <a:buChar char="•"/>
            </a:pPr>
            <a:r>
              <a:rPr lang="en-IN" sz="2000" dirty="0" smtClean="0">
                <a:solidFill>
                  <a:srgbClr val="000000"/>
                </a:solidFill>
                <a:latin typeface="Times New Roman" panose="02020603050405020304" pitchFamily="18" charset="0"/>
                <a:ea typeface="DejaVu Sans" charset="0"/>
                <a:cs typeface="DejaVu Sans" charset="0"/>
              </a:rPr>
              <a:t> </a:t>
            </a:r>
            <a:r>
              <a:rPr lang="en-IN" sz="2000" dirty="0">
                <a:solidFill>
                  <a:srgbClr val="000000"/>
                </a:solidFill>
                <a:latin typeface="Times New Roman" panose="02020603050405020304" pitchFamily="18" charset="0"/>
                <a:ea typeface="DejaVu Sans" charset="0"/>
                <a:cs typeface="DejaVu Sans" charset="0"/>
              </a:rPr>
              <a:t>This method of data encoding is also known as the “Single density recording”. </a:t>
            </a:r>
          </a:p>
          <a:p>
            <a:pPr eaLnBrk="1" hangingPunct="1">
              <a:buClrTx/>
              <a:buFontTx/>
              <a:buNone/>
            </a:pPr>
            <a:endParaRPr lang="en-US" dirty="0">
              <a:solidFill>
                <a:srgbClr val="000000"/>
              </a:solidFill>
              <a:ea typeface="DejaVu Sans" charset="0"/>
              <a:cs typeface="DejaVu Sans" charset="0"/>
            </a:endParaRPr>
          </a:p>
          <a:p>
            <a:pPr eaLnBrk="1" hangingPunct="1">
              <a:buFont typeface="Arial" panose="020B0604020202020204" pitchFamily="34" charset="0"/>
              <a:buChar char="•"/>
            </a:pPr>
            <a:r>
              <a:rPr lang="en-IN" sz="2000" dirty="0">
                <a:solidFill>
                  <a:srgbClr val="000000"/>
                </a:solidFill>
                <a:latin typeface="Times New Roman" panose="02020603050405020304" pitchFamily="18" charset="0"/>
                <a:ea typeface="DejaVu Sans" charset="0"/>
                <a:cs typeface="DejaVu Sans" charset="0"/>
              </a:rPr>
              <a:t> In this FM method of data recording a 1 bit is stored as two pulses(one clock pulse and one data pulse), and a 0 bit is stored as a one pulse and one gap or no pulse. </a:t>
            </a: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endParaRPr lang="en-US" sz="2000" dirty="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17172674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Find the data bit for the following recording??</a:t>
            </a:r>
            <a:endParaRPr lang="en-IN" dirty="0">
              <a:solidFill>
                <a:srgbClr val="00B0F0"/>
              </a:solidFill>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79063"/>
            <a:ext cx="10515600" cy="40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55321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470" y="1863329"/>
            <a:ext cx="7097115" cy="4058216"/>
          </a:xfrm>
        </p:spPr>
      </p:pic>
    </p:spTree>
    <p:extLst>
      <p:ext uri="{BB962C8B-B14F-4D97-AF65-F5344CB8AC3E}">
        <p14:creationId xmlns:p14="http://schemas.microsoft.com/office/powerpoint/2010/main" val="2744727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0000"/>
                </a:solidFill>
                <a:latin typeface="Times New Roman" panose="02020603050405020304" pitchFamily="18" charset="0"/>
                <a:ea typeface="DejaVu Sans" charset="0"/>
                <a:cs typeface="DejaVu Sans" charset="0"/>
              </a:rPr>
              <a:t>MFM Encoding Scheme: </a:t>
            </a:r>
            <a:br>
              <a:rPr lang="en-IN" b="1" dirty="0" smtClean="0">
                <a:solidFill>
                  <a:srgbClr val="000000"/>
                </a:solidFill>
                <a:latin typeface="Times New Roman" panose="02020603050405020304" pitchFamily="18" charset="0"/>
                <a:ea typeface="DejaVu Sans" charset="0"/>
                <a:cs typeface="DejaVu Sans" charset="0"/>
              </a:rPr>
            </a:b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57382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To overcome these disadvantages  MFM Encoding technique was proposed.</a:t>
            </a:r>
          </a:p>
          <a:p>
            <a:r>
              <a:rPr lang="en-IN" dirty="0" smtClean="0"/>
              <a:t>MFM stands </a:t>
            </a:r>
            <a:r>
              <a:rPr lang="en-IN" dirty="0"/>
              <a:t>for </a:t>
            </a:r>
            <a:r>
              <a:rPr lang="en-IN" dirty="0">
                <a:solidFill>
                  <a:srgbClr val="00B0F0"/>
                </a:solidFill>
              </a:rPr>
              <a:t>modified frequency </a:t>
            </a:r>
            <a:r>
              <a:rPr lang="en-IN" dirty="0" smtClean="0">
                <a:solidFill>
                  <a:srgbClr val="00B0F0"/>
                </a:solidFill>
              </a:rPr>
              <a:t>modulation </a:t>
            </a:r>
            <a:endParaRPr lang="en-IN" dirty="0">
              <a:solidFill>
                <a:srgbClr val="00B0F0"/>
              </a:solidFill>
            </a:endParaRPr>
          </a:p>
        </p:txBody>
      </p:sp>
    </p:spTree>
    <p:extLst>
      <p:ext uri="{BB962C8B-B14F-4D97-AF65-F5344CB8AC3E}">
        <p14:creationId xmlns:p14="http://schemas.microsoft.com/office/powerpoint/2010/main" val="3202449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 The MFM (modified frequency modulation) method of data storage, by reducing the number of pulses</a:t>
            </a:r>
          </a:p>
          <a:p>
            <a:r>
              <a:rPr lang="en-IN" dirty="0" smtClean="0"/>
              <a:t>able to store more data without any data and synchronization number of pulses</a:t>
            </a:r>
          </a:p>
          <a:p>
            <a:r>
              <a:rPr lang="en-IN" dirty="0" smtClean="0"/>
              <a:t>  able to store more data without any data and synchronization loss. </a:t>
            </a:r>
          </a:p>
        </p:txBody>
      </p:sp>
    </p:spTree>
    <p:extLst>
      <p:ext uri="{BB962C8B-B14F-4D97-AF65-F5344CB8AC3E}">
        <p14:creationId xmlns:p14="http://schemas.microsoft.com/office/powerpoint/2010/main" val="2853527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822" y="1825625"/>
            <a:ext cx="9672356" cy="4351338"/>
          </a:xfrm>
        </p:spPr>
      </p:pic>
    </p:spTree>
    <p:extLst>
      <p:ext uri="{BB962C8B-B14F-4D97-AF65-F5344CB8AC3E}">
        <p14:creationId xmlns:p14="http://schemas.microsoft.com/office/powerpoint/2010/main" val="31612712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MFM recording the 0s and 1s are encoded as given below</a:t>
            </a:r>
          </a:p>
          <a:p>
            <a:r>
              <a:rPr lang="en-IN" dirty="0"/>
              <a:t> </a:t>
            </a:r>
            <a:r>
              <a:rPr lang="en-IN" dirty="0">
                <a:solidFill>
                  <a:srgbClr val="00B0F0"/>
                </a:solidFill>
              </a:rPr>
              <a:t>1 is always stored as no pulse, and a pulse(NP)</a:t>
            </a:r>
          </a:p>
          <a:p>
            <a:r>
              <a:rPr lang="en-IN" dirty="0">
                <a:solidFill>
                  <a:srgbClr val="00B0F0"/>
                </a:solidFill>
              </a:rPr>
              <a:t>0, when preceded by another 0, is stored as a pulse, and no pulse(PN)</a:t>
            </a:r>
          </a:p>
          <a:p>
            <a:r>
              <a:rPr lang="en-IN" dirty="0">
                <a:solidFill>
                  <a:srgbClr val="00B0F0"/>
                </a:solidFill>
              </a:rPr>
              <a:t>0, when preceded by a 1, is stored as two no pulses(NN)</a:t>
            </a:r>
          </a:p>
          <a:p>
            <a:endParaRPr lang="en-IN" dirty="0">
              <a:solidFill>
                <a:srgbClr val="00B0F0"/>
              </a:solidFill>
            </a:endParaRPr>
          </a:p>
          <a:p>
            <a:endParaRPr lang="en-IN" dirty="0"/>
          </a:p>
        </p:txBody>
      </p:sp>
    </p:spTree>
    <p:extLst>
      <p:ext uri="{BB962C8B-B14F-4D97-AF65-F5344CB8AC3E}">
        <p14:creationId xmlns:p14="http://schemas.microsoft.com/office/powerpoint/2010/main" val="384241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If you store 1001 on the disk surface using the MFM storage method, it would be stored</a:t>
            </a:r>
          </a:p>
          <a:p>
            <a:r>
              <a:rPr lang="en-IN" dirty="0" smtClean="0"/>
              <a:t>as </a:t>
            </a:r>
            <a:r>
              <a:rPr lang="en-IN" dirty="0" smtClean="0">
                <a:solidFill>
                  <a:srgbClr val="00B050"/>
                </a:solidFill>
              </a:rPr>
              <a:t>NP NN PN NP. </a:t>
            </a:r>
          </a:p>
          <a:p>
            <a:endParaRPr lang="en-IN" dirty="0"/>
          </a:p>
        </p:txBody>
      </p:sp>
    </p:spTree>
    <p:extLst>
      <p:ext uri="{BB962C8B-B14F-4D97-AF65-F5344CB8AC3E}">
        <p14:creationId xmlns:p14="http://schemas.microsoft.com/office/powerpoint/2010/main" val="1154235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 For some drives, the landing zone is located at the inner edge of the platter(s) near the spindle. </a:t>
            </a:r>
          </a:p>
          <a:p>
            <a:r>
              <a:rPr lang="en-IN" dirty="0" smtClean="0"/>
              <a:t>Other drives, including most modern drives, have a landing zone of plastic “head ramps” just outside the edge of the platter.</a:t>
            </a:r>
          </a:p>
          <a:p>
            <a:endParaRPr lang="en-IN" dirty="0"/>
          </a:p>
        </p:txBody>
      </p:sp>
    </p:spTree>
    <p:extLst>
      <p:ext uri="{BB962C8B-B14F-4D97-AF65-F5344CB8AC3E}">
        <p14:creationId xmlns:p14="http://schemas.microsoft.com/office/powerpoint/2010/main" val="2613373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107" y="1825625"/>
            <a:ext cx="9649785" cy="4351338"/>
          </a:xfrm>
        </p:spPr>
      </p:pic>
    </p:spTree>
    <p:extLst>
      <p:ext uri="{BB962C8B-B14F-4D97-AF65-F5344CB8AC3E}">
        <p14:creationId xmlns:p14="http://schemas.microsoft.com/office/powerpoint/2010/main" val="23494158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397" y="1814739"/>
            <a:ext cx="6953091" cy="4351338"/>
          </a:xfrm>
        </p:spPr>
      </p:pic>
    </p:spTree>
    <p:extLst>
      <p:ext uri="{BB962C8B-B14F-4D97-AF65-F5344CB8AC3E}">
        <p14:creationId xmlns:p14="http://schemas.microsoft.com/office/powerpoint/2010/main" val="1618582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10010110 recoding example</a:t>
            </a:r>
            <a:endParaRPr lang="en-IN"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528" y="1825625"/>
            <a:ext cx="9816944" cy="4351338"/>
          </a:xfrm>
        </p:spPr>
      </p:pic>
    </p:spTree>
    <p:extLst>
      <p:ext uri="{BB962C8B-B14F-4D97-AF65-F5344CB8AC3E}">
        <p14:creationId xmlns:p14="http://schemas.microsoft.com/office/powerpoint/2010/main" val="637441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915"/>
            <a:ext cx="10515600" cy="5883048"/>
          </a:xfrm>
        </p:spPr>
        <p:txBody>
          <a:bodyPr>
            <a:normAutofit/>
          </a:bodyPr>
          <a:lstStyle/>
          <a:p>
            <a:endParaRPr lang="en-IN" dirty="0" smtClean="0"/>
          </a:p>
          <a:p>
            <a:endParaRPr lang="en-IN" dirty="0"/>
          </a:p>
          <a:p>
            <a:r>
              <a:rPr lang="en-IN" dirty="0" smtClean="0">
                <a:solidFill>
                  <a:srgbClr val="00B0F0"/>
                </a:solidFill>
              </a:rPr>
              <a:t>The Logic behind is :</a:t>
            </a:r>
          </a:p>
          <a:p>
            <a:r>
              <a:rPr lang="en-IN" dirty="0" smtClean="0">
                <a:solidFill>
                  <a:srgbClr val="FF0066"/>
                </a:solidFill>
              </a:rPr>
              <a:t>More data can be stored on the same surface or the data storage density can be increased, if the number of pulses required to store the data can be minimized.</a:t>
            </a:r>
          </a:p>
          <a:p>
            <a:endParaRPr lang="en-IN" dirty="0" smtClean="0">
              <a:solidFill>
                <a:srgbClr val="FF0066"/>
              </a:solidFill>
            </a:endParaRPr>
          </a:p>
          <a:p>
            <a:r>
              <a:rPr lang="en-IN" dirty="0" smtClean="0">
                <a:solidFill>
                  <a:srgbClr val="002060"/>
                </a:solidFill>
              </a:rPr>
              <a:t> When minimizing the pulses, one should be careful that the number of no pulses together should not be very long; otherwise the disk controller may go out of synchronization with the data.</a:t>
            </a:r>
          </a:p>
        </p:txBody>
      </p:sp>
    </p:spTree>
    <p:extLst>
      <p:ext uri="{BB962C8B-B14F-4D97-AF65-F5344CB8AC3E}">
        <p14:creationId xmlns:p14="http://schemas.microsoft.com/office/powerpoint/2010/main" val="1634968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22" y="1753282"/>
            <a:ext cx="6262007"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p:cNvSpPr txBox="1"/>
          <p:nvPr/>
        </p:nvSpPr>
        <p:spPr>
          <a:xfrm>
            <a:off x="1850571" y="489857"/>
            <a:ext cx="5791200" cy="369332"/>
          </a:xfrm>
          <a:prstGeom prst="rect">
            <a:avLst/>
          </a:prstGeom>
          <a:noFill/>
        </p:spPr>
        <p:txBody>
          <a:bodyPr wrap="square" rtlCol="0">
            <a:spAutoFit/>
          </a:bodyPr>
          <a:lstStyle/>
          <a:p>
            <a:r>
              <a:rPr lang="en-IN" dirty="0" smtClean="0">
                <a:solidFill>
                  <a:srgbClr val="00B050"/>
                </a:solidFill>
              </a:rPr>
              <a:t>Find the data bit for the below encoding???</a:t>
            </a:r>
            <a:endParaRPr lang="en-IN" dirty="0">
              <a:solidFill>
                <a:srgbClr val="00B050"/>
              </a:solidFill>
            </a:endParaRPr>
          </a:p>
        </p:txBody>
      </p:sp>
    </p:spTree>
    <p:extLst>
      <p:ext uri="{BB962C8B-B14F-4D97-AF65-F5344CB8AC3E}">
        <p14:creationId xmlns:p14="http://schemas.microsoft.com/office/powerpoint/2010/main" val="24657253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873" y="1825625"/>
            <a:ext cx="7963140" cy="4351338"/>
          </a:xfrm>
        </p:spPr>
      </p:pic>
    </p:spTree>
    <p:extLst>
      <p:ext uri="{BB962C8B-B14F-4D97-AF65-F5344CB8AC3E}">
        <p14:creationId xmlns:p14="http://schemas.microsoft.com/office/powerpoint/2010/main" val="60833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RLL Encoding scheme</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42124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1828800" y="304800"/>
            <a:ext cx="6698255" cy="5545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IN" sz="2400" b="1" dirty="0">
                <a:solidFill>
                  <a:srgbClr val="000000"/>
                </a:solidFill>
                <a:latin typeface="Times New Roman" panose="02020603050405020304" pitchFamily="18" charset="0"/>
                <a:ea typeface="DejaVu Sans" charset="0"/>
                <a:cs typeface="DejaVu Sans" charset="0"/>
              </a:rPr>
              <a:t>3. RLL Encoding Scheme </a:t>
            </a:r>
          </a:p>
          <a:p>
            <a:pPr eaLnBrk="1" hangingPunct="1">
              <a:buClrTx/>
              <a:buFontTx/>
              <a:buNone/>
            </a:pPr>
            <a:endParaRPr lang="en-US" dirty="0">
              <a:solidFill>
                <a:srgbClr val="000000"/>
              </a:solidFill>
              <a:ea typeface="DejaVu Sans" charset="0"/>
              <a:cs typeface="DejaVu Sans" charset="0"/>
            </a:endParaRPr>
          </a:p>
          <a:p>
            <a:pPr eaLnBrk="1" hangingPunct="1">
              <a:buFont typeface="Arial" panose="020B0604020202020204" pitchFamily="34" charset="0"/>
              <a:buChar char="•"/>
            </a:pPr>
            <a:r>
              <a:rPr lang="en-IN" sz="2400" dirty="0">
                <a:solidFill>
                  <a:srgbClr val="000000"/>
                </a:solidFill>
                <a:latin typeface="Times New Roman" panose="02020603050405020304" pitchFamily="18" charset="0"/>
                <a:ea typeface="DejaVu Sans" charset="0"/>
                <a:cs typeface="DejaVu Sans" charset="0"/>
              </a:rPr>
              <a:t> The RLL is encoding or the run length limited encoding is the most common encoding scheme used in the hard disk storage</a:t>
            </a:r>
            <a:r>
              <a:rPr lang="en-IN" sz="2400" dirty="0" smtClean="0">
                <a:solidFill>
                  <a:srgbClr val="000000"/>
                </a:solidFill>
                <a:latin typeface="Times New Roman" panose="02020603050405020304" pitchFamily="18" charset="0"/>
                <a:ea typeface="DejaVu Sans" charset="0"/>
                <a:cs typeface="DejaVu Sans" charset="0"/>
              </a:rPr>
              <a:t>.  </a:t>
            </a:r>
            <a:endParaRPr lang="en-IN" sz="2400" dirty="0">
              <a:solidFill>
                <a:srgbClr val="000000"/>
              </a:solidFill>
              <a:latin typeface="Times New Roman" panose="02020603050405020304" pitchFamily="18" charset="0"/>
              <a:ea typeface="DejaVu Sans" charset="0"/>
              <a:cs typeface="DejaVu Sans" charset="0"/>
            </a:endParaRPr>
          </a:p>
          <a:p>
            <a:pPr eaLnBrk="1" hangingPunct="1">
              <a:buClrTx/>
              <a:buFontTx/>
              <a:buNone/>
            </a:pPr>
            <a:endParaRPr lang="en-US" dirty="0">
              <a:solidFill>
                <a:srgbClr val="000000"/>
              </a:solidFill>
              <a:ea typeface="DejaVu Sans" charset="0"/>
              <a:cs typeface="DejaVu Sans" charset="0"/>
            </a:endParaRPr>
          </a:p>
          <a:p>
            <a:pPr eaLnBrk="1" hangingPunct="1">
              <a:buClrTx/>
              <a:buFontTx/>
              <a:buNone/>
            </a:pPr>
            <a:endParaRPr lang="en-US" sz="2400" dirty="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15534823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RLL encoding scheme can store 50 percent more information than MFM encoding scheme on a given surface and it can store three times as much information as the FM encoding scheme. </a:t>
            </a:r>
            <a:endParaRPr lang="en-IN" dirty="0" smtClean="0"/>
          </a:p>
          <a:p>
            <a:r>
              <a:rPr lang="en-IN" dirty="0" smtClean="0"/>
              <a:t>The </a:t>
            </a:r>
            <a:r>
              <a:rPr lang="en-IN" dirty="0"/>
              <a:t>Run length Limited name comes from the minimum number (run Length) and maximum number (run Limit) of “no pulse” values allowed between two pulses. </a:t>
            </a:r>
          </a:p>
        </p:txBody>
      </p:sp>
    </p:spTree>
    <p:extLst>
      <p:ext uri="{BB962C8B-B14F-4D97-AF65-F5344CB8AC3E}">
        <p14:creationId xmlns:p14="http://schemas.microsoft.com/office/powerpoint/2010/main" val="4167315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For the RLL encoding, an encoder/decoder (</a:t>
            </a:r>
            <a:r>
              <a:rPr lang="en-IN" dirty="0" err="1" smtClean="0"/>
              <a:t>Endec</a:t>
            </a:r>
            <a:r>
              <a:rPr lang="en-IN" dirty="0" smtClean="0"/>
              <a:t>) table is used to find the pulse signal to be used for different data bit groups. </a:t>
            </a:r>
          </a:p>
          <a:p>
            <a:r>
              <a:rPr lang="en-IN" dirty="0" err="1" smtClean="0"/>
              <a:t>Endec</a:t>
            </a:r>
            <a:r>
              <a:rPr lang="en-IN" dirty="0" smtClean="0"/>
              <a:t> table used by the IBM to convert bit information to the pulse signal is shown below </a:t>
            </a:r>
          </a:p>
          <a:p>
            <a:endParaRPr lang="en-IN" dirty="0"/>
          </a:p>
        </p:txBody>
      </p:sp>
    </p:spTree>
    <p:extLst>
      <p:ext uri="{BB962C8B-B14F-4D97-AF65-F5344CB8AC3E}">
        <p14:creationId xmlns:p14="http://schemas.microsoft.com/office/powerpoint/2010/main" val="202200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03022" y="1690688"/>
            <a:ext cx="5801784" cy="4351338"/>
          </a:xfrm>
          <a:prstGeom prst="rect">
            <a:avLst/>
          </a:prstGeom>
        </p:spPr>
      </p:pic>
      <p:sp>
        <p:nvSpPr>
          <p:cNvPr id="5" name="Rectangle 4"/>
          <p:cNvSpPr/>
          <p:nvPr/>
        </p:nvSpPr>
        <p:spPr>
          <a:xfrm>
            <a:off x="7162800" y="2896860"/>
            <a:ext cx="2993571" cy="1477328"/>
          </a:xfrm>
          <a:prstGeom prst="rect">
            <a:avLst/>
          </a:prstGeom>
        </p:spPr>
        <p:txBody>
          <a:bodyPr wrap="square">
            <a:spAutoFit/>
          </a:bodyPr>
          <a:lstStyle/>
          <a:p>
            <a:r>
              <a:rPr lang="en-IN" dirty="0" smtClean="0"/>
              <a:t>Here is a hard drive that has its heads resting on a landing zone consisting of head ramps located just outside the platters-</a:t>
            </a:r>
          </a:p>
        </p:txBody>
      </p:sp>
    </p:spTree>
    <p:extLst>
      <p:ext uri="{BB962C8B-B14F-4D97-AF65-F5344CB8AC3E}">
        <p14:creationId xmlns:p14="http://schemas.microsoft.com/office/powerpoint/2010/main" val="3259103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2057400" y="457201"/>
            <a:ext cx="7620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r>
              <a:rPr lang="en-IN" sz="2400" b="1">
                <a:solidFill>
                  <a:srgbClr val="000000"/>
                </a:solidFill>
                <a:latin typeface="Times New Roman" panose="02020603050405020304" pitchFamily="18" charset="0"/>
                <a:ea typeface="DejaVu Sans" charset="0"/>
                <a:cs typeface="DejaVu Sans" charset="0"/>
              </a:rPr>
              <a:t>Data Bit 	Pulse Encoding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10 	            NPNN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11 		PNNN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000 		NNNPNN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010 		PNNPNN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011 		NNPNNN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0010 		NNPNNPNN 	</a:t>
            </a:r>
          </a:p>
          <a:p>
            <a:pPr eaLnBrk="1" hangingPunct="1">
              <a:buClrTx/>
              <a:buFontTx/>
              <a:buNone/>
            </a:pPr>
            <a:r>
              <a:rPr lang="en-IN" sz="2400">
                <a:solidFill>
                  <a:srgbClr val="000000"/>
                </a:solidFill>
                <a:latin typeface="Times New Roman" panose="02020603050405020304" pitchFamily="18" charset="0"/>
                <a:ea typeface="DejaVu Sans" charset="0"/>
                <a:cs typeface="DejaVu Sans" charset="0"/>
              </a:rPr>
              <a:t>0011 		NNNNPNNN 	</a:t>
            </a:r>
          </a:p>
          <a:p>
            <a:pPr eaLnBrk="1" hangingPunct="1">
              <a:buClrTx/>
              <a:buFontTx/>
              <a:buNone/>
            </a:pPr>
            <a:endParaRPr lang="en-US">
              <a:solidFill>
                <a:srgbClr val="000000"/>
              </a:solidFill>
              <a:ea typeface="DejaVu Sans" charset="0"/>
              <a:cs typeface="DejaVu Sans" charset="0"/>
            </a:endParaRPr>
          </a:p>
          <a:p>
            <a:pPr eaLnBrk="1" hangingPunct="1">
              <a:buClrTx/>
              <a:buFontTx/>
              <a:buNone/>
            </a:pPr>
            <a:endParaRPr lang="en-US">
              <a:solidFill>
                <a:srgbClr val="000000"/>
              </a:solidFill>
              <a:ea typeface="DejaVu Sans" charset="0"/>
              <a:cs typeface="DejaVu Sans" charset="0"/>
            </a:endParaRPr>
          </a:p>
          <a:p>
            <a:pPr eaLnBrk="1" hangingPunct="1">
              <a:buFont typeface="Arial" panose="020B0604020202020204" pitchFamily="34" charset="0"/>
              <a:buChar char="•"/>
            </a:pPr>
            <a:r>
              <a:rPr lang="en-IN" sz="2400">
                <a:solidFill>
                  <a:srgbClr val="000000"/>
                </a:solidFill>
                <a:latin typeface="Times New Roman" panose="02020603050405020304" pitchFamily="18" charset="0"/>
                <a:ea typeface="DejaVu Sans" charset="0"/>
                <a:cs typeface="DejaVu Sans" charset="0"/>
              </a:rPr>
              <a:t>For example, if you want to encode a byte 100011 to proper RLL pulse signal then the </a:t>
            </a:r>
          </a:p>
          <a:p>
            <a:pPr eaLnBrk="1" hangingPunct="1">
              <a:buClrTx/>
              <a:buFontTx/>
              <a:buNone/>
            </a:pPr>
            <a:endParaRPr lang="en-US">
              <a:solidFill>
                <a:srgbClr val="000000"/>
              </a:solidFill>
              <a:ea typeface="DejaVu Sans" charset="0"/>
              <a:cs typeface="DejaVu Sans" charset="0"/>
            </a:endParaRPr>
          </a:p>
          <a:p>
            <a:pPr eaLnBrk="1" hangingPunct="1">
              <a:buFont typeface="Arial" panose="020B0604020202020204" pitchFamily="34" charset="0"/>
              <a:buChar char="•"/>
            </a:pPr>
            <a:r>
              <a:rPr lang="en-IN" sz="2400">
                <a:solidFill>
                  <a:srgbClr val="000000"/>
                </a:solidFill>
                <a:latin typeface="Times New Roman" panose="02020603050405020304" pitchFamily="18" charset="0"/>
                <a:ea typeface="DejaVu Sans" charset="0"/>
                <a:cs typeface="DejaVu Sans" charset="0"/>
              </a:rPr>
              <a:t> Bit 10 can be encoded as NPNN </a:t>
            </a:r>
          </a:p>
          <a:p>
            <a:pPr eaLnBrk="1" hangingPunct="1">
              <a:buClrTx/>
              <a:buFontTx/>
              <a:buNone/>
            </a:pPr>
            <a:endParaRPr lang="en-US">
              <a:solidFill>
                <a:srgbClr val="000000"/>
              </a:solidFill>
              <a:ea typeface="DejaVu Sans" charset="0"/>
              <a:cs typeface="DejaVu Sans" charset="0"/>
            </a:endParaRPr>
          </a:p>
          <a:p>
            <a:pPr eaLnBrk="1" hangingPunct="1">
              <a:buFont typeface="Arial" panose="020B0604020202020204" pitchFamily="34" charset="0"/>
              <a:buChar char="•"/>
            </a:pPr>
            <a:r>
              <a:rPr lang="en-IN" sz="2400">
                <a:solidFill>
                  <a:srgbClr val="000000"/>
                </a:solidFill>
                <a:latin typeface="Times New Roman" panose="02020603050405020304" pitchFamily="18" charset="0"/>
                <a:ea typeface="DejaVu Sans" charset="0"/>
                <a:cs typeface="DejaVu Sans" charset="0"/>
              </a:rPr>
              <a:t> Bit 0011can be encoded as NNNNPNNN </a:t>
            </a:r>
          </a:p>
          <a:p>
            <a:pPr eaLnBrk="1" hangingPunct="1">
              <a:buClrTx/>
              <a:buFontTx/>
              <a:buNone/>
            </a:pPr>
            <a:endParaRPr lang="en-US" sz="240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578067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Instead </a:t>
            </a:r>
            <a:r>
              <a:rPr lang="en-IN" dirty="0"/>
              <a:t>of encoding a single bit, RLL typically encodes a group of data bits at a time. </a:t>
            </a:r>
            <a:endParaRPr lang="en-IN" dirty="0" smtClean="0"/>
          </a:p>
          <a:p>
            <a:r>
              <a:rPr lang="en-IN" dirty="0" smtClean="0">
                <a:solidFill>
                  <a:srgbClr val="00B050"/>
                </a:solidFill>
              </a:rPr>
              <a:t>The </a:t>
            </a:r>
            <a:r>
              <a:rPr lang="en-IN" dirty="0">
                <a:solidFill>
                  <a:srgbClr val="00B050"/>
                </a:solidFill>
              </a:rPr>
              <a:t>term Run Length Limited is derived from the two primary specifications of these codes, which are the minimum number (the run length) and maximum number (the run limit) of transition cells allowed between two actual flux transitions. </a:t>
            </a:r>
            <a:endParaRPr lang="en-IN" dirty="0" smtClean="0">
              <a:solidFill>
                <a:srgbClr val="00B050"/>
              </a:solidFill>
            </a:endParaRPr>
          </a:p>
          <a:p>
            <a:r>
              <a:rPr lang="en-IN" dirty="0" smtClean="0"/>
              <a:t>Several </a:t>
            </a:r>
            <a:r>
              <a:rPr lang="en-IN" dirty="0"/>
              <a:t>variations of the scheme are achieved by changing the length and limit parameters, but only two have achieved real popularity: RLL 2,7 and RLL 1,7.</a:t>
            </a:r>
          </a:p>
        </p:txBody>
      </p:sp>
    </p:spTree>
    <p:extLst>
      <p:ext uri="{BB962C8B-B14F-4D97-AF65-F5344CB8AC3E}">
        <p14:creationId xmlns:p14="http://schemas.microsoft.com/office/powerpoint/2010/main" val="27183512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2057400" y="457201"/>
            <a:ext cx="7848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WenQuanYi Micro Hei" charset="0"/>
                <a:cs typeface="WenQuanYi Micro Hei" charset="0"/>
              </a:defRPr>
            </a:lvl9pPr>
          </a:lstStyle>
          <a:p>
            <a:pPr eaLnBrk="1" hangingPunct="1">
              <a:buClrTx/>
              <a:buFontTx/>
              <a:buNone/>
            </a:pPr>
            <a:endParaRPr lang="en-US" dirty="0">
              <a:solidFill>
                <a:srgbClr val="000000"/>
              </a:solidFill>
              <a:ea typeface="DejaVu Sans" charset="0"/>
              <a:cs typeface="DejaVu Sans" charset="0"/>
            </a:endParaRPr>
          </a:p>
          <a:p>
            <a:pPr eaLnBrk="1" hangingPunct="1">
              <a:buClrTx/>
              <a:buFontTx/>
              <a:buNone/>
            </a:pPr>
            <a:r>
              <a:rPr lang="en-IN" sz="2400" b="1" dirty="0">
                <a:solidFill>
                  <a:srgbClr val="000000"/>
                </a:solidFill>
                <a:latin typeface="Times New Roman" panose="02020603050405020304" pitchFamily="18" charset="0"/>
                <a:ea typeface="DejaVu Sans" charset="0"/>
                <a:cs typeface="DejaVu Sans" charset="0"/>
              </a:rPr>
              <a:t>Perpendicular Encoding :</a:t>
            </a:r>
          </a:p>
          <a:p>
            <a:pPr eaLnBrk="1" hangingPunct="1">
              <a:buClrTx/>
              <a:buFontTx/>
              <a:buNone/>
            </a:pPr>
            <a:endParaRPr lang="en-US" dirty="0">
              <a:solidFill>
                <a:srgbClr val="000000"/>
              </a:solidFill>
              <a:ea typeface="DejaVu Sans" charset="0"/>
              <a:cs typeface="DejaVu Sans" charset="0"/>
            </a:endParaRPr>
          </a:p>
          <a:p>
            <a:pPr eaLnBrk="1" hangingPunct="1">
              <a:buFont typeface="Arial" panose="020B0604020202020204" pitchFamily="34" charset="0"/>
              <a:buChar char="•"/>
            </a:pPr>
            <a:r>
              <a:rPr lang="en-IN" sz="2400" dirty="0">
                <a:solidFill>
                  <a:srgbClr val="000000"/>
                </a:solidFill>
                <a:latin typeface="Times New Roman" panose="02020603050405020304" pitchFamily="18" charset="0"/>
                <a:ea typeface="DejaVu Sans" charset="0"/>
                <a:cs typeface="DejaVu Sans" charset="0"/>
              </a:rPr>
              <a:t> Virtually all hard drives record data using longitudinal recording which stores magnetic bits horizontally across the surface of the media. </a:t>
            </a:r>
          </a:p>
          <a:p>
            <a:pPr eaLnBrk="1" hangingPunct="1">
              <a:buClrTx/>
              <a:buFontTx/>
              <a:buNone/>
            </a:pPr>
            <a:endParaRPr lang="en-US" dirty="0">
              <a:solidFill>
                <a:srgbClr val="000000"/>
              </a:solidFill>
              <a:ea typeface="DejaVu Sans" charset="0"/>
              <a:cs typeface="DejaVu Sans" charset="0"/>
            </a:endParaRPr>
          </a:p>
          <a:p>
            <a:pPr eaLnBrk="1" hangingPunct="1">
              <a:buFont typeface="Arial" panose="020B0604020202020204" pitchFamily="34" charset="0"/>
              <a:buChar char="•"/>
            </a:pPr>
            <a:r>
              <a:rPr lang="en-IN" sz="2400" dirty="0">
                <a:solidFill>
                  <a:srgbClr val="000000"/>
                </a:solidFill>
                <a:latin typeface="Times New Roman" panose="02020603050405020304" pitchFamily="18" charset="0"/>
                <a:ea typeface="DejaVu Sans" charset="0"/>
                <a:cs typeface="DejaVu Sans" charset="0"/>
              </a:rPr>
              <a:t> However perpendicular recording which aligns magnetic signals vertically on the media surface has the potential to achieve higher data intensities because vertically oriented magnetic bits use less space than longitudinally stored bits. </a:t>
            </a:r>
          </a:p>
          <a:p>
            <a:pPr eaLnBrk="1" hangingPunct="1">
              <a:buClrTx/>
              <a:buFontTx/>
              <a:buNone/>
            </a:pPr>
            <a:endParaRPr lang="en-US" sz="2400" dirty="0">
              <a:solidFill>
                <a:srgbClr val="000000"/>
              </a:solidFill>
              <a:latin typeface="Times New Roman" panose="02020603050405020304" pitchFamily="18" charset="0"/>
              <a:ea typeface="DejaVu Sans" charset="0"/>
              <a:cs typeface="DejaVu Sans" charset="0"/>
            </a:endParaRPr>
          </a:p>
        </p:txBody>
      </p:sp>
    </p:spTree>
    <p:extLst>
      <p:ext uri="{BB962C8B-B14F-4D97-AF65-F5344CB8AC3E}">
        <p14:creationId xmlns:p14="http://schemas.microsoft.com/office/powerpoint/2010/main" val="3192667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064454"/>
            <a:ext cx="10515600" cy="2143304"/>
          </a:xfrm>
        </p:spPr>
        <p:txBody>
          <a:bodyPr/>
          <a:lstStyle/>
          <a:p>
            <a:r>
              <a:rPr lang="en-IN" dirty="0" smtClean="0"/>
              <a:t>MBR</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584551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MBR (Master Boot Record)</a:t>
            </a:r>
            <a:endParaRPr lang="en-IN" dirty="0"/>
          </a:p>
        </p:txBody>
      </p:sp>
      <p:sp>
        <p:nvSpPr>
          <p:cNvPr id="3" name="Content Placeholder 2"/>
          <p:cNvSpPr>
            <a:spLocks noGrp="1"/>
          </p:cNvSpPr>
          <p:nvPr>
            <p:ph idx="1"/>
          </p:nvPr>
        </p:nvSpPr>
        <p:spPr/>
        <p:txBody>
          <a:bodyPr>
            <a:normAutofit/>
          </a:bodyPr>
          <a:lstStyle/>
          <a:p>
            <a:r>
              <a:rPr lang="en-IN" dirty="0" smtClean="0"/>
              <a:t>MBR is Short for Master Boot Record, a small program that is executed when a computer boots up.</a:t>
            </a:r>
          </a:p>
          <a:p>
            <a:endParaRPr lang="en-IN" dirty="0" smtClean="0"/>
          </a:p>
          <a:p>
            <a:r>
              <a:rPr lang="en-IN" dirty="0" smtClean="0"/>
              <a:t>Typically, the MBR resides on the first sector of the hard disk or diskette that identifies how and where an operating system is located so that it can be boot (loaded) into the computer's main storage or random access memory. </a:t>
            </a:r>
            <a:endParaRPr lang="en-IN" dirty="0"/>
          </a:p>
        </p:txBody>
      </p:sp>
    </p:spTree>
    <p:extLst>
      <p:ext uri="{BB962C8B-B14F-4D97-AF65-F5344CB8AC3E}">
        <p14:creationId xmlns:p14="http://schemas.microsoft.com/office/powerpoint/2010/main" val="2501544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MBR contains two elements;</a:t>
            </a:r>
          </a:p>
          <a:p>
            <a:r>
              <a:rPr lang="en-IN" dirty="0" smtClean="0"/>
              <a:t>1. Executable code and</a:t>
            </a:r>
          </a:p>
          <a:p>
            <a:r>
              <a:rPr lang="en-IN" dirty="0" smtClean="0"/>
              <a:t>2. A partition table, </a:t>
            </a:r>
            <a:endParaRPr lang="en-IN" dirty="0"/>
          </a:p>
        </p:txBody>
      </p:sp>
    </p:spTree>
    <p:extLst>
      <p:ext uri="{BB962C8B-B14F-4D97-AF65-F5344CB8AC3E}">
        <p14:creationId xmlns:p14="http://schemas.microsoft.com/office/powerpoint/2010/main" val="6791709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079" y="365125"/>
            <a:ext cx="10550749" cy="5811838"/>
          </a:xfrm>
        </p:spPr>
      </p:pic>
    </p:spTree>
    <p:extLst>
      <p:ext uri="{BB962C8B-B14F-4D97-AF65-F5344CB8AC3E}">
        <p14:creationId xmlns:p14="http://schemas.microsoft.com/office/powerpoint/2010/main" val="2830641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Master Boot Record is the first sector of a hard disk and the place where all the information about the disk and booting can be found. </a:t>
            </a:r>
            <a:endParaRPr lang="en-IN" dirty="0" smtClean="0"/>
          </a:p>
          <a:p>
            <a:r>
              <a:rPr lang="en-IN" dirty="0" smtClean="0"/>
              <a:t>It </a:t>
            </a:r>
            <a:r>
              <a:rPr lang="en-IN" dirty="0"/>
              <a:t>is the most essential part of the booting process. </a:t>
            </a:r>
            <a:endParaRPr lang="en-IN" dirty="0" smtClean="0"/>
          </a:p>
          <a:p>
            <a:r>
              <a:rPr lang="en-IN" dirty="0" smtClean="0"/>
              <a:t>Along </a:t>
            </a:r>
            <a:r>
              <a:rPr lang="en-IN" dirty="0"/>
              <a:t>with the </a:t>
            </a:r>
            <a:r>
              <a:rPr lang="en-IN" dirty="0" err="1"/>
              <a:t>bootloader</a:t>
            </a:r>
            <a:r>
              <a:rPr lang="en-IN" dirty="0"/>
              <a:t> program, MBR also contains details regarding the partitions of the hard disk. </a:t>
            </a:r>
            <a:endParaRPr lang="en-IN" dirty="0" smtClean="0"/>
          </a:p>
          <a:p>
            <a:r>
              <a:rPr lang="en-IN" dirty="0" smtClean="0"/>
              <a:t>The </a:t>
            </a:r>
            <a:r>
              <a:rPr lang="en-IN" dirty="0"/>
              <a:t>size of MBR is commonly less than or equal to 512 bytes.</a:t>
            </a:r>
          </a:p>
        </p:txBody>
      </p:sp>
    </p:spTree>
    <p:extLst>
      <p:ext uri="{BB962C8B-B14F-4D97-AF65-F5344CB8AC3E}">
        <p14:creationId xmlns:p14="http://schemas.microsoft.com/office/powerpoint/2010/main" val="22770048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Which identifies each partition residing on the hard drive. </a:t>
            </a:r>
          </a:p>
          <a:p>
            <a:r>
              <a:rPr lang="en-IN" dirty="0" smtClean="0"/>
              <a:t>The MBR executable code or program begins the boot process by looking up the partition table to determine what partition holds the operating system.</a:t>
            </a:r>
          </a:p>
        </p:txBody>
      </p:sp>
    </p:spTree>
    <p:extLst>
      <p:ext uri="{BB962C8B-B14F-4D97-AF65-F5344CB8AC3E}">
        <p14:creationId xmlns:p14="http://schemas.microsoft.com/office/powerpoint/2010/main" val="4543351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As the name suggests, Master Boot Record, commonly known as MBR, is the first (main) sector of a hard disk and determines the location of the operating system (OS) to complete the execution of the booting process. </a:t>
            </a:r>
            <a:endParaRPr lang="en-IN" dirty="0" smtClean="0"/>
          </a:p>
          <a:p>
            <a:r>
              <a:rPr lang="en-IN" dirty="0" smtClean="0"/>
              <a:t>MBR </a:t>
            </a:r>
            <a:r>
              <a:rPr lang="en-IN" dirty="0"/>
              <a:t>is often called the partition sector or master partition table because of its components. </a:t>
            </a:r>
            <a:endParaRPr lang="en-IN" dirty="0" smtClean="0"/>
          </a:p>
          <a:p>
            <a:r>
              <a:rPr lang="en-IN" dirty="0" smtClean="0"/>
              <a:t>It </a:t>
            </a:r>
            <a:r>
              <a:rPr lang="en-IN" dirty="0"/>
              <a:t>consists of a table that holds details of the partitions of the hard disk and their locations. </a:t>
            </a:r>
            <a:endParaRPr lang="en-IN" dirty="0" smtClean="0"/>
          </a:p>
          <a:p>
            <a:r>
              <a:rPr lang="en-IN" dirty="0" smtClean="0"/>
              <a:t>MBR </a:t>
            </a:r>
            <a:r>
              <a:rPr lang="en-IN" dirty="0"/>
              <a:t>also contains a record that helps in booting up the entire Operating System.</a:t>
            </a:r>
          </a:p>
        </p:txBody>
      </p:sp>
    </p:spTree>
    <p:extLst>
      <p:ext uri="{BB962C8B-B14F-4D97-AF65-F5344CB8AC3E}">
        <p14:creationId xmlns:p14="http://schemas.microsoft.com/office/powerpoint/2010/main" val="938127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1091889" y="1978025"/>
            <a:ext cx="6045821" cy="4351338"/>
          </a:xfrm>
          <a:prstGeom prst="rect">
            <a:avLst/>
          </a:prstGeom>
        </p:spPr>
      </p:pic>
      <p:sp>
        <p:nvSpPr>
          <p:cNvPr id="5" name="Rectangle 4"/>
          <p:cNvSpPr/>
          <p:nvPr/>
        </p:nvSpPr>
        <p:spPr>
          <a:xfrm>
            <a:off x="8011887" y="2496234"/>
            <a:ext cx="2754085" cy="1477328"/>
          </a:xfrm>
          <a:prstGeom prst="rect">
            <a:avLst/>
          </a:prstGeom>
        </p:spPr>
        <p:txBody>
          <a:bodyPr wrap="square">
            <a:spAutoFit/>
          </a:bodyPr>
          <a:lstStyle/>
          <a:p>
            <a:r>
              <a:rPr lang="en-IN" dirty="0" smtClean="0"/>
              <a:t>And here is an older drive with its heads resting on a landing zone located on the inner side of the platters-</a:t>
            </a:r>
            <a:endParaRPr lang="en-IN" dirty="0"/>
          </a:p>
        </p:txBody>
      </p:sp>
    </p:spTree>
    <p:extLst>
      <p:ext uri="{BB962C8B-B14F-4D97-AF65-F5344CB8AC3E}">
        <p14:creationId xmlns:p14="http://schemas.microsoft.com/office/powerpoint/2010/main" val="190577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a computer is first turned on, it runs a special program called Basic Input Output System (BIOS) that is stored in the Read-Only Memory (ROM). </a:t>
            </a:r>
            <a:endParaRPr lang="en-IN" dirty="0" smtClean="0"/>
          </a:p>
          <a:p>
            <a:r>
              <a:rPr lang="en-IN" dirty="0" smtClean="0"/>
              <a:t>BIOS </a:t>
            </a:r>
            <a:r>
              <a:rPr lang="en-IN" dirty="0"/>
              <a:t>contains the code that locates and executes MBR. </a:t>
            </a:r>
            <a:endParaRPr lang="en-IN" dirty="0" smtClean="0"/>
          </a:p>
          <a:p>
            <a:r>
              <a:rPr lang="en-IN" dirty="0" smtClean="0"/>
              <a:t>MBR </a:t>
            </a:r>
            <a:r>
              <a:rPr lang="en-IN" dirty="0"/>
              <a:t>contains a partition table holding locations of various hard disk partitions which further helps in loading the operating system.</a:t>
            </a:r>
          </a:p>
        </p:txBody>
      </p:sp>
    </p:spTree>
    <p:extLst>
      <p:ext uri="{BB962C8B-B14F-4D97-AF65-F5344CB8AC3E}">
        <p14:creationId xmlns:p14="http://schemas.microsoft.com/office/powerpoint/2010/main" val="18842168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from BIOS to Boot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494" y="2886713"/>
            <a:ext cx="8145012" cy="2764940"/>
          </a:xfrm>
        </p:spPr>
      </p:pic>
    </p:spTree>
    <p:extLst>
      <p:ext uri="{BB962C8B-B14F-4D97-AF65-F5344CB8AC3E}">
        <p14:creationId xmlns:p14="http://schemas.microsoft.com/office/powerpoint/2010/main" val="34435937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program begins the boot process by looking up the partition table to determine which partition to use for booting.</a:t>
            </a:r>
          </a:p>
          <a:p>
            <a:r>
              <a:rPr lang="en-IN" dirty="0" smtClean="0"/>
              <a:t> It then transfers program control to the boot sector of that partition, which continues the boot process. </a:t>
            </a:r>
          </a:p>
          <a:p>
            <a:r>
              <a:rPr lang="en-IN" dirty="0" smtClean="0"/>
              <a:t>In DOS and Windows systems, you can create the MBR with the FDISK/MBR command</a:t>
            </a:r>
          </a:p>
          <a:p>
            <a:endParaRPr lang="en-IN" dirty="0"/>
          </a:p>
        </p:txBody>
      </p:sp>
    </p:spTree>
    <p:extLst>
      <p:ext uri="{BB962C8B-B14F-4D97-AF65-F5344CB8AC3E}">
        <p14:creationId xmlns:p14="http://schemas.microsoft.com/office/powerpoint/2010/main" val="3080720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1905"/>
            <a:ext cx="9330369" cy="5811838"/>
          </a:xfrm>
        </p:spPr>
      </p:pic>
    </p:spTree>
    <p:extLst>
      <p:ext uri="{BB962C8B-B14F-4D97-AF65-F5344CB8AC3E}">
        <p14:creationId xmlns:p14="http://schemas.microsoft.com/office/powerpoint/2010/main" val="4380733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the MBR</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Master Boot Record will examine the hard disk partition table to verify if it is in excellent working condition and will look for a bootable partition active in the partition table.</a:t>
            </a:r>
          </a:p>
          <a:p>
            <a:r>
              <a:rPr lang="en-IN" dirty="0"/>
              <a:t>MBR also aids in the memory storage of the contents of the active partition's initial logical sector.</a:t>
            </a:r>
          </a:p>
        </p:txBody>
      </p:sp>
    </p:spTree>
    <p:extLst>
      <p:ext uri="{BB962C8B-B14F-4D97-AF65-F5344CB8AC3E}">
        <p14:creationId xmlns:p14="http://schemas.microsoft.com/office/powerpoint/2010/main" val="8780968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48"/>
          </a:xfrm>
        </p:spPr>
        <p:txBody>
          <a:bodyPr>
            <a:normAutofit fontScale="90000"/>
          </a:bodyPr>
          <a:lstStyle/>
          <a:p>
            <a:r>
              <a:rPr lang="en-IN" dirty="0" smtClean="0"/>
              <a:t>MBR in HDD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943" y="901374"/>
            <a:ext cx="10252113" cy="5956626"/>
          </a:xfrm>
        </p:spPr>
      </p:pic>
    </p:spTree>
    <p:extLst>
      <p:ext uri="{BB962C8B-B14F-4D97-AF65-F5344CB8AC3E}">
        <p14:creationId xmlns:p14="http://schemas.microsoft.com/office/powerpoint/2010/main" val="3279809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930" y="473725"/>
            <a:ext cx="9565482" cy="5681205"/>
          </a:xfrm>
        </p:spPr>
      </p:pic>
    </p:spTree>
    <p:extLst>
      <p:ext uri="{BB962C8B-B14F-4D97-AF65-F5344CB8AC3E}">
        <p14:creationId xmlns:p14="http://schemas.microsoft.com/office/powerpoint/2010/main" val="316853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is the hard drive’s landing zone important?</a:t>
            </a:r>
            <a:br>
              <a:rPr lang="en-IN" dirty="0" smtClean="0"/>
            </a:br>
            <a:endParaRPr lang="en-IN" dirty="0"/>
          </a:p>
        </p:txBody>
      </p:sp>
      <p:sp>
        <p:nvSpPr>
          <p:cNvPr id="3" name="Content Placeholder 2"/>
          <p:cNvSpPr>
            <a:spLocks noGrp="1"/>
          </p:cNvSpPr>
          <p:nvPr>
            <p:ph idx="1"/>
          </p:nvPr>
        </p:nvSpPr>
        <p:spPr>
          <a:xfrm>
            <a:off x="838200" y="1197429"/>
            <a:ext cx="10515600" cy="4979534"/>
          </a:xfrm>
        </p:spPr>
        <p:txBody>
          <a:bodyPr>
            <a:normAutofit/>
          </a:bodyPr>
          <a:lstStyle/>
          <a:p>
            <a:r>
              <a:rPr lang="en-IN" dirty="0" smtClean="0"/>
              <a:t>The actuator heads are the components that read and write data; they float above a series of spinning discs called platters. </a:t>
            </a:r>
          </a:p>
          <a:p>
            <a:r>
              <a:rPr lang="en-IN" dirty="0" smtClean="0"/>
              <a:t>The heads float on a cushion of air generated by the spinning platters. </a:t>
            </a:r>
          </a:p>
          <a:p>
            <a:r>
              <a:rPr lang="en-IN" dirty="0" smtClean="0"/>
              <a:t>The platters are coated with magnetic material, which stores your data — and if the actuator heads touch down in the wrong area, they can physically remove this magnetic material. When that occurs, data is unrecoverable.</a:t>
            </a:r>
          </a:p>
          <a:p>
            <a:endParaRPr lang="en-IN" dirty="0" smtClean="0"/>
          </a:p>
        </p:txBody>
      </p:sp>
    </p:spTree>
    <p:extLst>
      <p:ext uri="{BB962C8B-B14F-4D97-AF65-F5344CB8AC3E}">
        <p14:creationId xmlns:p14="http://schemas.microsoft.com/office/powerpoint/2010/main" val="506219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When a hard drive powers down, the landing zone allows the heads to park in a safe area, preventing this type of data loss. </a:t>
            </a:r>
          </a:p>
          <a:p>
            <a:r>
              <a:rPr lang="en-IN" dirty="0" smtClean="0"/>
              <a:t>The LZ indicates non-data areas on the platters, so under most circumstances, the user’s files should be safe when the drive is powered off.</a:t>
            </a:r>
          </a:p>
          <a:p>
            <a:endParaRPr lang="en-IN" dirty="0" smtClean="0"/>
          </a:p>
        </p:txBody>
      </p:sp>
    </p:spTree>
    <p:extLst>
      <p:ext uri="{BB962C8B-B14F-4D97-AF65-F5344CB8AC3E}">
        <p14:creationId xmlns:p14="http://schemas.microsoft.com/office/powerpoint/2010/main" val="1828485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Like all failsafe mechanisms, the landing zone specification isn’t perfect. </a:t>
            </a:r>
          </a:p>
          <a:p>
            <a:r>
              <a:rPr lang="en-IN" dirty="0" smtClean="0"/>
              <a:t>If heads are misaligned or if the drive fails catastrophically due to mechanical or electronic damage, data loss can still occur.</a:t>
            </a:r>
          </a:p>
          <a:p>
            <a:endParaRPr lang="en-IN" dirty="0"/>
          </a:p>
        </p:txBody>
      </p:sp>
    </p:spTree>
    <p:extLst>
      <p:ext uri="{BB962C8B-B14F-4D97-AF65-F5344CB8AC3E}">
        <p14:creationId xmlns:p14="http://schemas.microsoft.com/office/powerpoint/2010/main" val="3937458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Modern computers usually specify the landing zone automatically. This setting can be changed, but there are very few reasons to do so — computers can easily determine non-data areas of storage media, so if you see a landing zone setting in your computer’s CMOS, you should leave it alone.</a:t>
            </a:r>
          </a:p>
          <a:p>
            <a:endParaRPr lang="en-IN" dirty="0" smtClean="0"/>
          </a:p>
        </p:txBody>
      </p:sp>
    </p:spTree>
    <p:extLst>
      <p:ext uri="{BB962C8B-B14F-4D97-AF65-F5344CB8AC3E}">
        <p14:creationId xmlns:p14="http://schemas.microsoft.com/office/powerpoint/2010/main" val="1143307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098AFA-A502-4BD6-B3ED-6E39FA48B39A}"/>
</file>

<file path=customXml/itemProps2.xml><?xml version="1.0" encoding="utf-8"?>
<ds:datastoreItem xmlns:ds="http://schemas.openxmlformats.org/officeDocument/2006/customXml" ds:itemID="{2B1F7B00-6720-45DA-8D7A-2D876FC508F5}"/>
</file>

<file path=customXml/itemProps3.xml><?xml version="1.0" encoding="utf-8"?>
<ds:datastoreItem xmlns:ds="http://schemas.openxmlformats.org/officeDocument/2006/customXml" ds:itemID="{8AABB64E-3551-49A7-94E3-9E94F78E0B79}"/>
</file>

<file path=docProps/app.xml><?xml version="1.0" encoding="utf-8"?>
<Properties xmlns="http://schemas.openxmlformats.org/officeDocument/2006/extended-properties" xmlns:vt="http://schemas.openxmlformats.org/officeDocument/2006/docPropsVTypes">
  <TotalTime>248</TotalTime>
  <Words>1763</Words>
  <Application>Microsoft Office PowerPoint</Application>
  <PresentationFormat>Widescreen</PresentationFormat>
  <Paragraphs>166</Paragraphs>
  <Slides>56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DejaVu Sans</vt:lpstr>
      <vt:lpstr>Times New Roman</vt:lpstr>
      <vt:lpstr>Wingdings</vt:lpstr>
      <vt:lpstr>Office Theme</vt:lpstr>
      <vt:lpstr>Unit 4</vt:lpstr>
      <vt:lpstr> Hard Drive’s Landing Zone</vt:lpstr>
      <vt:lpstr>PowerPoint Presentation</vt:lpstr>
      <vt:lpstr>PowerPoint Presentation</vt:lpstr>
      <vt:lpstr>PowerPoint Presentation</vt:lpstr>
      <vt:lpstr>why is the hard drive’s landing zone important? </vt:lpstr>
      <vt:lpstr>PowerPoint Presentation</vt:lpstr>
      <vt:lpstr>PowerPoint Presentation</vt:lpstr>
      <vt:lpstr>PowerPoint Presentation</vt:lpstr>
      <vt:lpstr>PowerPoint Presentation</vt:lpstr>
      <vt:lpstr> Does a Hard Drive’s Landing Zone Affect Data Recovery? </vt:lpstr>
      <vt:lpstr>PowerPoint Presentation</vt:lpstr>
      <vt:lpstr>Recording techniques</vt:lpstr>
      <vt:lpstr>PowerPoint Presentation</vt:lpstr>
      <vt:lpstr>Rules of FM technique </vt:lpstr>
      <vt:lpstr>PowerPoint Presentation</vt:lpstr>
      <vt:lpstr>PowerPoint Presentation</vt:lpstr>
      <vt:lpstr>PowerPoint Presentation</vt:lpstr>
      <vt:lpstr>????????</vt:lpstr>
      <vt:lpstr>PowerPoint Presentation</vt:lpstr>
      <vt:lpstr>PowerPoint Presentation</vt:lpstr>
      <vt:lpstr>Find the data bit for the following recording??</vt:lpstr>
      <vt:lpstr>PowerPoint Presentation</vt:lpstr>
      <vt:lpstr>MFM Encoding Scheme: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10010110 recoding example</vt:lpstr>
      <vt:lpstr>PowerPoint Presentation</vt:lpstr>
      <vt:lpstr>PowerPoint Presentation</vt:lpstr>
      <vt:lpstr>PowerPoint Presentation</vt:lpstr>
      <vt:lpstr>RLL Encoding scheme</vt:lpstr>
      <vt:lpstr>PowerPoint Presentation</vt:lpstr>
      <vt:lpstr>PowerPoint Presentation</vt:lpstr>
      <vt:lpstr>PowerPoint Presentation</vt:lpstr>
      <vt:lpstr>PowerPoint Presentation</vt:lpstr>
      <vt:lpstr>PowerPoint Presentation</vt:lpstr>
      <vt:lpstr>PowerPoint Presentation</vt:lpstr>
      <vt:lpstr>MBR</vt:lpstr>
      <vt:lpstr>MBR (Master Boot Record)</vt:lpstr>
      <vt:lpstr>PowerPoint Presentation</vt:lpstr>
      <vt:lpstr>PowerPoint Presentation</vt:lpstr>
      <vt:lpstr>PowerPoint Presentation</vt:lpstr>
      <vt:lpstr>PowerPoint Presentation</vt:lpstr>
      <vt:lpstr>PowerPoint Presentation</vt:lpstr>
      <vt:lpstr>PowerPoint Presentation</vt:lpstr>
      <vt:lpstr>Flow from BIOS to Boot</vt:lpstr>
      <vt:lpstr>PowerPoint Presentation</vt:lpstr>
      <vt:lpstr>PowerPoint Presentation</vt:lpstr>
      <vt:lpstr>Functions of the MBR </vt:lpstr>
      <vt:lpstr>MBR in HDD</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Geetha Unnikrishnan</dc:creator>
  <cp:lastModifiedBy>Geetha Unnikrishnan</cp:lastModifiedBy>
  <cp:revision>107</cp:revision>
  <dcterms:created xsi:type="dcterms:W3CDTF">2022-03-19T10:32:30Z</dcterms:created>
  <dcterms:modified xsi:type="dcterms:W3CDTF">2022-03-28T04:38:31Z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