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91" r:id="rId4"/>
    <p:sldId id="292" r:id="rId5"/>
    <p:sldId id="289" r:id="rId6"/>
    <p:sldId id="290" r:id="rId7"/>
    <p:sldId id="287" r:id="rId8"/>
    <p:sldId id="288" r:id="rId9"/>
    <p:sldId id="263" r:id="rId10"/>
    <p:sldId id="270" r:id="rId11"/>
    <p:sldId id="295" r:id="rId12"/>
    <p:sldId id="273" r:id="rId13"/>
    <p:sldId id="294" r:id="rId14"/>
    <p:sldId id="293" r:id="rId15"/>
    <p:sldId id="274" r:id="rId16"/>
    <p:sldId id="275" r:id="rId17"/>
    <p:sldId id="276" r:id="rId18"/>
    <p:sldId id="277" r:id="rId19"/>
    <p:sldId id="278"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7D1470-1F22-47A6-B3F8-CECC96D18D0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211861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D1470-1F22-47A6-B3F8-CECC96D18D0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34367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D1470-1F22-47A6-B3F8-CECC96D18D0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61366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D1470-1F22-47A6-B3F8-CECC96D18D0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74220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7D1470-1F22-47A6-B3F8-CECC96D18D08}"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36717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7D1470-1F22-47A6-B3F8-CECC96D18D0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364665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7D1470-1F22-47A6-B3F8-CECC96D18D08}"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04473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7D1470-1F22-47A6-B3F8-CECC96D18D08}"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401595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D1470-1F22-47A6-B3F8-CECC96D18D08}"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185123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D1470-1F22-47A6-B3F8-CECC96D18D0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264771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7D1470-1F22-47A6-B3F8-CECC96D18D08}"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CBA2-382D-4406-BD98-188CC75549B2}" type="slidenum">
              <a:rPr lang="en-US" smtClean="0"/>
              <a:t>‹#›</a:t>
            </a:fld>
            <a:endParaRPr lang="en-US"/>
          </a:p>
        </p:txBody>
      </p:sp>
    </p:spTree>
    <p:extLst>
      <p:ext uri="{BB962C8B-B14F-4D97-AF65-F5344CB8AC3E}">
        <p14:creationId xmlns:p14="http://schemas.microsoft.com/office/powerpoint/2010/main" val="349605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1470-1F22-47A6-B3F8-CECC96D18D08}"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9CBA2-382D-4406-BD98-188CC75549B2}" type="slidenum">
              <a:rPr lang="en-US" smtClean="0"/>
              <a:t>‹#›</a:t>
            </a:fld>
            <a:endParaRPr lang="en-US"/>
          </a:p>
        </p:txBody>
      </p:sp>
    </p:spTree>
    <p:extLst>
      <p:ext uri="{BB962C8B-B14F-4D97-AF65-F5344CB8AC3E}">
        <p14:creationId xmlns:p14="http://schemas.microsoft.com/office/powerpoint/2010/main" val="274183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u="sng" cap="all" dirty="0"/>
              <a:t>power supply</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00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85" y="113080"/>
            <a:ext cx="2440092" cy="376000"/>
          </a:xfrm>
          <a:prstGeom prst="rect">
            <a:avLst/>
          </a:prstGeom>
        </p:spPr>
        <p:txBody>
          <a:bodyPr wrap="none">
            <a:spAutoFit/>
          </a:bodyPr>
          <a:lstStyle/>
          <a:p>
            <a:pPr marR="0" lvl="0">
              <a:lnSpc>
                <a:spcPct val="107000"/>
              </a:lnSpc>
              <a:spcBef>
                <a:spcPts val="0"/>
              </a:spcBef>
              <a:spcAft>
                <a:spcPts val="900"/>
              </a:spcAft>
              <a:buSzPts val="1050"/>
            </a:pPr>
            <a:r>
              <a:rPr lang="en-IN" b="1" spc="30" dirty="0">
                <a:solidFill>
                  <a:srgbClr val="1F3763"/>
                </a:solidFill>
                <a:latin typeface="Palatino Linotype" panose="02040502050505030304" pitchFamily="18" charset="0"/>
                <a:ea typeface="Arial" panose="020B0604020202020204" pitchFamily="34" charset="0"/>
                <a:cs typeface="Times New Roman" panose="02020603050405020304" pitchFamily="18" charset="0"/>
              </a:rPr>
              <a:t>Line Interactive UPS</a:t>
            </a:r>
            <a:endParaRPr lang="en-US" sz="1400" b="1" spc="30" dirty="0">
              <a:solidFill>
                <a:srgbClr val="1F3763"/>
              </a:solidFill>
              <a:effectLst/>
              <a:latin typeface="Calibri Light" panose="020F0302020204030204" pitchFamily="34" charset="0"/>
              <a:ea typeface="Arial" panose="020B0604020202020204" pitchFamily="34" charset="0"/>
              <a:cs typeface="Times New Roman" panose="02020603050405020304" pitchFamily="18" charset="0"/>
            </a:endParaRPr>
          </a:p>
        </p:txBody>
      </p:sp>
      <p:sp>
        <p:nvSpPr>
          <p:cNvPr id="4" name="Rectangle 3"/>
          <p:cNvSpPr/>
          <p:nvPr/>
        </p:nvSpPr>
        <p:spPr>
          <a:xfrm>
            <a:off x="288485" y="620110"/>
            <a:ext cx="11525143" cy="1754326"/>
          </a:xfrm>
          <a:prstGeom prst="rect">
            <a:avLst/>
          </a:prstGeom>
        </p:spPr>
        <p:txBody>
          <a:bodyPr wrap="square">
            <a:spAutoFit/>
          </a:bodyPr>
          <a:lstStyle/>
          <a:p>
            <a:r>
              <a:rPr lang="en-US" dirty="0"/>
              <a:t>For small business and departmental servers and webs, line interactive UPS is used</a:t>
            </a:r>
            <a:r>
              <a:rPr lang="en-US" dirty="0" smtClean="0"/>
              <a:t>.</a:t>
            </a:r>
          </a:p>
          <a:p>
            <a:r>
              <a:rPr lang="en-US" dirty="0" smtClean="0"/>
              <a:t> </a:t>
            </a:r>
            <a:r>
              <a:rPr lang="en-US" dirty="0"/>
              <a:t>This is more or less same as that of off-line UPS. </a:t>
            </a:r>
            <a:endParaRPr lang="en-US" dirty="0" smtClean="0"/>
          </a:p>
          <a:p>
            <a:r>
              <a:rPr lang="en-US" dirty="0" smtClean="0"/>
              <a:t>The </a:t>
            </a:r>
            <a:r>
              <a:rPr lang="en-US" dirty="0"/>
              <a:t>difference is the addition of tap changing transformer. </a:t>
            </a:r>
            <a:endParaRPr lang="en-US" dirty="0" smtClean="0"/>
          </a:p>
          <a:p>
            <a:r>
              <a:rPr lang="en-US" dirty="0" smtClean="0"/>
              <a:t>Voltage </a:t>
            </a:r>
            <a:r>
              <a:rPr lang="en-US" dirty="0"/>
              <a:t>regulation is done by this tap-changing transformer by changing the tap depending on input voltage. </a:t>
            </a:r>
            <a:endParaRPr lang="en-US" dirty="0" smtClean="0"/>
          </a:p>
          <a:p>
            <a:r>
              <a:rPr lang="en-US" dirty="0" smtClean="0"/>
              <a:t>Additional </a:t>
            </a:r>
            <a:r>
              <a:rPr lang="en-US" dirty="0"/>
              <a:t>filtering is provided in this UPS result in lower transient loss. </a:t>
            </a:r>
            <a:endParaRPr lang="en-US" dirty="0" smtClean="0"/>
          </a:p>
          <a:p>
            <a:r>
              <a:rPr lang="en-US" dirty="0" smtClean="0"/>
              <a:t>The </a:t>
            </a:r>
            <a:r>
              <a:rPr lang="en-US" dirty="0"/>
              <a:t>block diagram is shown below.</a:t>
            </a:r>
          </a:p>
        </p:txBody>
      </p:sp>
      <p:pic>
        <p:nvPicPr>
          <p:cNvPr id="6" name="Picture 5"/>
          <p:cNvPicPr>
            <a:picLocks noChangeAspect="1"/>
          </p:cNvPicPr>
          <p:nvPr/>
        </p:nvPicPr>
        <p:blipFill>
          <a:blip r:embed="rId2"/>
          <a:stretch>
            <a:fillRect/>
          </a:stretch>
        </p:blipFill>
        <p:spPr>
          <a:xfrm>
            <a:off x="2093812" y="2235248"/>
            <a:ext cx="6443039" cy="3617858"/>
          </a:xfrm>
          <a:prstGeom prst="rect">
            <a:avLst/>
          </a:prstGeom>
          <a:ln>
            <a:solidFill>
              <a:schemeClr val="tx1"/>
            </a:solidFill>
          </a:ln>
        </p:spPr>
      </p:pic>
    </p:spTree>
    <p:extLst>
      <p:ext uri="{BB962C8B-B14F-4D97-AF65-F5344CB8AC3E}">
        <p14:creationId xmlns:p14="http://schemas.microsoft.com/office/powerpoint/2010/main" val="358123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earthing</a:t>
            </a:r>
            <a:r>
              <a:rPr lang="en-IN" dirty="0" smtClean="0"/>
              <a:t>?</a:t>
            </a:r>
            <a:endParaRPr lang="en-IN" dirty="0"/>
          </a:p>
        </p:txBody>
      </p:sp>
      <p:sp>
        <p:nvSpPr>
          <p:cNvPr id="3" name="Content Placeholder 2"/>
          <p:cNvSpPr>
            <a:spLocks noGrp="1"/>
          </p:cNvSpPr>
          <p:nvPr>
            <p:ph idx="1"/>
          </p:nvPr>
        </p:nvSpPr>
        <p:spPr/>
        <p:txBody>
          <a:bodyPr/>
          <a:lstStyle/>
          <a:p>
            <a:r>
              <a:rPr lang="en-IN" dirty="0" err="1"/>
              <a:t>Earthing</a:t>
            </a:r>
            <a:r>
              <a:rPr lang="en-IN" dirty="0"/>
              <a:t> is defined as “</a:t>
            </a:r>
            <a:r>
              <a:rPr lang="en-IN" dirty="0">
                <a:solidFill>
                  <a:srgbClr val="00B050"/>
                </a:solidFill>
              </a:rPr>
              <a:t>the process in which the instantaneous discharge of the electrical energy takes place by transferring charges directly to the earth through low resistance wire.”</a:t>
            </a:r>
          </a:p>
        </p:txBody>
      </p:sp>
    </p:spTree>
    <p:extLst>
      <p:ext uri="{BB962C8B-B14F-4D97-AF65-F5344CB8AC3E}">
        <p14:creationId xmlns:p14="http://schemas.microsoft.com/office/powerpoint/2010/main" val="142457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821" y="79382"/>
            <a:ext cx="11529848" cy="7048083"/>
          </a:xfrm>
          <a:prstGeom prst="rect">
            <a:avLst/>
          </a:prstGeom>
        </p:spPr>
        <p:txBody>
          <a:bodyPr wrap="square">
            <a:spAutoFit/>
          </a:bodyPr>
          <a:lstStyle/>
          <a:p>
            <a:r>
              <a:rPr lang="en-US" b="1" u="sng" dirty="0">
                <a:latin typeface="Times New Roman" panose="02020603050405020304" pitchFamily="18" charset="0"/>
                <a:ea typeface="Times New Roman" panose="02020603050405020304" pitchFamily="18" charset="0"/>
              </a:rPr>
              <a:t>Need of </a:t>
            </a:r>
            <a:r>
              <a:rPr lang="en-US" b="1" u="sng" dirty="0" err="1">
                <a:latin typeface="Times New Roman" panose="02020603050405020304" pitchFamily="18" charset="0"/>
                <a:ea typeface="Times New Roman" panose="02020603050405020304" pitchFamily="18" charset="0"/>
              </a:rPr>
              <a:t>earthing</a:t>
            </a:r>
            <a:endParaRPr lang="en-US" b="1" u="sng"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2400" dirty="0">
                <a:solidFill>
                  <a:srgbClr val="00B050"/>
                </a:solidFill>
                <a:latin typeface="Times New Roman" panose="02020603050405020304" pitchFamily="18" charset="0"/>
                <a:ea typeface="Times New Roman" panose="02020603050405020304" pitchFamily="18" charset="0"/>
              </a:rPr>
              <a:t>Why is an </a:t>
            </a:r>
            <a:r>
              <a:rPr lang="en-US" sz="2400" dirty="0" err="1">
                <a:solidFill>
                  <a:srgbClr val="00B050"/>
                </a:solidFill>
                <a:latin typeface="Times New Roman" panose="02020603050405020304" pitchFamily="18" charset="0"/>
                <a:ea typeface="Times New Roman" panose="02020603050405020304" pitchFamily="18" charset="0"/>
              </a:rPr>
              <a:t>Earthing</a:t>
            </a:r>
            <a:r>
              <a:rPr lang="en-US" sz="2400" dirty="0">
                <a:solidFill>
                  <a:srgbClr val="00B050"/>
                </a:solidFill>
                <a:latin typeface="Times New Roman" panose="02020603050405020304" pitchFamily="18" charset="0"/>
                <a:ea typeface="Times New Roman" panose="02020603050405020304" pitchFamily="18" charset="0"/>
              </a:rPr>
              <a:t> Necessary?</a:t>
            </a:r>
          </a:p>
          <a:p>
            <a:pPr marL="285750" indent="-285750">
              <a:buFont typeface="Arial" panose="020B0604020202020204" pitchFamily="34" charset="0"/>
              <a:buChar char="•"/>
            </a:pPr>
            <a:r>
              <a:rPr lang="en-US" sz="4000" dirty="0" err="1" smtClean="0">
                <a:latin typeface="Times New Roman" panose="02020603050405020304" pitchFamily="18" charset="0"/>
                <a:ea typeface="Times New Roman" panose="02020603050405020304" pitchFamily="18" charset="0"/>
              </a:rPr>
              <a:t>Earthing</a:t>
            </a:r>
            <a:r>
              <a:rPr lang="en-US" sz="4000" dirty="0" smtClean="0">
                <a:latin typeface="Times New Roman" panose="02020603050405020304" pitchFamily="18" charset="0"/>
                <a:ea typeface="Times New Roman" panose="02020603050405020304" pitchFamily="18" charset="0"/>
              </a:rPr>
              <a:t> </a:t>
            </a:r>
            <a:r>
              <a:rPr lang="en-US" sz="4000" dirty="0">
                <a:latin typeface="Times New Roman" panose="02020603050405020304" pitchFamily="18" charset="0"/>
                <a:ea typeface="Times New Roman" panose="02020603050405020304" pitchFamily="18" charset="0"/>
              </a:rPr>
              <a:t>is an important component of electrical systems because of the following reasons:</a:t>
            </a:r>
          </a:p>
          <a:p>
            <a:pPr marL="285750" indent="-285750">
              <a:buFont typeface="Arial" panose="020B0604020202020204" pitchFamily="34" charset="0"/>
              <a:buChar char="•"/>
            </a:pPr>
            <a:r>
              <a:rPr lang="en-US" sz="4000" dirty="0" smtClean="0">
                <a:latin typeface="Times New Roman" panose="02020603050405020304" pitchFamily="18" charset="0"/>
                <a:ea typeface="Times New Roman" panose="02020603050405020304" pitchFamily="18" charset="0"/>
              </a:rPr>
              <a:t>It </a:t>
            </a:r>
            <a:r>
              <a:rPr lang="en-US" sz="4000" dirty="0">
                <a:latin typeface="Times New Roman" panose="02020603050405020304" pitchFamily="18" charset="0"/>
                <a:ea typeface="Times New Roman" panose="02020603050405020304" pitchFamily="18" charset="0"/>
              </a:rPr>
              <a:t>keeps people safe by preventing electric shocks</a:t>
            </a:r>
          </a:p>
          <a:p>
            <a:pPr marL="285750" indent="-285750">
              <a:buFont typeface="Arial" panose="020B0604020202020204" pitchFamily="34" charset="0"/>
              <a:buChar char="•"/>
            </a:pPr>
            <a:r>
              <a:rPr lang="en-US" sz="4000" dirty="0" smtClean="0">
                <a:latin typeface="Times New Roman" panose="02020603050405020304" pitchFamily="18" charset="0"/>
                <a:ea typeface="Times New Roman" panose="02020603050405020304" pitchFamily="18" charset="0"/>
              </a:rPr>
              <a:t>It </a:t>
            </a:r>
            <a:r>
              <a:rPr lang="en-US" sz="4000" dirty="0">
                <a:latin typeface="Times New Roman" panose="02020603050405020304" pitchFamily="18" charset="0"/>
                <a:ea typeface="Times New Roman" panose="02020603050405020304" pitchFamily="18" charset="0"/>
              </a:rPr>
              <a:t>prevents damage to electrical appliances and devices by preventing excessive current from running through the circuit</a:t>
            </a:r>
          </a:p>
          <a:p>
            <a:pPr marL="285750" indent="-285750">
              <a:buFont typeface="Arial" panose="020B0604020202020204" pitchFamily="34" charset="0"/>
              <a:buChar char="•"/>
            </a:pPr>
            <a:r>
              <a:rPr lang="en-US" sz="4000" dirty="0" smtClean="0">
                <a:latin typeface="Times New Roman" panose="02020603050405020304" pitchFamily="18" charset="0"/>
                <a:ea typeface="Times New Roman" panose="02020603050405020304" pitchFamily="18" charset="0"/>
              </a:rPr>
              <a:t>It </a:t>
            </a:r>
            <a:r>
              <a:rPr lang="en-US" sz="4000" dirty="0">
                <a:latin typeface="Times New Roman" panose="02020603050405020304" pitchFamily="18" charset="0"/>
                <a:ea typeface="Times New Roman" panose="02020603050405020304" pitchFamily="18" charset="0"/>
              </a:rPr>
              <a:t>prevents the risk of fire that could otherwise be caused by current leakage</a:t>
            </a:r>
          </a:p>
          <a:p>
            <a:endParaRPr lang="en-US" dirty="0" smtClean="0">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75725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Advantages of </a:t>
            </a:r>
            <a:r>
              <a:rPr lang="en-US" b="1" dirty="0" err="1">
                <a:latin typeface="Times New Roman" panose="02020603050405020304" pitchFamily="18" charset="0"/>
                <a:ea typeface="Times New Roman" panose="02020603050405020304" pitchFamily="18" charset="0"/>
              </a:rPr>
              <a:t>earthing</a:t>
            </a:r>
            <a:r>
              <a:rPr lang="en-US" b="1" dirty="0">
                <a:latin typeface="Times New Roman" panose="02020603050405020304" pitchFamily="18" charset="0"/>
                <a:ea typeface="Times New Roman" panose="02020603050405020304" pitchFamily="18" charset="0"/>
              </a:rPr>
              <a:t/>
            </a:r>
            <a:br>
              <a:rPr lang="en-US" b="1" dirty="0">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838200" y="1240221"/>
            <a:ext cx="10515600" cy="4936742"/>
          </a:xfrm>
        </p:spPr>
        <p:txBody>
          <a:bodyPr>
            <a:normAutofit fontScale="77500" lnSpcReduction="20000"/>
          </a:bodyPr>
          <a:lstStyle/>
          <a:p>
            <a:r>
              <a:rPr lang="en-US" dirty="0" smtClean="0">
                <a:latin typeface="Times New Roman" panose="02020603050405020304" pitchFamily="18" charset="0"/>
                <a:ea typeface="Times New Roman" panose="02020603050405020304" pitchFamily="18" charset="0"/>
              </a:rPr>
              <a:t>From </a:t>
            </a:r>
            <a:r>
              <a:rPr lang="en-US" dirty="0">
                <a:latin typeface="Times New Roman" panose="02020603050405020304" pitchFamily="18" charset="0"/>
                <a:ea typeface="Times New Roman" panose="02020603050405020304" pitchFamily="18" charset="0"/>
              </a:rPr>
              <a:t>a technical perspective, </a:t>
            </a:r>
            <a:r>
              <a:rPr lang="en-US" dirty="0" err="1">
                <a:latin typeface="Times New Roman" panose="02020603050405020304" pitchFamily="18" charset="0"/>
                <a:ea typeface="Times New Roman" panose="02020603050405020304" pitchFamily="18" charset="0"/>
              </a:rPr>
              <a:t>earthing</a:t>
            </a:r>
            <a:r>
              <a:rPr lang="en-US" dirty="0">
                <a:latin typeface="Times New Roman" panose="02020603050405020304" pitchFamily="18" charset="0"/>
                <a:ea typeface="Times New Roman" panose="02020603050405020304" pitchFamily="18" charset="0"/>
              </a:rPr>
              <a:t> has some excellent advantages, resulting it in becoming a mainstream practice in the electrical industry.</a:t>
            </a:r>
          </a:p>
          <a:p>
            <a:endParaRPr lang="en-US" dirty="0">
              <a:latin typeface="Times New Roman" panose="02020603050405020304" pitchFamily="18" charset="0"/>
              <a:ea typeface="Times New Roman" panose="02020603050405020304" pitchFamily="18" charset="0"/>
            </a:endParaRPr>
          </a:p>
          <a:p>
            <a:pPr marL="285750" indent="-285750"/>
            <a:r>
              <a:rPr lang="en-US" dirty="0">
                <a:latin typeface="Times New Roman" panose="02020603050405020304" pitchFamily="18" charset="0"/>
                <a:ea typeface="Times New Roman" panose="02020603050405020304" pitchFamily="18" charset="0"/>
              </a:rPr>
              <a:t>Overload Protection – In scenarios where excessive power surge occurs, a grounded system helps immensely. This simple form of surge protection can instantly save your electrical appliances and devices from getting fried by excessive electrical power, saving your data as well as equipment.</a:t>
            </a:r>
          </a:p>
          <a:p>
            <a:pPr marL="285750" indent="-285750"/>
            <a:endParaRPr lang="en-US" dirty="0">
              <a:latin typeface="Times New Roman" panose="02020603050405020304" pitchFamily="18" charset="0"/>
              <a:ea typeface="Times New Roman" panose="02020603050405020304" pitchFamily="18" charset="0"/>
            </a:endParaRPr>
          </a:p>
          <a:p>
            <a:pPr marL="285750" indent="-285750"/>
            <a:r>
              <a:rPr lang="en-US" dirty="0">
                <a:latin typeface="Times New Roman" panose="02020603050405020304" pitchFamily="18" charset="0"/>
                <a:ea typeface="Times New Roman" panose="02020603050405020304" pitchFamily="18" charset="0"/>
              </a:rPr>
              <a:t>Voltage Stabilization – When it comes to calculating the right amount of power to be distributed between voltage sources, the earth provides that universal standard point of reference. </a:t>
            </a:r>
            <a:r>
              <a:rPr lang="en-US" dirty="0" err="1">
                <a:latin typeface="Times New Roman" panose="02020603050405020304" pitchFamily="18" charset="0"/>
                <a:ea typeface="Times New Roman" panose="02020603050405020304" pitchFamily="18" charset="0"/>
              </a:rPr>
              <a:t>Earthing</a:t>
            </a:r>
            <a:r>
              <a:rPr lang="en-US" dirty="0">
                <a:latin typeface="Times New Roman" panose="02020603050405020304" pitchFamily="18" charset="0"/>
                <a:ea typeface="Times New Roman" panose="02020603050405020304" pitchFamily="18" charset="0"/>
              </a:rPr>
              <a:t> takes the guesswork out of voltage stabilization, helping to ensure that no circuits overload or blow up.</a:t>
            </a:r>
          </a:p>
          <a:p>
            <a:pPr marL="285750" indent="-285750"/>
            <a:endParaRPr lang="en-US" dirty="0">
              <a:latin typeface="Times New Roman" panose="02020603050405020304" pitchFamily="18" charset="0"/>
              <a:ea typeface="Times New Roman" panose="02020603050405020304" pitchFamily="18" charset="0"/>
            </a:endParaRPr>
          </a:p>
          <a:p>
            <a:pPr marL="285750" indent="-285750"/>
            <a:r>
              <a:rPr lang="en-US" dirty="0">
                <a:latin typeface="Times New Roman" panose="02020603050405020304" pitchFamily="18" charset="0"/>
                <a:ea typeface="Times New Roman" panose="02020603050405020304" pitchFamily="18" charset="0"/>
              </a:rPr>
              <a:t>Damage, Injury &amp; Death Prevention – Blown fuses or a tripped circuit breaker are far more welcome than electrical fires or shocks, which can pose serious safety hazards to people and property. Essentially, grounding protects against equipment, property and data loss, as well as injuries and fatalities!</a:t>
            </a:r>
          </a:p>
          <a:p>
            <a:endParaRPr lang="en-IN" dirty="0"/>
          </a:p>
        </p:txBody>
      </p:sp>
    </p:spTree>
    <p:extLst>
      <p:ext uri="{BB962C8B-B14F-4D97-AF65-F5344CB8AC3E}">
        <p14:creationId xmlns:p14="http://schemas.microsoft.com/office/powerpoint/2010/main" val="308367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821" y="252248"/>
            <a:ext cx="11498317" cy="4801314"/>
          </a:xfrm>
          <a:prstGeom prst="rect">
            <a:avLst/>
          </a:prstGeom>
        </p:spPr>
        <p:txBody>
          <a:bodyPr wrap="square">
            <a:spAutoFit/>
          </a:bodyPr>
          <a:lstStyle/>
          <a:p>
            <a:r>
              <a:rPr lang="en-US" b="1" u="sng" dirty="0"/>
              <a:t>Power line consideration</a:t>
            </a:r>
          </a:p>
          <a:p>
            <a:endParaRPr lang="en-US" dirty="0"/>
          </a:p>
          <a:p>
            <a:r>
              <a:rPr lang="en-US" dirty="0">
                <a:latin typeface="Times New Roman" panose="02020603050405020304" pitchFamily="18" charset="0"/>
                <a:ea typeface="Times New Roman" panose="02020603050405020304" pitchFamily="18" charset="0"/>
              </a:rPr>
              <a:t>Plan the location of your </a:t>
            </a:r>
            <a:r>
              <a:rPr lang="en-US" dirty="0" err="1">
                <a:latin typeface="Times New Roman" panose="02020603050405020304" pitchFamily="18" charset="0"/>
                <a:ea typeface="Times New Roman" panose="02020603050405020304" pitchFamily="18" charset="0"/>
              </a:rPr>
              <a:t>Powerline</a:t>
            </a:r>
            <a:r>
              <a:rPr lang="en-US" dirty="0">
                <a:latin typeface="Times New Roman" panose="02020603050405020304" pitchFamily="18" charset="0"/>
                <a:ea typeface="Times New Roman" panose="02020603050405020304" pitchFamily="18" charset="0"/>
              </a:rPr>
              <a:t> devices</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pPr marL="342900" indent="-342900">
              <a:buAutoNum type="arabicPeriod"/>
            </a:pPr>
            <a:r>
              <a:rPr lang="en-US" dirty="0" smtClean="0">
                <a:latin typeface="Times New Roman" panose="02020603050405020304" pitchFamily="18" charset="0"/>
                <a:ea typeface="Times New Roman" panose="02020603050405020304" pitchFamily="18" charset="0"/>
              </a:rPr>
              <a:t>Connect </a:t>
            </a:r>
            <a:r>
              <a:rPr lang="en-US" dirty="0" err="1">
                <a:latin typeface="Times New Roman" panose="02020603050405020304" pitchFamily="18" charset="0"/>
                <a:ea typeface="Times New Roman" panose="02020603050405020304" pitchFamily="18" charset="0"/>
              </a:rPr>
              <a:t>Powerline</a:t>
            </a:r>
            <a:r>
              <a:rPr lang="en-US" dirty="0">
                <a:latin typeface="Times New Roman" panose="02020603050405020304" pitchFamily="18" charset="0"/>
                <a:ea typeface="Times New Roman" panose="02020603050405020304" pitchFamily="18" charset="0"/>
              </a:rPr>
              <a:t> devices to electrical outlets that are not controlled by a wall switch to avoid accidentally turning off power to the device</a:t>
            </a:r>
            <a:r>
              <a:rPr lang="en-US" dirty="0" smtClean="0">
                <a:latin typeface="Times New Roman" panose="02020603050405020304" pitchFamily="18" charset="0"/>
                <a:ea typeface="Times New Roman" panose="02020603050405020304" pitchFamily="18" charset="0"/>
              </a:rPr>
              <a:t>.</a:t>
            </a:r>
          </a:p>
          <a:p>
            <a:pPr marL="342900" indent="-342900">
              <a:buAutoNum type="arabicPeriod"/>
            </a:pP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2. Do not connect the </a:t>
            </a:r>
            <a:r>
              <a:rPr lang="en-US" dirty="0" err="1">
                <a:latin typeface="Times New Roman" panose="02020603050405020304" pitchFamily="18" charset="0"/>
                <a:ea typeface="Times New Roman" panose="02020603050405020304" pitchFamily="18" charset="0"/>
              </a:rPr>
              <a:t>Powerline</a:t>
            </a:r>
            <a:r>
              <a:rPr lang="en-US" dirty="0">
                <a:latin typeface="Times New Roman" panose="02020603050405020304" pitchFamily="18" charset="0"/>
                <a:ea typeface="Times New Roman" panose="02020603050405020304" pitchFamily="18" charset="0"/>
              </a:rPr>
              <a:t> devices to an extension cord, surge </a:t>
            </a:r>
            <a:r>
              <a:rPr lang="en-US" dirty="0" err="1">
                <a:latin typeface="Times New Roman" panose="02020603050405020304" pitchFamily="18" charset="0"/>
                <a:ea typeface="Times New Roman" panose="02020603050405020304" pitchFamily="18" charset="0"/>
              </a:rPr>
              <a:t>protec</a:t>
            </a:r>
            <a:r>
              <a:rPr lang="en-US" dirty="0">
                <a:latin typeface="Times New Roman" panose="02020603050405020304" pitchFamily="18" charset="0"/>
                <a:ea typeface="Times New Roman" panose="02020603050405020304" pitchFamily="18" charset="0"/>
              </a:rPr>
              <a:t>-tor, or power strip as this might prevent it from working correctly, or </a:t>
            </a:r>
            <a:r>
              <a:rPr lang="en-US" dirty="0" err="1">
                <a:latin typeface="Times New Roman" panose="02020603050405020304" pitchFamily="18" charset="0"/>
                <a:ea typeface="Times New Roman" panose="02020603050405020304" pitchFamily="18" charset="0"/>
              </a:rPr>
              <a:t>nega-tively</a:t>
            </a:r>
            <a:r>
              <a:rPr lang="en-US" dirty="0">
                <a:latin typeface="Times New Roman" panose="02020603050405020304" pitchFamily="18" charset="0"/>
                <a:ea typeface="Times New Roman" panose="02020603050405020304" pitchFamily="18" charset="0"/>
              </a:rPr>
              <a:t> impact network performance</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3. Avoid using the </a:t>
            </a:r>
            <a:r>
              <a:rPr lang="en-US" dirty="0" err="1">
                <a:latin typeface="Times New Roman" panose="02020603050405020304" pitchFamily="18" charset="0"/>
                <a:ea typeface="Times New Roman" panose="02020603050405020304" pitchFamily="18" charset="0"/>
              </a:rPr>
              <a:t>Powerline</a:t>
            </a:r>
            <a:r>
              <a:rPr lang="en-US" dirty="0">
                <a:latin typeface="Times New Roman" panose="02020603050405020304" pitchFamily="18" charset="0"/>
                <a:ea typeface="Times New Roman" panose="02020603050405020304" pitchFamily="18" charset="0"/>
              </a:rPr>
              <a:t> devices in an electrical outlet that is located near to an appliance that uses a lot of power such as, a washing machine or tumble-dryer, or a refrigerator. This may prevent the adapter from working correctly, or negatively impact network performance</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4. Verify that your </a:t>
            </a:r>
            <a:r>
              <a:rPr lang="en-US" dirty="0" err="1">
                <a:latin typeface="Times New Roman" panose="02020603050405020304" pitchFamily="18" charset="0"/>
                <a:ea typeface="Times New Roman" panose="02020603050405020304" pitchFamily="18" charset="0"/>
              </a:rPr>
              <a:t>Powerline</a:t>
            </a:r>
            <a:r>
              <a:rPr lang="en-US" dirty="0">
                <a:latin typeface="Times New Roman" panose="02020603050405020304" pitchFamily="18" charset="0"/>
                <a:ea typeface="Times New Roman" panose="02020603050405020304" pitchFamily="18" charset="0"/>
              </a:rPr>
              <a:t> devices are electrically rated to operate within the power available within your location</a:t>
            </a:r>
            <a:r>
              <a:rPr lang="en-US"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5. To help prevent against electrical shock, be sure to plug the power cables into properly grounded electrical outlets.</a:t>
            </a:r>
          </a:p>
        </p:txBody>
      </p:sp>
    </p:spTree>
    <p:extLst>
      <p:ext uri="{BB962C8B-B14F-4D97-AF65-F5344CB8AC3E}">
        <p14:creationId xmlns:p14="http://schemas.microsoft.com/office/powerpoint/2010/main" val="1961630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210208"/>
            <a:ext cx="11950262" cy="7017306"/>
          </a:xfrm>
          <a:prstGeom prst="rect">
            <a:avLst/>
          </a:prstGeom>
          <a:noFill/>
        </p:spPr>
        <p:txBody>
          <a:bodyPr wrap="square" rtlCol="0">
            <a:spAutoFit/>
          </a:bodyPr>
          <a:lstStyle/>
          <a:p>
            <a:r>
              <a:rPr lang="en-IN" i="1" u="sng" dirty="0"/>
              <a:t>Factors Affecting </a:t>
            </a:r>
            <a:r>
              <a:rPr lang="en-IN" i="1" u="sng" dirty="0" smtClean="0"/>
              <a:t>PC-Operation</a:t>
            </a:r>
          </a:p>
          <a:p>
            <a:pPr marL="285750" indent="-285750">
              <a:buFont typeface="Arial" panose="020B0604020202020204" pitchFamily="34" charset="0"/>
              <a:buChar char="•"/>
            </a:pPr>
            <a:r>
              <a:rPr lang="en-IN" dirty="0" smtClean="0"/>
              <a:t>PC </a:t>
            </a:r>
            <a:r>
              <a:rPr lang="en-IN" dirty="0"/>
              <a:t>is a machine with electrical and electronic circuits as well as electromechanical assemblies. For reliable operation and long life of PC, must consider various environmental factors</a:t>
            </a:r>
            <a:r>
              <a:rPr lang="en-IN" dirty="0" smtClean="0"/>
              <a:t>.</a:t>
            </a:r>
          </a:p>
          <a:p>
            <a:pPr marL="285750" indent="-285750">
              <a:buFont typeface="Arial" panose="020B0604020202020204" pitchFamily="34" charset="0"/>
              <a:buChar char="•"/>
            </a:pPr>
            <a:r>
              <a:rPr lang="en-IN" dirty="0" smtClean="0"/>
              <a:t>The </a:t>
            </a:r>
            <a:r>
              <a:rPr lang="en-IN" dirty="0"/>
              <a:t>following factors affect the normal working of PC. These factors should be kept within the specified limits or </a:t>
            </a:r>
            <a:r>
              <a:rPr lang="en-IN" dirty="0" err="1"/>
              <a:t>tey</a:t>
            </a:r>
            <a:r>
              <a:rPr lang="en-IN" dirty="0"/>
              <a:t> to avoid these factor near PC for trouble-free operation</a:t>
            </a:r>
            <a:r>
              <a:rPr lang="en-IN" dirty="0" smtClean="0"/>
              <a:t>.</a:t>
            </a:r>
          </a:p>
          <a:p>
            <a:pPr marL="285750" indent="-285750">
              <a:buFont typeface="Arial" panose="020B0604020202020204" pitchFamily="34" charset="0"/>
              <a:buChar char="•"/>
            </a:pPr>
            <a:endParaRPr lang="en-IN" dirty="0"/>
          </a:p>
          <a:p>
            <a:r>
              <a:rPr lang="en-IN" b="1" u="sng" dirty="0"/>
              <a:t>1&gt; </a:t>
            </a:r>
            <a:r>
              <a:rPr lang="en-IN" b="1" u="sng" dirty="0" err="1"/>
              <a:t>Temprature</a:t>
            </a:r>
            <a:r>
              <a:rPr lang="en-IN" b="1" u="sng" dirty="0"/>
              <a:t> [10° C - 45° C</a:t>
            </a:r>
            <a:r>
              <a:rPr lang="en-IN" b="1" u="sng" dirty="0" smtClean="0"/>
              <a:t>]</a:t>
            </a:r>
          </a:p>
          <a:p>
            <a:r>
              <a:rPr lang="en-IN" b="1" u="sng" dirty="0" smtClean="0"/>
              <a:t>Affects </a:t>
            </a:r>
            <a:r>
              <a:rPr lang="en-IN" b="1" u="sng" dirty="0"/>
              <a:t>:</a:t>
            </a:r>
            <a:endParaRPr lang="en-US" u="sng" dirty="0"/>
          </a:p>
          <a:p>
            <a:pPr marL="285750" lvl="0" indent="-285750">
              <a:buFont typeface="Wingdings" panose="05000000000000000000" pitchFamily="2" charset="2"/>
              <a:buChar char="Ø"/>
            </a:pPr>
            <a:r>
              <a:rPr lang="en-IN" dirty="0"/>
              <a:t>Life of IC's and other components.</a:t>
            </a:r>
            <a:endParaRPr lang="en-US" dirty="0"/>
          </a:p>
          <a:p>
            <a:pPr marL="285750" lvl="0" indent="-285750">
              <a:buFont typeface="Wingdings" panose="05000000000000000000" pitchFamily="2" charset="2"/>
              <a:buChar char="Ø"/>
            </a:pPr>
            <a:r>
              <a:rPr lang="en-IN" dirty="0"/>
              <a:t>Encounter excessive chip creep.</a:t>
            </a:r>
            <a:endParaRPr lang="en-US" dirty="0"/>
          </a:p>
          <a:p>
            <a:pPr marL="285750" lvl="0" indent="-285750">
              <a:buFont typeface="Wingdings" panose="05000000000000000000" pitchFamily="2" charset="2"/>
              <a:buChar char="Ø"/>
            </a:pPr>
            <a:r>
              <a:rPr lang="en-IN" dirty="0"/>
              <a:t>Signal traces on circuit board can crack and separate.</a:t>
            </a:r>
            <a:endParaRPr lang="en-US" dirty="0"/>
          </a:p>
          <a:p>
            <a:pPr marL="285750" lvl="0" indent="-285750">
              <a:buFont typeface="Wingdings" panose="05000000000000000000" pitchFamily="2" charset="2"/>
              <a:buChar char="Ø"/>
            </a:pPr>
            <a:r>
              <a:rPr lang="en-IN" dirty="0"/>
              <a:t>Solder joints can break.</a:t>
            </a:r>
            <a:endParaRPr lang="en-US" dirty="0"/>
          </a:p>
          <a:p>
            <a:pPr marL="285750" lvl="0" indent="-285750">
              <a:buFont typeface="Wingdings" panose="05000000000000000000" pitchFamily="2" charset="2"/>
              <a:buChar char="Ø"/>
            </a:pPr>
            <a:r>
              <a:rPr lang="en-IN" dirty="0"/>
              <a:t>Contacts in the system can undergo accelerated corrosion.</a:t>
            </a:r>
            <a:endParaRPr lang="en-US" dirty="0"/>
          </a:p>
          <a:p>
            <a:pPr marL="285750" lvl="0" indent="-285750">
              <a:buFont typeface="Wingdings" panose="05000000000000000000" pitchFamily="2" charset="2"/>
              <a:buChar char="Ø"/>
            </a:pPr>
            <a:r>
              <a:rPr lang="en-IN" dirty="0"/>
              <a:t>Solid-state components such as chips can be damaged.</a:t>
            </a:r>
            <a:endParaRPr lang="en-US" dirty="0"/>
          </a:p>
          <a:p>
            <a:pPr marL="285750" lvl="0" indent="-285750">
              <a:buFont typeface="Wingdings" panose="05000000000000000000" pitchFamily="2" charset="2"/>
              <a:buChar char="Ø"/>
            </a:pPr>
            <a:r>
              <a:rPr lang="en-IN" dirty="0"/>
              <a:t>Temperature generates intermittent problems in electronic circuits</a:t>
            </a:r>
            <a:endParaRPr lang="en-US" dirty="0"/>
          </a:p>
          <a:p>
            <a:pPr marL="285750" lvl="0" indent="-285750">
              <a:buFont typeface="Wingdings" panose="05000000000000000000" pitchFamily="2" charset="2"/>
              <a:buChar char="Ø"/>
            </a:pPr>
            <a:r>
              <a:rPr lang="en-IN" dirty="0"/>
              <a:t>Early failure of electronic components.</a:t>
            </a:r>
            <a:endParaRPr lang="en-US" dirty="0"/>
          </a:p>
          <a:p>
            <a:endParaRPr lang="en-US" dirty="0"/>
          </a:p>
          <a:p>
            <a:r>
              <a:rPr lang="en-IN" b="1" u="sng" dirty="0"/>
              <a:t>Avoiding Temperature :</a:t>
            </a:r>
            <a:endParaRPr lang="en-US" u="sng" dirty="0"/>
          </a:p>
          <a:p>
            <a:pPr marL="285750" lvl="0" indent="-285750">
              <a:buFont typeface="Wingdings" panose="05000000000000000000" pitchFamily="2" charset="2"/>
              <a:buChar char="Ø"/>
            </a:pPr>
            <a:r>
              <a:rPr lang="en-IN" dirty="0"/>
              <a:t>Install an adequate fan in the power supply or system.</a:t>
            </a:r>
            <a:endParaRPr lang="en-US" dirty="0"/>
          </a:p>
          <a:p>
            <a:pPr marL="285750" lvl="0" indent="-285750">
              <a:buFont typeface="Wingdings" panose="05000000000000000000" pitchFamily="2" charset="2"/>
              <a:buChar char="Ø"/>
            </a:pPr>
            <a:r>
              <a:rPr lang="en-IN" dirty="0"/>
              <a:t>Add an auxiliary fan.</a:t>
            </a:r>
            <a:endParaRPr lang="en-US" dirty="0"/>
          </a:p>
          <a:p>
            <a:pPr marL="285750" lvl="0" indent="-285750">
              <a:buFont typeface="Wingdings" panose="05000000000000000000" pitchFamily="2" charset="2"/>
              <a:buChar char="Ø"/>
            </a:pPr>
            <a:r>
              <a:rPr lang="en-IN" dirty="0"/>
              <a:t>Run PC's only in safe temperature range.</a:t>
            </a:r>
            <a:endParaRPr lang="en-US" dirty="0"/>
          </a:p>
          <a:p>
            <a:pPr marL="285750" lvl="0" indent="-285750">
              <a:buFont typeface="Wingdings" panose="05000000000000000000" pitchFamily="2" charset="2"/>
              <a:buChar char="Ø"/>
            </a:pPr>
            <a:r>
              <a:rPr lang="en-IN" dirty="0"/>
              <a:t>Install Air Conditioner in computer room.</a:t>
            </a:r>
            <a:endParaRPr lang="en-US" dirty="0"/>
          </a:p>
          <a:p>
            <a:pPr marL="285750" lvl="0" indent="-285750">
              <a:buFont typeface="Wingdings" panose="05000000000000000000" pitchFamily="2" charset="2"/>
              <a:buChar char="Ø"/>
            </a:pPr>
            <a:r>
              <a:rPr lang="en-IN" dirty="0"/>
              <a:t>Avoid direct sunbeam in computer room.</a:t>
            </a:r>
            <a:endParaRPr lang="en-US" dirty="0"/>
          </a:p>
          <a:p>
            <a:pPr marL="285750" lvl="0" indent="-285750">
              <a:buFont typeface="Wingdings" panose="05000000000000000000" pitchFamily="2" charset="2"/>
              <a:buChar char="Ø"/>
            </a:pPr>
            <a:r>
              <a:rPr lang="en-IN" dirty="0"/>
              <a:t>Use adequate space for computers.</a:t>
            </a:r>
            <a:endParaRPr lang="en-US" dirty="0"/>
          </a:p>
          <a:p>
            <a:endParaRPr lang="en-US" dirty="0"/>
          </a:p>
        </p:txBody>
      </p:sp>
    </p:spTree>
    <p:extLst>
      <p:ext uri="{BB962C8B-B14F-4D97-AF65-F5344CB8AC3E}">
        <p14:creationId xmlns:p14="http://schemas.microsoft.com/office/powerpoint/2010/main" val="168846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97" y="357353"/>
            <a:ext cx="11582400" cy="4503797"/>
          </a:xfrm>
          <a:prstGeom prst="rect">
            <a:avLst/>
          </a:prstGeom>
        </p:spPr>
        <p:txBody>
          <a:bodyPr wrap="square">
            <a:spAutoFit/>
          </a:bodyPr>
          <a:lstStyle/>
          <a:p>
            <a:pPr>
              <a:spcAft>
                <a:spcPts val="750"/>
              </a:spcAft>
            </a:pPr>
            <a:r>
              <a:rPr lang="en-IN" sz="2400" b="1" u="sng" dirty="0">
                <a:solidFill>
                  <a:srgbClr val="333333"/>
                </a:solidFill>
                <a:latin typeface="Helvetica" panose="020B0604020202020204" pitchFamily="34" charset="0"/>
                <a:ea typeface="Times New Roman" panose="02020603050405020304" pitchFamily="18" charset="0"/>
              </a:rPr>
              <a:t>2&gt; Humidity [60° Relative humidity]</a:t>
            </a:r>
            <a:endParaRPr lang="en-US" sz="1600" dirty="0">
              <a:latin typeface="Times New Roman" panose="02020603050405020304" pitchFamily="18" charset="0"/>
              <a:ea typeface="Times New Roman" panose="02020603050405020304" pitchFamily="18" charset="0"/>
            </a:endParaRPr>
          </a:p>
          <a:p>
            <a:pPr>
              <a:spcAft>
                <a:spcPts val="750"/>
              </a:spcAft>
            </a:pPr>
            <a:r>
              <a:rPr lang="en-IN" b="1" u="sng" dirty="0"/>
              <a:t>Affects :</a:t>
            </a:r>
            <a:endParaRPr lang="en-US" b="1" u="sng" dirty="0"/>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Causes corrosion in the contact region, which in turn causes contact problems in the different components.</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High humidity in low temperature will cause the surface oxidation effect on metal parts, such as electrical contacts &amp; breakdown of insulation material in a power supplies &amp; monitor.</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Low humidity, high temperature and dry weather may create problems with static electricity.</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May also generate sticky layer of dust on ICs and components, avoid heat dissipation.</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May fails ICs and component</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p>
          <a:p>
            <a:pPr marR="0" lvl="0">
              <a:spcBef>
                <a:spcPts val="0"/>
              </a:spcBef>
              <a:spcAft>
                <a:spcPts val="750"/>
              </a:spcAft>
            </a:pP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a:spcAft>
                <a:spcPts val="750"/>
              </a:spcAft>
            </a:pPr>
            <a:r>
              <a:rPr lang="en-IN" b="1" u="sng" dirty="0"/>
              <a:t>Avoiding Humidity Problems :</a:t>
            </a:r>
            <a:endParaRPr lang="en-US" b="1" u="sng" dirty="0"/>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Use dehumidifier.</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Install Air Conditioner in computer room.</a:t>
            </a:r>
            <a:endParaRPr lang="en-US" sz="1600" dirty="0">
              <a:effectLst/>
              <a:latin typeface="Times New Roman" panose="02020603050405020304" pitchFamily="18" charset="0"/>
              <a:ea typeface="Times New Roman" panose="02020603050405020304" pitchFamily="18" charset="0"/>
              <a:cs typeface="Symbol" panose="05050102010706020507" pitchFamily="18" charset="2"/>
            </a:endParaRPr>
          </a:p>
        </p:txBody>
      </p:sp>
    </p:spTree>
    <p:extLst>
      <p:ext uri="{BB962C8B-B14F-4D97-AF65-F5344CB8AC3E}">
        <p14:creationId xmlns:p14="http://schemas.microsoft.com/office/powerpoint/2010/main" val="44305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206" y="148471"/>
            <a:ext cx="11708524" cy="6709529"/>
          </a:xfrm>
          <a:prstGeom prst="rect">
            <a:avLst/>
          </a:prstGeom>
        </p:spPr>
        <p:txBody>
          <a:bodyPr wrap="square">
            <a:spAutoFit/>
          </a:bodyPr>
          <a:lstStyle/>
          <a:p>
            <a:pPr>
              <a:spcAft>
                <a:spcPts val="750"/>
              </a:spcAft>
            </a:pPr>
            <a:r>
              <a:rPr lang="en-IN" sz="2400" b="1" u="sng" dirty="0">
                <a:solidFill>
                  <a:srgbClr val="333333"/>
                </a:solidFill>
                <a:latin typeface="Helvetica" panose="020B0604020202020204" pitchFamily="34" charset="0"/>
                <a:ea typeface="Times New Roman" panose="02020603050405020304" pitchFamily="18" charset="0"/>
              </a:rPr>
              <a:t>3&gt; Dust :</a:t>
            </a:r>
            <a:endParaRPr lang="en-US" sz="1600" dirty="0">
              <a:latin typeface="Times New Roman" panose="02020603050405020304" pitchFamily="18" charset="0"/>
              <a:ea typeface="Times New Roman" panose="02020603050405020304" pitchFamily="18" charset="0"/>
            </a:endParaRPr>
          </a:p>
          <a:p>
            <a:pPr>
              <a:spcAft>
                <a:spcPts val="750"/>
              </a:spcAft>
            </a:pPr>
            <a:r>
              <a:rPr lang="en-IN" b="1" u="sng" dirty="0">
                <a:latin typeface="Palatino Linotype" panose="02040502050505030304" pitchFamily="18" charset="0"/>
                <a:ea typeface="Calibri" panose="020F0502020204030204" pitchFamily="34" charset="0"/>
                <a:cs typeface="Times New Roman" panose="02020603050405020304" pitchFamily="18" charset="0"/>
              </a:rPr>
              <a:t>Affects :</a:t>
            </a:r>
            <a:endParaRPr lang="en-US" sz="1600" u="sng" dirty="0">
              <a:latin typeface="Times New Roman" panose="02020603050405020304" pitchFamily="18" charset="0"/>
              <a:ea typeface="Times New Roman" panose="02020603050405020304" pitchFamily="18" charset="0"/>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As dust </a:t>
            </a:r>
            <a:r>
              <a:rPr lang="en-IN" dirty="0" err="1">
                <a:latin typeface="Palatino Linotype" panose="02040502050505030304" pitchFamily="18" charset="0"/>
                <a:ea typeface="Calibri" panose="020F0502020204030204" pitchFamily="34" charset="0"/>
                <a:cs typeface="Times New Roman" panose="02020603050405020304" pitchFamily="18" charset="0"/>
              </a:rPr>
              <a:t>buids</a:t>
            </a:r>
            <a:r>
              <a:rPr lang="en-IN" dirty="0">
                <a:latin typeface="Palatino Linotype" panose="02040502050505030304" pitchFamily="18" charset="0"/>
                <a:ea typeface="Calibri" panose="020F0502020204030204" pitchFamily="34" charset="0"/>
                <a:cs typeface="Times New Roman" panose="02020603050405020304" pitchFamily="18" charset="0"/>
              </a:rPr>
              <a:t> up, entire board can become coated with fine insulating </a:t>
            </a:r>
            <a:r>
              <a:rPr lang="en-IN" dirty="0" err="1">
                <a:latin typeface="Palatino Linotype" panose="02040502050505030304" pitchFamily="18" charset="0"/>
                <a:ea typeface="Calibri" panose="020F0502020204030204" pitchFamily="34" charset="0"/>
                <a:cs typeface="Times New Roman" panose="02020603050405020304" pitchFamily="18" charset="0"/>
              </a:rPr>
              <a:t>shealth</a:t>
            </a:r>
            <a:r>
              <a:rPr lang="en-IN" dirty="0">
                <a:latin typeface="Palatino Linotype" panose="02040502050505030304" pitchFamily="18" charset="0"/>
                <a:ea typeface="Calibri" panose="020F0502020204030204" pitchFamily="34" charset="0"/>
                <a:cs typeface="Times New Roman" panose="02020603050405020304" pitchFamily="18" charset="0"/>
              </a:rPr>
              <a:t>. This avoids heat dissipation and damages ICs.</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Reduces life of chips and various components.</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It damages Magnetic tape storage of a computer. And causes head crash in Hard Disk.</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Dust on read/write head crashes disk surface.</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285750" marR="0" lvl="0" indent="-28575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Keyboard may get affected with dust and dirt. It jams the keys and may cause improper functioning of keyboard</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p>
          <a:p>
            <a:pPr marL="285750" marR="0" lvl="0" indent="-285750">
              <a:spcBef>
                <a:spcPts val="0"/>
              </a:spcBef>
              <a:spcAft>
                <a:spcPts val="750"/>
              </a:spcAft>
              <a:buFont typeface="Wingdings" panose="05000000000000000000" pitchFamily="2" charset="2"/>
              <a:buChar char="Ø"/>
            </a:pPr>
            <a:endParaRPr lang="en-IN" dirty="0" smtClean="0">
              <a:latin typeface="Palatino Linotype" panose="02040502050505030304" pitchFamily="18" charset="0"/>
              <a:ea typeface="Calibri" panose="020F0502020204030204" pitchFamily="34" charset="0"/>
              <a:cs typeface="Times New Roman" panose="02020603050405020304" pitchFamily="18" charset="0"/>
            </a:endParaRPr>
          </a:p>
          <a:p>
            <a:pPr>
              <a:spcAft>
                <a:spcPts val="750"/>
              </a:spcAft>
            </a:pPr>
            <a:r>
              <a:rPr lang="en-IN" b="1" u="sng" dirty="0" smtClean="0">
                <a:latin typeface="Palatino Linotype" panose="02040502050505030304" pitchFamily="18" charset="0"/>
                <a:ea typeface="Calibri" panose="020F0502020204030204" pitchFamily="34" charset="0"/>
                <a:cs typeface="Times New Roman" panose="02020603050405020304" pitchFamily="18" charset="0"/>
              </a:rPr>
              <a:t>Avoiding </a:t>
            </a:r>
            <a:r>
              <a:rPr lang="en-IN" b="1" u="sng" dirty="0">
                <a:latin typeface="Palatino Linotype" panose="02040502050505030304" pitchFamily="18" charset="0"/>
                <a:ea typeface="Calibri" panose="020F0502020204030204" pitchFamily="34" charset="0"/>
                <a:cs typeface="Times New Roman" panose="02020603050405020304" pitchFamily="18" charset="0"/>
              </a:rPr>
              <a:t>Dust :</a:t>
            </a:r>
            <a:endParaRPr lang="en-US" b="1" u="sng"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The computer room must be cleaned regularly.</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Clean the computer with dust free cloth.</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Use vacuum to remove dust from the keyboard and system board.</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err="1">
                <a:latin typeface="Palatino Linotype" panose="02040502050505030304" pitchFamily="18" charset="0"/>
                <a:ea typeface="Calibri" panose="020F0502020204030204" pitchFamily="34" charset="0"/>
                <a:cs typeface="Times New Roman" panose="02020603050405020304" pitchFamily="18" charset="0"/>
              </a:rPr>
              <a:t>Wndows</a:t>
            </a:r>
            <a:r>
              <a:rPr lang="en-IN" dirty="0">
                <a:latin typeface="Palatino Linotype" panose="02040502050505030304" pitchFamily="18" charset="0"/>
                <a:ea typeface="Calibri" panose="020F0502020204030204" pitchFamily="34" charset="0"/>
                <a:cs typeface="Times New Roman" panose="02020603050405020304" pitchFamily="18" charset="0"/>
              </a:rPr>
              <a:t> in the computer room must be enclosed with curtains to prevent entry of dust.</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Smoking in the computer room must be prohibited.</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Use covers on different parts of computer such as monitor, system unit, keyboards</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p>
          <a:p>
            <a:pPr marL="342900" indent="-342900">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Use Air Conditioner for computer room</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91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52248"/>
            <a:ext cx="11487807" cy="4226798"/>
          </a:xfrm>
          <a:prstGeom prst="rect">
            <a:avLst/>
          </a:prstGeom>
        </p:spPr>
        <p:txBody>
          <a:bodyPr wrap="square">
            <a:spAutoFit/>
          </a:bodyPr>
          <a:lstStyle/>
          <a:p>
            <a:pPr>
              <a:spcAft>
                <a:spcPts val="750"/>
              </a:spcAft>
            </a:pPr>
            <a:r>
              <a:rPr lang="en-IN" sz="2400" b="1" u="sng" dirty="0">
                <a:solidFill>
                  <a:srgbClr val="333333"/>
                </a:solidFill>
                <a:latin typeface="Helvetica" panose="020B0604020202020204" pitchFamily="34" charset="0"/>
                <a:ea typeface="Times New Roman" panose="02020603050405020304" pitchFamily="18" charset="0"/>
              </a:rPr>
              <a:t>Magnetic Field Effect :</a:t>
            </a:r>
            <a:endParaRPr lang="en-US" sz="1600" dirty="0">
              <a:latin typeface="Times New Roman" panose="02020603050405020304" pitchFamily="18" charset="0"/>
              <a:ea typeface="Times New Roman" panose="02020603050405020304" pitchFamily="18" charset="0"/>
            </a:endParaRPr>
          </a:p>
          <a:p>
            <a:pPr>
              <a:spcAft>
                <a:spcPts val="750"/>
              </a:spcAft>
            </a:pPr>
            <a:r>
              <a:rPr lang="en-IN" b="1" u="sng" dirty="0">
                <a:latin typeface="Palatino Linotype" panose="02040502050505030304" pitchFamily="18" charset="0"/>
                <a:ea typeface="Calibri" panose="020F0502020204030204" pitchFamily="34" charset="0"/>
                <a:cs typeface="Times New Roman" panose="02020603050405020304" pitchFamily="18" charset="0"/>
              </a:rPr>
              <a:t>Affects :</a:t>
            </a:r>
            <a:endParaRPr lang="en-US" sz="1600" u="sng" dirty="0">
              <a:latin typeface="Times New Roman" panose="02020603050405020304" pitchFamily="18" charset="0"/>
              <a:ea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Data storage on magnetic storage devices may get affected or corrupted.</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May disturb electron beams of CRT monitor, </a:t>
            </a:r>
            <a:r>
              <a:rPr lang="en-IN" dirty="0" err="1">
                <a:latin typeface="Palatino Linotype" panose="02040502050505030304" pitchFamily="18" charset="0"/>
                <a:ea typeface="Calibri" panose="020F0502020204030204" pitchFamily="34" charset="0"/>
                <a:cs typeface="Times New Roman" panose="02020603050405020304" pitchFamily="18" charset="0"/>
              </a:rPr>
              <a:t>causinf</a:t>
            </a:r>
            <a:r>
              <a:rPr lang="en-IN" dirty="0">
                <a:latin typeface="Palatino Linotype" panose="02040502050505030304" pitchFamily="18" charset="0"/>
                <a:ea typeface="Calibri" panose="020F0502020204030204" pitchFamily="34" charset="0"/>
                <a:cs typeface="Times New Roman" panose="02020603050405020304" pitchFamily="18" charset="0"/>
              </a:rPr>
              <a:t> improper deflection.</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Can cause permanent loss of data on hard disk</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p>
          <a:p>
            <a:pPr marR="0" lvl="0">
              <a:spcBef>
                <a:spcPts val="0"/>
              </a:spcBef>
              <a:spcAft>
                <a:spcPts val="750"/>
              </a:spcAft>
            </a:pP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a:spcAft>
                <a:spcPts val="750"/>
              </a:spcAft>
            </a:pPr>
            <a:r>
              <a:rPr lang="en-IN" b="1" u="sng" dirty="0">
                <a:latin typeface="Palatino Linotype" panose="02040502050505030304" pitchFamily="18" charset="0"/>
                <a:ea typeface="Calibri" panose="020F0502020204030204" pitchFamily="34" charset="0"/>
                <a:cs typeface="Times New Roman" panose="02020603050405020304" pitchFamily="18" charset="0"/>
              </a:rPr>
              <a:t>Avoiding Magnetic Field :</a:t>
            </a:r>
            <a:endParaRPr lang="en-US" sz="1600" u="sng" dirty="0">
              <a:latin typeface="Times New Roman" panose="02020603050405020304" pitchFamily="18" charset="0"/>
              <a:ea typeface="Times New Roman" panose="02020603050405020304" pitchFamily="18" charset="0"/>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Keep PC away from the Television.</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Keep PC away from the Speaker.</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Do not keep any permanent magnet or electromagnet near PC.</a:t>
            </a:r>
            <a:endParaRPr lang="en-US" sz="1600" dirty="0">
              <a:latin typeface="Times New Roman" panose="02020603050405020304" pitchFamily="18" charset="0"/>
              <a:ea typeface="Times New Roman" panose="02020603050405020304" pitchFamily="18" charset="0"/>
              <a:cs typeface="Symbol" panose="05050102010706020507" pitchFamily="18" charset="2"/>
            </a:endParaRPr>
          </a:p>
          <a:p>
            <a:pPr marL="342900" marR="0" lvl="0" indent="-342900">
              <a:spcBef>
                <a:spcPts val="0"/>
              </a:spcBef>
              <a:spcAft>
                <a:spcPts val="750"/>
              </a:spcAft>
              <a:buFont typeface="Wingdings" panose="05000000000000000000" pitchFamily="2" charset="2"/>
              <a:buChar char="Ø"/>
            </a:pPr>
            <a:r>
              <a:rPr lang="en-IN" dirty="0">
                <a:latin typeface="Palatino Linotype" panose="02040502050505030304" pitchFamily="18" charset="0"/>
                <a:ea typeface="Calibri" panose="020F0502020204030204" pitchFamily="34" charset="0"/>
                <a:cs typeface="Times New Roman" panose="02020603050405020304" pitchFamily="18" charset="0"/>
              </a:rPr>
              <a:t>Do not keep any recording machine near to PC</a:t>
            </a:r>
            <a:endParaRPr lang="en-US" sz="1600" dirty="0">
              <a:effectLst/>
              <a:latin typeface="Times New Roman" panose="02020603050405020304" pitchFamily="18" charset="0"/>
              <a:ea typeface="Times New Roman" panose="02020603050405020304" pitchFamily="18" charset="0"/>
              <a:cs typeface="Symbol" panose="05050102010706020507" pitchFamily="18" charset="2"/>
            </a:endParaRPr>
          </a:p>
        </p:txBody>
      </p:sp>
    </p:spTree>
    <p:extLst>
      <p:ext uri="{BB962C8B-B14F-4D97-AF65-F5344CB8AC3E}">
        <p14:creationId xmlns:p14="http://schemas.microsoft.com/office/powerpoint/2010/main" val="368452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 y="85906"/>
            <a:ext cx="11666483" cy="6488571"/>
          </a:xfrm>
          <a:prstGeom prst="rect">
            <a:avLst/>
          </a:prstGeom>
        </p:spPr>
        <p:txBody>
          <a:bodyPr wrap="square">
            <a:spAutoFit/>
          </a:bodyPr>
          <a:lstStyle/>
          <a:p>
            <a:pPr>
              <a:lnSpc>
                <a:spcPct val="107000"/>
              </a:lnSpc>
            </a:pPr>
            <a:r>
              <a:rPr lang="en-IN" sz="3200" b="1" i="1" u="sng" kern="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Factors affecting computer </a:t>
            </a:r>
            <a:r>
              <a:rPr lang="en-IN" sz="3200" b="1" i="1" u="sng" kern="0" dirty="0" smtClean="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performance</a:t>
            </a:r>
          </a:p>
          <a:p>
            <a:pPr>
              <a:lnSpc>
                <a:spcPct val="107000"/>
              </a:lnSpc>
            </a:pPr>
            <a:endParaRPr lang="en-US" sz="20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b="1" dirty="0" smtClean="0">
                <a:latin typeface="Palatino Linotype" panose="02040502050505030304" pitchFamily="18" charset="0"/>
                <a:ea typeface="Calibri" panose="020F0502020204030204" pitchFamily="34" charset="0"/>
                <a:cs typeface="Times New Roman" panose="02020603050405020304" pitchFamily="18" charset="0"/>
              </a:rPr>
              <a:t>1) The </a:t>
            </a:r>
            <a:r>
              <a:rPr lang="en-IN" b="1" dirty="0">
                <a:latin typeface="Palatino Linotype" panose="02040502050505030304" pitchFamily="18" charset="0"/>
                <a:ea typeface="Calibri" panose="020F0502020204030204" pitchFamily="34" charset="0"/>
                <a:cs typeface="Times New Roman" panose="02020603050405020304" pitchFamily="18" charset="0"/>
              </a:rPr>
              <a:t>speed of the CPU</a:t>
            </a: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The speed of the CPU is also known as the clock speed of the CPU. The clock speed of the CPU is the frequency of which the processor executes instructions or the frequency by which data is processed by the CPU. It is measured in millions of cycles per second or megahertz (MHz). If the Clock speed of the CPU is fast then definitely the performance of the computer will be affected positively, in other words the computer will carry out processing functions at a faster pace.</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b="1" dirty="0">
                <a:latin typeface="Palatino Linotype" panose="02040502050505030304" pitchFamily="18" charset="0"/>
                <a:ea typeface="Calibri" panose="020F0502020204030204" pitchFamily="34" charset="0"/>
                <a:cs typeface="Times New Roman" panose="02020603050405020304" pitchFamily="18" charset="0"/>
              </a:rPr>
              <a:t>2) The size of the RAM (Random Access Memory)</a:t>
            </a:r>
            <a:br>
              <a:rPr lang="en-IN" b="1"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The RAM is referred to as the active part of the computer. This is because the RAM has the capability of storing data that the computer is currently using, because of the fact that it is fast to retrieve data stored in the RAM. With the definition above, a large RAM size will mean a faster computer performance and a smaller RAM size will result to slower computer performance</a:t>
            </a:r>
            <a:r>
              <a:rPr lang="en-IN" dirty="0" smtClean="0">
                <a:latin typeface="Palatino Linotype" panose="02040502050505030304" pitchFamily="18" charset="0"/>
                <a:ea typeface="Calibri" panose="020F0502020204030204" pitchFamily="34" charset="0"/>
                <a:cs typeface="Times New Roman" panose="02020603050405020304" pitchFamily="18" charset="0"/>
              </a:rPr>
              <a:t>.</a:t>
            </a:r>
          </a:p>
          <a:p>
            <a:endParaRPr lang="en-IN" dirty="0">
              <a:latin typeface="Palatino Linotype" panose="02040502050505030304" pitchFamily="18" charset="0"/>
              <a:ea typeface="Calibri" panose="020F0502020204030204" pitchFamily="34" charset="0"/>
              <a:cs typeface="Times New Roman" panose="02020603050405020304" pitchFamily="18" charset="0"/>
            </a:endParaRPr>
          </a:p>
          <a:p>
            <a:r>
              <a:rPr lang="en-IN" b="1" dirty="0"/>
              <a:t>3</a:t>
            </a:r>
            <a:r>
              <a:rPr lang="en-IN" b="1" dirty="0">
                <a:latin typeface="Palatino Linotype" panose="02040502050505030304" pitchFamily="18" charset="0"/>
                <a:ea typeface="Calibri" panose="020F0502020204030204" pitchFamily="34" charset="0"/>
                <a:cs typeface="Times New Roman" panose="02020603050405020304" pitchFamily="18" charset="0"/>
              </a:rPr>
              <a:t>) The speed of the hard disk</a:t>
            </a:r>
            <a:r>
              <a:rPr lang="en-IN" b="1" dirty="0"/>
              <a:t/>
            </a:r>
            <a:br>
              <a:rPr lang="en-IN" b="1" dirty="0"/>
            </a:br>
            <a:r>
              <a:rPr lang="en-IN" dirty="0">
                <a:latin typeface="Palatino Linotype" panose="02040502050505030304" pitchFamily="18" charset="0"/>
                <a:ea typeface="Calibri" panose="020F0502020204030204" pitchFamily="34" charset="0"/>
                <a:cs typeface="Times New Roman" panose="02020603050405020304" pitchFamily="18" charset="0"/>
              </a:rPr>
              <a:t>The hard disk speed is defined as the rate at which material and content can be read and written on it. The hard disk speed of different hard disks is not consistent because they vary by manufacturer, drive type and the use of the hard disk. It therefore means that the higher the speed of the hard disk the</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r>
              <a:rPr lang="en-IN" dirty="0">
                <a:latin typeface="Palatino Linotype" panose="02040502050505030304" pitchFamily="18" charset="0"/>
                <a:ea typeface="Calibri" panose="020F0502020204030204" pitchFamily="34" charset="0"/>
                <a:cs typeface="Times New Roman" panose="02020603050405020304" pitchFamily="18" charset="0"/>
              </a:rPr>
              <a:t>faster the performance of the computer and vice versa.</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926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normAutofit/>
          </a:bodyPr>
          <a:lstStyle/>
          <a:p>
            <a:r>
              <a:rPr lang="en-IN" dirty="0" smtClean="0"/>
              <a:t>8)Comparison </a:t>
            </a:r>
            <a:r>
              <a:rPr lang="en-IN" dirty="0"/>
              <a:t>of Linear PS  and SMPS </a:t>
            </a:r>
          </a:p>
          <a:p>
            <a:r>
              <a:rPr lang="en-IN" dirty="0"/>
              <a:t>9)Explain the need of </a:t>
            </a:r>
            <a:r>
              <a:rPr lang="en-IN" dirty="0" err="1"/>
              <a:t>earthing</a:t>
            </a:r>
            <a:r>
              <a:rPr lang="en-IN" dirty="0"/>
              <a:t>? </a:t>
            </a:r>
          </a:p>
          <a:p>
            <a:r>
              <a:rPr lang="en-IN" dirty="0"/>
              <a:t>10)What are the considerations of  Power line in power supply? </a:t>
            </a:r>
          </a:p>
          <a:p>
            <a:r>
              <a:rPr lang="en-IN" dirty="0"/>
              <a:t>11) What are factors affecting PC operations? </a:t>
            </a:r>
          </a:p>
          <a:p>
            <a:endParaRPr lang="en-IN" dirty="0"/>
          </a:p>
        </p:txBody>
      </p:sp>
    </p:spTree>
    <p:extLst>
      <p:ext uri="{BB962C8B-B14F-4D97-AF65-F5344CB8AC3E}">
        <p14:creationId xmlns:p14="http://schemas.microsoft.com/office/powerpoint/2010/main" val="98146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72200"/>
            <a:ext cx="11729545" cy="5723233"/>
          </a:xfrm>
          <a:prstGeom prst="rect">
            <a:avLst/>
          </a:prstGeom>
        </p:spPr>
        <p:txBody>
          <a:bodyPr wrap="square">
            <a:spAutoFit/>
          </a:bodyPr>
          <a:lstStyle/>
          <a:p>
            <a:pPr>
              <a:lnSpc>
                <a:spcPct val="107000"/>
              </a:lnSpc>
              <a:spcAft>
                <a:spcPts val="800"/>
              </a:spcAft>
            </a:pPr>
            <a:r>
              <a:rPr lang="en-IN" b="1" dirty="0" smtClean="0">
                <a:latin typeface="Palatino Linotype" panose="02040502050505030304" pitchFamily="18" charset="0"/>
                <a:ea typeface="Calibri" panose="020F0502020204030204" pitchFamily="34" charset="0"/>
                <a:cs typeface="Times New Roman" panose="02020603050405020304" pitchFamily="18" charset="0"/>
              </a:rPr>
              <a:t>4) Hard </a:t>
            </a:r>
            <a:r>
              <a:rPr lang="en-IN" b="1" dirty="0">
                <a:latin typeface="Palatino Linotype" panose="02040502050505030304" pitchFamily="18" charset="0"/>
                <a:ea typeface="Calibri" panose="020F0502020204030204" pitchFamily="34" charset="0"/>
                <a:cs typeface="Times New Roman" panose="02020603050405020304" pitchFamily="18" charset="0"/>
              </a:rPr>
              <a:t>disk space</a:t>
            </a: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The bigger the space on the hard disk will result to faster performance of the computer. The smaller the space on the hard disk will result in a slower performance of the computer. The hard disk is filled with data this will use most of the memory leaving less memory for the operations of the processor.</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b="1" dirty="0">
                <a:latin typeface="Palatino Linotype" panose="02040502050505030304" pitchFamily="18" charset="0"/>
                <a:ea typeface="Calibri" panose="020F0502020204030204" pitchFamily="34" charset="0"/>
                <a:cs typeface="Times New Roman" panose="02020603050405020304" pitchFamily="18" charset="0"/>
              </a:rPr>
              <a:t>5) Multiple applications running on the computer</a:t>
            </a: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Multi-tasking tends to slow down the performance of the computer because memory is used to support more than one applications compared to when one application has all the memory to itself. This means that the more applications that are running the slower the computer will perform. Likewise if less or one application is running the performance of the computer will be faster.</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b="1" dirty="0">
                <a:latin typeface="Palatino Linotype" panose="02040502050505030304" pitchFamily="18" charset="0"/>
                <a:ea typeface="Calibri" panose="020F0502020204030204" pitchFamily="34" charset="0"/>
                <a:cs typeface="Times New Roman" panose="02020603050405020304" pitchFamily="18" charset="0"/>
              </a:rPr>
              <a:t>6) Type of graphic card</a:t>
            </a:r>
            <a:br>
              <a:rPr lang="en-IN" b="1"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When it comes to quality of pictures and animations graphic cards are the main factors. So if a machine processes many graphics and it has a weak graphic card it will perform slower. This means that the more powerful the graphic card is the faster the performance of the computer.</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dirty="0">
                <a:latin typeface="Palatino Linotype" panose="02040502050505030304" pitchFamily="18" charset="0"/>
                <a:ea typeface="Calibri" panose="020F0502020204030204" pitchFamily="34" charset="0"/>
                <a:cs typeface="Times New Roman" panose="02020603050405020304" pitchFamily="18" charset="0"/>
              </a:rPr>
              <a:t/>
            </a:r>
            <a:br>
              <a:rPr lang="en-IN" dirty="0">
                <a:latin typeface="Palatino Linotype" panose="02040502050505030304" pitchFamily="18" charset="0"/>
                <a:ea typeface="Calibri" panose="020F0502020204030204" pitchFamily="34" charset="0"/>
                <a:cs typeface="Times New Roman" panose="02020603050405020304" pitchFamily="18" charset="0"/>
              </a:rPr>
            </a:br>
            <a:r>
              <a:rPr lang="en-IN" b="1" dirty="0">
                <a:latin typeface="Palatino Linotype" panose="02040502050505030304" pitchFamily="18" charset="0"/>
                <a:ea typeface="Calibri" panose="020F0502020204030204" pitchFamily="34" charset="0"/>
                <a:cs typeface="Times New Roman" panose="02020603050405020304" pitchFamily="18" charset="0"/>
              </a:rPr>
              <a:t>7) Defragmenting files</a:t>
            </a:r>
            <a:br>
              <a:rPr lang="en-IN" b="1" dirty="0">
                <a:latin typeface="Palatino Linotype" panose="02040502050505030304" pitchFamily="18" charset="0"/>
                <a:ea typeface="Calibri" panose="020F0502020204030204" pitchFamily="34" charset="0"/>
                <a:cs typeface="Times New Roman" panose="02020603050405020304" pitchFamily="18" charset="0"/>
              </a:rPr>
            </a:br>
            <a:r>
              <a:rPr lang="en-IN" dirty="0" err="1">
                <a:latin typeface="Palatino Linotype" panose="02040502050505030304" pitchFamily="18" charset="0"/>
                <a:ea typeface="Calibri" panose="020F0502020204030204" pitchFamily="34" charset="0"/>
                <a:cs typeface="Times New Roman" panose="02020603050405020304" pitchFamily="18" charset="0"/>
              </a:rPr>
              <a:t>Files</a:t>
            </a:r>
            <a:r>
              <a:rPr lang="en-IN" dirty="0">
                <a:latin typeface="Palatino Linotype" panose="02040502050505030304" pitchFamily="18" charset="0"/>
                <a:ea typeface="Calibri" panose="020F0502020204030204" pitchFamily="34" charset="0"/>
                <a:cs typeface="Times New Roman" panose="02020603050405020304" pitchFamily="18" charset="0"/>
              </a:rPr>
              <a:t> that are broken or it takes long to read them will mean that the computer will have to defragment them first. This will slow down the performance of the computer.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359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434" y="252248"/>
            <a:ext cx="11393214" cy="3693319"/>
          </a:xfrm>
          <a:prstGeom prst="rect">
            <a:avLst/>
          </a:prstGeom>
        </p:spPr>
        <p:txBody>
          <a:bodyPr wrap="square">
            <a:spAutoFit/>
          </a:bodyPr>
          <a:lstStyle/>
          <a:p>
            <a:pPr marL="285750" indent="-285750">
              <a:buFont typeface="Arial" panose="020B0604020202020204" pitchFamily="34" charset="0"/>
              <a:buChar char="•"/>
            </a:pPr>
            <a:r>
              <a:rPr lang="en-IN" dirty="0"/>
              <a:t>The power supply unit is the part of the hardware that is used to convert the power provided from the outlet into usable power to many parts inside an electrical device.</a:t>
            </a:r>
          </a:p>
          <a:p>
            <a:pPr marL="285750" indent="-285750">
              <a:buFont typeface="Arial" panose="020B0604020202020204" pitchFamily="34" charset="0"/>
              <a:buChar char="•"/>
            </a:pPr>
            <a:endParaRPr lang="en-IN" dirty="0">
              <a:solidFill>
                <a:srgbClr val="333333"/>
              </a:solidFill>
              <a:latin typeface="Source Sans Pro"/>
              <a:cs typeface="Times New Roman" panose="02020603050405020304" pitchFamily="18"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two types of power supplies existed, AC and DC power supply</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Based on the electrical device’s electric specifications it may use </a:t>
            </a:r>
            <a:r>
              <a:rPr lang="en-IN" b="1" u="sng" dirty="0"/>
              <a:t>AC power or DC power</a:t>
            </a:r>
            <a:r>
              <a:rPr lang="en-IN" dirty="0" smtClean="0"/>
              <a:t>.</a:t>
            </a:r>
          </a:p>
          <a:p>
            <a:endParaRPr lang="en-IN" dirty="0"/>
          </a:p>
          <a:p>
            <a:pPr fontAlgn="base"/>
            <a:r>
              <a:rPr lang="en-IN" b="1" dirty="0"/>
              <a:t>What is a Power Supply</a:t>
            </a:r>
            <a:r>
              <a:rPr lang="en-IN" b="1" dirty="0" smtClean="0"/>
              <a:t>?</a:t>
            </a:r>
          </a:p>
          <a:p>
            <a:pPr fontAlgn="base"/>
            <a:endParaRPr lang="en-US" dirty="0"/>
          </a:p>
          <a:p>
            <a:pPr fontAlgn="base"/>
            <a:r>
              <a:rPr lang="en-IN" dirty="0"/>
              <a:t>The power supply can be defined as it is an electrical device used to give electrical supply to electrical loads. </a:t>
            </a:r>
            <a:endParaRPr lang="en-IN" dirty="0" smtClean="0"/>
          </a:p>
          <a:p>
            <a:pPr fontAlgn="base"/>
            <a:r>
              <a:rPr lang="en-IN" dirty="0" smtClean="0"/>
              <a:t>The </a:t>
            </a:r>
            <a:r>
              <a:rPr lang="en-IN" dirty="0"/>
              <a:t>main function of this device is to change the electrical current from a source to the accurate voltage, frequency and current to supply the load. </a:t>
            </a:r>
            <a:endParaRPr lang="en-US" dirty="0"/>
          </a:p>
        </p:txBody>
      </p:sp>
    </p:spTree>
    <p:extLst>
      <p:ext uri="{BB962C8B-B14F-4D97-AF65-F5344CB8AC3E}">
        <p14:creationId xmlns:p14="http://schemas.microsoft.com/office/powerpoint/2010/main" val="379717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061" y="80720"/>
            <a:ext cx="11676263" cy="5078313"/>
          </a:xfrm>
          <a:prstGeom prst="rect">
            <a:avLst/>
          </a:prstGeom>
        </p:spPr>
        <p:txBody>
          <a:bodyPr wrap="square">
            <a:spAutoFit/>
          </a:bodyPr>
          <a:lstStyle/>
          <a:p>
            <a:pPr algn="just" fontAlgn="base"/>
            <a:r>
              <a:rPr lang="en-IN" b="1" u="sng" dirty="0"/>
              <a:t>Power Supply Block Diagram:</a:t>
            </a:r>
          </a:p>
          <a:p>
            <a:pPr algn="just" fontAlgn="base"/>
            <a:endParaRPr lang="en-IN" b="1" dirty="0">
              <a:solidFill>
                <a:srgbClr val="333333"/>
              </a:solidFill>
              <a:latin typeface="inherit"/>
              <a:ea typeface="Times New Roman" panose="02020603050405020304" pitchFamily="18" charset="0"/>
              <a:cs typeface="Arial" panose="020B0604020202020204" pitchFamily="34" charset="0"/>
            </a:endParaRPr>
          </a:p>
          <a:p>
            <a:pPr marL="285750" indent="-285750" algn="just" fontAlgn="base">
              <a:buFont typeface="Wingdings" panose="05000000000000000000" pitchFamily="2" charset="2"/>
              <a:buChar char="Ø"/>
            </a:pPr>
            <a:r>
              <a:rPr lang="en-IN" dirty="0" smtClean="0"/>
              <a:t>The </a:t>
            </a:r>
            <a:r>
              <a:rPr lang="en-IN" dirty="0"/>
              <a:t>Power supply circuit is used in various electrical &amp; electronic devices. The power supply circuits are classified into different types based on the power they utilize for providing for circuits or devices. </a:t>
            </a:r>
            <a:endParaRPr lang="en-IN" dirty="0" smtClean="0"/>
          </a:p>
          <a:p>
            <a:pPr marL="285750" indent="-285750" algn="just" fontAlgn="base">
              <a:buFont typeface="Wingdings" panose="05000000000000000000" pitchFamily="2" charset="2"/>
              <a:buChar char="Ø"/>
            </a:pPr>
            <a:endParaRPr lang="en-IN" b="1" dirty="0">
              <a:latin typeface="Times New Roman" panose="02020603050405020304" pitchFamily="18" charset="0"/>
              <a:ea typeface="Times New Roman" panose="02020603050405020304" pitchFamily="18" charset="0"/>
            </a:endParaRPr>
          </a:p>
          <a:p>
            <a:pPr marL="285750" indent="-285750" algn="just" fontAlgn="base">
              <a:buFont typeface="Wingdings" panose="05000000000000000000" pitchFamily="2" charset="2"/>
              <a:buChar char="Ø"/>
            </a:pPr>
            <a:r>
              <a:rPr lang="en-IN" dirty="0"/>
              <a:t>For instance, the microcontroller based circuits are generally the 5V DC regulated power supply (RPS) circuits, which can be designed with the help of different method for changing the power from 230V AC to 5V DC.</a:t>
            </a:r>
            <a:endParaRPr lang="en-US" dirty="0"/>
          </a:p>
          <a:p>
            <a:pPr marL="285750" indent="-285750" algn="just" fontAlgn="base">
              <a:buFont typeface="Wingdings" panose="05000000000000000000" pitchFamily="2" charset="2"/>
              <a:buChar char="Ø"/>
            </a:pPr>
            <a:endParaRPr lang="en-US" b="1" dirty="0" smtClean="0">
              <a:latin typeface="Times New Roman" panose="02020603050405020304" pitchFamily="18" charset="0"/>
              <a:ea typeface="Times New Roman" panose="02020603050405020304" pitchFamily="18" charset="0"/>
            </a:endParaRPr>
          </a:p>
          <a:p>
            <a:pPr marL="285750" indent="-285750" algn="just" fontAlgn="base">
              <a:buFont typeface="Wingdings" panose="05000000000000000000" pitchFamily="2" charset="2"/>
              <a:buChar char="Ø"/>
            </a:pPr>
            <a:r>
              <a:rPr lang="en-IN" dirty="0"/>
              <a:t>The power supply block diagram, and the step by step conversion of 230V AC to 12V DC is discussed below.</a:t>
            </a:r>
            <a:endParaRPr lang="en-US" dirty="0"/>
          </a:p>
          <a:p>
            <a:pPr algn="just" fontAlgn="base"/>
            <a:endParaRPr lang="en-US" b="1" dirty="0" smtClean="0">
              <a:latin typeface="Times New Roman" panose="02020603050405020304" pitchFamily="18" charset="0"/>
              <a:ea typeface="Times New Roman" panose="02020603050405020304" pitchFamily="18" charset="0"/>
            </a:endParaRPr>
          </a:p>
          <a:p>
            <a:pPr marL="742950" lvl="1" indent="-285750" fontAlgn="base">
              <a:buFont typeface="Arial" panose="020B0604020202020204" pitchFamily="34" charset="0"/>
              <a:buChar char="•"/>
            </a:pPr>
            <a:r>
              <a:rPr lang="en-IN" dirty="0"/>
              <a:t>A step-down transformer converts the 230V AC into12v.</a:t>
            </a:r>
            <a:endParaRPr lang="en-US" dirty="0"/>
          </a:p>
          <a:p>
            <a:pPr marL="742950" lvl="1" indent="-285750" fontAlgn="base">
              <a:buFont typeface="Arial" panose="020B0604020202020204" pitchFamily="34" charset="0"/>
              <a:buChar char="•"/>
            </a:pPr>
            <a:r>
              <a:rPr lang="en-IN" dirty="0"/>
              <a:t>The bridge rectifier is used to change AC to DC</a:t>
            </a:r>
            <a:endParaRPr lang="en-US" dirty="0"/>
          </a:p>
          <a:p>
            <a:pPr marL="742950" lvl="1" indent="-285750" fontAlgn="base">
              <a:buFont typeface="Arial" panose="020B0604020202020204" pitchFamily="34" charset="0"/>
              <a:buChar char="•"/>
            </a:pPr>
            <a:r>
              <a:rPr lang="en-IN" dirty="0"/>
              <a:t>A capacitor is used to filter the AC ripples and gives to the voltage regulator.</a:t>
            </a:r>
            <a:endParaRPr lang="en-US" dirty="0"/>
          </a:p>
          <a:p>
            <a:pPr marL="742950" lvl="1" indent="-285750" fontAlgn="base">
              <a:buFont typeface="Arial" panose="020B0604020202020204" pitchFamily="34" charset="0"/>
              <a:buChar char="•"/>
            </a:pPr>
            <a:r>
              <a:rPr lang="en-IN" dirty="0"/>
              <a:t>Finally voltage regulator regulates the voltage to 5V and finally, a blocking diode is used for taking the pulsating waveform.</a:t>
            </a:r>
            <a:endParaRPr lang="en-US" dirty="0"/>
          </a:p>
          <a:p>
            <a:pPr algn="just" fontAlgn="base"/>
            <a:endParaRPr lang="en-US" b="1" dirty="0" smtClean="0">
              <a:latin typeface="Times New Roman" panose="02020603050405020304" pitchFamily="18" charset="0"/>
              <a:ea typeface="Times New Roman" panose="02020603050405020304" pitchFamily="18" charset="0"/>
            </a:endParaRPr>
          </a:p>
          <a:p>
            <a:pPr algn="just" fontAlgn="base"/>
            <a:endParaRPr lang="en-US" b="1" dirty="0">
              <a:latin typeface="Times New Roman" panose="02020603050405020304" pitchFamily="18" charset="0"/>
              <a:ea typeface="Times New Roman" panose="02020603050405020304" pitchFamily="18" charset="0"/>
            </a:endParaRPr>
          </a:p>
          <a:p>
            <a:pPr algn="just" fontAlgn="base"/>
            <a:endParaRPr lang="en-US" b="1" dirty="0">
              <a:latin typeface="Times New Roman" panose="02020603050405020304" pitchFamily="18" charset="0"/>
              <a:ea typeface="Times New Roman" panose="02020603050405020304" pitchFamily="18" charset="0"/>
            </a:endParaRPr>
          </a:p>
        </p:txBody>
      </p:sp>
      <p:pic>
        <p:nvPicPr>
          <p:cNvPr id="3" name="Picture 2" descr="Power Supply Block Diagram"/>
          <p:cNvPicPr/>
          <p:nvPr/>
        </p:nvPicPr>
        <p:blipFill>
          <a:blip r:embed="rId2">
            <a:extLst>
              <a:ext uri="{28A0092B-C50C-407E-A947-70E740481C1C}">
                <a14:useLocalDpi xmlns:a14="http://schemas.microsoft.com/office/drawing/2010/main" val="0"/>
              </a:ext>
            </a:extLst>
          </a:blip>
          <a:srcRect/>
          <a:stretch>
            <a:fillRect/>
          </a:stretch>
        </p:blipFill>
        <p:spPr bwMode="auto">
          <a:xfrm>
            <a:off x="2165131" y="4370442"/>
            <a:ext cx="7830207" cy="2216150"/>
          </a:xfrm>
          <a:prstGeom prst="rect">
            <a:avLst/>
          </a:prstGeom>
          <a:noFill/>
          <a:ln>
            <a:noFill/>
          </a:ln>
        </p:spPr>
      </p:pic>
    </p:spTree>
    <p:extLst>
      <p:ext uri="{BB962C8B-B14F-4D97-AF65-F5344CB8AC3E}">
        <p14:creationId xmlns:p14="http://schemas.microsoft.com/office/powerpoint/2010/main" val="186581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607565" cy="5811838"/>
          </a:xfrm>
        </p:spPr>
      </p:pic>
    </p:spTree>
    <p:extLst>
      <p:ext uri="{BB962C8B-B14F-4D97-AF65-F5344CB8AC3E}">
        <p14:creationId xmlns:p14="http://schemas.microsoft.com/office/powerpoint/2010/main" val="244439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24" y="365125"/>
            <a:ext cx="11098924" cy="5811838"/>
          </a:xfrm>
        </p:spPr>
      </p:pic>
    </p:spTree>
    <p:extLst>
      <p:ext uri="{BB962C8B-B14F-4D97-AF65-F5344CB8AC3E}">
        <p14:creationId xmlns:p14="http://schemas.microsoft.com/office/powerpoint/2010/main" val="81821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a:t>
            </a:r>
            <a:r>
              <a:rPr lang="en-IN" dirty="0"/>
              <a:t>of Linear PS  and SMPS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110" y="1439917"/>
            <a:ext cx="10436773" cy="5223642"/>
          </a:xfrm>
        </p:spPr>
      </p:pic>
    </p:spTree>
    <p:extLst>
      <p:ext uri="{BB962C8B-B14F-4D97-AF65-F5344CB8AC3E}">
        <p14:creationId xmlns:p14="http://schemas.microsoft.com/office/powerpoint/2010/main" val="1564182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463" y="365125"/>
            <a:ext cx="9879724" cy="5811838"/>
          </a:xfrm>
        </p:spPr>
      </p:pic>
    </p:spTree>
    <p:extLst>
      <p:ext uri="{BB962C8B-B14F-4D97-AF65-F5344CB8AC3E}">
        <p14:creationId xmlns:p14="http://schemas.microsoft.com/office/powerpoint/2010/main" val="415531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42201328"/>
              </p:ext>
            </p:extLst>
          </p:nvPr>
        </p:nvGraphicFramePr>
        <p:xfrm>
          <a:off x="683171" y="409904"/>
          <a:ext cx="10930760" cy="5534928"/>
        </p:xfrm>
        <a:graphic>
          <a:graphicData uri="http://schemas.openxmlformats.org/drawingml/2006/table">
            <a:tbl>
              <a:tblPr/>
              <a:tblGrid>
                <a:gridCol w="5334848">
                  <a:extLst>
                    <a:ext uri="{9D8B030D-6E8A-4147-A177-3AD203B41FA5}">
                      <a16:colId xmlns:a16="http://schemas.microsoft.com/office/drawing/2014/main" val="605586979"/>
                    </a:ext>
                  </a:extLst>
                </a:gridCol>
                <a:gridCol w="5595912">
                  <a:extLst>
                    <a:ext uri="{9D8B030D-6E8A-4147-A177-3AD203B41FA5}">
                      <a16:colId xmlns:a16="http://schemas.microsoft.com/office/drawing/2014/main" val="784169517"/>
                    </a:ext>
                  </a:extLst>
                </a:gridCol>
              </a:tblGrid>
              <a:tr h="447289">
                <a:tc>
                  <a:txBody>
                    <a:bodyPr/>
                    <a:lstStyle/>
                    <a:p>
                      <a:pPr algn="l" fontAlgn="t"/>
                      <a:r>
                        <a:rPr lang="en-US" sz="1500" b="1">
                          <a:effectLst/>
                        </a:rPr>
                        <a:t>Alternating Current</a:t>
                      </a:r>
                      <a:endParaRPr lang="en-US" sz="1500">
                        <a:effectLst/>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a:effectLst/>
                        </a:rPr>
                        <a:t>Direct Current</a:t>
                      </a:r>
                      <a:endParaRPr lang="en-US" sz="1500">
                        <a:effectLst/>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2658122"/>
                  </a:ext>
                </a:extLst>
              </a:tr>
              <a:tr h="1025566">
                <a:tc>
                  <a:txBody>
                    <a:bodyPr/>
                    <a:lstStyle/>
                    <a:p>
                      <a:pPr fontAlgn="t"/>
                      <a:r>
                        <a:rPr lang="en-US" sz="1500">
                          <a:effectLst/>
                        </a:rPr>
                        <a:t>AC is safe to transfer longer distance even between two cities, and maintain the electric power.</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DC cannot travel for a very long distance. It loses electric power.</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9564273"/>
                  </a:ext>
                </a:extLst>
              </a:tr>
              <a:tr h="1012169">
                <a:tc>
                  <a:txBody>
                    <a:bodyPr/>
                    <a:lstStyle/>
                    <a:p>
                      <a:pPr fontAlgn="t"/>
                      <a:r>
                        <a:rPr lang="en-US" sz="1500">
                          <a:effectLst/>
                        </a:rPr>
                        <a:t>The rotating magnets cause the change in direction of electric flow.</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The steady magnetism makes DC flow in a single direction.</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3204111"/>
                  </a:ext>
                </a:extLst>
              </a:tr>
              <a:tr h="1025566">
                <a:tc>
                  <a:txBody>
                    <a:bodyPr/>
                    <a:lstStyle/>
                    <a:p>
                      <a:pPr fontAlgn="t"/>
                      <a:r>
                        <a:rPr lang="en-US" sz="1500" dirty="0">
                          <a:effectLst/>
                        </a:rPr>
                        <a:t>The frequency of AC is dependent upon the country. But, generally, the frequency is 50 Hz or 60 Hz.</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DC has no frequency of zero frequency.</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3043624"/>
                  </a:ext>
                </a:extLst>
              </a:tr>
              <a:tr h="1012169">
                <a:tc>
                  <a:txBody>
                    <a:bodyPr/>
                    <a:lstStyle/>
                    <a:p>
                      <a:pPr fontAlgn="t"/>
                      <a:r>
                        <a:rPr lang="en-US" sz="1500">
                          <a:effectLst/>
                        </a:rPr>
                        <a:t>In AC the flow of current changes its direction backwards periodically.</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a:effectLst/>
                        </a:rPr>
                        <a:t>It flows in a single direction steadily.</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07935970"/>
                  </a:ext>
                </a:extLst>
              </a:tr>
              <a:tr h="1012169">
                <a:tc>
                  <a:txBody>
                    <a:bodyPr/>
                    <a:lstStyle/>
                    <a:p>
                      <a:pPr fontAlgn="t"/>
                      <a:r>
                        <a:rPr lang="en-US" sz="1500">
                          <a:effectLst/>
                        </a:rPr>
                        <a:t>Electrons in AC keep changing its directions – backward and forward</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500" dirty="0">
                          <a:effectLst/>
                        </a:rPr>
                        <a:t>Electrons only move in one direction – that is forward.</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9522708"/>
                  </a:ext>
                </a:extLst>
              </a:tr>
            </a:tbl>
          </a:graphicData>
        </a:graphic>
      </p:graphicFrame>
    </p:spTree>
    <p:extLst>
      <p:ext uri="{BB962C8B-B14F-4D97-AF65-F5344CB8AC3E}">
        <p14:creationId xmlns:p14="http://schemas.microsoft.com/office/powerpoint/2010/main" val="94607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640BE1-9A5B-48D2-98F3-4F08189CC116}"/>
</file>

<file path=customXml/itemProps2.xml><?xml version="1.0" encoding="utf-8"?>
<ds:datastoreItem xmlns:ds="http://schemas.openxmlformats.org/officeDocument/2006/customXml" ds:itemID="{88035E3C-61C5-4624-AD82-E3DAE0FB4D57}"/>
</file>

<file path=customXml/itemProps3.xml><?xml version="1.0" encoding="utf-8"?>
<ds:datastoreItem xmlns:ds="http://schemas.openxmlformats.org/officeDocument/2006/customXml" ds:itemID="{76117697-3926-4FF5-84D2-750CF6B95101}"/>
</file>

<file path=docProps/app.xml><?xml version="1.0" encoding="utf-8"?>
<Properties xmlns="http://schemas.openxmlformats.org/officeDocument/2006/extended-properties" xmlns:vt="http://schemas.openxmlformats.org/officeDocument/2006/docPropsVTypes">
  <TotalTime>490</TotalTime>
  <Words>1398</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Helvetica</vt:lpstr>
      <vt:lpstr>inherit</vt:lpstr>
      <vt:lpstr>Palatino Linotype</vt:lpstr>
      <vt:lpstr>Source Sans Pro</vt:lpstr>
      <vt:lpstr>Symbol</vt:lpstr>
      <vt:lpstr>Times New Roman</vt:lpstr>
      <vt:lpstr>Wingdings</vt:lpstr>
      <vt:lpstr>Office Theme</vt:lpstr>
      <vt:lpstr>power supply </vt:lpstr>
      <vt:lpstr>Topics</vt:lpstr>
      <vt:lpstr>PowerPoint Presentation</vt:lpstr>
      <vt:lpstr>PowerPoint Presentation</vt:lpstr>
      <vt:lpstr>PowerPoint Presentation</vt:lpstr>
      <vt:lpstr>PowerPoint Presentation</vt:lpstr>
      <vt:lpstr>Comparison of Linear PS  and SMPS</vt:lpstr>
      <vt:lpstr>PowerPoint Presentation</vt:lpstr>
      <vt:lpstr>PowerPoint Presentation</vt:lpstr>
      <vt:lpstr>PowerPoint Presentation</vt:lpstr>
      <vt:lpstr>What is earthing?</vt:lpstr>
      <vt:lpstr>PowerPoint Presentation</vt:lpstr>
      <vt:lpstr>Advantages of earthing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supply</dc:title>
  <dc:creator>Neha More</dc:creator>
  <cp:lastModifiedBy>Geetha Unnikrishnan</cp:lastModifiedBy>
  <cp:revision>37</cp:revision>
  <dcterms:created xsi:type="dcterms:W3CDTF">2022-05-11T05:34:41Z</dcterms:created>
  <dcterms:modified xsi:type="dcterms:W3CDTF">2022-05-23T08:04:05Z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