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18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767D116-5441-408D-9209-AE6D47FFC2C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57423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7D116-5441-408D-9209-AE6D47FFC2C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56118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7D116-5441-408D-9209-AE6D47FFC2C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159155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767D116-5441-408D-9209-AE6D47FFC2C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222344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67D116-5441-408D-9209-AE6D47FFC2C1}"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300963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767D116-5441-408D-9209-AE6D47FFC2C1}"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162050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767D116-5441-408D-9209-AE6D47FFC2C1}"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3189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767D116-5441-408D-9209-AE6D47FFC2C1}"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300924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7D116-5441-408D-9209-AE6D47FFC2C1}"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109631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7D116-5441-408D-9209-AE6D47FFC2C1}"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344491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67D116-5441-408D-9209-AE6D47FFC2C1}"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1F317-A492-406A-ADE1-DC8C9AE9D29D}" type="slidenum">
              <a:rPr lang="en-IN" smtClean="0"/>
              <a:t>‹#›</a:t>
            </a:fld>
            <a:endParaRPr lang="en-IN"/>
          </a:p>
        </p:txBody>
      </p:sp>
    </p:spTree>
    <p:extLst>
      <p:ext uri="{BB962C8B-B14F-4D97-AF65-F5344CB8AC3E}">
        <p14:creationId xmlns:p14="http://schemas.microsoft.com/office/powerpoint/2010/main" val="341504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7D116-5441-408D-9209-AE6D47FFC2C1}" type="datetimeFigureOut">
              <a:rPr lang="en-IN" smtClean="0"/>
              <a:t>26-05-2022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1F317-A492-406A-ADE1-DC8C9AE9D29D}" type="slidenum">
              <a:rPr lang="en-IN" smtClean="0"/>
              <a:t>‹#›</a:t>
            </a:fld>
            <a:endParaRPr lang="en-IN"/>
          </a:p>
        </p:txBody>
      </p:sp>
    </p:spTree>
    <p:extLst>
      <p:ext uri="{BB962C8B-B14F-4D97-AF65-F5344CB8AC3E}">
        <p14:creationId xmlns:p14="http://schemas.microsoft.com/office/powerpoint/2010/main" val="2414006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470025"/>
          </a:xfrm>
        </p:spPr>
        <p:txBody>
          <a:bodyPr/>
          <a:lstStyle/>
          <a:p>
            <a:r>
              <a:rPr lang="en-US" dirty="0" smtClean="0"/>
              <a:t>Ch-7 Introduction to Pentium Architecture</a:t>
            </a:r>
            <a:endParaRPr lang="en-IN" dirty="0"/>
          </a:p>
        </p:txBody>
      </p:sp>
      <p:sp>
        <p:nvSpPr>
          <p:cNvPr id="4" name="AutoShape 2" descr="Amazon.in: Buy Intel Pentium Dual Core G3260 PC1150 FBA_BX80646G3260  Processor Online at Low Prices in India | Intel Reviews &amp; Ratin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24113"/>
            <a:ext cx="3658518" cy="322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258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60648"/>
            <a:ext cx="3050194" cy="369332"/>
          </a:xfrm>
          <a:prstGeom prst="rect">
            <a:avLst/>
          </a:prstGeom>
        </p:spPr>
        <p:txBody>
          <a:bodyPr wrap="none">
            <a:spAutoFit/>
          </a:bodyPr>
          <a:lstStyle/>
          <a:p>
            <a:r>
              <a:rPr lang="en-IN" b="1" dirty="0"/>
              <a:t>Working of Branch Prediction:</a:t>
            </a:r>
            <a:endParaRPr lang="en-IN" dirty="0"/>
          </a:p>
        </p:txBody>
      </p:sp>
      <p:sp>
        <p:nvSpPr>
          <p:cNvPr id="5" name="Rectangle 4"/>
          <p:cNvSpPr/>
          <p:nvPr/>
        </p:nvSpPr>
        <p:spPr>
          <a:xfrm>
            <a:off x="323528" y="980728"/>
            <a:ext cx="8568952" cy="4524315"/>
          </a:xfrm>
          <a:prstGeom prst="rect">
            <a:avLst/>
          </a:prstGeom>
        </p:spPr>
        <p:txBody>
          <a:bodyPr wrap="square">
            <a:spAutoFit/>
          </a:bodyPr>
          <a:lstStyle/>
          <a:p>
            <a:pPr marL="285750" indent="-285750" fontAlgn="base">
              <a:buFont typeface="Arial" pitchFamily="34" charset="0"/>
              <a:buChar char="•"/>
            </a:pPr>
            <a:r>
              <a:rPr lang="en-US" dirty="0"/>
              <a:t>BTB is a </a:t>
            </a:r>
            <a:r>
              <a:rPr lang="en-US" dirty="0" err="1"/>
              <a:t>lookaside</a:t>
            </a:r>
            <a:r>
              <a:rPr lang="en-US" dirty="0"/>
              <a:t> cache that sits to the side of Decode Instruction(DI) stage of 2 pipelines and monitors for branch instructions.</a:t>
            </a:r>
          </a:p>
          <a:p>
            <a:pPr marL="285750" indent="-285750" fontAlgn="base">
              <a:buFont typeface="Arial" pitchFamily="34" charset="0"/>
              <a:buChar char="•"/>
            </a:pPr>
            <a:r>
              <a:rPr lang="en-US" dirty="0"/>
              <a:t>The first time that a branch instruction enters the pipeline, the BTB uses its source memory to perform a lookup in the cache.</a:t>
            </a:r>
          </a:p>
          <a:p>
            <a:pPr marL="285750" indent="-285750" fontAlgn="base">
              <a:buFont typeface="Arial" pitchFamily="34" charset="0"/>
              <a:buChar char="•"/>
            </a:pPr>
            <a:r>
              <a:rPr lang="en-US" dirty="0"/>
              <a:t>Since the instruction was never seen before, it is BTB miss. It predicts that the branch will not be taken even though it is unconditional jump instruction.</a:t>
            </a:r>
          </a:p>
          <a:p>
            <a:pPr marL="285750" indent="-285750" fontAlgn="base">
              <a:buFont typeface="Arial" pitchFamily="34" charset="0"/>
              <a:buChar char="•"/>
            </a:pPr>
            <a:r>
              <a:rPr lang="en-US" dirty="0"/>
              <a:t>When the instruction reaches the EU(execution unit), the branch will either be taken or not taken</a:t>
            </a:r>
            <a:r>
              <a:rPr lang="en-US" dirty="0" smtClean="0"/>
              <a:t>.</a:t>
            </a:r>
          </a:p>
          <a:p>
            <a:pPr marL="285750" indent="-285750" fontAlgn="base">
              <a:buFont typeface="Arial" pitchFamily="34" charset="0"/>
              <a:buChar char="•"/>
            </a:pPr>
            <a:r>
              <a:rPr lang="en-US" dirty="0" smtClean="0"/>
              <a:t> </a:t>
            </a:r>
            <a:r>
              <a:rPr lang="en-US" dirty="0"/>
              <a:t>If taken, the next instruction to be executed will be fetched from the branch target address</a:t>
            </a:r>
            <a:r>
              <a:rPr lang="en-US" dirty="0" smtClean="0"/>
              <a:t>.</a:t>
            </a:r>
          </a:p>
          <a:p>
            <a:pPr marL="285750" indent="-285750" fontAlgn="base">
              <a:buFont typeface="Arial" pitchFamily="34" charset="0"/>
              <a:buChar char="•"/>
            </a:pPr>
            <a:r>
              <a:rPr lang="en-US" dirty="0" smtClean="0"/>
              <a:t> </a:t>
            </a:r>
            <a:r>
              <a:rPr lang="en-US" dirty="0"/>
              <a:t>If not taken, there will be a sequential fetch of instructions.</a:t>
            </a:r>
          </a:p>
          <a:p>
            <a:pPr marL="285750" indent="-285750" fontAlgn="base">
              <a:buFont typeface="Arial" pitchFamily="34" charset="0"/>
              <a:buChar char="•"/>
            </a:pPr>
            <a:r>
              <a:rPr lang="en-US" dirty="0"/>
              <a:t>When a branch is taken for the first time, the execution unit provides feedback to the branch prediction. </a:t>
            </a:r>
            <a:endParaRPr lang="en-US" dirty="0" smtClean="0"/>
          </a:p>
          <a:p>
            <a:pPr marL="285750" indent="-285750" fontAlgn="base">
              <a:buFont typeface="Arial" pitchFamily="34" charset="0"/>
              <a:buChar char="•"/>
            </a:pPr>
            <a:r>
              <a:rPr lang="en-US" dirty="0" smtClean="0"/>
              <a:t>The </a:t>
            </a:r>
            <a:r>
              <a:rPr lang="en-US" dirty="0"/>
              <a:t>branch target address is sent back which is recorded in BTB.</a:t>
            </a:r>
          </a:p>
          <a:p>
            <a:pPr marL="285750" indent="-285750" fontAlgn="base">
              <a:buFont typeface="Arial" pitchFamily="34" charset="0"/>
              <a:buChar char="•"/>
            </a:pPr>
            <a:r>
              <a:rPr lang="en-US" dirty="0"/>
              <a:t>A directory entry is made containing the source memory address and history bit is set as strongly taken.</a:t>
            </a:r>
          </a:p>
        </p:txBody>
      </p:sp>
    </p:spTree>
    <p:extLst>
      <p:ext uri="{BB962C8B-B14F-4D97-AF65-F5344CB8AC3E}">
        <p14:creationId xmlns:p14="http://schemas.microsoft.com/office/powerpoint/2010/main" val="368124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22-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16632"/>
            <a:ext cx="4562306" cy="32035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852092139"/>
              </p:ext>
            </p:extLst>
          </p:nvPr>
        </p:nvGraphicFramePr>
        <p:xfrm>
          <a:off x="683568" y="3429000"/>
          <a:ext cx="8352930" cy="3322388"/>
        </p:xfrm>
        <a:graphic>
          <a:graphicData uri="http://schemas.openxmlformats.org/drawingml/2006/table">
            <a:tbl>
              <a:tblPr/>
              <a:tblGrid>
                <a:gridCol w="1670586">
                  <a:extLst>
                    <a:ext uri="{9D8B030D-6E8A-4147-A177-3AD203B41FA5}">
                      <a16:colId xmlns:a16="http://schemas.microsoft.com/office/drawing/2014/main" val="20000"/>
                    </a:ext>
                  </a:extLst>
                </a:gridCol>
                <a:gridCol w="1670586">
                  <a:extLst>
                    <a:ext uri="{9D8B030D-6E8A-4147-A177-3AD203B41FA5}">
                      <a16:colId xmlns:a16="http://schemas.microsoft.com/office/drawing/2014/main" val="20001"/>
                    </a:ext>
                  </a:extLst>
                </a:gridCol>
                <a:gridCol w="1670586">
                  <a:extLst>
                    <a:ext uri="{9D8B030D-6E8A-4147-A177-3AD203B41FA5}">
                      <a16:colId xmlns:a16="http://schemas.microsoft.com/office/drawing/2014/main" val="20002"/>
                    </a:ext>
                  </a:extLst>
                </a:gridCol>
                <a:gridCol w="1670586">
                  <a:extLst>
                    <a:ext uri="{9D8B030D-6E8A-4147-A177-3AD203B41FA5}">
                      <a16:colId xmlns:a16="http://schemas.microsoft.com/office/drawing/2014/main" val="20003"/>
                    </a:ext>
                  </a:extLst>
                </a:gridCol>
                <a:gridCol w="1670586">
                  <a:extLst>
                    <a:ext uri="{9D8B030D-6E8A-4147-A177-3AD203B41FA5}">
                      <a16:colId xmlns:a16="http://schemas.microsoft.com/office/drawing/2014/main" val="20004"/>
                    </a:ext>
                  </a:extLst>
                </a:gridCol>
              </a:tblGrid>
              <a:tr h="572218">
                <a:tc>
                  <a:txBody>
                    <a:bodyPr/>
                    <a:lstStyle/>
                    <a:p>
                      <a:pPr algn="l" fontAlgn="base"/>
                      <a:r>
                        <a:rPr lang="en-IN" sz="1400" b="0" dirty="0">
                          <a:effectLst/>
                        </a:rPr>
                        <a:t>History Bits</a:t>
                      </a:r>
                    </a:p>
                  </a:txBody>
                  <a:tcPr marL="76200" marR="76200" marT="76200" marB="76200" anchor="ctr">
                    <a:lnL>
                      <a:noFill/>
                    </a:lnL>
                    <a:lnR>
                      <a:noFill/>
                    </a:lnR>
                    <a:lnT>
                      <a:noFill/>
                    </a:lnT>
                    <a:lnB>
                      <a:noFill/>
                    </a:lnB>
                    <a:solidFill>
                      <a:srgbClr val="FFFFFF"/>
                    </a:solidFill>
                  </a:tcPr>
                </a:tc>
                <a:tc>
                  <a:txBody>
                    <a:bodyPr/>
                    <a:lstStyle/>
                    <a:p>
                      <a:pPr algn="l" fontAlgn="base"/>
                      <a:r>
                        <a:rPr lang="en-IN" sz="1400" b="0">
                          <a:effectLst/>
                        </a:rPr>
                        <a:t>Resulting Description</a:t>
                      </a:r>
                    </a:p>
                  </a:txBody>
                  <a:tcPr marL="76200" marR="76200" marT="76200" marB="76200" anchor="ctr">
                    <a:lnL>
                      <a:noFill/>
                    </a:lnL>
                    <a:lnR>
                      <a:noFill/>
                    </a:lnR>
                    <a:lnT>
                      <a:noFill/>
                    </a:lnT>
                    <a:lnB>
                      <a:noFill/>
                    </a:lnB>
                    <a:solidFill>
                      <a:srgbClr val="FFFFFF"/>
                    </a:solidFill>
                  </a:tcPr>
                </a:tc>
                <a:tc>
                  <a:txBody>
                    <a:bodyPr/>
                    <a:lstStyle/>
                    <a:p>
                      <a:pPr algn="l" fontAlgn="base"/>
                      <a:r>
                        <a:rPr lang="en-IN" sz="1400" b="0">
                          <a:effectLst/>
                        </a:rPr>
                        <a:t>Prediction made</a:t>
                      </a:r>
                    </a:p>
                  </a:txBody>
                  <a:tcPr marL="76200" marR="76200" marT="76200" marB="76200" anchor="ctr">
                    <a:lnL>
                      <a:noFill/>
                    </a:lnL>
                    <a:lnR>
                      <a:noFill/>
                    </a:lnR>
                    <a:lnT>
                      <a:noFill/>
                    </a:lnT>
                    <a:lnB>
                      <a:noFill/>
                    </a:lnB>
                    <a:solidFill>
                      <a:srgbClr val="FFFFFF"/>
                    </a:solidFill>
                  </a:tcPr>
                </a:tc>
                <a:tc>
                  <a:txBody>
                    <a:bodyPr/>
                    <a:lstStyle/>
                    <a:p>
                      <a:pPr algn="l" fontAlgn="base"/>
                      <a:r>
                        <a:rPr lang="en-IN" sz="1400" b="0">
                          <a:effectLst/>
                        </a:rPr>
                        <a:t>If branch taken</a:t>
                      </a:r>
                    </a:p>
                  </a:txBody>
                  <a:tcPr marL="76200" marR="76200" marT="76200" marB="76200" anchor="ctr">
                    <a:lnL>
                      <a:noFill/>
                    </a:lnL>
                    <a:lnR>
                      <a:noFill/>
                    </a:lnR>
                    <a:lnT>
                      <a:noFill/>
                    </a:lnT>
                    <a:lnB>
                      <a:noFill/>
                    </a:lnB>
                    <a:solidFill>
                      <a:srgbClr val="FFFFFF"/>
                    </a:solidFill>
                  </a:tcPr>
                </a:tc>
                <a:tc>
                  <a:txBody>
                    <a:bodyPr/>
                    <a:lstStyle/>
                    <a:p>
                      <a:pPr algn="l" fontAlgn="base"/>
                      <a:r>
                        <a:rPr lang="en-IN" sz="1400" b="0">
                          <a:effectLst/>
                        </a:rPr>
                        <a:t>If branch not taken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0000"/>
                  </a:ext>
                </a:extLst>
              </a:tr>
              <a:tr h="685817">
                <a:tc>
                  <a:txBody>
                    <a:bodyPr/>
                    <a:lstStyle/>
                    <a:p>
                      <a:pPr algn="l" fontAlgn="base"/>
                      <a:r>
                        <a:rPr lang="en-IN" sz="1250" b="0">
                          <a:effectLst/>
                        </a:rPr>
                        <a:t>11</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Strongly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Branch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Remains in same state</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dirty="0">
                          <a:effectLst/>
                        </a:rPr>
                        <a:t>Downgraded to weakly taken</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1"/>
                  </a:ext>
                </a:extLst>
              </a:tr>
              <a:tr h="685817">
                <a:tc>
                  <a:txBody>
                    <a:bodyPr/>
                    <a:lstStyle/>
                    <a:p>
                      <a:pPr algn="l" fontAlgn="base"/>
                      <a:r>
                        <a:rPr lang="en-IN" sz="1250" b="0">
                          <a:effectLst/>
                        </a:rPr>
                        <a:t>10</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Weakly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Branch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Upgraded to strongly taken</a:t>
                      </a:r>
                    </a:p>
                  </a:txBody>
                  <a:tcPr marL="76200" marR="76200" marT="106680" marB="106680" anchor="ctr">
                    <a:lnL>
                      <a:noFill/>
                    </a:lnL>
                    <a:lnR>
                      <a:noFill/>
                    </a:lnR>
                    <a:lnT>
                      <a:noFill/>
                    </a:lnT>
                    <a:lnB>
                      <a:noFill/>
                    </a:lnB>
                    <a:solidFill>
                      <a:srgbClr val="FFFFFF"/>
                    </a:solidFill>
                  </a:tcPr>
                </a:tc>
                <a:tc>
                  <a:txBody>
                    <a:bodyPr/>
                    <a:lstStyle/>
                    <a:p>
                      <a:pPr algn="l" fontAlgn="base"/>
                      <a:r>
                        <a:rPr lang="en-US" sz="1250" b="0">
                          <a:effectLst/>
                        </a:rPr>
                        <a:t>Downgraded to weakly not taken</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2"/>
                  </a:ext>
                </a:extLst>
              </a:tr>
              <a:tr h="685817">
                <a:tc>
                  <a:txBody>
                    <a:bodyPr/>
                    <a:lstStyle/>
                    <a:p>
                      <a:pPr algn="l" fontAlgn="base"/>
                      <a:r>
                        <a:rPr lang="en-IN" sz="1250" b="0">
                          <a:effectLst/>
                        </a:rPr>
                        <a:t>01</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Weakly Not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Branch Not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Upgraded to weakly taken</a:t>
                      </a:r>
                    </a:p>
                  </a:txBody>
                  <a:tcPr marL="76200" marR="76200" marT="106680" marB="106680" anchor="ctr">
                    <a:lnL>
                      <a:noFill/>
                    </a:lnL>
                    <a:lnR>
                      <a:noFill/>
                    </a:lnR>
                    <a:lnT>
                      <a:noFill/>
                    </a:lnT>
                    <a:lnB>
                      <a:noFill/>
                    </a:lnB>
                    <a:solidFill>
                      <a:srgbClr val="FFFFFF"/>
                    </a:solidFill>
                  </a:tcPr>
                </a:tc>
                <a:tc>
                  <a:txBody>
                    <a:bodyPr/>
                    <a:lstStyle/>
                    <a:p>
                      <a:pPr algn="l" fontAlgn="base"/>
                      <a:r>
                        <a:rPr lang="en-US" sz="1250" b="0">
                          <a:effectLst/>
                        </a:rPr>
                        <a:t>Downgraded to strongly not taken</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3"/>
                  </a:ext>
                </a:extLst>
              </a:tr>
              <a:tr h="685817">
                <a:tc>
                  <a:txBody>
                    <a:bodyPr/>
                    <a:lstStyle/>
                    <a:p>
                      <a:pPr algn="l" fontAlgn="base"/>
                      <a:r>
                        <a:rPr lang="en-IN" sz="1250" b="0">
                          <a:effectLst/>
                        </a:rPr>
                        <a:t>00</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Strongly Not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a:effectLst/>
                        </a:rPr>
                        <a:t>Branch Not Taken</a:t>
                      </a:r>
                    </a:p>
                  </a:txBody>
                  <a:tcPr marL="76200" marR="76200" marT="106680" marB="106680" anchor="ctr">
                    <a:lnL>
                      <a:noFill/>
                    </a:lnL>
                    <a:lnR>
                      <a:noFill/>
                    </a:lnR>
                    <a:lnT>
                      <a:noFill/>
                    </a:lnT>
                    <a:lnB>
                      <a:noFill/>
                    </a:lnB>
                    <a:solidFill>
                      <a:srgbClr val="FFFFFF"/>
                    </a:solidFill>
                  </a:tcPr>
                </a:tc>
                <a:tc>
                  <a:txBody>
                    <a:bodyPr/>
                    <a:lstStyle/>
                    <a:p>
                      <a:pPr algn="l" fontAlgn="base"/>
                      <a:r>
                        <a:rPr lang="en-US" sz="1250" b="0">
                          <a:effectLst/>
                        </a:rPr>
                        <a:t>Upgraded to weakly not taken</a:t>
                      </a:r>
                    </a:p>
                  </a:txBody>
                  <a:tcPr marL="76200" marR="76200" marT="106680" marB="106680" anchor="ctr">
                    <a:lnL>
                      <a:noFill/>
                    </a:lnL>
                    <a:lnR>
                      <a:noFill/>
                    </a:lnR>
                    <a:lnT>
                      <a:noFill/>
                    </a:lnT>
                    <a:lnB>
                      <a:noFill/>
                    </a:lnB>
                    <a:solidFill>
                      <a:srgbClr val="FFFFFF"/>
                    </a:solidFill>
                  </a:tcPr>
                </a:tc>
                <a:tc>
                  <a:txBody>
                    <a:bodyPr/>
                    <a:lstStyle/>
                    <a:p>
                      <a:pPr algn="l" fontAlgn="base"/>
                      <a:r>
                        <a:rPr lang="en-IN" sz="1250" b="0" dirty="0">
                          <a:effectLst/>
                        </a:rPr>
                        <a:t>Remains in same state</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462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8229600" cy="504056"/>
          </a:xfrm>
        </p:spPr>
        <p:txBody>
          <a:bodyPr>
            <a:noAutofit/>
          </a:bodyPr>
          <a:lstStyle/>
          <a:p>
            <a:pPr algn="l"/>
            <a:r>
              <a:rPr lang="en-US" sz="3200" b="1" dirty="0" smtClean="0">
                <a:latin typeface="Times New Roman" pitchFamily="18" charset="0"/>
                <a:cs typeface="Times New Roman" pitchFamily="18" charset="0"/>
              </a:rPr>
              <a:t>Features of Pentium Processor : </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79512" y="764704"/>
            <a:ext cx="8712968" cy="3960440"/>
          </a:xfrm>
        </p:spPr>
        <p:txBody>
          <a:bodyPr>
            <a:normAutofit/>
          </a:bodyPr>
          <a:lstStyle/>
          <a:p>
            <a:pPr>
              <a:buFont typeface="Wingdings" pitchFamily="2" charset="2"/>
              <a:buChar char="Ø"/>
            </a:pPr>
            <a:r>
              <a:rPr lang="en-US" sz="1600" dirty="0" smtClean="0">
                <a:cs typeface="Times New Roman" pitchFamily="18" charset="0"/>
              </a:rPr>
              <a:t>Pentium Processor is </a:t>
            </a:r>
            <a:r>
              <a:rPr lang="en-US" sz="1600" b="1" dirty="0" smtClean="0">
                <a:solidFill>
                  <a:srgbClr val="FF0000"/>
                </a:solidFill>
                <a:cs typeface="Times New Roman" pitchFamily="18" charset="0"/>
              </a:rPr>
              <a:t>fifth generation</a:t>
            </a:r>
            <a:r>
              <a:rPr lang="en-US" sz="1600" dirty="0" smtClean="0">
                <a:cs typeface="Times New Roman" pitchFamily="18" charset="0"/>
              </a:rPr>
              <a:t> microprocessor evolved in 1993.</a:t>
            </a:r>
          </a:p>
          <a:p>
            <a:pPr>
              <a:buFont typeface="Wingdings" pitchFamily="2" charset="2"/>
              <a:buChar char="Ø"/>
            </a:pPr>
            <a:r>
              <a:rPr lang="en-US" sz="1600" dirty="0" smtClean="0">
                <a:cs typeface="Times New Roman" pitchFamily="18" charset="0"/>
              </a:rPr>
              <a:t>It has a </a:t>
            </a:r>
            <a:r>
              <a:rPr lang="en-US" sz="1600" b="1" dirty="0" smtClean="0">
                <a:solidFill>
                  <a:srgbClr val="FF0000"/>
                </a:solidFill>
                <a:cs typeface="Times New Roman" pitchFamily="18" charset="0"/>
              </a:rPr>
              <a:t>32-bit address </a:t>
            </a:r>
            <a:r>
              <a:rPr lang="en-US" sz="1600" dirty="0" smtClean="0">
                <a:cs typeface="Times New Roman" pitchFamily="18" charset="0"/>
              </a:rPr>
              <a:t>bus</a:t>
            </a:r>
          </a:p>
          <a:p>
            <a:pPr>
              <a:buFont typeface="Wingdings" pitchFamily="2" charset="2"/>
              <a:buChar char="Ø"/>
            </a:pPr>
            <a:r>
              <a:rPr lang="en-US" sz="1600" dirty="0" smtClean="0">
                <a:cs typeface="Times New Roman" pitchFamily="18" charset="0"/>
              </a:rPr>
              <a:t>Address bus is 32-bit hence can access </a:t>
            </a:r>
            <a:r>
              <a:rPr lang="en-US" sz="1600" b="1" dirty="0" smtClean="0">
                <a:solidFill>
                  <a:srgbClr val="FF0000"/>
                </a:solidFill>
                <a:cs typeface="Times New Roman" pitchFamily="18" charset="0"/>
              </a:rPr>
              <a:t>2</a:t>
            </a:r>
            <a:r>
              <a:rPr lang="en-US" sz="1600" b="1" baseline="30000" dirty="0" smtClean="0">
                <a:solidFill>
                  <a:srgbClr val="FF0000"/>
                </a:solidFill>
                <a:cs typeface="Times New Roman" pitchFamily="18" charset="0"/>
              </a:rPr>
              <a:t>32</a:t>
            </a:r>
            <a:r>
              <a:rPr lang="en-US" sz="1600" b="1" dirty="0" smtClean="0">
                <a:solidFill>
                  <a:srgbClr val="FF0000"/>
                </a:solidFill>
                <a:cs typeface="Times New Roman" pitchFamily="18" charset="0"/>
              </a:rPr>
              <a:t> = 4GB memory</a:t>
            </a:r>
            <a:r>
              <a:rPr lang="en-US" sz="1600" dirty="0" smtClean="0">
                <a:cs typeface="Times New Roman" pitchFamily="18" charset="0"/>
              </a:rPr>
              <a:t>.</a:t>
            </a:r>
          </a:p>
          <a:p>
            <a:pPr>
              <a:buFont typeface="Wingdings" pitchFamily="2" charset="2"/>
              <a:buChar char="Ø"/>
            </a:pPr>
            <a:r>
              <a:rPr lang="en-US" sz="1600" dirty="0" smtClean="0">
                <a:cs typeface="Times New Roman" pitchFamily="18" charset="0"/>
              </a:rPr>
              <a:t>It has </a:t>
            </a:r>
            <a:r>
              <a:rPr lang="en-US" sz="1600" b="1" dirty="0" smtClean="0">
                <a:solidFill>
                  <a:srgbClr val="FF0000"/>
                </a:solidFill>
                <a:cs typeface="Times New Roman" pitchFamily="18" charset="0"/>
              </a:rPr>
              <a:t>64-bit data</a:t>
            </a:r>
            <a:r>
              <a:rPr lang="en-US" sz="1600" dirty="0" smtClean="0">
                <a:cs typeface="Times New Roman" pitchFamily="18" charset="0"/>
              </a:rPr>
              <a:t> bus</a:t>
            </a:r>
          </a:p>
          <a:p>
            <a:pPr>
              <a:buFont typeface="Wingdings" pitchFamily="2" charset="2"/>
              <a:buChar char="Ø"/>
            </a:pPr>
            <a:r>
              <a:rPr lang="en-US" sz="1600" dirty="0" smtClean="0">
                <a:cs typeface="Times New Roman" pitchFamily="18" charset="0"/>
              </a:rPr>
              <a:t>Pentium Processor designed to operate from </a:t>
            </a:r>
            <a:r>
              <a:rPr lang="en-US" sz="1600" b="1" dirty="0" smtClean="0">
                <a:solidFill>
                  <a:srgbClr val="FF0000"/>
                </a:solidFill>
                <a:cs typeface="Times New Roman" pitchFamily="18" charset="0"/>
              </a:rPr>
              <a:t>60MHZ to 233 </a:t>
            </a:r>
            <a:r>
              <a:rPr lang="en-US" sz="1600" b="1" dirty="0" smtClean="0">
                <a:solidFill>
                  <a:srgbClr val="FF0000"/>
                </a:solidFill>
                <a:cs typeface="Times New Roman" pitchFamily="18" charset="0"/>
              </a:rPr>
              <a:t>MHZ</a:t>
            </a:r>
          </a:p>
          <a:p>
            <a:pPr>
              <a:buFont typeface="Wingdings" pitchFamily="2" charset="2"/>
              <a:buChar char="Ø"/>
            </a:pPr>
            <a:r>
              <a:rPr lang="en-US" sz="1600" b="1" dirty="0" smtClean="0">
                <a:cs typeface="Times New Roman" pitchFamily="18" charset="0"/>
              </a:rPr>
              <a:t>It has </a:t>
            </a:r>
            <a:r>
              <a:rPr lang="en-US" sz="1600" b="1" dirty="0" smtClean="0">
                <a:solidFill>
                  <a:srgbClr val="FF0000"/>
                </a:solidFill>
                <a:cs typeface="Times New Roman" pitchFamily="18" charset="0"/>
              </a:rPr>
              <a:t>5 stage pipelining .</a:t>
            </a:r>
          </a:p>
          <a:p>
            <a:pPr>
              <a:buFont typeface="Wingdings" pitchFamily="2" charset="2"/>
              <a:buChar char="Ø"/>
            </a:pPr>
            <a:endParaRPr lang="en-US" sz="1600" b="1" dirty="0" smtClean="0">
              <a:solidFill>
                <a:srgbClr val="FF0000"/>
              </a:solidFill>
              <a:cs typeface="Times New Roman" pitchFamily="18" charset="0"/>
            </a:endParaRPr>
          </a:p>
          <a:p>
            <a:pPr>
              <a:buFont typeface="Wingdings" pitchFamily="2" charset="2"/>
              <a:buChar char="Ø"/>
            </a:pPr>
            <a:r>
              <a:rPr lang="en-US" sz="1600" b="1" dirty="0" smtClean="0">
                <a:cs typeface="Times New Roman" pitchFamily="18" charset="0"/>
              </a:rPr>
              <a:t>It is </a:t>
            </a:r>
            <a:r>
              <a:rPr lang="en-US" sz="1600" b="1" dirty="0" smtClean="0">
                <a:solidFill>
                  <a:srgbClr val="FF0000"/>
                </a:solidFill>
                <a:cs typeface="Times New Roman" pitchFamily="18" charset="0"/>
              </a:rPr>
              <a:t>2 way superscalar : </a:t>
            </a:r>
            <a:r>
              <a:rPr lang="en-US" sz="1600" b="1" dirty="0" smtClean="0">
                <a:cs typeface="Times New Roman" pitchFamily="18" charset="0"/>
              </a:rPr>
              <a:t>U pipe , V pipe</a:t>
            </a:r>
          </a:p>
          <a:p>
            <a:pPr>
              <a:buFont typeface="Wingdings" pitchFamily="2" charset="2"/>
              <a:buChar char="Ø"/>
            </a:pPr>
            <a:r>
              <a:rPr lang="en-US" sz="1600" b="1" dirty="0" smtClean="0">
                <a:cs typeface="Times New Roman" pitchFamily="18" charset="0"/>
              </a:rPr>
              <a:t>On chip </a:t>
            </a:r>
            <a:r>
              <a:rPr lang="en-US" sz="1600" b="1" dirty="0" smtClean="0">
                <a:solidFill>
                  <a:srgbClr val="FF0000"/>
                </a:solidFill>
                <a:cs typeface="Times New Roman" pitchFamily="18" charset="0"/>
              </a:rPr>
              <a:t>floating point unit</a:t>
            </a:r>
          </a:p>
          <a:p>
            <a:pPr>
              <a:buFont typeface="Wingdings" pitchFamily="2" charset="2"/>
              <a:buChar char="Ø"/>
            </a:pPr>
            <a:r>
              <a:rPr lang="en-US" sz="1600" b="1" dirty="0" smtClean="0">
                <a:cs typeface="Times New Roman" pitchFamily="18" charset="0"/>
              </a:rPr>
              <a:t>Branch prediction logic : </a:t>
            </a:r>
            <a:r>
              <a:rPr lang="en-US" sz="1600" b="1" dirty="0" smtClean="0">
                <a:solidFill>
                  <a:srgbClr val="FF0000"/>
                </a:solidFill>
                <a:cs typeface="Times New Roman" pitchFamily="18" charset="0"/>
              </a:rPr>
              <a:t>256 entry BTB</a:t>
            </a:r>
          </a:p>
          <a:p>
            <a:pPr>
              <a:buFont typeface="Wingdings" pitchFamily="2" charset="2"/>
              <a:buChar char="Ø"/>
            </a:pPr>
            <a:r>
              <a:rPr lang="en-US" sz="1600" b="1" dirty="0" smtClean="0">
                <a:cs typeface="Times New Roman" pitchFamily="18" charset="0"/>
              </a:rPr>
              <a:t>On chip cache memory</a:t>
            </a:r>
          </a:p>
          <a:p>
            <a:pPr>
              <a:buFont typeface="Wingdings" pitchFamily="2" charset="2"/>
              <a:buChar char="Ø"/>
            </a:pPr>
            <a:r>
              <a:rPr lang="en-US" sz="1600" b="1" dirty="0" smtClean="0">
                <a:solidFill>
                  <a:srgbClr val="FF0000"/>
                </a:solidFill>
                <a:cs typeface="Times New Roman" pitchFamily="18" charset="0"/>
              </a:rPr>
              <a:t>Instruction </a:t>
            </a:r>
            <a:r>
              <a:rPr lang="en-US" sz="1600" b="1" dirty="0" smtClean="0">
                <a:solidFill>
                  <a:srgbClr val="FF0000"/>
                </a:solidFill>
                <a:cs typeface="Times New Roman" pitchFamily="18" charset="0"/>
              </a:rPr>
              <a:t>cache </a:t>
            </a:r>
            <a:r>
              <a:rPr lang="en-US" sz="1600" dirty="0" smtClean="0">
                <a:cs typeface="Times New Roman" pitchFamily="18" charset="0"/>
              </a:rPr>
              <a:t>has </a:t>
            </a:r>
            <a:r>
              <a:rPr lang="en-US" sz="1600" b="1" dirty="0" smtClean="0">
                <a:solidFill>
                  <a:srgbClr val="FF0000"/>
                </a:solidFill>
                <a:cs typeface="Times New Roman" pitchFamily="18" charset="0"/>
              </a:rPr>
              <a:t>8K bytes </a:t>
            </a:r>
            <a:r>
              <a:rPr lang="en-US" sz="1600" dirty="0" smtClean="0">
                <a:cs typeface="Times New Roman" pitchFamily="18" charset="0"/>
              </a:rPr>
              <a:t>memory</a:t>
            </a:r>
          </a:p>
          <a:p>
            <a:pPr>
              <a:buFont typeface="Wingdings" pitchFamily="2" charset="2"/>
              <a:buChar char="Ø"/>
            </a:pPr>
            <a:r>
              <a:rPr lang="en-US" sz="1600" b="1" dirty="0" smtClean="0">
                <a:solidFill>
                  <a:srgbClr val="FF0000"/>
                </a:solidFill>
                <a:cs typeface="Times New Roman" pitchFamily="18" charset="0"/>
              </a:rPr>
              <a:t>Data cache </a:t>
            </a:r>
            <a:r>
              <a:rPr lang="en-US" sz="1600" dirty="0" smtClean="0">
                <a:cs typeface="Times New Roman" pitchFamily="18" charset="0"/>
              </a:rPr>
              <a:t>has </a:t>
            </a:r>
            <a:r>
              <a:rPr lang="en-US" sz="1600" b="1" dirty="0" smtClean="0">
                <a:solidFill>
                  <a:srgbClr val="FF0000"/>
                </a:solidFill>
                <a:cs typeface="Times New Roman" pitchFamily="18" charset="0"/>
              </a:rPr>
              <a:t>8K bytes</a:t>
            </a:r>
            <a:r>
              <a:rPr lang="en-US" sz="1600" dirty="0" smtClean="0">
                <a:cs typeface="Times New Roman" pitchFamily="18" charset="0"/>
              </a:rPr>
              <a:t> memory</a:t>
            </a:r>
            <a:endParaRPr lang="en-IN" sz="1600" dirty="0">
              <a:cs typeface="Times New Roman" pitchFamily="18" charset="0"/>
            </a:endParaRPr>
          </a:p>
        </p:txBody>
      </p:sp>
      <p:sp>
        <p:nvSpPr>
          <p:cNvPr id="4" name="Rectangle 3"/>
          <p:cNvSpPr/>
          <p:nvPr/>
        </p:nvSpPr>
        <p:spPr>
          <a:xfrm>
            <a:off x="251520" y="4581128"/>
            <a:ext cx="8640960" cy="923330"/>
          </a:xfrm>
          <a:prstGeom prst="rect">
            <a:avLst/>
          </a:prstGeom>
        </p:spPr>
        <p:txBody>
          <a:bodyPr wrap="square">
            <a:spAutoFit/>
          </a:bodyPr>
          <a:lstStyle/>
          <a:p>
            <a:pPr marL="285750" indent="-285750">
              <a:buFont typeface="Wingdings" pitchFamily="2" charset="2"/>
              <a:buChar char="q"/>
            </a:pPr>
            <a:r>
              <a:rPr lang="en-US" b="1" dirty="0"/>
              <a:t>Cache is</a:t>
            </a:r>
            <a:r>
              <a:rPr lang="en-US" dirty="0"/>
              <a:t> a small amount of memory which </a:t>
            </a:r>
            <a:r>
              <a:rPr lang="en-US" b="1" dirty="0"/>
              <a:t>is</a:t>
            </a:r>
            <a:r>
              <a:rPr lang="en-US" dirty="0"/>
              <a:t> a part of the </a:t>
            </a:r>
            <a:r>
              <a:rPr lang="en-US" b="1" dirty="0"/>
              <a:t>CPU</a:t>
            </a:r>
            <a:r>
              <a:rPr lang="en-US" dirty="0"/>
              <a:t> - closer to the </a:t>
            </a:r>
            <a:r>
              <a:rPr lang="en-US" b="1" dirty="0"/>
              <a:t>CPU</a:t>
            </a:r>
            <a:r>
              <a:rPr lang="en-US" dirty="0"/>
              <a:t> than RAM . </a:t>
            </a:r>
            <a:endParaRPr lang="en-US" dirty="0" smtClean="0"/>
          </a:p>
          <a:p>
            <a:pPr marL="285750" indent="-285750">
              <a:buFont typeface="Wingdings" pitchFamily="2" charset="2"/>
              <a:buChar char="q"/>
            </a:pPr>
            <a:r>
              <a:rPr lang="en-US" dirty="0" smtClean="0"/>
              <a:t>It</a:t>
            </a:r>
            <a:r>
              <a:rPr lang="en-US" dirty="0"/>
              <a:t> </a:t>
            </a:r>
            <a:r>
              <a:rPr lang="en-US" b="1" dirty="0"/>
              <a:t>is</a:t>
            </a:r>
            <a:r>
              <a:rPr lang="en-US" dirty="0"/>
              <a:t> used to temporarily hold </a:t>
            </a:r>
            <a:r>
              <a:rPr lang="en-US" b="1" dirty="0">
                <a:solidFill>
                  <a:srgbClr val="FF0000"/>
                </a:solidFill>
              </a:rPr>
              <a:t>instructions</a:t>
            </a:r>
            <a:r>
              <a:rPr lang="en-US" dirty="0"/>
              <a:t> and </a:t>
            </a:r>
            <a:r>
              <a:rPr lang="en-US" b="1" dirty="0">
                <a:solidFill>
                  <a:srgbClr val="FF0000"/>
                </a:solidFill>
              </a:rPr>
              <a:t>data</a:t>
            </a:r>
            <a:r>
              <a:rPr lang="en-US" dirty="0"/>
              <a:t> that the </a:t>
            </a:r>
            <a:r>
              <a:rPr lang="en-US" b="1" dirty="0"/>
              <a:t>CPU is</a:t>
            </a:r>
            <a:r>
              <a:rPr lang="en-US" dirty="0"/>
              <a:t> likely to </a:t>
            </a:r>
            <a:r>
              <a:rPr lang="en-US" b="1" dirty="0">
                <a:solidFill>
                  <a:srgbClr val="FF0000"/>
                </a:solidFill>
              </a:rPr>
              <a:t>reuse</a:t>
            </a:r>
            <a:r>
              <a:rPr lang="en-US" dirty="0"/>
              <a:t>.</a:t>
            </a:r>
            <a:endParaRPr lang="en-IN"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048" y="2204864"/>
            <a:ext cx="3635896" cy="70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718048" y="5818565"/>
            <a:ext cx="6174432" cy="369332"/>
          </a:xfrm>
          <a:prstGeom prst="rect">
            <a:avLst/>
          </a:prstGeom>
        </p:spPr>
        <p:txBody>
          <a:bodyPr wrap="square">
            <a:spAutoFit/>
          </a:bodyPr>
          <a:lstStyle/>
          <a:p>
            <a:r>
              <a:rPr lang="en-US" dirty="0" smtClean="0">
                <a:solidFill>
                  <a:srgbClr val="FF0000"/>
                </a:solidFill>
              </a:rPr>
              <a:t>State any 3 / 4  features of Pentium processor.     3 / 4 </a:t>
            </a:r>
            <a:r>
              <a:rPr lang="en-US" dirty="0" err="1" smtClean="0">
                <a:solidFill>
                  <a:srgbClr val="FF0000"/>
                </a:solidFill>
              </a:rPr>
              <a:t>Mks</a:t>
            </a:r>
            <a:endParaRPr lang="en-IN" dirty="0">
              <a:solidFill>
                <a:srgbClr val="FF0000"/>
              </a:solidFill>
            </a:endParaRPr>
          </a:p>
        </p:txBody>
      </p:sp>
    </p:spTree>
    <p:extLst>
      <p:ext uri="{BB962C8B-B14F-4D97-AF65-F5344CB8AC3E}">
        <p14:creationId xmlns:p14="http://schemas.microsoft.com/office/powerpoint/2010/main" val="281282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Pentium Microprocessor? Features and Architecture of Pentium  Processor - Electronics De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4664"/>
            <a:ext cx="7646866" cy="576064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26312" y="-99392"/>
            <a:ext cx="8229600" cy="504056"/>
          </a:xfrm>
        </p:spPr>
        <p:txBody>
          <a:bodyPr>
            <a:noAutofit/>
          </a:bodyPr>
          <a:lstStyle/>
          <a:p>
            <a:pPr algn="l"/>
            <a:r>
              <a:rPr lang="en-US" sz="3200" b="1" dirty="0" smtClean="0">
                <a:latin typeface="Times New Roman" pitchFamily="18" charset="0"/>
                <a:cs typeface="Times New Roman" pitchFamily="18" charset="0"/>
              </a:rPr>
              <a:t>Pentium superscalar architecture :</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0971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312" y="-99392"/>
            <a:ext cx="8229600" cy="504056"/>
          </a:xfrm>
        </p:spPr>
        <p:txBody>
          <a:bodyPr>
            <a:noAutofit/>
          </a:bodyPr>
          <a:lstStyle/>
          <a:p>
            <a:pPr algn="l"/>
            <a:r>
              <a:rPr lang="en-US" sz="3200" b="1" dirty="0" smtClean="0">
                <a:latin typeface="Times New Roman" pitchFamily="18" charset="0"/>
                <a:cs typeface="Times New Roman" pitchFamily="18" charset="0"/>
              </a:rPr>
              <a:t>Pentium superscalar architecture :</a:t>
            </a:r>
            <a:endParaRPr lang="en-IN" sz="3200" b="1" dirty="0">
              <a:latin typeface="Times New Roman" pitchFamily="18" charset="0"/>
              <a:cs typeface="Times New Roman" pitchFamily="18" charset="0"/>
            </a:endParaRP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8" y="692696"/>
            <a:ext cx="8040894"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43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79512" y="332656"/>
            <a:ext cx="8712968" cy="6408712"/>
          </a:xfrm>
        </p:spPr>
        <p:txBody>
          <a:bodyPr>
            <a:normAutofit fontScale="92500" lnSpcReduction="20000"/>
          </a:bodyPr>
          <a:lstStyle/>
          <a:p>
            <a:pPr>
              <a:buFont typeface="Wingdings" pitchFamily="2" charset="2"/>
              <a:buChar char="Ø"/>
            </a:pPr>
            <a:r>
              <a:rPr lang="en-US" sz="2400" dirty="0" smtClean="0">
                <a:cs typeface="Times New Roman" pitchFamily="18" charset="0"/>
              </a:rPr>
              <a:t>Processors capable of parallel instruction execution of multiple instructions are known as Superscalar.</a:t>
            </a:r>
          </a:p>
          <a:p>
            <a:pPr>
              <a:buFont typeface="Wingdings" pitchFamily="2" charset="2"/>
              <a:buChar char="Ø"/>
            </a:pPr>
            <a:r>
              <a:rPr lang="en-US" sz="2400" dirty="0" smtClean="0">
                <a:cs typeface="Times New Roman" pitchFamily="18" charset="0"/>
              </a:rPr>
              <a:t>The Pentium processor is a superscalar machine, capable of executing two instructions in parallel.</a:t>
            </a:r>
          </a:p>
          <a:p>
            <a:pPr>
              <a:buFont typeface="Wingdings" pitchFamily="2" charset="2"/>
              <a:buChar char="Ø"/>
            </a:pPr>
            <a:r>
              <a:rPr lang="en-US" sz="2400" dirty="0" smtClean="0">
                <a:cs typeface="Times New Roman" pitchFamily="18" charset="0"/>
              </a:rPr>
              <a:t>The process of issuing two instructions in parallel is called as dual pairing.</a:t>
            </a:r>
          </a:p>
          <a:p>
            <a:pPr>
              <a:buFont typeface="Wingdings" pitchFamily="2" charset="2"/>
              <a:buChar char="Ø"/>
            </a:pPr>
            <a:r>
              <a:rPr lang="en-US" sz="2400" dirty="0" smtClean="0">
                <a:cs typeface="Times New Roman" pitchFamily="18" charset="0"/>
              </a:rPr>
              <a:t>Given figure presents a block diagram overview of the Pentium Processor including two instruction pipelines because of dual pipelining feature.</a:t>
            </a:r>
          </a:p>
          <a:p>
            <a:pPr marL="0" indent="0">
              <a:buNone/>
            </a:pPr>
            <a:r>
              <a:rPr lang="en-US" sz="2400" dirty="0" smtClean="0">
                <a:cs typeface="Times New Roman" pitchFamily="18" charset="0"/>
              </a:rPr>
              <a:t>       </a:t>
            </a:r>
            <a:r>
              <a:rPr lang="en-US" sz="2400" dirty="0" smtClean="0">
                <a:solidFill>
                  <a:srgbClr val="FF0000"/>
                </a:solidFill>
                <a:cs typeface="Times New Roman" pitchFamily="18" charset="0"/>
              </a:rPr>
              <a:t>1. “U” pipe </a:t>
            </a:r>
            <a:r>
              <a:rPr lang="en-US" sz="2400" dirty="0" smtClean="0">
                <a:cs typeface="Times New Roman" pitchFamily="18" charset="0"/>
              </a:rPr>
              <a:t>: The U-pipe can execute all integer and floating point </a:t>
            </a:r>
          </a:p>
          <a:p>
            <a:pPr marL="0" indent="0">
              <a:buNone/>
            </a:pPr>
            <a:r>
              <a:rPr lang="en-US" sz="2400" dirty="0">
                <a:cs typeface="Times New Roman" pitchFamily="18" charset="0"/>
              </a:rPr>
              <a:t> </a:t>
            </a:r>
            <a:r>
              <a:rPr lang="en-US" sz="2400" dirty="0" smtClean="0">
                <a:cs typeface="Times New Roman" pitchFamily="18" charset="0"/>
              </a:rPr>
              <a:t>             instructions.</a:t>
            </a:r>
          </a:p>
          <a:p>
            <a:pPr marL="0" indent="0">
              <a:buNone/>
            </a:pPr>
            <a:r>
              <a:rPr lang="en-US" sz="2400" dirty="0" smtClean="0">
                <a:cs typeface="Times New Roman" pitchFamily="18" charset="0"/>
              </a:rPr>
              <a:t>       </a:t>
            </a:r>
            <a:r>
              <a:rPr lang="en-US" sz="2400" dirty="0" smtClean="0">
                <a:solidFill>
                  <a:srgbClr val="FF0000"/>
                </a:solidFill>
                <a:cs typeface="Times New Roman" pitchFamily="18" charset="0"/>
              </a:rPr>
              <a:t>2. “V” pipe </a:t>
            </a:r>
            <a:r>
              <a:rPr lang="en-US" sz="2400" dirty="0" smtClean="0">
                <a:cs typeface="Times New Roman" pitchFamily="18" charset="0"/>
              </a:rPr>
              <a:t>: The V-pipe can execute simple integer instructions  </a:t>
            </a:r>
          </a:p>
          <a:p>
            <a:pPr marL="0" indent="0">
              <a:buNone/>
            </a:pPr>
            <a:r>
              <a:rPr lang="en-US" sz="2400" dirty="0">
                <a:cs typeface="Times New Roman" pitchFamily="18" charset="0"/>
              </a:rPr>
              <a:t> </a:t>
            </a:r>
            <a:r>
              <a:rPr lang="en-US" sz="2400" dirty="0" smtClean="0">
                <a:cs typeface="Times New Roman" pitchFamily="18" charset="0"/>
              </a:rPr>
              <a:t>              and floating point instructions.</a:t>
            </a:r>
          </a:p>
          <a:p>
            <a:pPr>
              <a:buFont typeface="Wingdings" pitchFamily="2" charset="2"/>
              <a:buChar char="Ø"/>
            </a:pPr>
            <a:r>
              <a:rPr lang="en-US" sz="2400" dirty="0" smtClean="0">
                <a:cs typeface="Times New Roman" pitchFamily="18" charset="0"/>
              </a:rPr>
              <a:t>There are two separate cashes are there in the block diagram :</a:t>
            </a:r>
          </a:p>
          <a:p>
            <a:pPr marL="0" indent="0">
              <a:buNone/>
            </a:pPr>
            <a:r>
              <a:rPr lang="en-US" sz="2400" dirty="0">
                <a:cs typeface="Times New Roman" pitchFamily="18" charset="0"/>
              </a:rPr>
              <a:t> </a:t>
            </a:r>
            <a:r>
              <a:rPr lang="en-US" sz="2400" dirty="0" smtClean="0">
                <a:cs typeface="Times New Roman" pitchFamily="18" charset="0"/>
              </a:rPr>
              <a:t>      1. </a:t>
            </a:r>
            <a:r>
              <a:rPr lang="en-IN" sz="2400" dirty="0" smtClean="0">
                <a:cs typeface="Times New Roman" pitchFamily="18" charset="0"/>
              </a:rPr>
              <a:t>Instruction cache (code cache)</a:t>
            </a:r>
          </a:p>
          <a:p>
            <a:pPr marL="0" indent="0">
              <a:buNone/>
            </a:pPr>
            <a:r>
              <a:rPr lang="en-IN" sz="2400" dirty="0">
                <a:cs typeface="Times New Roman" pitchFamily="18" charset="0"/>
              </a:rPr>
              <a:t> </a:t>
            </a:r>
            <a:r>
              <a:rPr lang="en-IN" sz="2400" dirty="0" smtClean="0">
                <a:cs typeface="Times New Roman" pitchFamily="18" charset="0"/>
              </a:rPr>
              <a:t>      2. Data cache</a:t>
            </a:r>
          </a:p>
          <a:p>
            <a:pPr>
              <a:buFont typeface="Wingdings" pitchFamily="2" charset="2"/>
              <a:buChar char="Ø"/>
            </a:pPr>
            <a:r>
              <a:rPr lang="en-IN" sz="2400" dirty="0" smtClean="0">
                <a:cs typeface="Times New Roman" pitchFamily="18" charset="0"/>
              </a:rPr>
              <a:t>There are 2 separate 32 bit ALU to perform 64 bit data operation.</a:t>
            </a:r>
          </a:p>
          <a:p>
            <a:pPr>
              <a:buFont typeface="Wingdings" pitchFamily="2" charset="2"/>
              <a:buChar char="Ø"/>
            </a:pPr>
            <a:r>
              <a:rPr lang="en-IN" sz="2400" dirty="0" smtClean="0">
                <a:cs typeface="Times New Roman" pitchFamily="18" charset="0"/>
              </a:rPr>
              <a:t>5-stage or dual pipelining and branch prediction are two advance and important features of Pentium processor. </a:t>
            </a:r>
            <a:endParaRPr lang="en-IN" sz="2400" dirty="0">
              <a:cs typeface="Times New Roman" pitchFamily="18" charset="0"/>
            </a:endParaRPr>
          </a:p>
        </p:txBody>
      </p:sp>
    </p:spTree>
    <p:extLst>
      <p:ext uri="{BB962C8B-B14F-4D97-AF65-F5344CB8AC3E}">
        <p14:creationId xmlns:p14="http://schemas.microsoft.com/office/powerpoint/2010/main" val="4990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059" y="0"/>
            <a:ext cx="7295941" cy="141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0" y="202332"/>
            <a:ext cx="2435406" cy="504056"/>
          </a:xfrm>
        </p:spPr>
        <p:txBody>
          <a:bodyPr>
            <a:noAutofit/>
          </a:bodyPr>
          <a:lstStyle/>
          <a:p>
            <a:pPr algn="l"/>
            <a:r>
              <a:rPr lang="en-US" sz="3200" b="1" dirty="0" smtClean="0">
                <a:latin typeface="Times New Roman" pitchFamily="18" charset="0"/>
                <a:cs typeface="Times New Roman" pitchFamily="18" charset="0"/>
              </a:rPr>
              <a:t>Pipelining :</a:t>
            </a:r>
            <a:endParaRPr lang="en-IN" sz="3200" b="1"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628800"/>
            <a:ext cx="40767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377" y="1671638"/>
            <a:ext cx="3733105" cy="1829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71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79512" y="449288"/>
            <a:ext cx="8712968" cy="6408712"/>
          </a:xfrm>
        </p:spPr>
        <p:txBody>
          <a:bodyPr>
            <a:normAutofit/>
          </a:bodyPr>
          <a:lstStyle/>
          <a:p>
            <a:pPr marL="0" indent="0">
              <a:buNone/>
            </a:pPr>
            <a:r>
              <a:rPr lang="en-IN" sz="2400" dirty="0" smtClean="0">
                <a:cs typeface="Times New Roman" pitchFamily="18" charset="0"/>
              </a:rPr>
              <a:t>Each of the two pipelines have five stages:</a:t>
            </a:r>
          </a:p>
          <a:p>
            <a:pPr marL="457200" indent="-457200">
              <a:buAutoNum type="arabicPeriod"/>
            </a:pPr>
            <a:r>
              <a:rPr lang="en-IN" sz="2400" b="1" dirty="0" smtClean="0">
                <a:solidFill>
                  <a:srgbClr val="FF0000"/>
                </a:solidFill>
                <a:cs typeface="Times New Roman" pitchFamily="18" charset="0"/>
              </a:rPr>
              <a:t>Prefetch (F) :</a:t>
            </a:r>
            <a:r>
              <a:rPr lang="en-IN" sz="2400" dirty="0" smtClean="0">
                <a:cs typeface="Times New Roman" pitchFamily="18" charset="0"/>
              </a:rPr>
              <a:t> Instructions are prefetched from instruction cache or memory.</a:t>
            </a:r>
          </a:p>
          <a:p>
            <a:pPr marL="457200" indent="-457200">
              <a:buAutoNum type="arabicPeriod"/>
            </a:pPr>
            <a:r>
              <a:rPr lang="en-IN" sz="2400" b="1" dirty="0" smtClean="0">
                <a:solidFill>
                  <a:srgbClr val="FF0000"/>
                </a:solidFill>
                <a:cs typeface="Times New Roman" pitchFamily="18" charset="0"/>
              </a:rPr>
              <a:t>D1 instruction decode : </a:t>
            </a:r>
            <a:r>
              <a:rPr lang="en-IN" sz="2400" dirty="0" smtClean="0">
                <a:cs typeface="Times New Roman" pitchFamily="18" charset="0"/>
              </a:rPr>
              <a:t>In the D1 stage, the processor decodes the instruction to generate a control word. A single control word executes instruction directly.</a:t>
            </a:r>
          </a:p>
          <a:p>
            <a:pPr marL="457200" indent="-457200">
              <a:buAutoNum type="arabicPeriod"/>
            </a:pPr>
            <a:r>
              <a:rPr lang="en-IN" sz="2400" b="1" dirty="0" smtClean="0">
                <a:solidFill>
                  <a:srgbClr val="FF0000"/>
                </a:solidFill>
                <a:cs typeface="Times New Roman" pitchFamily="18" charset="0"/>
              </a:rPr>
              <a:t>D2 Address generate : </a:t>
            </a:r>
            <a:r>
              <a:rPr lang="en-IN" sz="2400" dirty="0" smtClean="0">
                <a:cs typeface="Times New Roman" pitchFamily="18" charset="0"/>
              </a:rPr>
              <a:t>In the D2 stage, the processor decodes the control word from D1 for use in the EX stage.</a:t>
            </a:r>
          </a:p>
          <a:p>
            <a:pPr marL="457200" indent="-457200">
              <a:buAutoNum type="arabicPeriod"/>
            </a:pPr>
            <a:r>
              <a:rPr lang="en-IN" sz="2400" b="1" dirty="0" smtClean="0">
                <a:solidFill>
                  <a:srgbClr val="FF0000"/>
                </a:solidFill>
                <a:cs typeface="Times New Roman" pitchFamily="18" charset="0"/>
              </a:rPr>
              <a:t>Execute (EX) : </a:t>
            </a:r>
            <a:r>
              <a:rPr lang="en-IN" sz="2400" dirty="0">
                <a:cs typeface="Times New Roman" pitchFamily="18" charset="0"/>
              </a:rPr>
              <a:t>I</a:t>
            </a:r>
            <a:r>
              <a:rPr lang="en-IN" sz="2400" dirty="0" smtClean="0">
                <a:cs typeface="Times New Roman" pitchFamily="18" charset="0"/>
              </a:rPr>
              <a:t>n this stage, the processor either accesses the data cache or calculates results in the ALU.</a:t>
            </a:r>
          </a:p>
          <a:p>
            <a:pPr marL="457200" indent="-457200">
              <a:buAutoNum type="arabicPeriod"/>
            </a:pPr>
            <a:r>
              <a:rPr lang="en-IN" sz="2400" b="1" dirty="0" smtClean="0">
                <a:solidFill>
                  <a:srgbClr val="FF0000"/>
                </a:solidFill>
                <a:cs typeface="Times New Roman" pitchFamily="18" charset="0"/>
              </a:rPr>
              <a:t>Write Back (WB) : </a:t>
            </a:r>
            <a:r>
              <a:rPr lang="en-IN" sz="2400" dirty="0" smtClean="0">
                <a:cs typeface="Times New Roman" pitchFamily="18" charset="0"/>
              </a:rPr>
              <a:t>In the WB stage, the processor updates the registers and flags with the instructions result.</a:t>
            </a:r>
            <a:endParaRPr lang="en-IN" sz="2400" b="1" dirty="0">
              <a:solidFill>
                <a:srgbClr val="FF0000"/>
              </a:solidFill>
              <a:cs typeface="Times New Roman" pitchFamily="18" charset="0"/>
            </a:endParaRPr>
          </a:p>
        </p:txBody>
      </p:sp>
      <p:sp>
        <p:nvSpPr>
          <p:cNvPr id="3" name="Title 1"/>
          <p:cNvSpPr>
            <a:spLocks noGrp="1"/>
          </p:cNvSpPr>
          <p:nvPr>
            <p:ph type="title"/>
          </p:nvPr>
        </p:nvSpPr>
        <p:spPr>
          <a:xfrm>
            <a:off x="107504" y="-99392"/>
            <a:ext cx="2435406" cy="504056"/>
          </a:xfrm>
        </p:spPr>
        <p:txBody>
          <a:bodyPr>
            <a:noAutofit/>
          </a:bodyPr>
          <a:lstStyle/>
          <a:p>
            <a:pPr algn="l"/>
            <a:r>
              <a:rPr lang="en-US" sz="3200" b="1" dirty="0" smtClean="0">
                <a:latin typeface="Times New Roman" pitchFamily="18" charset="0"/>
                <a:cs typeface="Times New Roman" pitchFamily="18" charset="0"/>
              </a:rPr>
              <a:t>Pipelining :</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776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490066"/>
          </a:xfrm>
        </p:spPr>
        <p:txBody>
          <a:bodyPr>
            <a:normAutofit fontScale="90000"/>
          </a:bodyPr>
          <a:lstStyle/>
          <a:p>
            <a:pPr algn="l"/>
            <a:r>
              <a:rPr lang="en-IN" sz="3200" b="1" dirty="0">
                <a:latin typeface="Times New Roman" pitchFamily="18" charset="0"/>
                <a:cs typeface="Times New Roman" pitchFamily="18" charset="0"/>
              </a:rPr>
              <a:t>Instruction Branch Prediction:</a:t>
            </a:r>
          </a:p>
        </p:txBody>
      </p:sp>
      <p:sp>
        <p:nvSpPr>
          <p:cNvPr id="4" name="Rectangle 3"/>
          <p:cNvSpPr/>
          <p:nvPr/>
        </p:nvSpPr>
        <p:spPr>
          <a:xfrm>
            <a:off x="323528" y="1556792"/>
            <a:ext cx="3638368" cy="369332"/>
          </a:xfrm>
          <a:prstGeom prst="rect">
            <a:avLst/>
          </a:prstGeom>
        </p:spPr>
        <p:txBody>
          <a:bodyPr wrap="none">
            <a:spAutoFit/>
          </a:bodyPr>
          <a:lstStyle/>
          <a:p>
            <a:r>
              <a:rPr lang="en-US" b="1" dirty="0"/>
              <a:t>Why do we need branch prediction?</a:t>
            </a:r>
            <a:endParaRPr lang="en-IN" dirty="0"/>
          </a:p>
        </p:txBody>
      </p:sp>
      <p:sp>
        <p:nvSpPr>
          <p:cNvPr id="5" name="Rectangle 4"/>
          <p:cNvSpPr/>
          <p:nvPr/>
        </p:nvSpPr>
        <p:spPr>
          <a:xfrm>
            <a:off x="323528" y="2348880"/>
            <a:ext cx="8424936" cy="2031325"/>
          </a:xfrm>
          <a:prstGeom prst="rect">
            <a:avLst/>
          </a:prstGeom>
        </p:spPr>
        <p:txBody>
          <a:bodyPr wrap="square">
            <a:spAutoFit/>
          </a:bodyPr>
          <a:lstStyle/>
          <a:p>
            <a:pPr marL="342900" indent="-342900" fontAlgn="base">
              <a:buAutoNum type="arabicPeriod"/>
            </a:pPr>
            <a:r>
              <a:rPr lang="en-US" dirty="0" smtClean="0"/>
              <a:t>The </a:t>
            </a:r>
            <a:r>
              <a:rPr lang="en-US" dirty="0"/>
              <a:t>gain produced by Pipelining can be reduced by the presence of program transfer instructions </a:t>
            </a:r>
            <a:r>
              <a:rPr lang="en-US" dirty="0" err="1"/>
              <a:t>eg</a:t>
            </a:r>
            <a:r>
              <a:rPr lang="en-US" dirty="0"/>
              <a:t> JMP, CALL, RET </a:t>
            </a:r>
            <a:r>
              <a:rPr lang="en-US" dirty="0" err="1" smtClean="0"/>
              <a:t>etc</a:t>
            </a:r>
            <a:r>
              <a:rPr lang="en-US" dirty="0" smtClean="0"/>
              <a:t> .</a:t>
            </a:r>
          </a:p>
          <a:p>
            <a:pPr marL="342900" indent="-342900" fontAlgn="base">
              <a:buAutoNum type="arabicPeriod"/>
            </a:pPr>
            <a:endParaRPr lang="en-US" dirty="0"/>
          </a:p>
          <a:p>
            <a:pPr fontAlgn="base"/>
            <a:r>
              <a:rPr lang="en-US" dirty="0" smtClean="0"/>
              <a:t>2. They </a:t>
            </a:r>
            <a:r>
              <a:rPr lang="en-US" dirty="0"/>
              <a:t>change the sequence causing all the instructions that entered the pipeline after </a:t>
            </a:r>
            <a:r>
              <a:rPr lang="en-US" dirty="0" smtClean="0"/>
              <a:t>  </a:t>
            </a:r>
          </a:p>
          <a:p>
            <a:pPr fontAlgn="base"/>
            <a:r>
              <a:rPr lang="en-US" dirty="0"/>
              <a:t> </a:t>
            </a:r>
            <a:r>
              <a:rPr lang="en-US" dirty="0" smtClean="0"/>
              <a:t>    program </a:t>
            </a:r>
            <a:r>
              <a:rPr lang="en-US" dirty="0"/>
              <a:t>transfer instructions </a:t>
            </a:r>
            <a:r>
              <a:rPr lang="en-US" dirty="0" smtClean="0"/>
              <a:t>invalid.</a:t>
            </a:r>
          </a:p>
          <a:p>
            <a:pPr fontAlgn="base"/>
            <a:endParaRPr lang="en-US" dirty="0" smtClean="0"/>
          </a:p>
          <a:p>
            <a:pPr fontAlgn="base"/>
            <a:r>
              <a:rPr lang="en-US" dirty="0" smtClean="0"/>
              <a:t>3.  Thus </a:t>
            </a:r>
            <a:r>
              <a:rPr lang="en-US" dirty="0"/>
              <a:t>no work is done as the pipeline stages are reloaded.</a:t>
            </a:r>
          </a:p>
        </p:txBody>
      </p:sp>
    </p:spTree>
    <p:extLst>
      <p:ext uri="{BB962C8B-B14F-4D97-AF65-F5344CB8AC3E}">
        <p14:creationId xmlns:p14="http://schemas.microsoft.com/office/powerpoint/2010/main" val="324403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75982"/>
            <a:ext cx="2435667" cy="369332"/>
          </a:xfrm>
          <a:prstGeom prst="rect">
            <a:avLst/>
          </a:prstGeom>
        </p:spPr>
        <p:txBody>
          <a:bodyPr wrap="none">
            <a:spAutoFit/>
          </a:bodyPr>
          <a:lstStyle/>
          <a:p>
            <a:r>
              <a:rPr lang="en-IN" b="1" dirty="0"/>
              <a:t>Branch prediction logic:</a:t>
            </a:r>
            <a:endParaRPr lang="en-IN" dirty="0"/>
          </a:p>
        </p:txBody>
      </p:sp>
      <p:sp>
        <p:nvSpPr>
          <p:cNvPr id="5" name="Rectangle 4"/>
          <p:cNvSpPr/>
          <p:nvPr/>
        </p:nvSpPr>
        <p:spPr>
          <a:xfrm>
            <a:off x="192120" y="445314"/>
            <a:ext cx="8646416" cy="6186309"/>
          </a:xfrm>
          <a:prstGeom prst="rect">
            <a:avLst/>
          </a:prstGeom>
        </p:spPr>
        <p:txBody>
          <a:bodyPr wrap="square">
            <a:spAutoFit/>
          </a:bodyPr>
          <a:lstStyle/>
          <a:p>
            <a:pPr marL="285750" indent="-285750" fontAlgn="base">
              <a:buFont typeface="Arial" pitchFamily="34" charset="0"/>
              <a:buChar char="•"/>
            </a:pPr>
            <a:r>
              <a:rPr lang="en-US" dirty="0"/>
              <a:t>To avoid this problem, Pentium uses a scheme called Dynamic Branch Prediction</a:t>
            </a:r>
            <a:r>
              <a:rPr lang="en-US" dirty="0" smtClean="0"/>
              <a:t>.</a:t>
            </a:r>
          </a:p>
          <a:p>
            <a:pPr marL="285750" indent="-285750" fontAlgn="base">
              <a:buFont typeface="Arial" pitchFamily="34" charset="0"/>
              <a:buChar char="•"/>
            </a:pPr>
            <a:endParaRPr lang="en-US" dirty="0" smtClean="0"/>
          </a:p>
          <a:p>
            <a:pPr marL="285750" indent="-285750" fontAlgn="base">
              <a:buFont typeface="Arial" pitchFamily="34" charset="0"/>
              <a:buChar char="•"/>
            </a:pPr>
            <a:r>
              <a:rPr lang="en-US" dirty="0" smtClean="0"/>
              <a:t>In </a:t>
            </a:r>
            <a:r>
              <a:rPr lang="en-US" dirty="0"/>
              <a:t>this scheme, a prediction is made for the branch instruction currently in the pipeline. The prediction will either be taken or not taken. </a:t>
            </a:r>
            <a:endParaRPr lang="en-US" dirty="0" smtClean="0"/>
          </a:p>
          <a:p>
            <a:pPr marL="285750" indent="-285750" fontAlgn="base">
              <a:buFont typeface="Arial" pitchFamily="34" charset="0"/>
              <a:buChar char="•"/>
            </a:pPr>
            <a:endParaRPr lang="en-US" dirty="0" smtClean="0"/>
          </a:p>
          <a:p>
            <a:pPr marL="285750" indent="-285750" fontAlgn="base">
              <a:buFont typeface="Arial" pitchFamily="34" charset="0"/>
              <a:buChar char="•"/>
            </a:pPr>
            <a:r>
              <a:rPr lang="en-US" dirty="0" smtClean="0"/>
              <a:t>If </a:t>
            </a:r>
            <a:r>
              <a:rPr lang="en-US" dirty="0"/>
              <a:t>the prediction is true then the pipeline will not be flushed and no clock cycles will be lost. </a:t>
            </a:r>
            <a:endParaRPr lang="en-US" dirty="0" smtClean="0"/>
          </a:p>
          <a:p>
            <a:pPr marL="285750" indent="-285750" fontAlgn="base">
              <a:buFont typeface="Arial" pitchFamily="34" charset="0"/>
              <a:buChar char="•"/>
            </a:pPr>
            <a:endParaRPr lang="en-US" dirty="0" smtClean="0"/>
          </a:p>
          <a:p>
            <a:pPr marL="285750" indent="-285750" fontAlgn="base">
              <a:buFont typeface="Arial" pitchFamily="34" charset="0"/>
              <a:buChar char="•"/>
            </a:pPr>
            <a:r>
              <a:rPr lang="en-US" dirty="0" smtClean="0"/>
              <a:t>If </a:t>
            </a:r>
            <a:r>
              <a:rPr lang="en-US" dirty="0"/>
              <a:t>the prediction is false then the pipeline is flushed and starts over with the current instruction</a:t>
            </a:r>
            <a:r>
              <a:rPr lang="en-US" dirty="0" smtClean="0"/>
              <a:t>.</a:t>
            </a:r>
          </a:p>
          <a:p>
            <a:pPr marL="285750" indent="-285750" fontAlgn="base">
              <a:buFont typeface="Arial" pitchFamily="34" charset="0"/>
              <a:buChar char="•"/>
            </a:pPr>
            <a:endParaRPr lang="en-US" dirty="0"/>
          </a:p>
          <a:p>
            <a:pPr marL="285750" indent="-285750" fontAlgn="base">
              <a:buFont typeface="Arial" pitchFamily="34" charset="0"/>
              <a:buChar char="•"/>
            </a:pPr>
            <a:r>
              <a:rPr lang="en-US" dirty="0"/>
              <a:t>It is implemented using 4 way set associated cache with 256 entries. </a:t>
            </a:r>
            <a:endParaRPr lang="en-US" dirty="0" smtClean="0"/>
          </a:p>
          <a:p>
            <a:pPr marL="285750" indent="-285750" fontAlgn="base">
              <a:buFont typeface="Arial" pitchFamily="34" charset="0"/>
              <a:buChar char="•"/>
            </a:pPr>
            <a:endParaRPr lang="en-US" dirty="0" smtClean="0"/>
          </a:p>
          <a:p>
            <a:pPr marL="285750" indent="-285750" fontAlgn="base">
              <a:buFont typeface="Arial" pitchFamily="34" charset="0"/>
              <a:buChar char="•"/>
            </a:pPr>
            <a:r>
              <a:rPr lang="en-US" dirty="0" smtClean="0"/>
              <a:t>This </a:t>
            </a:r>
            <a:r>
              <a:rPr lang="en-US" dirty="0"/>
              <a:t>is called </a:t>
            </a:r>
            <a:r>
              <a:rPr lang="en-US" b="1" dirty="0"/>
              <a:t>Branch Target Buffer (BTB)</a:t>
            </a:r>
            <a:r>
              <a:rPr lang="en-US" dirty="0"/>
              <a:t>. </a:t>
            </a:r>
            <a:endParaRPr lang="en-US" dirty="0" smtClean="0"/>
          </a:p>
          <a:p>
            <a:pPr marL="285750" indent="-285750" fontAlgn="base">
              <a:buFont typeface="Arial" pitchFamily="34" charset="0"/>
              <a:buChar char="•"/>
            </a:pPr>
            <a:endParaRPr lang="en-US" dirty="0" smtClean="0"/>
          </a:p>
          <a:p>
            <a:pPr marL="285750" indent="-285750" fontAlgn="base">
              <a:buFont typeface="Arial" pitchFamily="34" charset="0"/>
              <a:buChar char="•"/>
            </a:pPr>
            <a:r>
              <a:rPr lang="en-US" dirty="0" smtClean="0"/>
              <a:t>The </a:t>
            </a:r>
            <a:r>
              <a:rPr lang="en-US" dirty="0"/>
              <a:t>directory entry for each line consists of:</a:t>
            </a:r>
          </a:p>
          <a:p>
            <a:pPr fontAlgn="base"/>
            <a:r>
              <a:rPr lang="en-US" b="1" dirty="0" smtClean="0"/>
              <a:t>        Valid </a:t>
            </a:r>
            <a:r>
              <a:rPr lang="en-US" b="1" dirty="0"/>
              <a:t>bit:</a:t>
            </a:r>
            <a:r>
              <a:rPr lang="en-US" dirty="0"/>
              <a:t> Indicates whether the entry is valid or not.</a:t>
            </a:r>
          </a:p>
          <a:p>
            <a:pPr fontAlgn="base"/>
            <a:r>
              <a:rPr lang="en-US" b="1" dirty="0" smtClean="0"/>
              <a:t>        History </a:t>
            </a:r>
            <a:r>
              <a:rPr lang="en-US" b="1" dirty="0"/>
              <a:t>bit:</a:t>
            </a:r>
            <a:r>
              <a:rPr lang="en-US" dirty="0"/>
              <a:t> Track how often bit has been taken</a:t>
            </a:r>
            <a:r>
              <a:rPr lang="en-US" dirty="0" smtClean="0"/>
              <a:t>.</a:t>
            </a:r>
          </a:p>
          <a:p>
            <a:pPr fontAlgn="base"/>
            <a:endParaRPr lang="en-US" dirty="0"/>
          </a:p>
          <a:p>
            <a:pPr marL="285750" indent="-285750" fontAlgn="base">
              <a:buFont typeface="Arial" pitchFamily="34" charset="0"/>
              <a:buChar char="•"/>
            </a:pPr>
            <a:r>
              <a:rPr lang="en-US" dirty="0"/>
              <a:t>Source memory address is from where the branch instruction was fetched. If the directory entry is valid then the target address of the branch is stored in corresponding data entry in BTB.</a:t>
            </a:r>
          </a:p>
        </p:txBody>
      </p:sp>
    </p:spTree>
    <p:extLst>
      <p:ext uri="{BB962C8B-B14F-4D97-AF65-F5344CB8AC3E}">
        <p14:creationId xmlns:p14="http://schemas.microsoft.com/office/powerpoint/2010/main" val="1589396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D966EDA367BD4E9EA2F76554033656" ma:contentTypeVersion="8" ma:contentTypeDescription="Create a new document." ma:contentTypeScope="" ma:versionID="394c5ac6de38b08784afe011ace41209">
  <xsd:schema xmlns:xsd="http://www.w3.org/2001/XMLSchema" xmlns:xs="http://www.w3.org/2001/XMLSchema" xmlns:p="http://schemas.microsoft.com/office/2006/metadata/properties" xmlns:ns2="ac663f0c-f01a-4c83-871f-d16a46bcdc67" xmlns:ns3="2639db57-25c1-4f65-bd5b-b8808369bb33" targetNamespace="http://schemas.microsoft.com/office/2006/metadata/properties" ma:root="true" ma:fieldsID="6ea801e5538f3158f46a667fb0adef4a" ns2:_="" ns3:_="">
    <xsd:import namespace="ac663f0c-f01a-4c83-871f-d16a46bcdc67"/>
    <xsd:import namespace="2639db57-25c1-4f65-bd5b-b8808369bb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663f0c-f01a-4c83-871f-d16a46bcd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9db57-25c1-4f65-bd5b-b8808369bb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3bba3de-a200-49fa-8ceb-76f3a4a41a2f}" ma:internalName="TaxCatchAll" ma:showField="CatchAllData" ma:web="2639db57-25c1-4f65-bd5b-b8808369bb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39db57-25c1-4f65-bd5b-b8808369bb33" xsi:nil="true"/>
    <lcf76f155ced4ddcb4097134ff3c332f xmlns="ac663f0c-f01a-4c83-871f-d16a46bcdc6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A2C142A-5512-4A29-879D-125E275DF1B7}"/>
</file>

<file path=customXml/itemProps2.xml><?xml version="1.0" encoding="utf-8"?>
<ds:datastoreItem xmlns:ds="http://schemas.openxmlformats.org/officeDocument/2006/customXml" ds:itemID="{95EA9942-68F8-4AF5-9969-87120B1BC52D}"/>
</file>

<file path=customXml/itemProps3.xml><?xml version="1.0" encoding="utf-8"?>
<ds:datastoreItem xmlns:ds="http://schemas.openxmlformats.org/officeDocument/2006/customXml" ds:itemID="{9008AB2A-C1CC-48D4-A690-A93456FC9C38}"/>
</file>

<file path=docProps/app.xml><?xml version="1.0" encoding="utf-8"?>
<Properties xmlns="http://schemas.openxmlformats.org/officeDocument/2006/extended-properties" xmlns:vt="http://schemas.openxmlformats.org/officeDocument/2006/docPropsVTypes">
  <TotalTime>689</TotalTime>
  <Words>780</Words>
  <Application>Microsoft Office PowerPoint</Application>
  <PresentationFormat>On-screen Show (4:3)</PresentationFormat>
  <Paragraphs>102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Ch-7 Introduction to Pentium Architecture</vt:lpstr>
      <vt:lpstr>Features of Pentium Processor : </vt:lpstr>
      <vt:lpstr>Pentium superscalar architecture :</vt:lpstr>
      <vt:lpstr>Pentium superscalar architecture :</vt:lpstr>
      <vt:lpstr>PowerPoint Presentation</vt:lpstr>
      <vt:lpstr>Pipelining :</vt:lpstr>
      <vt:lpstr>Pipelining :</vt:lpstr>
      <vt:lpstr>Instruction Branch Prediction: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Ch-7 Introduction to Pentium Architecture</dc:title>
  <dc:creator>dell</dc:creator>
  <cp:lastModifiedBy>SBMP Student</cp:lastModifiedBy>
  <cp:revision>25</cp:revision>
  <dcterms:created xsi:type="dcterms:W3CDTF">2021-06-20T04:24:41Z</dcterms:created>
  <dcterms:modified xsi:type="dcterms:W3CDTF">2022-05-26T06:30:47Z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0x010100E8D966EDA367BD4E9EA2F76554033656</vt:lpwstr>
  </property>
</Properties>
</file>