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81" r:id="rId4"/>
    <p:sldId id="283" r:id="rId5"/>
    <p:sldId id="284" r:id="rId6"/>
    <p:sldId id="282" r:id="rId7"/>
    <p:sldId id="285"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2"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64973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5169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81596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97372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344423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72913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C92B55-4E84-4294-88E6-39182DE28B72}"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82020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92B55-4E84-4294-88E6-39182DE28B72}"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24138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92B55-4E84-4294-88E6-39182DE28B72}"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36341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95668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61303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92B55-4E84-4294-88E6-39182DE28B72}" type="datetimeFigureOut">
              <a:rPr lang="en-IN" smtClean="0"/>
              <a:t>21-05-2021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C773C-229B-4A14-9919-83EBB9D41CD0}" type="slidenum">
              <a:rPr lang="en-IN" smtClean="0"/>
              <a:t>‹#›</a:t>
            </a:fld>
            <a:endParaRPr lang="en-IN"/>
          </a:p>
        </p:txBody>
      </p:sp>
    </p:spTree>
    <p:extLst>
      <p:ext uri="{BB962C8B-B14F-4D97-AF65-F5344CB8AC3E}">
        <p14:creationId xmlns:p14="http://schemas.microsoft.com/office/powerpoint/2010/main" val="185783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188" y="44348"/>
            <a:ext cx="4874974" cy="584775"/>
          </a:xfrm>
          <a:prstGeom prst="rect">
            <a:avLst/>
          </a:prstGeom>
        </p:spPr>
        <p:txBody>
          <a:bodyPr wrap="square">
            <a:spAutoFit/>
          </a:bodyPr>
          <a:lstStyle/>
          <a:p>
            <a:r>
              <a:rPr lang="en-IN" sz="3200" b="1" dirty="0" smtClean="0"/>
              <a:t>Math Co-Processor 8087</a:t>
            </a:r>
            <a:endParaRPr lang="en-IN" sz="3200" b="1" dirty="0"/>
          </a:p>
        </p:txBody>
      </p:sp>
      <p:sp>
        <p:nvSpPr>
          <p:cNvPr id="6" name="TextBox 5"/>
          <p:cNvSpPr txBox="1"/>
          <p:nvPr/>
        </p:nvSpPr>
        <p:spPr>
          <a:xfrm>
            <a:off x="280837" y="989148"/>
            <a:ext cx="10888932"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Why 8087 is used with 8086/ why 8087 interfaced with 8086??????</a:t>
            </a:r>
            <a:endParaRPr lang="en-US" sz="2400" b="1" dirty="0" smtClean="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214703" y="1588836"/>
            <a:ext cx="10834296" cy="369332"/>
          </a:xfrm>
          <a:prstGeom prst="rect">
            <a:avLst/>
          </a:prstGeom>
          <a:noFill/>
        </p:spPr>
        <p:txBody>
          <a:bodyPr wrap="square" rtlCol="0">
            <a:spAutoFit/>
          </a:bodyPr>
          <a:lstStyle/>
          <a:p>
            <a:pPr marL="342900" indent="-342900">
              <a:buFont typeface="+mj-lt"/>
              <a:buAutoNum type="arabicPeriod"/>
            </a:pPr>
            <a:r>
              <a:rPr lang="en-US" dirty="0" smtClean="0"/>
              <a:t>It is numerical data processor which means processor is design to perform </a:t>
            </a:r>
            <a:r>
              <a:rPr lang="en-US" b="1" dirty="0" smtClean="0">
                <a:solidFill>
                  <a:srgbClr val="FF0000"/>
                </a:solidFill>
              </a:rPr>
              <a:t>complex arithmetic</a:t>
            </a:r>
            <a:r>
              <a:rPr lang="en-US" dirty="0" smtClean="0"/>
              <a:t> operations. </a:t>
            </a:r>
            <a:endParaRPr lang="en-IN" dirty="0"/>
          </a:p>
        </p:txBody>
      </p:sp>
      <p:sp>
        <p:nvSpPr>
          <p:cNvPr id="2" name="Rectangle 1"/>
          <p:cNvSpPr/>
          <p:nvPr/>
        </p:nvSpPr>
        <p:spPr>
          <a:xfrm>
            <a:off x="645542" y="2074653"/>
            <a:ext cx="4554747" cy="646331"/>
          </a:xfrm>
          <a:prstGeom prst="rect">
            <a:avLst/>
          </a:prstGeom>
        </p:spPr>
        <p:txBody>
          <a:bodyPr wrap="square">
            <a:spAutoFit/>
          </a:bodyPr>
          <a:lstStyle/>
          <a:p>
            <a:r>
              <a:rPr lang="en-US" b="1" dirty="0" smtClean="0"/>
              <a:t>8086 </a:t>
            </a:r>
            <a:r>
              <a:rPr lang="en-US" dirty="0" smtClean="0"/>
              <a:t>is also worked on arithmetic operation but they are </a:t>
            </a:r>
            <a:r>
              <a:rPr lang="en-US" b="1" dirty="0" smtClean="0"/>
              <a:t>very simple</a:t>
            </a:r>
            <a:r>
              <a:rPr lang="en-US" dirty="0" smtClean="0"/>
              <a:t>.</a:t>
            </a:r>
            <a:endParaRPr lang="en-IN" dirty="0"/>
          </a:p>
        </p:txBody>
      </p:sp>
      <p:cxnSp>
        <p:nvCxnSpPr>
          <p:cNvPr id="21" name="Straight Arrow Connector 20"/>
          <p:cNvCxnSpPr/>
          <p:nvPr/>
        </p:nvCxnSpPr>
        <p:spPr>
          <a:xfrm>
            <a:off x="1909771" y="2615120"/>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6584" y="3110454"/>
            <a:ext cx="4554747" cy="369332"/>
          </a:xfrm>
          <a:prstGeom prst="rect">
            <a:avLst/>
          </a:prstGeom>
        </p:spPr>
        <p:txBody>
          <a:bodyPr wrap="square">
            <a:spAutoFit/>
          </a:bodyPr>
          <a:lstStyle/>
          <a:p>
            <a:r>
              <a:rPr lang="en-US" b="1" dirty="0" smtClean="0"/>
              <a:t>Addition, Subtraction, Division, Multiplication</a:t>
            </a:r>
            <a:endParaRPr lang="en-IN" b="1" dirty="0"/>
          </a:p>
        </p:txBody>
      </p:sp>
      <p:sp>
        <p:nvSpPr>
          <p:cNvPr id="23" name="Rectangle 22"/>
          <p:cNvSpPr/>
          <p:nvPr/>
        </p:nvSpPr>
        <p:spPr>
          <a:xfrm>
            <a:off x="5352689" y="2074653"/>
            <a:ext cx="4554747" cy="646331"/>
          </a:xfrm>
          <a:prstGeom prst="rect">
            <a:avLst/>
          </a:prstGeom>
        </p:spPr>
        <p:txBody>
          <a:bodyPr wrap="square">
            <a:spAutoFit/>
          </a:bodyPr>
          <a:lstStyle/>
          <a:p>
            <a:r>
              <a:rPr lang="en-US" b="1" dirty="0" smtClean="0"/>
              <a:t>8087 </a:t>
            </a:r>
            <a:r>
              <a:rPr lang="en-US" dirty="0" smtClean="0"/>
              <a:t>is worked on Real Complex Arithmetic  operations like :</a:t>
            </a:r>
            <a:endParaRPr lang="en-IN" dirty="0"/>
          </a:p>
        </p:txBody>
      </p:sp>
      <p:cxnSp>
        <p:nvCxnSpPr>
          <p:cNvPr id="24" name="Straight Arrow Connector 23"/>
          <p:cNvCxnSpPr/>
          <p:nvPr/>
        </p:nvCxnSpPr>
        <p:spPr>
          <a:xfrm>
            <a:off x="7246647" y="2555792"/>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1851" y="3101021"/>
            <a:ext cx="4554747" cy="369332"/>
          </a:xfrm>
          <a:prstGeom prst="rect">
            <a:avLst/>
          </a:prstGeom>
        </p:spPr>
        <p:txBody>
          <a:bodyPr wrap="square">
            <a:spAutoFit/>
          </a:bodyPr>
          <a:lstStyle/>
          <a:p>
            <a:r>
              <a:rPr lang="en-US" b="1" dirty="0" smtClean="0"/>
              <a:t>Square root, Trigonometry, Laws, X</a:t>
            </a:r>
            <a:r>
              <a:rPr lang="en-US" b="1" baseline="30000" dirty="0" smtClean="0"/>
              <a:t>y </a:t>
            </a:r>
            <a:r>
              <a:rPr lang="en-US" b="1" dirty="0" smtClean="0"/>
              <a:t>  </a:t>
            </a:r>
            <a:endParaRPr lang="en-IN" b="1" dirty="0"/>
          </a:p>
        </p:txBody>
      </p:sp>
      <p:sp>
        <p:nvSpPr>
          <p:cNvPr id="26" name="TextBox 25"/>
          <p:cNvSpPr txBox="1"/>
          <p:nvPr/>
        </p:nvSpPr>
        <p:spPr>
          <a:xfrm>
            <a:off x="358477" y="3632329"/>
            <a:ext cx="10834296" cy="369332"/>
          </a:xfrm>
          <a:prstGeom prst="rect">
            <a:avLst/>
          </a:prstGeom>
          <a:noFill/>
        </p:spPr>
        <p:txBody>
          <a:bodyPr wrap="square" rtlCol="0">
            <a:spAutoFit/>
          </a:bodyPr>
          <a:lstStyle/>
          <a:p>
            <a:r>
              <a:rPr lang="en-US" dirty="0" smtClean="0"/>
              <a:t>2.   8087 works on very big number i.e. </a:t>
            </a:r>
            <a:r>
              <a:rPr lang="en-US" b="1" dirty="0" smtClean="0">
                <a:solidFill>
                  <a:srgbClr val="FF0000"/>
                </a:solidFill>
              </a:rPr>
              <a:t>80 bit number</a:t>
            </a:r>
            <a:r>
              <a:rPr lang="en-US" dirty="0" smtClean="0"/>
              <a:t>.</a:t>
            </a:r>
            <a:endParaRPr lang="en-IN" dirty="0"/>
          </a:p>
        </p:txBody>
      </p:sp>
      <p:sp>
        <p:nvSpPr>
          <p:cNvPr id="27" name="TextBox 26"/>
          <p:cNvSpPr txBox="1"/>
          <p:nvPr/>
        </p:nvSpPr>
        <p:spPr>
          <a:xfrm>
            <a:off x="335473" y="4316515"/>
            <a:ext cx="10834296" cy="646331"/>
          </a:xfrm>
          <a:prstGeom prst="rect">
            <a:avLst/>
          </a:prstGeom>
          <a:noFill/>
        </p:spPr>
        <p:txBody>
          <a:bodyPr wrap="square" rtlCol="0">
            <a:spAutoFit/>
          </a:bodyPr>
          <a:lstStyle/>
          <a:p>
            <a:pPr marL="342900" indent="-342900">
              <a:buAutoNum type="arabicPeriod" startAt="3"/>
            </a:pPr>
            <a:r>
              <a:rPr lang="en-US" dirty="0" smtClean="0"/>
              <a:t>8087 has very </a:t>
            </a:r>
            <a:r>
              <a:rPr lang="en-US" b="1" dirty="0" smtClean="0">
                <a:solidFill>
                  <a:srgbClr val="FF0000"/>
                </a:solidFill>
              </a:rPr>
              <a:t>powerful instruction set</a:t>
            </a:r>
            <a:r>
              <a:rPr lang="en-US" dirty="0" smtClean="0"/>
              <a:t>. It has </a:t>
            </a:r>
            <a:r>
              <a:rPr lang="en-US" b="1" dirty="0" smtClean="0"/>
              <a:t>direct instruction </a:t>
            </a:r>
            <a:r>
              <a:rPr lang="en-US" dirty="0" smtClean="0"/>
              <a:t>to do practically everything that you see in  </a:t>
            </a:r>
          </a:p>
          <a:p>
            <a:r>
              <a:rPr lang="en-US" b="1" dirty="0" smtClean="0"/>
              <a:t>      scientific calculator</a:t>
            </a:r>
            <a:r>
              <a:rPr lang="en-US" dirty="0" smtClean="0"/>
              <a:t>. </a:t>
            </a:r>
            <a:r>
              <a:rPr lang="en-US" b="1" dirty="0" smtClean="0"/>
              <a:t>Instruction available </a:t>
            </a:r>
            <a:r>
              <a:rPr lang="en-US" dirty="0" smtClean="0"/>
              <a:t>for every </a:t>
            </a:r>
            <a:r>
              <a:rPr lang="en-US" b="1" dirty="0" smtClean="0"/>
              <a:t>button</a:t>
            </a:r>
            <a:r>
              <a:rPr lang="en-US" dirty="0" smtClean="0"/>
              <a:t> of </a:t>
            </a:r>
            <a:r>
              <a:rPr lang="en-US" b="1" dirty="0" smtClean="0"/>
              <a:t>scientific calculator</a:t>
            </a:r>
            <a:r>
              <a:rPr lang="en-US" dirty="0" smtClean="0"/>
              <a:t>.</a:t>
            </a:r>
            <a:endParaRPr lang="en-IN" dirty="0"/>
          </a:p>
        </p:txBody>
      </p:sp>
      <p:sp>
        <p:nvSpPr>
          <p:cNvPr id="28" name="TextBox 27"/>
          <p:cNvSpPr txBox="1"/>
          <p:nvPr/>
        </p:nvSpPr>
        <p:spPr>
          <a:xfrm>
            <a:off x="308155" y="5255334"/>
            <a:ext cx="10834296" cy="369332"/>
          </a:xfrm>
          <a:prstGeom prst="rect">
            <a:avLst/>
          </a:prstGeom>
          <a:noFill/>
        </p:spPr>
        <p:txBody>
          <a:bodyPr wrap="square" rtlCol="0">
            <a:spAutoFit/>
          </a:bodyPr>
          <a:lstStyle/>
          <a:p>
            <a:r>
              <a:rPr lang="en-US" dirty="0" smtClean="0"/>
              <a:t>4.   8087 has capability to work with </a:t>
            </a:r>
            <a:r>
              <a:rPr lang="en-US" b="1" dirty="0" smtClean="0">
                <a:solidFill>
                  <a:srgbClr val="FF0000"/>
                </a:solidFill>
              </a:rPr>
              <a:t>floating point numbers</a:t>
            </a:r>
            <a:r>
              <a:rPr lang="en-US" dirty="0" smtClean="0"/>
              <a:t>. i.e. </a:t>
            </a:r>
            <a:r>
              <a:rPr lang="en-US" b="1" dirty="0" smtClean="0"/>
              <a:t>fraction</a:t>
            </a:r>
            <a:r>
              <a:rPr lang="en-US" dirty="0" smtClean="0"/>
              <a:t>. Example : </a:t>
            </a:r>
            <a:r>
              <a:rPr lang="en-US" b="1" dirty="0" smtClean="0"/>
              <a:t>square root of (5.7)</a:t>
            </a:r>
            <a:endParaRPr lang="en-IN" b="1" dirty="0"/>
          </a:p>
        </p:txBody>
      </p:sp>
    </p:spTree>
    <p:extLst>
      <p:ext uri="{BB962C8B-B14F-4D97-AF65-F5344CB8AC3E}">
        <p14:creationId xmlns:p14="http://schemas.microsoft.com/office/powerpoint/2010/main" val="38407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22" grpId="0"/>
      <p:bldP spid="23"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47382" y="0"/>
            <a:ext cx="6644618" cy="6913526"/>
            <a:chOff x="3258507" y="0"/>
            <a:chExt cx="6644618" cy="691352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930699" y="5305243"/>
              <a:ext cx="580063" cy="527651"/>
              <a:chOff x="7930699" y="5305243"/>
              <a:chExt cx="580063" cy="527651"/>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Rectangle 9"/>
          <p:cNvSpPr/>
          <p:nvPr/>
        </p:nvSpPr>
        <p:spPr>
          <a:xfrm>
            <a:off x="-2" y="-17859"/>
            <a:ext cx="5926347" cy="400110"/>
          </a:xfrm>
          <a:prstGeom prst="rect">
            <a:avLst/>
          </a:prstGeom>
        </p:spPr>
        <p:txBody>
          <a:bodyPr wrap="square">
            <a:spAutoFit/>
          </a:bodyPr>
          <a:lstStyle/>
          <a:p>
            <a:r>
              <a:rPr lang="en-IN" sz="2000" b="1" u="sng" dirty="0" smtClean="0"/>
              <a:t>Co-Processor Configuration 8086 - 8087</a:t>
            </a:r>
            <a:endParaRPr lang="en-IN" sz="2000" b="1" u="sng" dirty="0"/>
          </a:p>
        </p:txBody>
      </p:sp>
      <p:sp>
        <p:nvSpPr>
          <p:cNvPr id="11" name="TextBox 10"/>
          <p:cNvSpPr txBox="1"/>
          <p:nvPr/>
        </p:nvSpPr>
        <p:spPr>
          <a:xfrm>
            <a:off x="54872" y="390426"/>
            <a:ext cx="5816597" cy="338554"/>
          </a:xfrm>
          <a:prstGeom prst="rect">
            <a:avLst/>
          </a:prstGeom>
          <a:noFill/>
        </p:spPr>
        <p:txBody>
          <a:bodyPr wrap="square" rtlCol="0">
            <a:spAutoFit/>
          </a:bodyPr>
          <a:lstStyle/>
          <a:p>
            <a:r>
              <a:rPr lang="en-IN" sz="1600" b="1" dirty="0" smtClean="0"/>
              <a:t>In the diagram following blocks are there:</a:t>
            </a:r>
            <a:endParaRPr lang="en-IN" sz="1600" b="1" dirty="0"/>
          </a:p>
        </p:txBody>
      </p:sp>
      <p:sp>
        <p:nvSpPr>
          <p:cNvPr id="7" name="Rectangle 6"/>
          <p:cNvSpPr/>
          <p:nvPr/>
        </p:nvSpPr>
        <p:spPr>
          <a:xfrm>
            <a:off x="202136" y="740209"/>
            <a:ext cx="5345246" cy="2554545"/>
          </a:xfrm>
          <a:prstGeom prst="rect">
            <a:avLst/>
          </a:prstGeom>
        </p:spPr>
        <p:txBody>
          <a:bodyPr wrap="square">
            <a:spAutoFit/>
          </a:bodyPr>
          <a:lstStyle/>
          <a:p>
            <a:pPr marL="342900" indent="-342900">
              <a:buAutoNum type="arabicPeriod"/>
            </a:pPr>
            <a:r>
              <a:rPr lang="en-US" sz="1600" b="1" dirty="0" smtClean="0">
                <a:solidFill>
                  <a:srgbClr val="FF0000"/>
                </a:solidFill>
              </a:rPr>
              <a:t>8284 Clock generator </a:t>
            </a:r>
            <a:r>
              <a:rPr lang="en-US" sz="1600" b="1" dirty="0" smtClean="0"/>
              <a:t>which is used to provide clock related signals to 8086 and other connected devices.</a:t>
            </a:r>
          </a:p>
          <a:p>
            <a:pPr marL="342900" indent="-342900">
              <a:buAutoNum type="arabicPeriod"/>
            </a:pPr>
            <a:r>
              <a:rPr lang="en-US" sz="1600" b="1" dirty="0" smtClean="0">
                <a:solidFill>
                  <a:srgbClr val="FF0000"/>
                </a:solidFill>
              </a:rPr>
              <a:t>8282 latch</a:t>
            </a:r>
            <a:r>
              <a:rPr lang="en-US" sz="1600" b="1" dirty="0" smtClean="0"/>
              <a:t> which is used separate the address bus.</a:t>
            </a:r>
          </a:p>
          <a:p>
            <a:pPr marL="342900" indent="-342900">
              <a:buAutoNum type="arabicPeriod"/>
            </a:pPr>
            <a:r>
              <a:rPr lang="en-US" sz="1600" b="1" dirty="0" smtClean="0">
                <a:solidFill>
                  <a:srgbClr val="FF0000"/>
                </a:solidFill>
              </a:rPr>
              <a:t>8286 transceiver </a:t>
            </a:r>
            <a:r>
              <a:rPr lang="en-US" sz="1600" b="1" dirty="0" smtClean="0"/>
              <a:t>which is used to separate the data bus.</a:t>
            </a:r>
          </a:p>
          <a:p>
            <a:pPr marL="342900" indent="-342900">
              <a:buAutoNum type="arabicPeriod"/>
            </a:pPr>
            <a:r>
              <a:rPr lang="en-US" sz="1600" b="1" dirty="0" smtClean="0">
                <a:solidFill>
                  <a:srgbClr val="FF0000"/>
                </a:solidFill>
              </a:rPr>
              <a:t>8288 bus controller </a:t>
            </a:r>
            <a:r>
              <a:rPr lang="en-US" sz="1600" b="1" dirty="0" smtClean="0"/>
              <a:t>which is used to handle the control bus.</a:t>
            </a:r>
          </a:p>
          <a:p>
            <a:pPr marL="342900" indent="-342900">
              <a:buAutoNum type="arabicPeriod"/>
            </a:pPr>
            <a:r>
              <a:rPr lang="en-US" sz="1600" b="1" dirty="0" smtClean="0">
                <a:solidFill>
                  <a:srgbClr val="FF0000"/>
                </a:solidFill>
              </a:rPr>
              <a:t>8087 math co-processor </a:t>
            </a:r>
            <a:r>
              <a:rPr lang="en-US" sz="1600" b="1" dirty="0" smtClean="0"/>
              <a:t>to perform complex arithmetic operations.</a:t>
            </a:r>
          </a:p>
          <a:p>
            <a:pPr marL="342900" indent="-342900">
              <a:buAutoNum type="arabicPeriod"/>
            </a:pPr>
            <a:r>
              <a:rPr lang="en-US" sz="1600" b="1" dirty="0" smtClean="0">
                <a:solidFill>
                  <a:srgbClr val="FF0000"/>
                </a:solidFill>
              </a:rPr>
              <a:t>8259 programmable interrupt controller </a:t>
            </a:r>
            <a:r>
              <a:rPr lang="en-US" sz="1600" b="1" dirty="0" smtClean="0"/>
              <a:t>to handle the interrupt request.  </a:t>
            </a:r>
            <a:endParaRPr lang="en-IN" sz="1600" dirty="0"/>
          </a:p>
        </p:txBody>
      </p:sp>
      <p:sp>
        <p:nvSpPr>
          <p:cNvPr id="13" name="Oval 12"/>
          <p:cNvSpPr/>
          <p:nvPr/>
        </p:nvSpPr>
        <p:spPr>
          <a:xfrm>
            <a:off x="6317321" y="55970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9882225" y="54684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9882225" y="184903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9903193" y="2960414"/>
            <a:ext cx="1221936" cy="1774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7861794" y="5067294"/>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9882225" y="4744041"/>
            <a:ext cx="1221936" cy="160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02136" y="3420689"/>
            <a:ext cx="6346142" cy="3293209"/>
          </a:xfrm>
          <a:prstGeom prst="rect">
            <a:avLst/>
          </a:prstGeom>
          <a:noFill/>
        </p:spPr>
        <p:txBody>
          <a:bodyPr wrap="square" rtlCol="0">
            <a:spAutoFit/>
          </a:bodyPr>
          <a:lstStyle/>
          <a:p>
            <a:pPr marL="285750" indent="-285750">
              <a:buFont typeface="Wingdings" pitchFamily="2" charset="2"/>
              <a:buChar char="Ø"/>
            </a:pPr>
            <a:r>
              <a:rPr lang="en-US" sz="1600" dirty="0" smtClean="0">
                <a:solidFill>
                  <a:srgbClr val="FF0000"/>
                </a:solidFill>
              </a:rPr>
              <a:t>8259</a:t>
            </a:r>
            <a:r>
              <a:rPr lang="en-US" sz="1600" dirty="0" smtClean="0"/>
              <a:t> is used to increase the </a:t>
            </a:r>
            <a:r>
              <a:rPr lang="en-US" sz="1600" dirty="0" smtClean="0">
                <a:solidFill>
                  <a:srgbClr val="FF0000"/>
                </a:solidFill>
              </a:rPr>
              <a:t>number of interrupts</a:t>
            </a:r>
            <a:r>
              <a:rPr lang="en-US" sz="1600" dirty="0" smtClean="0"/>
              <a:t>. </a:t>
            </a:r>
          </a:p>
          <a:p>
            <a:pPr marL="285750" indent="-285750">
              <a:buFont typeface="Wingdings" pitchFamily="2" charset="2"/>
              <a:buChar char="Ø"/>
            </a:pPr>
            <a:r>
              <a:rPr lang="en-US" sz="1600" dirty="0"/>
              <a:t>8259 device is used to handle the interrupt requests and send it to the processor</a:t>
            </a:r>
            <a:r>
              <a:rPr lang="en-US" sz="1600" dirty="0" smtClean="0"/>
              <a:t>.</a:t>
            </a:r>
            <a:endParaRPr lang="en-US" sz="1600" dirty="0" smtClean="0"/>
          </a:p>
          <a:p>
            <a:pPr marL="285750" indent="-285750">
              <a:buFont typeface="Wingdings" pitchFamily="2" charset="2"/>
              <a:buChar char="Ø"/>
            </a:pPr>
            <a:r>
              <a:rPr lang="en-US" sz="1600" dirty="0" smtClean="0"/>
              <a:t>Any device which wants to interrupt the processor can not directly interrupt the processor it will send interrupt request to 8259.</a:t>
            </a:r>
          </a:p>
          <a:p>
            <a:pPr marL="285750" indent="-285750">
              <a:buFont typeface="Wingdings" pitchFamily="2" charset="2"/>
              <a:buChar char="Ø"/>
            </a:pPr>
            <a:r>
              <a:rPr lang="en-US" sz="1600" dirty="0" smtClean="0"/>
              <a:t>8259 will send that interrupt request through INTR pin which is non-vectored(Processor don’t know the address of an ISR).</a:t>
            </a:r>
          </a:p>
          <a:p>
            <a:pPr marL="285750" indent="-285750">
              <a:buFont typeface="Wingdings" pitchFamily="2" charset="2"/>
              <a:buChar char="Ø"/>
            </a:pPr>
            <a:r>
              <a:rPr lang="en-US" sz="1600" dirty="0" smtClean="0"/>
              <a:t>8086 sends the status signal to 8288 to generate INTA bar s/g</a:t>
            </a:r>
          </a:p>
          <a:p>
            <a:pPr marL="285750" indent="-285750">
              <a:buFont typeface="Wingdings" pitchFamily="2" charset="2"/>
              <a:buChar char="Ø"/>
            </a:pPr>
            <a:r>
              <a:rPr lang="en-US" sz="1600" dirty="0" smtClean="0"/>
              <a:t>8288 will generate the INTA bar signal to ask vector number. 8259 calculates the vector address. </a:t>
            </a:r>
          </a:p>
          <a:p>
            <a:pPr marL="285750" indent="-285750">
              <a:buFont typeface="Wingdings" pitchFamily="2" charset="2"/>
              <a:buChar char="Ø"/>
            </a:pPr>
            <a:r>
              <a:rPr lang="en-US" sz="1600" dirty="0" smtClean="0"/>
              <a:t>Again 8086 generate second time INTA bar signal through 8288.</a:t>
            </a:r>
          </a:p>
          <a:p>
            <a:pPr marL="285750" indent="-285750">
              <a:buFont typeface="Wingdings" pitchFamily="2" charset="2"/>
              <a:buChar char="Ø"/>
            </a:pPr>
            <a:r>
              <a:rPr lang="en-US" sz="1600" dirty="0" smtClean="0"/>
              <a:t>After receiving second time INTA bar 8259 will  provide vector number of an ISR to 8086 and 8086 executes that interrupt. </a:t>
            </a:r>
            <a:r>
              <a:rPr lang="en-US" sz="1600" dirty="0" smtClean="0"/>
              <a:t> </a:t>
            </a:r>
          </a:p>
        </p:txBody>
      </p:sp>
      <p:sp>
        <p:nvSpPr>
          <p:cNvPr id="20" name="Oval 19"/>
          <p:cNvSpPr/>
          <p:nvPr/>
        </p:nvSpPr>
        <p:spPr>
          <a:xfrm>
            <a:off x="11043409" y="5067294"/>
            <a:ext cx="872807" cy="5033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flipH="1">
            <a:off x="10871325" y="5411558"/>
            <a:ext cx="4656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083730" y="4128380"/>
            <a:ext cx="1135844" cy="938914"/>
            <a:chOff x="5183821" y="2598345"/>
            <a:chExt cx="1135844" cy="938914"/>
          </a:xfrm>
        </p:grpSpPr>
        <p:cxnSp>
          <p:nvCxnSpPr>
            <p:cNvPr id="12" name="Straight Connector 11"/>
            <p:cNvCxnSpPr/>
            <p:nvPr/>
          </p:nvCxnSpPr>
          <p:spPr>
            <a:xfrm flipH="1">
              <a:off x="5542855" y="2598345"/>
              <a:ext cx="9054" cy="9389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51909" y="3501047"/>
              <a:ext cx="7677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183821" y="2598345"/>
              <a:ext cx="35903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8646060" y="3992576"/>
            <a:ext cx="525101" cy="2625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8472762" y="3610786"/>
            <a:ext cx="610968" cy="381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9136411" y="3801681"/>
            <a:ext cx="1113785" cy="472514"/>
            <a:chOff x="5205880" y="2444367"/>
            <a:chExt cx="1113785" cy="472514"/>
          </a:xfrm>
        </p:grpSpPr>
        <p:cxnSp>
          <p:nvCxnSpPr>
            <p:cNvPr id="36" name="Straight Connector 35"/>
            <p:cNvCxnSpPr/>
            <p:nvPr/>
          </p:nvCxnSpPr>
          <p:spPr>
            <a:xfrm flipH="1">
              <a:off x="5935787" y="2444367"/>
              <a:ext cx="9054" cy="4694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05880" y="2449043"/>
              <a:ext cx="7677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35787" y="2916881"/>
              <a:ext cx="38387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a:off x="10850170" y="4457517"/>
            <a:ext cx="0" cy="441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1002570" y="4457516"/>
            <a:ext cx="0" cy="441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520289" y="5917043"/>
            <a:ext cx="69928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9600261" y="1026334"/>
            <a:ext cx="1" cy="49239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9136411" y="1002795"/>
            <a:ext cx="5362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8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fade">
                                      <p:cBhvr>
                                        <p:cTn id="52" dur="500"/>
                                        <p:tgtEl>
                                          <p:spTgt spid="7">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Effect transition="in" filter="fade">
                                      <p:cBhvr>
                                        <p:cTn id="61" dur="500"/>
                                        <p:tgtEl>
                                          <p:spTgt spid="7">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
                                            <p:txEl>
                                              <p:pRg st="0" end="0"/>
                                            </p:txEl>
                                          </p:spTgt>
                                        </p:tgtEl>
                                        <p:attrNameLst>
                                          <p:attrName>style.visibility</p:attrName>
                                        </p:attrNameLst>
                                      </p:cBhvr>
                                      <p:to>
                                        <p:strVal val="visible"/>
                                      </p:to>
                                    </p:set>
                                    <p:animEffect transition="in" filter="fade">
                                      <p:cBhvr>
                                        <p:cTn id="66" dur="500"/>
                                        <p:tgtEl>
                                          <p:spTgt spid="1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
                                            <p:txEl>
                                              <p:pRg st="1" end="1"/>
                                            </p:txEl>
                                          </p:spTgt>
                                        </p:tgtEl>
                                        <p:attrNameLst>
                                          <p:attrName>style.visibility</p:attrName>
                                        </p:attrNameLst>
                                      </p:cBhvr>
                                      <p:to>
                                        <p:strVal val="visible"/>
                                      </p:to>
                                    </p:set>
                                    <p:animEffect transition="in" filter="fade">
                                      <p:cBhvr>
                                        <p:cTn id="71" dur="500"/>
                                        <p:tgtEl>
                                          <p:spTgt spid="19">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
                                            <p:txEl>
                                              <p:pRg st="2" end="2"/>
                                            </p:txEl>
                                          </p:spTgt>
                                        </p:tgtEl>
                                        <p:attrNameLst>
                                          <p:attrName>style.visibility</p:attrName>
                                        </p:attrNameLst>
                                      </p:cBhvr>
                                      <p:to>
                                        <p:strVal val="visible"/>
                                      </p:to>
                                    </p:set>
                                    <p:animEffect transition="in" filter="fade">
                                      <p:cBhvr>
                                        <p:cTn id="80" dur="500"/>
                                        <p:tgtEl>
                                          <p:spTgt spid="1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xEl>
                                              <p:pRg st="3" end="3"/>
                                            </p:txEl>
                                          </p:spTgt>
                                        </p:tgtEl>
                                        <p:attrNameLst>
                                          <p:attrName>style.visibility</p:attrName>
                                        </p:attrNameLst>
                                      </p:cBhvr>
                                      <p:to>
                                        <p:strVal val="visible"/>
                                      </p:to>
                                    </p:set>
                                    <p:animEffect transition="in" filter="fade">
                                      <p:cBhvr>
                                        <p:cTn id="90" dur="500"/>
                                        <p:tgtEl>
                                          <p:spTgt spid="19">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9">
                                            <p:txEl>
                                              <p:pRg st="4" end="4"/>
                                            </p:txEl>
                                          </p:spTgt>
                                        </p:tgtEl>
                                        <p:attrNameLst>
                                          <p:attrName>style.visibility</p:attrName>
                                        </p:attrNameLst>
                                      </p:cBhvr>
                                      <p:to>
                                        <p:strVal val="visible"/>
                                      </p:to>
                                    </p:set>
                                    <p:animEffect transition="in" filter="fade">
                                      <p:cBhvr>
                                        <p:cTn id="104" dur="500"/>
                                        <p:tgtEl>
                                          <p:spTgt spid="19">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500"/>
                                        <p:tgtEl>
                                          <p:spTgt spid="3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9">
                                            <p:txEl>
                                              <p:pRg st="5" end="5"/>
                                            </p:txEl>
                                          </p:spTgt>
                                        </p:tgtEl>
                                        <p:attrNameLst>
                                          <p:attrName>style.visibility</p:attrName>
                                        </p:attrNameLst>
                                      </p:cBhvr>
                                      <p:to>
                                        <p:strVal val="visible"/>
                                      </p:to>
                                    </p:set>
                                    <p:animEffect transition="in" filter="fade">
                                      <p:cBhvr>
                                        <p:cTn id="118" dur="500"/>
                                        <p:tgtEl>
                                          <p:spTgt spid="19">
                                            <p:txEl>
                                              <p:pRg st="5" end="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
                                            <p:txEl>
                                              <p:pRg st="6" end="6"/>
                                            </p:txEl>
                                          </p:spTgt>
                                        </p:tgtEl>
                                        <p:attrNameLst>
                                          <p:attrName>style.visibility</p:attrName>
                                        </p:attrNameLst>
                                      </p:cBhvr>
                                      <p:to>
                                        <p:strVal val="visible"/>
                                      </p:to>
                                    </p:set>
                                    <p:animEffect transition="in" filter="fade">
                                      <p:cBhvr>
                                        <p:cTn id="128" dur="500"/>
                                        <p:tgtEl>
                                          <p:spTgt spid="19">
                                            <p:txEl>
                                              <p:pRg st="6" end="6"/>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500"/>
                                        <p:tgtEl>
                                          <p:spTgt spid="4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9">
                                            <p:txEl>
                                              <p:pRg st="7" end="7"/>
                                            </p:txEl>
                                          </p:spTgt>
                                        </p:tgtEl>
                                        <p:attrNameLst>
                                          <p:attrName>style.visibility</p:attrName>
                                        </p:attrNameLst>
                                      </p:cBhvr>
                                      <p:to>
                                        <p:strVal val="visible"/>
                                      </p:to>
                                    </p:set>
                                    <p:animEffect transition="in" filter="fade">
                                      <p:cBhvr>
                                        <p:cTn id="138" dur="500"/>
                                        <p:tgtEl>
                                          <p:spTgt spid="19">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fade">
                                      <p:cBhvr>
                                        <p:cTn id="148" dur="500"/>
                                        <p:tgtEl>
                                          <p:spTgt spid="4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0"/>
                                        </p:tgtEl>
                                        <p:attrNameLst>
                                          <p:attrName>style.visibility</p:attrName>
                                        </p:attrNameLst>
                                      </p:cBhvr>
                                      <p:to>
                                        <p:strVal val="visible"/>
                                      </p:to>
                                    </p:set>
                                    <p:animEffect transition="in" filter="fade">
                                      <p:cBhvr>
                                        <p:cTn id="1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17" grpId="0" animBg="1"/>
      <p:bldP spid="18" grpId="0" animBg="1"/>
      <p:bldP spid="20"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72" y="239518"/>
            <a:ext cx="4433035" cy="369332"/>
          </a:xfrm>
          <a:prstGeom prst="rect">
            <a:avLst/>
          </a:prstGeom>
        </p:spPr>
        <p:txBody>
          <a:bodyPr wrap="square">
            <a:spAutoFit/>
          </a:bodyPr>
          <a:lstStyle/>
          <a:p>
            <a:r>
              <a:rPr lang="en-US" b="1" dirty="0" smtClean="0">
                <a:solidFill>
                  <a:schemeClr val="tx1">
                    <a:lumMod val="95000"/>
                    <a:lumOff val="5000"/>
                  </a:schemeClr>
                </a:solidFill>
              </a:rPr>
              <a:t>Who </a:t>
            </a:r>
            <a:r>
              <a:rPr lang="en-US" b="1" dirty="0" smtClean="0">
                <a:solidFill>
                  <a:schemeClr val="tx1">
                    <a:lumMod val="95000"/>
                    <a:lumOff val="5000"/>
                  </a:schemeClr>
                </a:solidFill>
              </a:rPr>
              <a:t>wants to interrupt the 8086 processor? </a:t>
            </a:r>
            <a:endParaRPr lang="en-IN" dirty="0">
              <a:solidFill>
                <a:schemeClr val="tx1">
                  <a:lumMod val="95000"/>
                  <a:lumOff val="5000"/>
                </a:schemeClr>
              </a:solidFill>
            </a:endParaRPr>
          </a:p>
        </p:txBody>
      </p:sp>
      <p:sp>
        <p:nvSpPr>
          <p:cNvPr id="5" name="Rectangle 4"/>
          <p:cNvSpPr/>
          <p:nvPr/>
        </p:nvSpPr>
        <p:spPr>
          <a:xfrm>
            <a:off x="298765" y="639628"/>
            <a:ext cx="742384" cy="400110"/>
          </a:xfrm>
          <a:prstGeom prst="rect">
            <a:avLst/>
          </a:prstGeom>
        </p:spPr>
        <p:txBody>
          <a:bodyPr wrap="square">
            <a:spAutoFit/>
          </a:bodyPr>
          <a:lstStyle/>
          <a:p>
            <a:r>
              <a:rPr lang="en-US" sz="2000" b="1" dirty="0" smtClean="0">
                <a:solidFill>
                  <a:srgbClr val="FF0000"/>
                </a:solidFill>
              </a:rPr>
              <a:t>8087 </a:t>
            </a:r>
            <a:endParaRPr lang="en-IN" sz="2000" dirty="0">
              <a:solidFill>
                <a:srgbClr val="FF0000"/>
              </a:solidFill>
            </a:endParaRPr>
          </a:p>
        </p:txBody>
      </p:sp>
      <p:sp>
        <p:nvSpPr>
          <p:cNvPr id="6" name="Rectangle 5"/>
          <p:cNvSpPr/>
          <p:nvPr/>
        </p:nvSpPr>
        <p:spPr>
          <a:xfrm>
            <a:off x="4590107" y="258074"/>
            <a:ext cx="4724256" cy="369332"/>
          </a:xfrm>
          <a:prstGeom prst="rect">
            <a:avLst/>
          </a:prstGeom>
        </p:spPr>
        <p:txBody>
          <a:bodyPr wrap="square">
            <a:spAutoFit/>
          </a:bodyPr>
          <a:lstStyle/>
          <a:p>
            <a:r>
              <a:rPr lang="en-US" b="1" dirty="0" smtClean="0">
                <a:solidFill>
                  <a:schemeClr val="tx1">
                    <a:lumMod val="95000"/>
                    <a:lumOff val="5000"/>
                  </a:schemeClr>
                </a:solidFill>
              </a:rPr>
              <a:t>When 8087 wants to interrupt the processor? </a:t>
            </a:r>
            <a:endParaRPr lang="en-IN" b="1" dirty="0">
              <a:solidFill>
                <a:schemeClr val="tx1">
                  <a:lumMod val="95000"/>
                  <a:lumOff val="5000"/>
                </a:schemeClr>
              </a:solidFill>
            </a:endParaRPr>
          </a:p>
        </p:txBody>
      </p:sp>
      <p:sp>
        <p:nvSpPr>
          <p:cNvPr id="7" name="Rectangle 6"/>
          <p:cNvSpPr/>
          <p:nvPr/>
        </p:nvSpPr>
        <p:spPr>
          <a:xfrm>
            <a:off x="9124384" y="258074"/>
            <a:ext cx="3067615" cy="707886"/>
          </a:xfrm>
          <a:prstGeom prst="rect">
            <a:avLst/>
          </a:prstGeom>
        </p:spPr>
        <p:txBody>
          <a:bodyPr wrap="square">
            <a:spAutoFit/>
          </a:bodyPr>
          <a:lstStyle/>
          <a:p>
            <a:r>
              <a:rPr lang="en-US" sz="2000" b="1" dirty="0" smtClean="0">
                <a:solidFill>
                  <a:srgbClr val="FF0000"/>
                </a:solidFill>
              </a:rPr>
              <a:t>8087 wants to become bus master </a:t>
            </a:r>
            <a:endParaRPr lang="en-IN" sz="2000" dirty="0">
              <a:solidFill>
                <a:srgbClr val="FF0000"/>
              </a:solidFill>
            </a:endParaRPr>
          </a:p>
        </p:txBody>
      </p:sp>
      <p:grpSp>
        <p:nvGrpSpPr>
          <p:cNvPr id="8" name="Group 7"/>
          <p:cNvGrpSpPr/>
          <p:nvPr/>
        </p:nvGrpSpPr>
        <p:grpSpPr>
          <a:xfrm>
            <a:off x="10658191" y="639628"/>
            <a:ext cx="397892" cy="360772"/>
            <a:chOff x="10401299" y="1300899"/>
            <a:chExt cx="587976" cy="408418"/>
          </a:xfrm>
        </p:grpSpPr>
        <p:cxnSp>
          <p:nvCxnSpPr>
            <p:cNvPr id="9" name="Straight Connector 8"/>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5548265" y="1146883"/>
            <a:ext cx="6556217" cy="369332"/>
          </a:xfrm>
          <a:prstGeom prst="rect">
            <a:avLst/>
          </a:prstGeom>
        </p:spPr>
        <p:txBody>
          <a:bodyPr wrap="square">
            <a:spAutoFit/>
          </a:bodyPr>
          <a:lstStyle/>
          <a:p>
            <a:r>
              <a:rPr lang="en-US" dirty="0" smtClean="0">
                <a:solidFill>
                  <a:schemeClr val="tx1">
                    <a:lumMod val="95000"/>
                    <a:lumOff val="5000"/>
                  </a:schemeClr>
                </a:solidFill>
              </a:rPr>
              <a:t>If 8087 wants to become bus master it will send </a:t>
            </a:r>
            <a:r>
              <a:rPr lang="en-US" b="1" dirty="0" smtClean="0">
                <a:solidFill>
                  <a:srgbClr val="FF0000"/>
                </a:solidFill>
              </a:rPr>
              <a:t>bus request</a:t>
            </a:r>
            <a:endParaRPr lang="en-IN" b="1" dirty="0">
              <a:solidFill>
                <a:srgbClr val="FF0000"/>
              </a:solidFill>
            </a:endParaRPr>
          </a:p>
        </p:txBody>
      </p:sp>
      <p:sp>
        <p:nvSpPr>
          <p:cNvPr id="12" name="Rectangle 11"/>
          <p:cNvSpPr/>
          <p:nvPr/>
        </p:nvSpPr>
        <p:spPr>
          <a:xfrm>
            <a:off x="5548264" y="1638872"/>
            <a:ext cx="6556217" cy="369332"/>
          </a:xfrm>
          <a:prstGeom prst="rect">
            <a:avLst/>
          </a:prstGeom>
        </p:spPr>
        <p:txBody>
          <a:bodyPr wrap="square">
            <a:spAutoFit/>
          </a:bodyPr>
          <a:lstStyle/>
          <a:p>
            <a:r>
              <a:rPr lang="en-US" dirty="0" smtClean="0">
                <a:solidFill>
                  <a:schemeClr val="tx1">
                    <a:lumMod val="95000"/>
                    <a:lumOff val="5000"/>
                  </a:schemeClr>
                </a:solidFill>
              </a:rPr>
              <a:t>There is a difference between </a:t>
            </a:r>
            <a:r>
              <a:rPr lang="en-US" b="1" dirty="0" smtClean="0">
                <a:solidFill>
                  <a:srgbClr val="FF0000"/>
                </a:solidFill>
              </a:rPr>
              <a:t>bus request </a:t>
            </a:r>
            <a:r>
              <a:rPr lang="en-US" dirty="0" smtClean="0">
                <a:solidFill>
                  <a:schemeClr val="tx1">
                    <a:lumMod val="95000"/>
                    <a:lumOff val="5000"/>
                  </a:schemeClr>
                </a:solidFill>
              </a:rPr>
              <a:t>and</a:t>
            </a:r>
            <a:r>
              <a:rPr lang="en-US" b="1" dirty="0" smtClean="0">
                <a:solidFill>
                  <a:schemeClr val="tx1">
                    <a:lumMod val="95000"/>
                    <a:lumOff val="5000"/>
                  </a:schemeClr>
                </a:solidFill>
              </a:rPr>
              <a:t> </a:t>
            </a:r>
            <a:r>
              <a:rPr lang="en-US" b="1" dirty="0" smtClean="0">
                <a:solidFill>
                  <a:srgbClr val="FF0000"/>
                </a:solidFill>
              </a:rPr>
              <a:t>interrupt request</a:t>
            </a:r>
            <a:endParaRPr lang="en-IN" dirty="0">
              <a:solidFill>
                <a:srgbClr val="FF0000"/>
              </a:solidFill>
            </a:endParaRPr>
          </a:p>
        </p:txBody>
      </p:sp>
      <p:sp>
        <p:nvSpPr>
          <p:cNvPr id="13" name="Rectangle 12"/>
          <p:cNvSpPr/>
          <p:nvPr/>
        </p:nvSpPr>
        <p:spPr>
          <a:xfrm>
            <a:off x="298765" y="1193049"/>
            <a:ext cx="4590107" cy="646331"/>
          </a:xfrm>
          <a:prstGeom prst="rect">
            <a:avLst/>
          </a:prstGeom>
        </p:spPr>
        <p:txBody>
          <a:bodyPr wrap="square">
            <a:spAutoFit/>
          </a:bodyPr>
          <a:lstStyle/>
          <a:p>
            <a:r>
              <a:rPr lang="en-US" dirty="0" smtClean="0">
                <a:solidFill>
                  <a:schemeClr val="tx1">
                    <a:lumMod val="95000"/>
                    <a:lumOff val="5000"/>
                  </a:schemeClr>
                </a:solidFill>
              </a:rPr>
              <a:t>When any device wants </a:t>
            </a:r>
            <a:r>
              <a:rPr lang="en-US" b="1" dirty="0" smtClean="0">
                <a:solidFill>
                  <a:schemeClr val="tx1">
                    <a:lumMod val="95000"/>
                    <a:lumOff val="5000"/>
                  </a:schemeClr>
                </a:solidFill>
              </a:rPr>
              <a:t>service </a:t>
            </a:r>
            <a:r>
              <a:rPr lang="en-US" dirty="0" smtClean="0">
                <a:solidFill>
                  <a:schemeClr val="tx1">
                    <a:lumMod val="95000"/>
                    <a:lumOff val="5000"/>
                  </a:schemeClr>
                </a:solidFill>
              </a:rPr>
              <a:t>or if there is </a:t>
            </a:r>
            <a:r>
              <a:rPr lang="en-US" b="1" dirty="0" smtClean="0">
                <a:solidFill>
                  <a:schemeClr val="tx1">
                    <a:lumMod val="95000"/>
                    <a:lumOff val="5000"/>
                  </a:schemeClr>
                </a:solidFill>
              </a:rPr>
              <a:t>problem</a:t>
            </a:r>
            <a:r>
              <a:rPr lang="en-US" dirty="0" smtClean="0">
                <a:solidFill>
                  <a:schemeClr val="tx1">
                    <a:lumMod val="95000"/>
                    <a:lumOff val="5000"/>
                  </a:schemeClr>
                </a:solidFill>
              </a:rPr>
              <a:t> it will send </a:t>
            </a:r>
            <a:r>
              <a:rPr lang="en-US" b="1" dirty="0" smtClean="0">
                <a:solidFill>
                  <a:srgbClr val="FF0000"/>
                </a:solidFill>
              </a:rPr>
              <a:t>interrupt request</a:t>
            </a:r>
            <a:endParaRPr lang="en-IN" b="1" dirty="0">
              <a:solidFill>
                <a:srgbClr val="FF0000"/>
              </a:solidFill>
            </a:endParaRPr>
          </a:p>
        </p:txBody>
      </p:sp>
      <p:sp>
        <p:nvSpPr>
          <p:cNvPr id="14" name="Rectangle 13"/>
          <p:cNvSpPr/>
          <p:nvPr/>
        </p:nvSpPr>
        <p:spPr>
          <a:xfrm>
            <a:off x="157072" y="2307319"/>
            <a:ext cx="7755657" cy="1754326"/>
          </a:xfrm>
          <a:prstGeom prst="rect">
            <a:avLst/>
          </a:prstGeom>
        </p:spPr>
        <p:txBody>
          <a:bodyPr wrap="square">
            <a:spAutoFit/>
          </a:bodyPr>
          <a:lstStyle/>
          <a:p>
            <a:pPr marL="285750" indent="-285750">
              <a:buFont typeface="Wingdings" pitchFamily="2" charset="2"/>
              <a:buChar char="Ø"/>
            </a:pPr>
            <a:r>
              <a:rPr lang="en-US" dirty="0" smtClean="0">
                <a:solidFill>
                  <a:schemeClr val="tx1">
                    <a:lumMod val="95000"/>
                    <a:lumOff val="5000"/>
                  </a:schemeClr>
                </a:solidFill>
              </a:rPr>
              <a:t>8087 dose the </a:t>
            </a:r>
            <a:r>
              <a:rPr lang="en-US" b="1" dirty="0" smtClean="0">
                <a:solidFill>
                  <a:srgbClr val="FF0000"/>
                </a:solidFill>
              </a:rPr>
              <a:t>floating point </a:t>
            </a:r>
            <a:r>
              <a:rPr lang="en-US" dirty="0" smtClean="0">
                <a:solidFill>
                  <a:schemeClr val="tx1">
                    <a:lumMod val="95000"/>
                    <a:lumOff val="5000"/>
                  </a:schemeClr>
                </a:solidFill>
              </a:rPr>
              <a:t>operations.</a:t>
            </a:r>
          </a:p>
          <a:p>
            <a:pPr marL="285750" indent="-285750">
              <a:buFont typeface="Wingdings" pitchFamily="2" charset="2"/>
              <a:buChar char="Ø"/>
            </a:pPr>
            <a:r>
              <a:rPr lang="en-US" dirty="0" smtClean="0">
                <a:solidFill>
                  <a:schemeClr val="tx1">
                    <a:lumMod val="95000"/>
                    <a:lumOff val="5000"/>
                  </a:schemeClr>
                </a:solidFill>
              </a:rPr>
              <a:t>During those operations there </a:t>
            </a:r>
            <a:r>
              <a:rPr lang="en-US" b="1" dirty="0" smtClean="0">
                <a:solidFill>
                  <a:srgbClr val="FF0000"/>
                </a:solidFill>
              </a:rPr>
              <a:t>6</a:t>
            </a:r>
            <a:r>
              <a:rPr lang="en-US" dirty="0" smtClean="0">
                <a:solidFill>
                  <a:schemeClr val="tx1">
                    <a:lumMod val="95000"/>
                    <a:lumOff val="5000"/>
                  </a:schemeClr>
                </a:solidFill>
              </a:rPr>
              <a:t> types of </a:t>
            </a:r>
            <a:r>
              <a:rPr lang="en-US" b="1" dirty="0" smtClean="0">
                <a:solidFill>
                  <a:srgbClr val="FF0000"/>
                </a:solidFill>
              </a:rPr>
              <a:t>errors or exceptions </a:t>
            </a:r>
            <a:r>
              <a:rPr lang="en-US" dirty="0" smtClean="0">
                <a:solidFill>
                  <a:schemeClr val="tx1">
                    <a:lumMod val="95000"/>
                    <a:lumOff val="5000"/>
                  </a:schemeClr>
                </a:solidFill>
              </a:rPr>
              <a:t>can occurs :</a:t>
            </a:r>
          </a:p>
          <a:p>
            <a:pPr marL="285750" indent="-285750">
              <a:buFont typeface="Wingdings" pitchFamily="2" charset="2"/>
              <a:buChar char="Ø"/>
            </a:pPr>
            <a:r>
              <a:rPr lang="en-US" dirty="0" smtClean="0">
                <a:solidFill>
                  <a:schemeClr val="tx1">
                    <a:lumMod val="95000"/>
                    <a:lumOff val="5000"/>
                  </a:schemeClr>
                </a:solidFill>
              </a:rPr>
              <a:t>Precision, divide zero, overflow, underflow, invalid operation, denormal</a:t>
            </a:r>
          </a:p>
          <a:p>
            <a:pPr marL="285750" indent="-285750">
              <a:buFont typeface="Wingdings" pitchFamily="2" charset="2"/>
              <a:buChar char="Ø"/>
            </a:pPr>
            <a:r>
              <a:rPr lang="en-US" dirty="0" smtClean="0">
                <a:solidFill>
                  <a:schemeClr val="tx1">
                    <a:lumMod val="95000"/>
                    <a:lumOff val="5000"/>
                  </a:schemeClr>
                </a:solidFill>
              </a:rPr>
              <a:t>If there is any type of error occurred 8087 interrupt the processor</a:t>
            </a:r>
          </a:p>
          <a:p>
            <a:pPr marL="285750" indent="-285750">
              <a:buFont typeface="Wingdings" pitchFamily="2" charset="2"/>
              <a:buChar char="Ø"/>
            </a:pPr>
            <a:r>
              <a:rPr lang="en-US" dirty="0" smtClean="0">
                <a:solidFill>
                  <a:schemeClr val="tx1">
                    <a:lumMod val="95000"/>
                    <a:lumOff val="5000"/>
                  </a:schemeClr>
                </a:solidFill>
              </a:rPr>
              <a:t>But it can not directly interrupt to processor.</a:t>
            </a:r>
          </a:p>
          <a:p>
            <a:pPr marL="285750" indent="-285750">
              <a:buFont typeface="Wingdings" pitchFamily="2" charset="2"/>
              <a:buChar char="Ø"/>
            </a:pPr>
            <a:r>
              <a:rPr lang="en-US" dirty="0" smtClean="0">
                <a:solidFill>
                  <a:schemeClr val="tx1">
                    <a:lumMod val="95000"/>
                    <a:lumOff val="5000"/>
                  </a:schemeClr>
                </a:solidFill>
              </a:rPr>
              <a:t>It will interrupt through 8259.</a:t>
            </a:r>
            <a:r>
              <a:rPr lang="en-US" dirty="0" smtClean="0">
                <a:solidFill>
                  <a:schemeClr val="tx1">
                    <a:lumMod val="95000"/>
                    <a:lumOff val="5000"/>
                  </a:schemeClr>
                </a:solidFill>
              </a:rPr>
              <a:t> </a:t>
            </a:r>
            <a:endParaRPr lang="en-IN" dirty="0">
              <a:solidFill>
                <a:srgbClr val="FF0000"/>
              </a:solidFill>
            </a:endParaRPr>
          </a:p>
        </p:txBody>
      </p:sp>
    </p:spTree>
    <p:extLst>
      <p:ext uri="{BB962C8B-B14F-4D97-AF65-F5344CB8AC3E}">
        <p14:creationId xmlns:p14="http://schemas.microsoft.com/office/powerpoint/2010/main" val="33195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fade">
                                      <p:cBhvr>
                                        <p:cTn id="47" dur="500"/>
                                        <p:tgtEl>
                                          <p:spTgt spid="1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fade">
                                      <p:cBhvr>
                                        <p:cTn id="52" dur="500"/>
                                        <p:tgtEl>
                                          <p:spTgt spid="1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xEl>
                                              <p:pRg st="3" end="3"/>
                                            </p:txEl>
                                          </p:spTgt>
                                        </p:tgtEl>
                                        <p:attrNameLst>
                                          <p:attrName>style.visibility</p:attrName>
                                        </p:attrNameLst>
                                      </p:cBhvr>
                                      <p:to>
                                        <p:strVal val="visible"/>
                                      </p:to>
                                    </p:set>
                                    <p:animEffect transition="in" filter="fade">
                                      <p:cBhvr>
                                        <p:cTn id="57" dur="500"/>
                                        <p:tgtEl>
                                          <p:spTgt spid="1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4" end="4"/>
                                            </p:txEl>
                                          </p:spTgt>
                                        </p:tgtEl>
                                        <p:attrNameLst>
                                          <p:attrName>style.visibility</p:attrName>
                                        </p:attrNameLst>
                                      </p:cBhvr>
                                      <p:to>
                                        <p:strVal val="visible"/>
                                      </p:to>
                                    </p:set>
                                    <p:animEffect transition="in" filter="fade">
                                      <p:cBhvr>
                                        <p:cTn id="62" dur="500"/>
                                        <p:tgtEl>
                                          <p:spTgt spid="1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xEl>
                                              <p:pRg st="5" end="5"/>
                                            </p:txEl>
                                          </p:spTgt>
                                        </p:tgtEl>
                                        <p:attrNameLst>
                                          <p:attrName>style.visibility</p:attrName>
                                        </p:attrNameLst>
                                      </p:cBhvr>
                                      <p:to>
                                        <p:strVal val="visible"/>
                                      </p:to>
                                    </p:set>
                                    <p:animEffect transition="in" filter="fade">
                                      <p:cBhvr>
                                        <p:cTn id="6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11500" y="0"/>
            <a:ext cx="6180499" cy="6913526"/>
            <a:chOff x="3258507" y="0"/>
            <a:chExt cx="6644618" cy="691352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7930699" y="5305243"/>
              <a:ext cx="580063" cy="527651"/>
              <a:chOff x="7930699" y="5305243"/>
              <a:chExt cx="580063" cy="527651"/>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Rectangle 9"/>
          <p:cNvSpPr/>
          <p:nvPr/>
        </p:nvSpPr>
        <p:spPr>
          <a:xfrm>
            <a:off x="117696" y="170007"/>
            <a:ext cx="6192569" cy="646331"/>
          </a:xfrm>
          <a:prstGeom prst="rect">
            <a:avLst/>
          </a:prstGeom>
        </p:spPr>
        <p:txBody>
          <a:bodyPr wrap="square">
            <a:spAutoFit/>
          </a:bodyPr>
          <a:lstStyle/>
          <a:p>
            <a:r>
              <a:rPr lang="en-US" dirty="0" smtClean="0">
                <a:solidFill>
                  <a:schemeClr val="tx1">
                    <a:lumMod val="95000"/>
                    <a:lumOff val="5000"/>
                  </a:schemeClr>
                </a:solidFill>
              </a:rPr>
              <a:t>8087 is also a processor, it can also become a bus master to perform operations.</a:t>
            </a:r>
            <a:endParaRPr lang="en-IN" b="1" dirty="0">
              <a:solidFill>
                <a:srgbClr val="FF0000"/>
              </a:solidFill>
            </a:endParaRPr>
          </a:p>
        </p:txBody>
      </p:sp>
      <p:sp>
        <p:nvSpPr>
          <p:cNvPr id="11" name="Rectangle 10"/>
          <p:cNvSpPr/>
          <p:nvPr/>
        </p:nvSpPr>
        <p:spPr>
          <a:xfrm>
            <a:off x="117695" y="843516"/>
            <a:ext cx="6192569" cy="369332"/>
          </a:xfrm>
          <a:prstGeom prst="rect">
            <a:avLst/>
          </a:prstGeom>
        </p:spPr>
        <p:txBody>
          <a:bodyPr wrap="square">
            <a:spAutoFit/>
          </a:bodyPr>
          <a:lstStyle/>
          <a:p>
            <a:r>
              <a:rPr lang="en-US" dirty="0" smtClean="0">
                <a:solidFill>
                  <a:schemeClr val="tx1">
                    <a:lumMod val="95000"/>
                    <a:lumOff val="5000"/>
                  </a:schemeClr>
                </a:solidFill>
              </a:rPr>
              <a:t>To perform operations it also required clock pulses.</a:t>
            </a:r>
            <a:endParaRPr lang="en-IN" b="1" dirty="0">
              <a:solidFill>
                <a:srgbClr val="FF0000"/>
              </a:solidFill>
            </a:endParaRPr>
          </a:p>
        </p:txBody>
      </p:sp>
      <p:sp>
        <p:nvSpPr>
          <p:cNvPr id="12" name="Rectangle 11"/>
          <p:cNvSpPr/>
          <p:nvPr/>
        </p:nvSpPr>
        <p:spPr>
          <a:xfrm>
            <a:off x="117694" y="1365248"/>
            <a:ext cx="6192569" cy="369332"/>
          </a:xfrm>
          <a:prstGeom prst="rect">
            <a:avLst/>
          </a:prstGeom>
        </p:spPr>
        <p:txBody>
          <a:bodyPr wrap="square">
            <a:spAutoFit/>
          </a:bodyPr>
          <a:lstStyle/>
          <a:p>
            <a:r>
              <a:rPr lang="en-US" dirty="0" smtClean="0">
                <a:solidFill>
                  <a:schemeClr val="tx1">
                    <a:lumMod val="95000"/>
                    <a:lumOff val="5000"/>
                  </a:schemeClr>
                </a:solidFill>
              </a:rPr>
              <a:t>When you reset computer both processor should reset. </a:t>
            </a:r>
            <a:endParaRPr lang="en-IN" b="1" dirty="0">
              <a:solidFill>
                <a:srgbClr val="FF0000"/>
              </a:solidFill>
            </a:endParaRPr>
          </a:p>
        </p:txBody>
      </p:sp>
      <p:cxnSp>
        <p:nvCxnSpPr>
          <p:cNvPr id="46" name="Straight Arrow Connector 45"/>
          <p:cNvCxnSpPr/>
          <p:nvPr/>
        </p:nvCxnSpPr>
        <p:spPr>
          <a:xfrm>
            <a:off x="7663994" y="744612"/>
            <a:ext cx="0" cy="48129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663994" y="5557563"/>
            <a:ext cx="44637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801540" y="1028182"/>
            <a:ext cx="0" cy="4309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801540" y="5337648"/>
            <a:ext cx="30882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17696" y="1766353"/>
            <a:ext cx="6192569" cy="369332"/>
          </a:xfrm>
          <a:prstGeom prst="rect">
            <a:avLst/>
          </a:prstGeom>
        </p:spPr>
        <p:txBody>
          <a:bodyPr wrap="square">
            <a:spAutoFit/>
          </a:bodyPr>
          <a:lstStyle/>
          <a:p>
            <a:r>
              <a:rPr lang="en-US" dirty="0" smtClean="0">
                <a:solidFill>
                  <a:schemeClr val="tx1">
                    <a:lumMod val="95000"/>
                    <a:lumOff val="5000"/>
                  </a:schemeClr>
                </a:solidFill>
              </a:rPr>
              <a:t>When co-processor dealing with other devices ready s/g is used.</a:t>
            </a:r>
            <a:endParaRPr lang="en-IN" b="1" dirty="0">
              <a:solidFill>
                <a:srgbClr val="FF0000"/>
              </a:solidFill>
            </a:endParaRPr>
          </a:p>
        </p:txBody>
      </p:sp>
      <p:cxnSp>
        <p:nvCxnSpPr>
          <p:cNvPr id="59" name="Straight Arrow Connector 58"/>
          <p:cNvCxnSpPr/>
          <p:nvPr/>
        </p:nvCxnSpPr>
        <p:spPr>
          <a:xfrm>
            <a:off x="7953940" y="1302030"/>
            <a:ext cx="2014" cy="38041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955954" y="5106154"/>
            <a:ext cx="1544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89711" y="2251145"/>
            <a:ext cx="3286407" cy="707886"/>
          </a:xfrm>
          <a:prstGeom prst="rect">
            <a:avLst/>
          </a:prstGeom>
        </p:spPr>
        <p:txBody>
          <a:bodyPr wrap="square">
            <a:spAutoFit/>
          </a:bodyPr>
          <a:lstStyle/>
          <a:p>
            <a:r>
              <a:rPr lang="en-US" sz="2000" b="1" dirty="0" smtClean="0">
                <a:solidFill>
                  <a:srgbClr val="FF0000"/>
                </a:solidFill>
              </a:rPr>
              <a:t>Hence all clock signals are applied to 8087 also</a:t>
            </a:r>
            <a:endParaRPr lang="en-IN" sz="2000" dirty="0">
              <a:solidFill>
                <a:srgbClr val="FF0000"/>
              </a:solidFill>
            </a:endParaRPr>
          </a:p>
        </p:txBody>
      </p:sp>
      <p:sp>
        <p:nvSpPr>
          <p:cNvPr id="68" name="TextBox 67"/>
          <p:cNvSpPr txBox="1"/>
          <p:nvPr/>
        </p:nvSpPr>
        <p:spPr>
          <a:xfrm>
            <a:off x="202136" y="3151087"/>
            <a:ext cx="6850514" cy="2554545"/>
          </a:xfrm>
          <a:prstGeom prst="rect">
            <a:avLst/>
          </a:prstGeom>
          <a:noFill/>
        </p:spPr>
        <p:txBody>
          <a:bodyPr wrap="square" rtlCol="0">
            <a:spAutoFit/>
          </a:bodyPr>
          <a:lstStyle/>
          <a:p>
            <a:pPr marL="285750" indent="-285750">
              <a:buFont typeface="Wingdings" pitchFamily="2" charset="2"/>
              <a:buChar char="Ø"/>
            </a:pPr>
            <a:r>
              <a:rPr lang="en-US" sz="1600" dirty="0" smtClean="0"/>
              <a:t>8086 or 8087 who ever is a bus master will generate multiplexed bus and 8282 and 8286 is responsible to separate the address and data bus.</a:t>
            </a:r>
          </a:p>
          <a:p>
            <a:pPr marL="285750" indent="-285750">
              <a:buFont typeface="Wingdings" pitchFamily="2" charset="2"/>
              <a:buChar char="Ø"/>
            </a:pPr>
            <a:r>
              <a:rPr lang="en-US" sz="1600" dirty="0" smtClean="0"/>
              <a:t>8087 interrupt to 8086 through 8259. 8259 sends an interrupt request to 8086 and receive 2 – INTA bar signals through 8288.</a:t>
            </a:r>
          </a:p>
          <a:p>
            <a:pPr marL="285750" indent="-285750">
              <a:buFont typeface="Wingdings" pitchFamily="2" charset="2"/>
              <a:buChar char="Ø"/>
            </a:pPr>
            <a:r>
              <a:rPr lang="en-US" sz="1600" dirty="0" smtClean="0"/>
              <a:t>On second INTA bar signal 8086 send vector number to 8086 through data bus.</a:t>
            </a:r>
          </a:p>
          <a:p>
            <a:pPr marL="285750" indent="-285750">
              <a:buFont typeface="Wingdings" pitchFamily="2" charset="2"/>
              <a:buChar char="Ø"/>
            </a:pPr>
            <a:r>
              <a:rPr lang="en-US" sz="1600" dirty="0" smtClean="0"/>
              <a:t>There is a chance that vector number is mixed up with data which is transmit or receive by 8286. because vector no. can also received by 8286.</a:t>
            </a:r>
          </a:p>
          <a:p>
            <a:pPr marL="285750" indent="-285750">
              <a:buFont typeface="Wingdings" pitchFamily="2" charset="2"/>
              <a:buChar char="Ø"/>
            </a:pPr>
            <a:r>
              <a:rPr lang="en-US" sz="1600" dirty="0"/>
              <a:t>H</a:t>
            </a:r>
            <a:r>
              <a:rPr lang="en-US" sz="1600" dirty="0" smtClean="0"/>
              <a:t>ence it is responsibility of 8259 to disable the 8286 by using SP bar/EN bar pin </a:t>
            </a:r>
          </a:p>
        </p:txBody>
      </p:sp>
      <p:cxnSp>
        <p:nvCxnSpPr>
          <p:cNvPr id="69" name="Straight Arrow Connector 68"/>
          <p:cNvCxnSpPr/>
          <p:nvPr/>
        </p:nvCxnSpPr>
        <p:spPr>
          <a:xfrm flipH="1">
            <a:off x="9520289" y="5917043"/>
            <a:ext cx="69928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9600261" y="1026334"/>
            <a:ext cx="1" cy="49239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136411" y="1002795"/>
            <a:ext cx="5362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600262" y="2290981"/>
            <a:ext cx="7456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960562" y="5472110"/>
            <a:ext cx="470186" cy="307777"/>
            <a:chOff x="2978885" y="6147683"/>
            <a:chExt cx="470186" cy="307777"/>
          </a:xfrm>
        </p:grpSpPr>
        <p:sp>
          <p:nvSpPr>
            <p:cNvPr id="74" name="TextBox 73"/>
            <p:cNvSpPr txBox="1"/>
            <p:nvPr/>
          </p:nvSpPr>
          <p:spPr>
            <a:xfrm>
              <a:off x="2978885" y="6147683"/>
              <a:ext cx="470186" cy="307777"/>
            </a:xfrm>
            <a:prstGeom prst="rect">
              <a:avLst/>
            </a:prstGeom>
            <a:noFill/>
          </p:spPr>
          <p:txBody>
            <a:bodyPr wrap="square" rtlCol="0">
              <a:spAutoFit/>
            </a:bodyPr>
            <a:lstStyle/>
            <a:p>
              <a:r>
                <a:rPr lang="en-IN" sz="1400" b="1" dirty="0" smtClean="0">
                  <a:solidFill>
                    <a:srgbClr val="FF0000"/>
                  </a:solidFill>
                </a:rPr>
                <a:t>SP</a:t>
              </a:r>
              <a:endParaRPr lang="en-IN" sz="1400" b="1" dirty="0">
                <a:solidFill>
                  <a:srgbClr val="FF0000"/>
                </a:solidFill>
              </a:endParaRPr>
            </a:p>
          </p:txBody>
        </p:sp>
        <p:cxnSp>
          <p:nvCxnSpPr>
            <p:cNvPr id="75" name="Straight Connector 74"/>
            <p:cNvCxnSpPr/>
            <p:nvPr/>
          </p:nvCxnSpPr>
          <p:spPr>
            <a:xfrm>
              <a:off x="3049456" y="6168631"/>
              <a:ext cx="2912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22406" y="5472110"/>
            <a:ext cx="635251" cy="307777"/>
            <a:chOff x="2978884" y="6147683"/>
            <a:chExt cx="635251" cy="307777"/>
          </a:xfrm>
        </p:grpSpPr>
        <p:sp>
          <p:nvSpPr>
            <p:cNvPr id="81" name="TextBox 80"/>
            <p:cNvSpPr txBox="1"/>
            <p:nvPr/>
          </p:nvSpPr>
          <p:spPr>
            <a:xfrm>
              <a:off x="2978884" y="6147683"/>
              <a:ext cx="635251" cy="307777"/>
            </a:xfrm>
            <a:prstGeom prst="rect">
              <a:avLst/>
            </a:prstGeom>
            <a:noFill/>
          </p:spPr>
          <p:txBody>
            <a:bodyPr wrap="square" rtlCol="0">
              <a:spAutoFit/>
            </a:bodyPr>
            <a:lstStyle/>
            <a:p>
              <a:r>
                <a:rPr lang="en-IN" sz="1400" b="1" dirty="0" smtClean="0">
                  <a:solidFill>
                    <a:srgbClr val="FF0000"/>
                  </a:solidFill>
                </a:rPr>
                <a:t>/ EN</a:t>
              </a:r>
              <a:endParaRPr lang="en-IN" sz="1400" b="1" dirty="0">
                <a:solidFill>
                  <a:srgbClr val="FF0000"/>
                </a:solidFill>
              </a:endParaRPr>
            </a:p>
          </p:txBody>
        </p:sp>
        <p:cxnSp>
          <p:nvCxnSpPr>
            <p:cNvPr id="82" name="Straight Connector 81"/>
            <p:cNvCxnSpPr/>
            <p:nvPr/>
          </p:nvCxnSpPr>
          <p:spPr>
            <a:xfrm>
              <a:off x="3195092" y="6171852"/>
              <a:ext cx="2912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2141825" y="5779887"/>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61727" y="6275221"/>
            <a:ext cx="1824559" cy="369332"/>
          </a:xfrm>
          <a:prstGeom prst="rect">
            <a:avLst/>
          </a:prstGeom>
        </p:spPr>
        <p:txBody>
          <a:bodyPr wrap="square">
            <a:spAutoFit/>
          </a:bodyPr>
          <a:lstStyle/>
          <a:p>
            <a:r>
              <a:rPr lang="en-US" dirty="0" smtClean="0"/>
              <a:t>Cascaded mode </a:t>
            </a:r>
            <a:endParaRPr lang="en-US" dirty="0"/>
          </a:p>
        </p:txBody>
      </p:sp>
      <p:cxnSp>
        <p:nvCxnSpPr>
          <p:cNvPr id="85" name="Straight Arrow Connector 84"/>
          <p:cNvCxnSpPr/>
          <p:nvPr/>
        </p:nvCxnSpPr>
        <p:spPr>
          <a:xfrm>
            <a:off x="2689124" y="5731057"/>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2430748" y="6226391"/>
            <a:ext cx="1824559" cy="369332"/>
          </a:xfrm>
          <a:prstGeom prst="rect">
            <a:avLst/>
          </a:prstGeom>
        </p:spPr>
        <p:txBody>
          <a:bodyPr wrap="square">
            <a:spAutoFit/>
          </a:bodyPr>
          <a:lstStyle/>
          <a:p>
            <a:r>
              <a:rPr lang="en-US" dirty="0" smtClean="0"/>
              <a:t>Single mode </a:t>
            </a:r>
            <a:endParaRPr lang="en-US" dirty="0"/>
          </a:p>
        </p:txBody>
      </p:sp>
      <p:grpSp>
        <p:nvGrpSpPr>
          <p:cNvPr id="87" name="Group 86"/>
          <p:cNvGrpSpPr/>
          <p:nvPr/>
        </p:nvGrpSpPr>
        <p:grpSpPr>
          <a:xfrm>
            <a:off x="10438072" y="2132517"/>
            <a:ext cx="397892" cy="360772"/>
            <a:chOff x="10401299" y="1300899"/>
            <a:chExt cx="587976" cy="408418"/>
          </a:xfrm>
        </p:grpSpPr>
        <p:cxnSp>
          <p:nvCxnSpPr>
            <p:cNvPr id="88" name="Straight Connector 87"/>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0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8">
                                            <p:txEl>
                                              <p:pRg st="1" end="1"/>
                                            </p:txEl>
                                          </p:spTgt>
                                        </p:tgtEl>
                                        <p:attrNameLst>
                                          <p:attrName>style.visibility</p:attrName>
                                        </p:attrNameLst>
                                      </p:cBhvr>
                                      <p:to>
                                        <p:strVal val="visible"/>
                                      </p:to>
                                    </p:set>
                                    <p:animEffect transition="in" filter="fade">
                                      <p:cBhvr>
                                        <p:cTn id="61" dur="500"/>
                                        <p:tgtEl>
                                          <p:spTgt spid="68">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8">
                                            <p:txEl>
                                              <p:pRg st="2" end="2"/>
                                            </p:txEl>
                                          </p:spTgt>
                                        </p:tgtEl>
                                        <p:attrNameLst>
                                          <p:attrName>style.visibility</p:attrName>
                                        </p:attrNameLst>
                                      </p:cBhvr>
                                      <p:to>
                                        <p:strVal val="visible"/>
                                      </p:to>
                                    </p:set>
                                    <p:animEffect transition="in" filter="fade">
                                      <p:cBhvr>
                                        <p:cTn id="66" dur="500"/>
                                        <p:tgtEl>
                                          <p:spTgt spid="68">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par>
                                <p:cTn id="75" presetID="10"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8">
                                            <p:txEl>
                                              <p:pRg st="3" end="3"/>
                                            </p:txEl>
                                          </p:spTgt>
                                        </p:tgtEl>
                                        <p:attrNameLst>
                                          <p:attrName>style.visibility</p:attrName>
                                        </p:attrNameLst>
                                      </p:cBhvr>
                                      <p:to>
                                        <p:strVal val="visible"/>
                                      </p:to>
                                    </p:set>
                                    <p:animEffect transition="in" filter="fade">
                                      <p:cBhvr>
                                        <p:cTn id="82" dur="500"/>
                                        <p:tgtEl>
                                          <p:spTgt spid="68">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8">
                                            <p:txEl>
                                              <p:pRg st="4" end="4"/>
                                            </p:txEl>
                                          </p:spTgt>
                                        </p:tgtEl>
                                        <p:attrNameLst>
                                          <p:attrName>style.visibility</p:attrName>
                                        </p:attrNameLst>
                                      </p:cBhvr>
                                      <p:to>
                                        <p:strVal val="visible"/>
                                      </p:to>
                                    </p:set>
                                    <p:animEffect transition="in" filter="fade">
                                      <p:cBhvr>
                                        <p:cTn id="92" dur="500"/>
                                        <p:tgtEl>
                                          <p:spTgt spid="68">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par>
                                <p:cTn id="98" presetID="10" presetClass="entr" presetSubtype="0"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fade">
                                      <p:cBhvr>
                                        <p:cTn id="100" dur="500"/>
                                        <p:tgtEl>
                                          <p:spTgt spid="8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fade">
                                      <p:cBhvr>
                                        <p:cTn id="108" dur="500"/>
                                        <p:tgtEl>
                                          <p:spTgt spid="8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fade">
                                      <p:cBhvr>
                                        <p:cTn id="113" dur="500"/>
                                        <p:tgtEl>
                                          <p:spTgt spid="8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500"/>
                                        <p:tgtEl>
                                          <p:spTgt spid="8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8" grpId="0"/>
      <p:bldP spid="67" grpId="0"/>
      <p:bldP spid="84"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11500" y="0"/>
            <a:ext cx="6180499" cy="6913526"/>
            <a:chOff x="3258507" y="0"/>
            <a:chExt cx="6644618" cy="691352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7930699" y="5305243"/>
              <a:ext cx="580063" cy="527651"/>
              <a:chOff x="7930699" y="5305243"/>
              <a:chExt cx="580063" cy="527651"/>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Oval 9"/>
          <p:cNvSpPr/>
          <p:nvPr/>
        </p:nvSpPr>
        <p:spPr>
          <a:xfrm>
            <a:off x="8750999" y="4144876"/>
            <a:ext cx="718925" cy="99749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34069" y="1528174"/>
            <a:ext cx="6096000" cy="1569660"/>
          </a:xfrm>
          <a:prstGeom prst="rect">
            <a:avLst/>
          </a:prstGeom>
        </p:spPr>
        <p:txBody>
          <a:bodyPr>
            <a:spAutoFit/>
          </a:bodyPr>
          <a:lstStyle/>
          <a:p>
            <a:pPr marL="342900" indent="-342900">
              <a:buFont typeface="+mj-lt"/>
              <a:buAutoNum type="arabicPeriod"/>
            </a:pPr>
            <a:r>
              <a:rPr lang="en-IN" sz="1600" b="1" dirty="0" smtClean="0"/>
              <a:t>If 8087 wants to become bus master it will send request to 8086 using RQ bar.</a:t>
            </a:r>
          </a:p>
          <a:p>
            <a:pPr marL="342900" indent="-342900">
              <a:buFont typeface="+mj-lt"/>
              <a:buAutoNum type="arabicPeriod"/>
            </a:pPr>
            <a:r>
              <a:rPr lang="en-IN" sz="1600" b="1" dirty="0" smtClean="0"/>
              <a:t>After receiving RQ bar signal 8086 releases the system bus and grant the permission by sending GT bar signal.</a:t>
            </a:r>
          </a:p>
          <a:p>
            <a:pPr marL="342900" indent="-342900">
              <a:buFont typeface="+mj-lt"/>
              <a:buAutoNum type="arabicPeriod"/>
            </a:pPr>
            <a:r>
              <a:rPr lang="en-IN" sz="1600" b="1" dirty="0" smtClean="0"/>
              <a:t>Now 8087 is bus master, it will perform its task and after finishing its work it will send release signal to 8086.</a:t>
            </a:r>
            <a:endParaRPr lang="en-IN" sz="1600" b="1" dirty="0"/>
          </a:p>
        </p:txBody>
      </p:sp>
      <p:grpSp>
        <p:nvGrpSpPr>
          <p:cNvPr id="12" name="Group 11"/>
          <p:cNvGrpSpPr/>
          <p:nvPr/>
        </p:nvGrpSpPr>
        <p:grpSpPr>
          <a:xfrm>
            <a:off x="720227" y="889036"/>
            <a:ext cx="598369" cy="276999"/>
            <a:chOff x="3996349" y="5355709"/>
            <a:chExt cx="598369" cy="276999"/>
          </a:xfrm>
        </p:grpSpPr>
        <p:sp>
          <p:nvSpPr>
            <p:cNvPr id="13" name="Rectangle 12"/>
            <p:cNvSpPr/>
            <p:nvPr/>
          </p:nvSpPr>
          <p:spPr>
            <a:xfrm>
              <a:off x="3996349" y="5355709"/>
              <a:ext cx="598369" cy="276999"/>
            </a:xfrm>
            <a:prstGeom prst="rect">
              <a:avLst/>
            </a:prstGeom>
          </p:spPr>
          <p:txBody>
            <a:bodyPr wrap="none">
              <a:spAutoFit/>
            </a:bodyPr>
            <a:lstStyle/>
            <a:p>
              <a:r>
                <a:rPr lang="en-IN" sz="1200" b="1" dirty="0" smtClean="0">
                  <a:solidFill>
                    <a:srgbClr val="FF0000"/>
                  </a:solidFill>
                </a:rPr>
                <a:t>RQ     -</a:t>
              </a:r>
              <a:endParaRPr lang="en-IN" sz="1200" dirty="0">
                <a:solidFill>
                  <a:srgbClr val="FF0000"/>
                </a:solidFill>
              </a:endParaRPr>
            </a:p>
          </p:txBody>
        </p:sp>
        <p:cxnSp>
          <p:nvCxnSpPr>
            <p:cNvPr id="14" name="Straight Connector 13"/>
            <p:cNvCxnSpPr/>
            <p:nvPr/>
          </p:nvCxnSpPr>
          <p:spPr>
            <a:xfrm>
              <a:off x="4057021" y="5412082"/>
              <a:ext cx="291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35662" y="873646"/>
            <a:ext cx="385747" cy="307777"/>
            <a:chOff x="4684394" y="5404258"/>
            <a:chExt cx="385747" cy="307777"/>
          </a:xfrm>
        </p:grpSpPr>
        <p:sp>
          <p:nvSpPr>
            <p:cNvPr id="16" name="Rectangle 15"/>
            <p:cNvSpPr/>
            <p:nvPr/>
          </p:nvSpPr>
          <p:spPr>
            <a:xfrm>
              <a:off x="4684394" y="5404258"/>
              <a:ext cx="385747" cy="307777"/>
            </a:xfrm>
            <a:prstGeom prst="rect">
              <a:avLst/>
            </a:prstGeom>
          </p:spPr>
          <p:txBody>
            <a:bodyPr wrap="none">
              <a:spAutoFit/>
            </a:bodyPr>
            <a:lstStyle/>
            <a:p>
              <a:r>
                <a:rPr lang="en-IN" sz="1400" b="1" dirty="0" smtClean="0">
                  <a:solidFill>
                    <a:srgbClr val="FF0000"/>
                  </a:solidFill>
                </a:rPr>
                <a:t>GT</a:t>
              </a:r>
              <a:endParaRPr lang="en-IN" sz="1400" dirty="0">
                <a:solidFill>
                  <a:srgbClr val="FF0000"/>
                </a:solidFill>
              </a:endParaRPr>
            </a:p>
          </p:txBody>
        </p:sp>
        <p:cxnSp>
          <p:nvCxnSpPr>
            <p:cNvPr id="17" name="Straight Connector 16"/>
            <p:cNvCxnSpPr/>
            <p:nvPr/>
          </p:nvCxnSpPr>
          <p:spPr>
            <a:xfrm>
              <a:off x="4763172" y="5460631"/>
              <a:ext cx="291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8106694" y="4144876"/>
            <a:ext cx="718925" cy="99749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3704969461"/>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050322997"/>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ight Brace 102"/>
          <p:cNvSpPr/>
          <p:nvPr/>
        </p:nvSpPr>
        <p:spPr>
          <a:xfrm>
            <a:off x="6287633" y="364989"/>
            <a:ext cx="497938" cy="482351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4" name="TextBox 103"/>
          <p:cNvSpPr txBox="1"/>
          <p:nvPr/>
        </p:nvSpPr>
        <p:spPr>
          <a:xfrm>
            <a:off x="6372131" y="3368533"/>
            <a:ext cx="1911036" cy="338554"/>
          </a:xfrm>
          <a:prstGeom prst="rect">
            <a:avLst/>
          </a:prstGeom>
          <a:noFill/>
        </p:spPr>
        <p:txBody>
          <a:bodyPr wrap="square" rtlCol="0">
            <a:spAutoFit/>
          </a:bodyPr>
          <a:lstStyle/>
          <a:p>
            <a:r>
              <a:rPr lang="en-IN" sz="1600" b="1" dirty="0" smtClean="0">
                <a:solidFill>
                  <a:srgbClr val="FF0000"/>
                </a:solidFill>
              </a:rPr>
              <a:t>Combine Program</a:t>
            </a:r>
            <a:endParaRPr lang="en-IN" sz="1600" b="1" dirty="0">
              <a:solidFill>
                <a:srgbClr val="FF0000"/>
              </a:solidFill>
            </a:endParaRPr>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8" name="Rectangle 117"/>
          <p:cNvSpPr/>
          <p:nvPr/>
        </p:nvSpPr>
        <p:spPr>
          <a:xfrm>
            <a:off x="7043594" y="97875"/>
            <a:ext cx="5148406" cy="4401205"/>
          </a:xfrm>
          <a:prstGeom prst="rect">
            <a:avLst/>
          </a:prstGeom>
        </p:spPr>
        <p:txBody>
          <a:bodyPr wrap="square">
            <a:spAutoFit/>
          </a:bodyPr>
          <a:lstStyle/>
          <a:p>
            <a:pPr marL="285750" indent="-285750">
              <a:buFont typeface="Wingdings" pitchFamily="2" charset="2"/>
              <a:buChar char="Ø"/>
            </a:pPr>
            <a:r>
              <a:rPr lang="en-IN" sz="1400" b="1" dirty="0" smtClean="0"/>
              <a:t>8086 and 8087 both processors can executes the programs.</a:t>
            </a:r>
          </a:p>
          <a:p>
            <a:pPr marL="285750" indent="-285750">
              <a:buFont typeface="Wingdings" pitchFamily="2" charset="2"/>
              <a:buChar char="Ø"/>
            </a:pPr>
            <a:r>
              <a:rPr lang="en-IN" sz="1400" b="1" dirty="0" smtClean="0"/>
              <a:t>8086 is a Master (M) and 8087 is a slave (S) Processor. Which means </a:t>
            </a:r>
            <a:r>
              <a:rPr lang="en-IN" sz="1400" b="1" dirty="0" smtClean="0">
                <a:solidFill>
                  <a:srgbClr val="FF0000"/>
                </a:solidFill>
              </a:rPr>
              <a:t>every activity </a:t>
            </a:r>
            <a:r>
              <a:rPr lang="en-IN" sz="1400" b="1" dirty="0" smtClean="0"/>
              <a:t>performed by 8087 is </a:t>
            </a:r>
            <a:r>
              <a:rPr lang="en-IN" sz="1400" b="1" dirty="0" smtClean="0">
                <a:solidFill>
                  <a:srgbClr val="FF0000"/>
                </a:solidFill>
              </a:rPr>
              <a:t>controlled or given </a:t>
            </a:r>
            <a:r>
              <a:rPr lang="en-IN" sz="1400" b="1" dirty="0" smtClean="0"/>
              <a:t>by </a:t>
            </a:r>
            <a:r>
              <a:rPr lang="en-IN" sz="1400" b="1" dirty="0" smtClean="0">
                <a:solidFill>
                  <a:srgbClr val="FF0000"/>
                </a:solidFill>
              </a:rPr>
              <a:t>8086</a:t>
            </a:r>
            <a:r>
              <a:rPr lang="en-IN" sz="1400" b="1" dirty="0" smtClean="0"/>
              <a:t>.</a:t>
            </a:r>
            <a:endParaRPr lang="en-IN" sz="1400" b="1" dirty="0"/>
          </a:p>
          <a:p>
            <a:pPr marL="285750" indent="-285750">
              <a:buFont typeface="Wingdings" pitchFamily="2" charset="2"/>
              <a:buChar char="Ø"/>
            </a:pPr>
            <a:r>
              <a:rPr lang="en-IN" sz="1400" b="1" dirty="0" smtClean="0"/>
              <a:t>When 8086 wants to give new operation to 8087, first 8086 has to know whether 8087 is busy or free.</a:t>
            </a:r>
            <a:endParaRPr lang="en-IN" sz="1400" b="1" dirty="0"/>
          </a:p>
          <a:p>
            <a:pPr marL="285750" indent="-285750">
              <a:buFont typeface="Wingdings" pitchFamily="2" charset="2"/>
              <a:buChar char="Ø"/>
            </a:pPr>
            <a:r>
              <a:rPr lang="en-IN" sz="1400" b="1" dirty="0" smtClean="0"/>
              <a:t>Busy means to perform its own operations (complex ). If 8087 is busy then it will send 1 on BUSY line which is connected with TEST bar pin of 8086.</a:t>
            </a:r>
            <a:endParaRPr lang="en-IN" sz="1400" b="1" dirty="0"/>
          </a:p>
          <a:p>
            <a:pPr marL="285750" indent="-285750">
              <a:buFont typeface="Wingdings" pitchFamily="2" charset="2"/>
              <a:buChar char="Ø"/>
            </a:pPr>
            <a:r>
              <a:rPr lang="en-IN" sz="1400" b="1" dirty="0" smtClean="0"/>
              <a:t>So whenever 8086 wants to give new task to 8087 it will check the status of TEST bar pin. </a:t>
            </a:r>
          </a:p>
          <a:p>
            <a:pPr marL="285750" indent="-285750">
              <a:buFont typeface="Wingdings" pitchFamily="2" charset="2"/>
              <a:buChar char="Ø"/>
            </a:pPr>
            <a:r>
              <a:rPr lang="en-IN" sz="1400" b="1" dirty="0" smtClean="0"/>
              <a:t>If test bar not checked by processor it will send new task and 8087 will leave the current task and star with new task.</a:t>
            </a:r>
            <a:endParaRPr lang="en-IN" sz="1400" b="1" dirty="0"/>
          </a:p>
          <a:p>
            <a:pPr marL="285750" indent="-285750">
              <a:buFont typeface="Wingdings" pitchFamily="2" charset="2"/>
              <a:buChar char="Ø"/>
            </a:pPr>
            <a:r>
              <a:rPr lang="en-IN" sz="1400" b="1" dirty="0" smtClean="0"/>
              <a:t>Which means 8086 has to check TEST bar and if it is 1 the 8086 will enters into WAIT state.</a:t>
            </a:r>
          </a:p>
          <a:p>
            <a:pPr marL="285750" indent="-285750">
              <a:buFont typeface="Wingdings" pitchFamily="2" charset="2"/>
              <a:buChar char="Ø"/>
            </a:pPr>
            <a:endParaRPr lang="en-IN" sz="1400" b="1" dirty="0"/>
          </a:p>
          <a:p>
            <a:pPr marL="285750" indent="-285750">
              <a:buFont typeface="Wingdings" pitchFamily="2" charset="2"/>
              <a:buChar char="Ø"/>
            </a:pPr>
            <a:endParaRPr lang="en-IN" sz="1400" b="1" dirty="0" smtClean="0"/>
          </a:p>
          <a:p>
            <a:pPr marL="285750" indent="-285750">
              <a:buFont typeface="Wingdings" pitchFamily="2" charset="2"/>
              <a:buChar char="Ø"/>
            </a:pPr>
            <a:r>
              <a:rPr lang="en-IN" sz="1400" b="1" dirty="0" smtClean="0"/>
              <a:t>If TEST bar =0, 8087 not busy &amp; if TEST bar=1, 8087 busy ,8086 in wait state.</a:t>
            </a:r>
            <a:endParaRPr lang="en-IN" sz="1400" b="1" dirty="0"/>
          </a:p>
          <a:p>
            <a:pPr marL="285750" indent="-285750">
              <a:buFont typeface="Wingdings" pitchFamily="2" charset="2"/>
              <a:buChar char="Ø"/>
            </a:pPr>
            <a:r>
              <a:rPr lang="en-IN" sz="1400" b="1" dirty="0" smtClean="0"/>
              <a:t>Which means </a:t>
            </a:r>
            <a:r>
              <a:rPr lang="en-IN" sz="1400" b="1" dirty="0"/>
              <a:t>at time only one processor is working.</a:t>
            </a:r>
          </a:p>
        </p:txBody>
      </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121" name="TextBox 120"/>
          <p:cNvSpPr txBox="1"/>
          <p:nvPr/>
        </p:nvSpPr>
        <p:spPr>
          <a:xfrm>
            <a:off x="6975692" y="4426874"/>
            <a:ext cx="1552672" cy="338554"/>
          </a:xfrm>
          <a:prstGeom prst="rect">
            <a:avLst/>
          </a:prstGeom>
          <a:noFill/>
        </p:spPr>
        <p:txBody>
          <a:bodyPr wrap="square" rtlCol="0">
            <a:spAutoFit/>
          </a:bodyPr>
          <a:lstStyle/>
          <a:p>
            <a:r>
              <a:rPr lang="en-IN" sz="1600" b="1" dirty="0" smtClean="0">
                <a:solidFill>
                  <a:srgbClr val="FF0000"/>
                </a:solidFill>
              </a:rPr>
              <a:t>Multiprocessing</a:t>
            </a:r>
            <a:endParaRPr lang="en-IN" sz="1600" b="1" dirty="0">
              <a:solidFill>
                <a:srgbClr val="FF0000"/>
              </a:solidFill>
            </a:endParaRPr>
          </a:p>
        </p:txBody>
      </p:sp>
      <p:sp>
        <p:nvSpPr>
          <p:cNvPr id="122" name="Rectangle 121"/>
          <p:cNvSpPr/>
          <p:nvPr/>
        </p:nvSpPr>
        <p:spPr>
          <a:xfrm>
            <a:off x="8528364" y="4439406"/>
            <a:ext cx="2922595" cy="338554"/>
          </a:xfrm>
          <a:prstGeom prst="rect">
            <a:avLst/>
          </a:prstGeom>
        </p:spPr>
        <p:txBody>
          <a:bodyPr wrap="none">
            <a:spAutoFit/>
          </a:bodyPr>
          <a:lstStyle/>
          <a:p>
            <a:r>
              <a:rPr lang="en-IN" sz="1600" b="1" dirty="0" smtClean="0"/>
              <a:t>Both processors works together.</a:t>
            </a:r>
            <a:endParaRPr lang="en-IN" sz="1600" b="1" dirty="0"/>
          </a:p>
        </p:txBody>
      </p:sp>
      <p:cxnSp>
        <p:nvCxnSpPr>
          <p:cNvPr id="124" name="Straight Arrow Connector 123"/>
          <p:cNvCxnSpPr/>
          <p:nvPr/>
        </p:nvCxnSpPr>
        <p:spPr>
          <a:xfrm flipV="1">
            <a:off x="8401616" y="3953358"/>
            <a:ext cx="570368" cy="8826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785571" y="4765428"/>
            <a:ext cx="2934778" cy="338554"/>
          </a:xfrm>
          <a:prstGeom prst="rect">
            <a:avLst/>
          </a:prstGeom>
          <a:ln>
            <a:solidFill>
              <a:schemeClr val="tx1"/>
            </a:solidFill>
          </a:ln>
        </p:spPr>
        <p:txBody>
          <a:bodyPr wrap="none">
            <a:spAutoFit/>
          </a:bodyPr>
          <a:lstStyle/>
          <a:p>
            <a:r>
              <a:rPr lang="en-IN" sz="1600" b="1" dirty="0" smtClean="0">
                <a:solidFill>
                  <a:srgbClr val="7030A0"/>
                </a:solidFill>
              </a:rPr>
              <a:t>Can not achieve multiprocessing</a:t>
            </a:r>
            <a:endParaRPr lang="en-IN" sz="1600" b="1" dirty="0">
              <a:solidFill>
                <a:srgbClr val="7030A0"/>
              </a:solidFill>
            </a:endParaRPr>
          </a:p>
        </p:txBody>
      </p:sp>
      <p:sp>
        <p:nvSpPr>
          <p:cNvPr id="130" name="Rectangle 129"/>
          <p:cNvSpPr/>
          <p:nvPr/>
        </p:nvSpPr>
        <p:spPr>
          <a:xfrm>
            <a:off x="6821869" y="5153152"/>
            <a:ext cx="5128705"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If</a:t>
            </a:r>
            <a:r>
              <a:rPr lang="en-IN" sz="1600" b="1" dirty="0" smtClean="0">
                <a:effectLst>
                  <a:outerShdw blurRad="38100" dist="38100" dir="2700000" algn="tl">
                    <a:srgbClr val="000000">
                      <a:alpha val="43137"/>
                    </a:srgbClr>
                  </a:outerShdw>
                </a:effectLst>
              </a:rPr>
              <a:t> </a:t>
            </a:r>
            <a:r>
              <a:rPr lang="en-IN" sz="1600" b="1" dirty="0" smtClean="0"/>
              <a:t>8086 checks the TEST bar and TEST bar is 1 </a:t>
            </a:r>
            <a:r>
              <a:rPr lang="en-IN" sz="1600" b="1" dirty="0" smtClean="0">
                <a:solidFill>
                  <a:srgbClr val="FF0000"/>
                </a:solidFill>
                <a:effectLst>
                  <a:outerShdw blurRad="38100" dist="38100" dir="2700000" algn="tl">
                    <a:srgbClr val="000000">
                      <a:alpha val="43137"/>
                    </a:srgbClr>
                  </a:outerShdw>
                </a:effectLst>
              </a:rPr>
              <a:t>then only </a:t>
            </a:r>
            <a:r>
              <a:rPr lang="en-IN" sz="1600" b="1" dirty="0" smtClean="0"/>
              <a:t>8086 has to enter into wait state.</a:t>
            </a:r>
            <a:endParaRPr lang="en-IN" sz="1600" b="1" dirty="0"/>
          </a:p>
        </p:txBody>
      </p:sp>
      <p:sp>
        <p:nvSpPr>
          <p:cNvPr id="131" name="Rectangle 130"/>
          <p:cNvSpPr/>
          <p:nvPr/>
        </p:nvSpPr>
        <p:spPr>
          <a:xfrm>
            <a:off x="7383499" y="5703046"/>
            <a:ext cx="3607408"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8086 checks the TEST bar??</a:t>
            </a:r>
            <a:endParaRPr lang="en-IN" dirty="0"/>
          </a:p>
        </p:txBody>
      </p:sp>
      <p:cxnSp>
        <p:nvCxnSpPr>
          <p:cNvPr id="132" name="Straight Arrow Connector 131"/>
          <p:cNvCxnSpPr/>
          <p:nvPr/>
        </p:nvCxnSpPr>
        <p:spPr>
          <a:xfrm flipH="1">
            <a:off x="6740302" y="5887712"/>
            <a:ext cx="60658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5500386" y="5703046"/>
            <a:ext cx="1221809" cy="338554"/>
          </a:xfrm>
          <a:prstGeom prst="rect">
            <a:avLst/>
          </a:prstGeom>
          <a:ln>
            <a:noFill/>
          </a:ln>
        </p:spPr>
        <p:txBody>
          <a:bodyPr wrap="none">
            <a:spAutoFit/>
          </a:bodyPr>
          <a:lstStyle/>
          <a:p>
            <a:r>
              <a:rPr lang="en-IN" sz="1600" b="1" dirty="0" smtClean="0">
                <a:solidFill>
                  <a:srgbClr val="7030A0"/>
                </a:solidFill>
              </a:rPr>
              <a:t>All the time </a:t>
            </a:r>
            <a:endParaRPr lang="en-IN" sz="1600" b="1" dirty="0">
              <a:solidFill>
                <a:srgbClr val="7030A0"/>
              </a:solidFill>
            </a:endParaRPr>
          </a:p>
        </p:txBody>
      </p:sp>
      <p:grpSp>
        <p:nvGrpSpPr>
          <p:cNvPr id="136" name="Group 135"/>
          <p:cNvGrpSpPr/>
          <p:nvPr/>
        </p:nvGrpSpPr>
        <p:grpSpPr>
          <a:xfrm>
            <a:off x="5939536" y="5948583"/>
            <a:ext cx="284721" cy="304879"/>
            <a:chOff x="10401299" y="1300899"/>
            <a:chExt cx="587976" cy="408418"/>
          </a:xfrm>
        </p:grpSpPr>
        <p:cxnSp>
          <p:nvCxnSpPr>
            <p:cNvPr id="137" name="Straight Connector 136"/>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Rectangle 138"/>
          <p:cNvSpPr/>
          <p:nvPr/>
        </p:nvSpPr>
        <p:spPr>
          <a:xfrm>
            <a:off x="3739081" y="5418737"/>
            <a:ext cx="2999368" cy="338554"/>
          </a:xfrm>
          <a:prstGeom prst="rect">
            <a:avLst/>
          </a:prstGeom>
          <a:ln>
            <a:noFill/>
          </a:ln>
        </p:spPr>
        <p:txBody>
          <a:bodyPr wrap="square">
            <a:spAutoFit/>
          </a:bodyPr>
          <a:lstStyle/>
          <a:p>
            <a:r>
              <a:rPr lang="en-IN" sz="1600" b="1" dirty="0" smtClean="0">
                <a:solidFill>
                  <a:srgbClr val="7030A0"/>
                </a:solidFill>
              </a:rPr>
              <a:t>8086 never check TEST bar pin</a:t>
            </a:r>
            <a:endParaRPr lang="en-IN" sz="1600" b="1" dirty="0">
              <a:solidFill>
                <a:srgbClr val="7030A0"/>
              </a:solidFill>
            </a:endParaRPr>
          </a:p>
        </p:txBody>
      </p:sp>
      <p:sp>
        <p:nvSpPr>
          <p:cNvPr id="140" name="Rectangle 139"/>
          <p:cNvSpPr/>
          <p:nvPr/>
        </p:nvSpPr>
        <p:spPr>
          <a:xfrm>
            <a:off x="6663697" y="6096239"/>
            <a:ext cx="5006220" cy="338554"/>
          </a:xfrm>
          <a:prstGeom prst="rect">
            <a:avLst/>
          </a:prstGeom>
          <a:ln>
            <a:noFill/>
          </a:ln>
        </p:spPr>
        <p:txBody>
          <a:bodyPr wrap="square">
            <a:spAutoFit/>
          </a:bodyPr>
          <a:lstStyle/>
          <a:p>
            <a:r>
              <a:rPr lang="en-IN" sz="1600" b="1" dirty="0" smtClean="0">
                <a:solidFill>
                  <a:srgbClr val="7030A0"/>
                </a:solidFill>
              </a:rPr>
              <a:t>As a programmer we force 8086 to check TEST bar pin.</a:t>
            </a:r>
            <a:endParaRPr lang="en-IN" sz="1600" b="1" dirty="0">
              <a:solidFill>
                <a:srgbClr val="7030A0"/>
              </a:solidFill>
            </a:endParaRPr>
          </a:p>
        </p:txBody>
      </p:sp>
      <p:sp>
        <p:nvSpPr>
          <p:cNvPr id="141" name="Rectangle 140"/>
          <p:cNvSpPr/>
          <p:nvPr/>
        </p:nvSpPr>
        <p:spPr>
          <a:xfrm>
            <a:off x="2332128" y="6442061"/>
            <a:ext cx="6639856"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should we make the 8086 to checks the TEST bar??</a:t>
            </a:r>
            <a:endParaRPr lang="en-IN" dirty="0"/>
          </a:p>
        </p:txBody>
      </p:sp>
    </p:spTree>
    <p:extLst>
      <p:ext uri="{BB962C8B-B14F-4D97-AF65-F5344CB8AC3E}">
        <p14:creationId xmlns:p14="http://schemas.microsoft.com/office/powerpoint/2010/main" val="299448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500"/>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xEl>
                                              <p:pRg st="2" end="2"/>
                                            </p:txEl>
                                          </p:spTgt>
                                        </p:tgtEl>
                                        <p:attrNameLst>
                                          <p:attrName>style.visibility</p:attrName>
                                        </p:attrNameLst>
                                      </p:cBhvr>
                                      <p:to>
                                        <p:strVal val="visible"/>
                                      </p:to>
                                    </p:set>
                                    <p:animEffect transition="in" filter="fade">
                                      <p:cBhvr>
                                        <p:cTn id="27" dur="500"/>
                                        <p:tgtEl>
                                          <p:spTgt spid="1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xEl>
                                              <p:pRg st="3" end="3"/>
                                            </p:txEl>
                                          </p:spTgt>
                                        </p:tgtEl>
                                        <p:attrNameLst>
                                          <p:attrName>style.visibility</p:attrName>
                                        </p:attrNameLst>
                                      </p:cBhvr>
                                      <p:to>
                                        <p:strVal val="visible"/>
                                      </p:to>
                                    </p:set>
                                    <p:animEffect transition="in" filter="fade">
                                      <p:cBhvr>
                                        <p:cTn id="32" dur="500"/>
                                        <p:tgtEl>
                                          <p:spTgt spid="11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
                                            <p:txEl>
                                              <p:pRg st="4" end="4"/>
                                            </p:txEl>
                                          </p:spTgt>
                                        </p:tgtEl>
                                        <p:attrNameLst>
                                          <p:attrName>style.visibility</p:attrName>
                                        </p:attrNameLst>
                                      </p:cBhvr>
                                      <p:to>
                                        <p:strVal val="visible"/>
                                      </p:to>
                                    </p:set>
                                    <p:animEffect transition="in" filter="fade">
                                      <p:cBhvr>
                                        <p:cTn id="37" dur="500"/>
                                        <p:tgtEl>
                                          <p:spTgt spid="11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
                                            <p:txEl>
                                              <p:pRg st="5" end="5"/>
                                            </p:txEl>
                                          </p:spTgt>
                                        </p:tgtEl>
                                        <p:attrNameLst>
                                          <p:attrName>style.visibility</p:attrName>
                                        </p:attrNameLst>
                                      </p:cBhvr>
                                      <p:to>
                                        <p:strVal val="visible"/>
                                      </p:to>
                                    </p:set>
                                    <p:animEffect transition="in" filter="fade">
                                      <p:cBhvr>
                                        <p:cTn id="42" dur="500"/>
                                        <p:tgtEl>
                                          <p:spTgt spid="118">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8">
                                            <p:txEl>
                                              <p:pRg st="6" end="6"/>
                                            </p:txEl>
                                          </p:spTgt>
                                        </p:tgtEl>
                                        <p:attrNameLst>
                                          <p:attrName>style.visibility</p:attrName>
                                        </p:attrNameLst>
                                      </p:cBhvr>
                                      <p:to>
                                        <p:strVal val="visible"/>
                                      </p:to>
                                    </p:set>
                                    <p:animEffect transition="in" filter="fade">
                                      <p:cBhvr>
                                        <p:cTn id="45" dur="500"/>
                                        <p:tgtEl>
                                          <p:spTgt spid="11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8">
                                            <p:txEl>
                                              <p:pRg st="9" end="9"/>
                                            </p:txEl>
                                          </p:spTgt>
                                        </p:tgtEl>
                                        <p:attrNameLst>
                                          <p:attrName>style.visibility</p:attrName>
                                        </p:attrNameLst>
                                      </p:cBhvr>
                                      <p:to>
                                        <p:strVal val="visible"/>
                                      </p:to>
                                    </p:set>
                                    <p:animEffect transition="in" filter="fade">
                                      <p:cBhvr>
                                        <p:cTn id="50" dur="500"/>
                                        <p:tgtEl>
                                          <p:spTgt spid="118">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8">
                                            <p:txEl>
                                              <p:pRg st="10" end="10"/>
                                            </p:txEl>
                                          </p:spTgt>
                                        </p:tgtEl>
                                        <p:attrNameLst>
                                          <p:attrName>style.visibility</p:attrName>
                                        </p:attrNameLst>
                                      </p:cBhvr>
                                      <p:to>
                                        <p:strVal val="visible"/>
                                      </p:to>
                                    </p:set>
                                    <p:animEffect transition="in" filter="fade">
                                      <p:cBhvr>
                                        <p:cTn id="55" dur="500"/>
                                        <p:tgtEl>
                                          <p:spTgt spid="118">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500"/>
                                        <p:tgtEl>
                                          <p:spTgt spid="1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4"/>
                                        </p:tgtEl>
                                        <p:attrNameLst>
                                          <p:attrName>style.visibility</p:attrName>
                                        </p:attrNameLst>
                                      </p:cBhvr>
                                      <p:to>
                                        <p:strVal val="visible"/>
                                      </p:to>
                                    </p:set>
                                    <p:animEffect transition="in" filter="fade">
                                      <p:cBhvr>
                                        <p:cTn id="70" dur="500"/>
                                        <p:tgtEl>
                                          <p:spTgt spid="1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500"/>
                                        <p:tgtEl>
                                          <p:spTgt spid="13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fade">
                                      <p:cBhvr>
                                        <p:cTn id="90" dur="500"/>
                                        <p:tgtEl>
                                          <p:spTgt spid="1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fade">
                                      <p:cBhvr>
                                        <p:cTn id="93" dur="500"/>
                                        <p:tgtEl>
                                          <p:spTgt spid="13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fade">
                                      <p:cBhvr>
                                        <p:cTn id="98" dur="500"/>
                                        <p:tgtEl>
                                          <p:spTgt spid="13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39"/>
                                        </p:tgtEl>
                                        <p:attrNameLst>
                                          <p:attrName>style.visibility</p:attrName>
                                        </p:attrNameLst>
                                      </p:cBhvr>
                                      <p:to>
                                        <p:strVal val="visible"/>
                                      </p:to>
                                    </p:set>
                                    <p:animEffect transition="in" filter="fade">
                                      <p:cBhvr>
                                        <p:cTn id="103" dur="500"/>
                                        <p:tgtEl>
                                          <p:spTgt spid="1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40"/>
                                        </p:tgtEl>
                                        <p:attrNameLst>
                                          <p:attrName>style.visibility</p:attrName>
                                        </p:attrNameLst>
                                      </p:cBhvr>
                                      <p:to>
                                        <p:strVal val="visible"/>
                                      </p:to>
                                    </p:set>
                                    <p:animEffect transition="in" filter="fade">
                                      <p:cBhvr>
                                        <p:cTn id="108" dur="500"/>
                                        <p:tgtEl>
                                          <p:spTgt spid="14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41"/>
                                        </p:tgtEl>
                                        <p:attrNameLst>
                                          <p:attrName>style.visibility</p:attrName>
                                        </p:attrNameLst>
                                      </p:cBhvr>
                                      <p:to>
                                        <p:strVal val="visible"/>
                                      </p:to>
                                    </p:set>
                                    <p:animEffect transition="in" filter="fade">
                                      <p:cBhvr>
                                        <p:cTn id="11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28" grpId="0" animBg="1"/>
      <p:bldP spid="130" grpId="0"/>
      <p:bldP spid="131" grpId="0"/>
      <p:bldP spid="135" grpId="0"/>
      <p:bldP spid="139" grpId="0"/>
      <p:bldP spid="140" grpId="0"/>
      <p:bldP spid="1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809736825"/>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504883613"/>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115085"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2126054"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2" name="Rectangle 1"/>
          <p:cNvSpPr/>
          <p:nvPr/>
        </p:nvSpPr>
        <p:spPr>
          <a:xfrm>
            <a:off x="6559614" y="130906"/>
            <a:ext cx="5307920" cy="584775"/>
          </a:xfrm>
          <a:prstGeom prst="rect">
            <a:avLst/>
          </a:prstGeom>
        </p:spPr>
        <p:txBody>
          <a:bodyPr wrap="square">
            <a:spAutoFit/>
          </a:bodyPr>
          <a:lstStyle/>
          <a:p>
            <a:r>
              <a:rPr lang="en-IN" sz="1600" b="1" dirty="0" smtClean="0"/>
              <a:t>For both i.e. 8086 and 8087 having combine program into memory (mixed program)</a:t>
            </a:r>
            <a:endParaRPr lang="en-IN" sz="1600" b="1" dirty="0"/>
          </a:p>
        </p:txBody>
      </p:sp>
      <p:graphicFrame>
        <p:nvGraphicFramePr>
          <p:cNvPr id="60" name="Table 59"/>
          <p:cNvGraphicFramePr>
            <a:graphicFrameLocks noGrp="1"/>
          </p:cNvGraphicFramePr>
          <p:nvPr>
            <p:extLst>
              <p:ext uri="{D42A27DB-BD31-4B8C-83A1-F6EECF244321}">
                <p14:modId xmlns:p14="http://schemas.microsoft.com/office/powerpoint/2010/main" val="2613699772"/>
              </p:ext>
            </p:extLst>
          </p:nvPr>
        </p:nvGraphicFramePr>
        <p:xfrm>
          <a:off x="5324694" y="503373"/>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cxnSp>
        <p:nvCxnSpPr>
          <p:cNvPr id="65" name="Straight Arrow Connector 64"/>
          <p:cNvCxnSpPr/>
          <p:nvPr/>
        </p:nvCxnSpPr>
        <p:spPr>
          <a:xfrm>
            <a:off x="5656150" y="1494886"/>
            <a:ext cx="1634090" cy="6355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730844" y="2574563"/>
            <a:ext cx="1559396" cy="5510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90240" y="2130430"/>
            <a:ext cx="910249" cy="584775"/>
          </a:xfrm>
          <a:prstGeom prst="rect">
            <a:avLst/>
          </a:prstGeom>
        </p:spPr>
        <p:txBody>
          <a:bodyPr wrap="none">
            <a:spAutoFit/>
          </a:bodyPr>
          <a:lstStyle/>
          <a:p>
            <a:r>
              <a:rPr lang="en-IN" sz="1600" b="1" dirty="0" smtClean="0">
                <a:solidFill>
                  <a:srgbClr val="FF0000"/>
                </a:solidFill>
              </a:rPr>
              <a:t>8086</a:t>
            </a:r>
          </a:p>
          <a:p>
            <a:r>
              <a:rPr lang="en-IN" sz="1600" b="1" dirty="0" smtClean="0">
                <a:solidFill>
                  <a:srgbClr val="FF0000"/>
                </a:solidFill>
              </a:rPr>
              <a:t>Program</a:t>
            </a:r>
            <a:endParaRPr lang="en-IN" sz="1600" b="1" dirty="0">
              <a:solidFill>
                <a:srgbClr val="FF0000"/>
              </a:solidFill>
            </a:endParaRPr>
          </a:p>
        </p:txBody>
      </p:sp>
      <p:cxnSp>
        <p:nvCxnSpPr>
          <p:cNvPr id="73" name="Straight Arrow Connector 72"/>
          <p:cNvCxnSpPr/>
          <p:nvPr/>
        </p:nvCxnSpPr>
        <p:spPr>
          <a:xfrm>
            <a:off x="5478288" y="2162983"/>
            <a:ext cx="777657" cy="316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255945" y="1989788"/>
            <a:ext cx="910249" cy="584775"/>
          </a:xfrm>
          <a:prstGeom prst="rect">
            <a:avLst/>
          </a:prstGeom>
        </p:spPr>
        <p:txBody>
          <a:bodyPr wrap="none">
            <a:spAutoFit/>
          </a:bodyPr>
          <a:lstStyle/>
          <a:p>
            <a:r>
              <a:rPr lang="en-IN" sz="1600" b="1" dirty="0" smtClean="0">
                <a:solidFill>
                  <a:srgbClr val="FF0000"/>
                </a:solidFill>
              </a:rPr>
              <a:t>8087</a:t>
            </a:r>
          </a:p>
          <a:p>
            <a:r>
              <a:rPr lang="en-IN" sz="1600" b="1" dirty="0" smtClean="0">
                <a:solidFill>
                  <a:srgbClr val="FF0000"/>
                </a:solidFill>
              </a:rPr>
              <a:t>Program</a:t>
            </a:r>
            <a:endParaRPr lang="en-IN" sz="1600" b="1" dirty="0">
              <a:solidFill>
                <a:srgbClr val="FF0000"/>
              </a:solidFill>
            </a:endParaRPr>
          </a:p>
        </p:txBody>
      </p:sp>
      <p:sp>
        <p:nvSpPr>
          <p:cNvPr id="79" name="Rectangle 78"/>
          <p:cNvSpPr/>
          <p:nvPr/>
        </p:nvSpPr>
        <p:spPr>
          <a:xfrm>
            <a:off x="6559614" y="723683"/>
            <a:ext cx="5307920" cy="338554"/>
          </a:xfrm>
          <a:prstGeom prst="rect">
            <a:avLst/>
          </a:prstGeom>
        </p:spPr>
        <p:txBody>
          <a:bodyPr wrap="square">
            <a:spAutoFit/>
          </a:bodyPr>
          <a:lstStyle/>
          <a:p>
            <a:r>
              <a:rPr lang="en-IN" sz="1600" b="1" dirty="0" smtClean="0"/>
              <a:t>Every instruction is  fetched by 8086.</a:t>
            </a:r>
          </a:p>
        </p:txBody>
      </p:sp>
      <p:sp>
        <p:nvSpPr>
          <p:cNvPr id="18" name="Rectangle 17"/>
          <p:cNvSpPr/>
          <p:nvPr/>
        </p:nvSpPr>
        <p:spPr>
          <a:xfrm>
            <a:off x="6510542" y="1083103"/>
            <a:ext cx="6096000" cy="584775"/>
          </a:xfrm>
          <a:prstGeom prst="rect">
            <a:avLst/>
          </a:prstGeom>
        </p:spPr>
        <p:txBody>
          <a:bodyPr>
            <a:spAutoFit/>
          </a:bodyPr>
          <a:lstStyle/>
          <a:p>
            <a:r>
              <a:rPr lang="en-IN" sz="1600" b="1" dirty="0"/>
              <a:t>8087 </a:t>
            </a:r>
            <a:r>
              <a:rPr lang="en-IN" sz="1600" b="1" dirty="0">
                <a:solidFill>
                  <a:srgbClr val="FF0000"/>
                </a:solidFill>
              </a:rPr>
              <a:t>never fetch </a:t>
            </a:r>
            <a:r>
              <a:rPr lang="en-IN" sz="1600" b="1" dirty="0"/>
              <a:t>the </a:t>
            </a:r>
            <a:r>
              <a:rPr lang="en-IN" sz="1600" b="1" dirty="0">
                <a:solidFill>
                  <a:srgbClr val="FF0000"/>
                </a:solidFill>
              </a:rPr>
              <a:t>instruction</a:t>
            </a:r>
            <a:r>
              <a:rPr lang="en-IN" sz="1600" b="1" dirty="0"/>
              <a:t>. It can perform memory read or write as a bus master but can’t fetch the instruction.</a:t>
            </a:r>
            <a:endParaRPr lang="en-IN" sz="1600" b="1" dirty="0"/>
          </a:p>
        </p:txBody>
      </p:sp>
      <p:sp>
        <p:nvSpPr>
          <p:cNvPr id="82" name="Rectangle 81"/>
          <p:cNvSpPr/>
          <p:nvPr/>
        </p:nvSpPr>
        <p:spPr>
          <a:xfrm>
            <a:off x="8224796" y="1681706"/>
            <a:ext cx="3673256" cy="584775"/>
          </a:xfrm>
          <a:prstGeom prst="rect">
            <a:avLst/>
          </a:prstGeom>
        </p:spPr>
        <p:txBody>
          <a:bodyPr wrap="square">
            <a:spAutoFit/>
          </a:bodyPr>
          <a:lstStyle/>
          <a:p>
            <a:r>
              <a:rPr lang="en-IN" sz="1600" b="1" dirty="0" smtClean="0"/>
              <a:t>But every </a:t>
            </a:r>
            <a:r>
              <a:rPr lang="en-IN" sz="1600" b="1" dirty="0" smtClean="0">
                <a:solidFill>
                  <a:srgbClr val="FF0000"/>
                </a:solidFill>
              </a:rPr>
              <a:t>fetched </a:t>
            </a:r>
            <a:r>
              <a:rPr lang="en-IN" sz="1600" b="1" dirty="0" smtClean="0"/>
              <a:t>instruction by </a:t>
            </a:r>
            <a:r>
              <a:rPr lang="en-IN" sz="1600" b="1" dirty="0" smtClean="0">
                <a:solidFill>
                  <a:srgbClr val="FF0000"/>
                </a:solidFill>
              </a:rPr>
              <a:t>8086</a:t>
            </a:r>
            <a:r>
              <a:rPr lang="en-IN" sz="1600" b="1" dirty="0" smtClean="0"/>
              <a:t> is also </a:t>
            </a:r>
            <a:r>
              <a:rPr lang="en-IN" sz="1600" b="1" dirty="0" smtClean="0">
                <a:solidFill>
                  <a:srgbClr val="FF0000"/>
                </a:solidFill>
              </a:rPr>
              <a:t>received</a:t>
            </a:r>
            <a:r>
              <a:rPr lang="en-IN" sz="1600" b="1" dirty="0" smtClean="0"/>
              <a:t> by </a:t>
            </a:r>
            <a:r>
              <a:rPr lang="en-IN" sz="1600" b="1" dirty="0" smtClean="0">
                <a:solidFill>
                  <a:srgbClr val="FF0000"/>
                </a:solidFill>
              </a:rPr>
              <a:t>8087</a:t>
            </a:r>
            <a:r>
              <a:rPr lang="en-IN" sz="1600" b="1" dirty="0" smtClean="0"/>
              <a:t>.</a:t>
            </a:r>
            <a:endParaRPr lang="en-IN" sz="1600" b="1" dirty="0"/>
          </a:p>
        </p:txBody>
      </p:sp>
      <p:sp>
        <p:nvSpPr>
          <p:cNvPr id="83" name="Rectangle 82"/>
          <p:cNvSpPr/>
          <p:nvPr/>
        </p:nvSpPr>
        <p:spPr>
          <a:xfrm>
            <a:off x="8179528" y="2296534"/>
            <a:ext cx="1715910"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Who fetches the instructions ??</a:t>
            </a:r>
            <a:endParaRPr lang="en-IN" sz="1600" dirty="0"/>
          </a:p>
        </p:txBody>
      </p:sp>
      <p:cxnSp>
        <p:nvCxnSpPr>
          <p:cNvPr id="84" name="Straight Arrow Connector 83"/>
          <p:cNvCxnSpPr/>
          <p:nvPr/>
        </p:nvCxnSpPr>
        <p:spPr>
          <a:xfrm>
            <a:off x="9672595" y="2631002"/>
            <a:ext cx="77765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0450252" y="2462684"/>
            <a:ext cx="1045479" cy="338554"/>
          </a:xfrm>
          <a:prstGeom prst="rect">
            <a:avLst/>
          </a:prstGeom>
        </p:spPr>
        <p:txBody>
          <a:bodyPr wrap="none">
            <a:spAutoFit/>
          </a:bodyPr>
          <a:lstStyle/>
          <a:p>
            <a:r>
              <a:rPr lang="en-IN" sz="1600" b="1" dirty="0" smtClean="0">
                <a:solidFill>
                  <a:srgbClr val="7030A0"/>
                </a:solidFill>
              </a:rPr>
              <a:t>Only 8086</a:t>
            </a:r>
            <a:endParaRPr lang="en-IN" sz="1600" b="1" dirty="0">
              <a:solidFill>
                <a:srgbClr val="7030A0"/>
              </a:solidFill>
            </a:endParaRPr>
          </a:p>
        </p:txBody>
      </p:sp>
      <p:sp>
        <p:nvSpPr>
          <p:cNvPr id="86" name="Rectangle 85"/>
          <p:cNvSpPr/>
          <p:nvPr/>
        </p:nvSpPr>
        <p:spPr>
          <a:xfrm>
            <a:off x="8201129" y="2782557"/>
            <a:ext cx="1715910"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Who will get the instructions??</a:t>
            </a:r>
            <a:endParaRPr lang="en-IN" sz="1600" dirty="0"/>
          </a:p>
        </p:txBody>
      </p:sp>
      <p:cxnSp>
        <p:nvCxnSpPr>
          <p:cNvPr id="87" name="Straight Arrow Connector 86"/>
          <p:cNvCxnSpPr/>
          <p:nvPr/>
        </p:nvCxnSpPr>
        <p:spPr>
          <a:xfrm>
            <a:off x="9672595" y="3125596"/>
            <a:ext cx="77765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0377824" y="2963222"/>
            <a:ext cx="1887055" cy="338554"/>
          </a:xfrm>
          <a:prstGeom prst="rect">
            <a:avLst/>
          </a:prstGeom>
        </p:spPr>
        <p:txBody>
          <a:bodyPr wrap="none">
            <a:spAutoFit/>
          </a:bodyPr>
          <a:lstStyle/>
          <a:p>
            <a:r>
              <a:rPr lang="en-IN" sz="1600" b="1" dirty="0" smtClean="0">
                <a:solidFill>
                  <a:srgbClr val="7030A0"/>
                </a:solidFill>
              </a:rPr>
              <a:t>Both 8086 and 8087</a:t>
            </a:r>
            <a:endParaRPr lang="en-IN" sz="1600" b="1" dirty="0">
              <a:solidFill>
                <a:srgbClr val="7030A0"/>
              </a:solidFill>
            </a:endParaRPr>
          </a:p>
        </p:txBody>
      </p:sp>
      <p:sp>
        <p:nvSpPr>
          <p:cNvPr id="92" name="Rectangle 91"/>
          <p:cNvSpPr/>
          <p:nvPr/>
        </p:nvSpPr>
        <p:spPr>
          <a:xfrm>
            <a:off x="6168805" y="3405325"/>
            <a:ext cx="5307920" cy="584775"/>
          </a:xfrm>
          <a:prstGeom prst="rect">
            <a:avLst/>
          </a:prstGeom>
        </p:spPr>
        <p:txBody>
          <a:bodyPr wrap="square">
            <a:spAutoFit/>
          </a:bodyPr>
          <a:lstStyle/>
          <a:p>
            <a:r>
              <a:rPr lang="en-IN" sz="1600" b="1" dirty="0" smtClean="0"/>
              <a:t>There is first instruction which is 8086 processor’s instruction fetch by 8086.</a:t>
            </a:r>
            <a:endParaRPr lang="en-IN" sz="1600" b="1" dirty="0"/>
          </a:p>
        </p:txBody>
      </p:sp>
      <p:cxnSp>
        <p:nvCxnSpPr>
          <p:cNvPr id="98" name="Straight Connector 97"/>
          <p:cNvCxnSpPr/>
          <p:nvPr/>
        </p:nvCxnSpPr>
        <p:spPr>
          <a:xfrm>
            <a:off x="2803873" y="777237"/>
            <a:ext cx="25014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174462" y="3958472"/>
            <a:ext cx="5307920" cy="338554"/>
          </a:xfrm>
          <a:prstGeom prst="rect">
            <a:avLst/>
          </a:prstGeom>
        </p:spPr>
        <p:txBody>
          <a:bodyPr wrap="square">
            <a:spAutoFit/>
          </a:bodyPr>
          <a:lstStyle/>
          <a:p>
            <a:r>
              <a:rPr lang="en-IN" sz="1600" b="1" dirty="0" smtClean="0"/>
              <a:t>Both processors will get that instruction.</a:t>
            </a:r>
            <a:endParaRPr lang="en-IN" sz="1600" b="1" dirty="0"/>
          </a:p>
        </p:txBody>
      </p:sp>
      <p:cxnSp>
        <p:nvCxnSpPr>
          <p:cNvPr id="125" name="Straight Connector 124"/>
          <p:cNvCxnSpPr/>
          <p:nvPr/>
        </p:nvCxnSpPr>
        <p:spPr>
          <a:xfrm>
            <a:off x="2657509" y="1584356"/>
            <a:ext cx="24848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02" idx="1"/>
          </p:cNvCxnSpPr>
          <p:nvPr/>
        </p:nvCxnSpPr>
        <p:spPr>
          <a:xfrm>
            <a:off x="3831339" y="1554498"/>
            <a:ext cx="11101" cy="343652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02" idx="1"/>
          </p:cNvCxnSpPr>
          <p:nvPr/>
        </p:nvCxnSpPr>
        <p:spPr>
          <a:xfrm>
            <a:off x="2806574" y="4986947"/>
            <a:ext cx="1035866" cy="407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168805" y="4260521"/>
            <a:ext cx="5307920" cy="584775"/>
          </a:xfrm>
          <a:prstGeom prst="rect">
            <a:avLst/>
          </a:prstGeom>
        </p:spPr>
        <p:txBody>
          <a:bodyPr wrap="square">
            <a:spAutoFit/>
          </a:bodyPr>
          <a:lstStyle/>
          <a:p>
            <a:r>
              <a:rPr lang="en-IN" sz="1600" b="1" dirty="0" smtClean="0"/>
              <a:t>Fetched instruction is goes into the instruction queue of both processors.</a:t>
            </a:r>
            <a:endParaRPr lang="en-IN" sz="1600" b="1" dirty="0"/>
          </a:p>
        </p:txBody>
      </p:sp>
      <p:cxnSp>
        <p:nvCxnSpPr>
          <p:cNvPr id="142" name="Straight Arrow Connector 141"/>
          <p:cNvCxnSpPr/>
          <p:nvPr/>
        </p:nvCxnSpPr>
        <p:spPr>
          <a:xfrm flipH="1">
            <a:off x="2375254" y="777237"/>
            <a:ext cx="3021551" cy="11572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H="1">
            <a:off x="2527654" y="777237"/>
            <a:ext cx="2935357" cy="377567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6168805" y="4817690"/>
            <a:ext cx="5307920" cy="338554"/>
          </a:xfrm>
          <a:prstGeom prst="rect">
            <a:avLst/>
          </a:prstGeom>
        </p:spPr>
        <p:txBody>
          <a:bodyPr wrap="square">
            <a:spAutoFit/>
          </a:bodyPr>
          <a:lstStyle/>
          <a:p>
            <a:r>
              <a:rPr lang="en-IN" sz="1600" b="1" dirty="0" smtClean="0"/>
              <a:t>Both will decode the instruction.</a:t>
            </a:r>
            <a:endParaRPr lang="en-IN" sz="1600" b="1" dirty="0"/>
          </a:p>
        </p:txBody>
      </p:sp>
      <p:sp>
        <p:nvSpPr>
          <p:cNvPr id="145" name="Rectangle 144"/>
          <p:cNvSpPr/>
          <p:nvPr/>
        </p:nvSpPr>
        <p:spPr>
          <a:xfrm>
            <a:off x="9037482" y="4719262"/>
            <a:ext cx="3154517"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How to identify whether it is an 8086 instruction or 8087 ?</a:t>
            </a:r>
            <a:endParaRPr lang="en-IN" sz="1600" dirty="0"/>
          </a:p>
        </p:txBody>
      </p:sp>
      <p:sp>
        <p:nvSpPr>
          <p:cNvPr id="146" name="Rectangle 145"/>
          <p:cNvSpPr/>
          <p:nvPr/>
        </p:nvSpPr>
        <p:spPr>
          <a:xfrm>
            <a:off x="5964729" y="5251514"/>
            <a:ext cx="5307920" cy="584775"/>
          </a:xfrm>
          <a:prstGeom prst="rect">
            <a:avLst/>
          </a:prstGeom>
        </p:spPr>
        <p:txBody>
          <a:bodyPr wrap="square">
            <a:spAutoFit/>
          </a:bodyPr>
          <a:lstStyle/>
          <a:p>
            <a:r>
              <a:rPr lang="en-IN" sz="1600" b="1" dirty="0" smtClean="0"/>
              <a:t>Every instruction of 8087 began with binary pattern i.e.(11011) ESC – instruction prefix</a:t>
            </a:r>
            <a:endParaRPr lang="en-IN" sz="1600" b="1" dirty="0"/>
          </a:p>
        </p:txBody>
      </p:sp>
      <p:sp>
        <p:nvSpPr>
          <p:cNvPr id="147" name="Rectangle 146"/>
          <p:cNvSpPr/>
          <p:nvPr/>
        </p:nvSpPr>
        <p:spPr>
          <a:xfrm>
            <a:off x="3126452" y="5926824"/>
            <a:ext cx="8856305" cy="830997"/>
          </a:xfrm>
          <a:prstGeom prst="rect">
            <a:avLst/>
          </a:prstGeom>
        </p:spPr>
        <p:txBody>
          <a:bodyPr wrap="square">
            <a:spAutoFit/>
          </a:bodyPr>
          <a:lstStyle/>
          <a:p>
            <a:r>
              <a:rPr lang="en-IN" sz="1600" b="1" dirty="0" smtClean="0"/>
              <a:t>8086 fetch the instruction, both will receive and decode the instruction and search for ESC, if ESC found an instruction is executed by 8087 and 8086 will discard the instruction from queue and vice-versa</a:t>
            </a:r>
            <a:endParaRPr lang="en-IN" sz="1600" b="1" dirty="0"/>
          </a:p>
        </p:txBody>
      </p:sp>
    </p:spTree>
    <p:extLst>
      <p:ext uri="{BB962C8B-B14F-4D97-AF65-F5344CB8AC3E}">
        <p14:creationId xmlns:p14="http://schemas.microsoft.com/office/powerpoint/2010/main" val="30242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fade">
                                      <p:cBhvr>
                                        <p:cTn id="72" dur="500"/>
                                        <p:tgtEl>
                                          <p:spTgt spid="8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childTnLst>
                                </p:cTn>
                              </p:par>
                              <p:par>
                                <p:cTn id="88" presetID="10" presetClass="entr" presetSubtype="0" fill="hold" nodeType="withEffect">
                                  <p:stCondLst>
                                    <p:cond delay="0"/>
                                  </p:stCondLst>
                                  <p:childTnLst>
                                    <p:set>
                                      <p:cBhvr>
                                        <p:cTn id="89" dur="1" fill="hold">
                                          <p:stCondLst>
                                            <p:cond delay="0"/>
                                          </p:stCondLst>
                                        </p:cTn>
                                        <p:tgtEl>
                                          <p:spTgt spid="126"/>
                                        </p:tgtEl>
                                        <p:attrNameLst>
                                          <p:attrName>style.visibility</p:attrName>
                                        </p:attrNameLst>
                                      </p:cBhvr>
                                      <p:to>
                                        <p:strVal val="visible"/>
                                      </p:to>
                                    </p:set>
                                    <p:animEffect transition="in" filter="fade">
                                      <p:cBhvr>
                                        <p:cTn id="90" dur="500"/>
                                        <p:tgtEl>
                                          <p:spTgt spid="126"/>
                                        </p:tgtEl>
                                      </p:cBhvr>
                                    </p:animEffect>
                                  </p:childTnLst>
                                </p:cTn>
                              </p:par>
                              <p:par>
                                <p:cTn id="91" presetID="10"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animEffect transition="in" filter="fade">
                                      <p:cBhvr>
                                        <p:cTn id="93" dur="500"/>
                                        <p:tgtEl>
                                          <p:spTgt spid="1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fade">
                                      <p:cBhvr>
                                        <p:cTn id="98" dur="500"/>
                                        <p:tgtEl>
                                          <p:spTgt spid="1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42"/>
                                        </p:tgtEl>
                                        <p:attrNameLst>
                                          <p:attrName>style.visibility</p:attrName>
                                        </p:attrNameLst>
                                      </p:cBhvr>
                                      <p:to>
                                        <p:strVal val="visible"/>
                                      </p:to>
                                    </p:set>
                                    <p:animEffect transition="in" filter="fade">
                                      <p:cBhvr>
                                        <p:cTn id="103" dur="500"/>
                                        <p:tgtEl>
                                          <p:spTgt spid="14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43"/>
                                        </p:tgtEl>
                                        <p:attrNameLst>
                                          <p:attrName>style.visibility</p:attrName>
                                        </p:attrNameLst>
                                      </p:cBhvr>
                                      <p:to>
                                        <p:strVal val="visible"/>
                                      </p:to>
                                    </p:set>
                                    <p:animEffect transition="in" filter="fade">
                                      <p:cBhvr>
                                        <p:cTn id="108" dur="500"/>
                                        <p:tgtEl>
                                          <p:spTgt spid="1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44"/>
                                        </p:tgtEl>
                                        <p:attrNameLst>
                                          <p:attrName>style.visibility</p:attrName>
                                        </p:attrNameLst>
                                      </p:cBhvr>
                                      <p:to>
                                        <p:strVal val="visible"/>
                                      </p:to>
                                    </p:set>
                                    <p:animEffect transition="in" filter="fade">
                                      <p:cBhvr>
                                        <p:cTn id="113" dur="500"/>
                                        <p:tgtEl>
                                          <p:spTgt spid="14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fade">
                                      <p:cBhvr>
                                        <p:cTn id="118" dur="500"/>
                                        <p:tgtEl>
                                          <p:spTgt spid="14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fade">
                                      <p:cBhvr>
                                        <p:cTn id="123" dur="500"/>
                                        <p:tgtEl>
                                          <p:spTgt spid="14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47"/>
                                        </p:tgtEl>
                                        <p:attrNameLst>
                                          <p:attrName>style.visibility</p:attrName>
                                        </p:attrNameLst>
                                      </p:cBhvr>
                                      <p:to>
                                        <p:strVal val="visible"/>
                                      </p:to>
                                    </p:set>
                                    <p:animEffect transition="in" filter="fade">
                                      <p:cBhvr>
                                        <p:cTn id="128"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78" grpId="0"/>
      <p:bldP spid="79" grpId="0"/>
      <p:bldP spid="18" grpId="0"/>
      <p:bldP spid="82" grpId="0"/>
      <p:bldP spid="83" grpId="0"/>
      <p:bldP spid="85" grpId="0"/>
      <p:bldP spid="86" grpId="0"/>
      <p:bldP spid="88" grpId="0"/>
      <p:bldP spid="92" grpId="0"/>
      <p:bldP spid="99" grpId="0"/>
      <p:bldP spid="133" grpId="0"/>
      <p:bldP spid="144" grpId="0"/>
      <p:bldP spid="145" grpId="0"/>
      <p:bldP spid="146" grpId="0"/>
      <p:bldP spid="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4281745286"/>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725442591"/>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140" name="Rectangle 139"/>
          <p:cNvSpPr/>
          <p:nvPr/>
        </p:nvSpPr>
        <p:spPr>
          <a:xfrm>
            <a:off x="6785571" y="56306"/>
            <a:ext cx="5006220" cy="338554"/>
          </a:xfrm>
          <a:prstGeom prst="rect">
            <a:avLst/>
          </a:prstGeom>
          <a:ln>
            <a:noFill/>
          </a:ln>
        </p:spPr>
        <p:txBody>
          <a:bodyPr wrap="square">
            <a:spAutoFit/>
          </a:bodyPr>
          <a:lstStyle/>
          <a:p>
            <a:r>
              <a:rPr lang="en-IN" sz="1600" b="1" dirty="0" smtClean="0">
                <a:solidFill>
                  <a:srgbClr val="7030A0"/>
                </a:solidFill>
              </a:rPr>
              <a:t>As a programmer we force 8086 to check TEST bar pin.</a:t>
            </a:r>
            <a:endParaRPr lang="en-IN" sz="1600" b="1" dirty="0">
              <a:solidFill>
                <a:srgbClr val="7030A0"/>
              </a:solidFill>
            </a:endParaRPr>
          </a:p>
        </p:txBody>
      </p:sp>
      <p:sp>
        <p:nvSpPr>
          <p:cNvPr id="141" name="Rectangle 140"/>
          <p:cNvSpPr/>
          <p:nvPr/>
        </p:nvSpPr>
        <p:spPr>
          <a:xfrm>
            <a:off x="6536602" y="427834"/>
            <a:ext cx="5721790"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should we make the 8086 to checks the TEST bar??</a:t>
            </a:r>
            <a:endParaRPr lang="en-IN" dirty="0"/>
          </a:p>
        </p:txBody>
      </p:sp>
      <p:graphicFrame>
        <p:nvGraphicFramePr>
          <p:cNvPr id="59" name="Table 58"/>
          <p:cNvGraphicFramePr>
            <a:graphicFrameLocks noGrp="1"/>
          </p:cNvGraphicFramePr>
          <p:nvPr>
            <p:extLst>
              <p:ext uri="{D42A27DB-BD31-4B8C-83A1-F6EECF244321}">
                <p14:modId xmlns:p14="http://schemas.microsoft.com/office/powerpoint/2010/main" val="3351648378"/>
              </p:ext>
            </p:extLst>
          </p:nvPr>
        </p:nvGraphicFramePr>
        <p:xfrm>
          <a:off x="5500483" y="499738"/>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sp>
        <p:nvSpPr>
          <p:cNvPr id="60" name="Rectangle 59"/>
          <p:cNvSpPr/>
          <p:nvPr/>
        </p:nvSpPr>
        <p:spPr>
          <a:xfrm>
            <a:off x="6690088" y="943837"/>
            <a:ext cx="5197186" cy="584775"/>
          </a:xfrm>
          <a:prstGeom prst="rect">
            <a:avLst/>
          </a:prstGeom>
        </p:spPr>
        <p:txBody>
          <a:bodyPr wrap="square">
            <a:spAutoFit/>
          </a:bodyPr>
          <a:lstStyle/>
          <a:p>
            <a:r>
              <a:rPr lang="en-IN" sz="1600" b="1" dirty="0" smtClean="0"/>
              <a:t>All these are the 8086 instructions so no need to check test bar pin. </a:t>
            </a:r>
            <a:endParaRPr lang="en-IN" sz="1600" b="1" dirty="0"/>
          </a:p>
        </p:txBody>
      </p:sp>
      <p:cxnSp>
        <p:nvCxnSpPr>
          <p:cNvPr id="65" name="Straight Connector 64"/>
          <p:cNvCxnSpPr/>
          <p:nvPr/>
        </p:nvCxnSpPr>
        <p:spPr>
          <a:xfrm>
            <a:off x="5623710" y="493861"/>
            <a:ext cx="0" cy="14616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375151" y="1931121"/>
            <a:ext cx="566526"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6690088" y="1569872"/>
            <a:ext cx="5197186" cy="584775"/>
          </a:xfrm>
          <a:prstGeom prst="rect">
            <a:avLst/>
          </a:prstGeom>
        </p:spPr>
        <p:txBody>
          <a:bodyPr wrap="square">
            <a:spAutoFit/>
          </a:bodyPr>
          <a:lstStyle/>
          <a:p>
            <a:r>
              <a:rPr lang="en-IN" sz="1600" b="1" dirty="0" smtClean="0"/>
              <a:t>As a programmer we know that this one is the 8087 instruction. </a:t>
            </a:r>
            <a:endParaRPr lang="en-IN" sz="1600" b="1" dirty="0"/>
          </a:p>
        </p:txBody>
      </p:sp>
      <p:sp>
        <p:nvSpPr>
          <p:cNvPr id="73" name="Rectangle 72"/>
          <p:cNvSpPr/>
          <p:nvPr/>
        </p:nvSpPr>
        <p:spPr>
          <a:xfrm>
            <a:off x="6690088" y="2077003"/>
            <a:ext cx="5197186" cy="830997"/>
          </a:xfrm>
          <a:prstGeom prst="rect">
            <a:avLst/>
          </a:prstGeom>
        </p:spPr>
        <p:txBody>
          <a:bodyPr wrap="square">
            <a:spAutoFit/>
          </a:bodyPr>
          <a:lstStyle/>
          <a:p>
            <a:r>
              <a:rPr lang="en-IN" sz="1600" b="1" dirty="0" smtClean="0"/>
              <a:t>If this instruction fetch by 8086 it will receive and decode by both and 8087 executes this instruction and leaves the previous instruction. </a:t>
            </a:r>
            <a:endParaRPr lang="en-IN" sz="1600" b="1" dirty="0"/>
          </a:p>
        </p:txBody>
      </p:sp>
      <p:sp>
        <p:nvSpPr>
          <p:cNvPr id="75" name="Rectangle 74"/>
          <p:cNvSpPr/>
          <p:nvPr/>
        </p:nvSpPr>
        <p:spPr>
          <a:xfrm>
            <a:off x="6690088" y="2908000"/>
            <a:ext cx="5197186" cy="584775"/>
          </a:xfrm>
          <a:prstGeom prst="rect">
            <a:avLst/>
          </a:prstGeom>
        </p:spPr>
        <p:txBody>
          <a:bodyPr wrap="square">
            <a:spAutoFit/>
          </a:bodyPr>
          <a:lstStyle/>
          <a:p>
            <a:r>
              <a:rPr lang="en-IN" sz="1600" b="1" dirty="0" smtClean="0"/>
              <a:t>Hence before fetching this instruction 8086 has to check whether 8087 is free or not</a:t>
            </a:r>
            <a:endParaRPr lang="en-IN" sz="1600" b="1" dirty="0"/>
          </a:p>
        </p:txBody>
      </p:sp>
      <p:sp>
        <p:nvSpPr>
          <p:cNvPr id="78" name="Rectangle 77"/>
          <p:cNvSpPr/>
          <p:nvPr/>
        </p:nvSpPr>
        <p:spPr>
          <a:xfrm>
            <a:off x="6536602" y="3619041"/>
            <a:ext cx="5006220" cy="584775"/>
          </a:xfrm>
          <a:prstGeom prst="rect">
            <a:avLst/>
          </a:prstGeom>
          <a:ln>
            <a:noFill/>
          </a:ln>
        </p:spPr>
        <p:txBody>
          <a:bodyPr wrap="square">
            <a:spAutoFit/>
          </a:bodyPr>
          <a:lstStyle/>
          <a:p>
            <a:r>
              <a:rPr lang="en-IN" sz="1600" b="1" dirty="0" smtClean="0">
                <a:solidFill>
                  <a:srgbClr val="7030A0"/>
                </a:solidFill>
              </a:rPr>
              <a:t>As a programmer are going to write WAIT instruction before 8087 instruction.</a:t>
            </a:r>
            <a:endParaRPr lang="en-IN" sz="1600" b="1" dirty="0">
              <a:solidFill>
                <a:srgbClr val="7030A0"/>
              </a:solidFill>
            </a:endParaRPr>
          </a:p>
        </p:txBody>
      </p:sp>
      <p:sp>
        <p:nvSpPr>
          <p:cNvPr id="5" name="Rectangle 4"/>
          <p:cNvSpPr/>
          <p:nvPr/>
        </p:nvSpPr>
        <p:spPr>
          <a:xfrm>
            <a:off x="5760602" y="1746455"/>
            <a:ext cx="750911" cy="369332"/>
          </a:xfrm>
          <a:prstGeom prst="rect">
            <a:avLst/>
          </a:prstGeom>
        </p:spPr>
        <p:txBody>
          <a:bodyPr wrap="none">
            <a:spAutoFit/>
          </a:bodyPr>
          <a:lstStyle/>
          <a:p>
            <a:r>
              <a:rPr lang="en-IN" b="1" dirty="0">
                <a:solidFill>
                  <a:srgbClr val="FF0000"/>
                </a:solidFill>
              </a:rPr>
              <a:t>WAIT </a:t>
            </a:r>
            <a:endParaRPr lang="en-IN" dirty="0">
              <a:solidFill>
                <a:srgbClr val="FF0000"/>
              </a:solidFill>
            </a:endParaRPr>
          </a:p>
        </p:txBody>
      </p:sp>
      <p:sp>
        <p:nvSpPr>
          <p:cNvPr id="79" name="Rectangle 78"/>
          <p:cNvSpPr/>
          <p:nvPr/>
        </p:nvSpPr>
        <p:spPr>
          <a:xfrm>
            <a:off x="6690088" y="4157793"/>
            <a:ext cx="5197186" cy="584775"/>
          </a:xfrm>
          <a:prstGeom prst="rect">
            <a:avLst/>
          </a:prstGeom>
        </p:spPr>
        <p:txBody>
          <a:bodyPr wrap="square">
            <a:spAutoFit/>
          </a:bodyPr>
          <a:lstStyle/>
          <a:p>
            <a:r>
              <a:rPr lang="en-IN" sz="1600" b="1" dirty="0" smtClean="0"/>
              <a:t>By executing wait instruction 8086 will check the TEST bar pin</a:t>
            </a:r>
            <a:endParaRPr lang="en-IN" sz="1600" b="1" dirty="0"/>
          </a:p>
        </p:txBody>
      </p:sp>
      <p:sp>
        <p:nvSpPr>
          <p:cNvPr id="80" name="Rectangle 79"/>
          <p:cNvSpPr/>
          <p:nvPr/>
        </p:nvSpPr>
        <p:spPr>
          <a:xfrm>
            <a:off x="6690088" y="4568752"/>
            <a:ext cx="5197186" cy="338554"/>
          </a:xfrm>
          <a:prstGeom prst="rect">
            <a:avLst/>
          </a:prstGeom>
        </p:spPr>
        <p:txBody>
          <a:bodyPr wrap="square">
            <a:spAutoFit/>
          </a:bodyPr>
          <a:lstStyle/>
          <a:p>
            <a:r>
              <a:rPr lang="en-IN" sz="1600" b="1" dirty="0" smtClean="0"/>
              <a:t>If TEST bar = 1 , 8086 will wait until 8087 got free.</a:t>
            </a:r>
            <a:endParaRPr lang="en-IN" sz="1600" b="1" dirty="0"/>
          </a:p>
        </p:txBody>
      </p:sp>
      <p:sp>
        <p:nvSpPr>
          <p:cNvPr id="6" name="Rectangle 5"/>
          <p:cNvSpPr/>
          <p:nvPr/>
        </p:nvSpPr>
        <p:spPr>
          <a:xfrm>
            <a:off x="843010" y="4680156"/>
            <a:ext cx="301686" cy="369332"/>
          </a:xfrm>
          <a:prstGeom prst="rect">
            <a:avLst/>
          </a:prstGeom>
        </p:spPr>
        <p:txBody>
          <a:bodyPr wrap="none">
            <a:spAutoFit/>
          </a:bodyPr>
          <a:lstStyle/>
          <a:p>
            <a:r>
              <a:rPr lang="en-IN" b="1" dirty="0">
                <a:solidFill>
                  <a:srgbClr val="FF0000"/>
                </a:solidFill>
              </a:rPr>
              <a:t>1</a:t>
            </a:r>
            <a:endParaRPr lang="en-IN" dirty="0"/>
          </a:p>
        </p:txBody>
      </p:sp>
      <p:sp>
        <p:nvSpPr>
          <p:cNvPr id="82" name="Rectangle 81"/>
          <p:cNvSpPr/>
          <p:nvPr/>
        </p:nvSpPr>
        <p:spPr>
          <a:xfrm>
            <a:off x="560864" y="2125590"/>
            <a:ext cx="288862" cy="338554"/>
          </a:xfrm>
          <a:prstGeom prst="rect">
            <a:avLst/>
          </a:prstGeom>
        </p:spPr>
        <p:txBody>
          <a:bodyPr wrap="none">
            <a:spAutoFit/>
          </a:bodyPr>
          <a:lstStyle/>
          <a:p>
            <a:r>
              <a:rPr lang="en-IN" sz="1600" b="1" dirty="0">
                <a:solidFill>
                  <a:srgbClr val="FF0000"/>
                </a:solidFill>
              </a:rPr>
              <a:t>1</a:t>
            </a:r>
            <a:endParaRPr lang="en-IN" sz="1600" dirty="0"/>
          </a:p>
        </p:txBody>
      </p:sp>
      <p:sp>
        <p:nvSpPr>
          <p:cNvPr id="83" name="Rectangle 82"/>
          <p:cNvSpPr/>
          <p:nvPr/>
        </p:nvSpPr>
        <p:spPr>
          <a:xfrm>
            <a:off x="747450" y="2139464"/>
            <a:ext cx="370614" cy="338554"/>
          </a:xfrm>
          <a:prstGeom prst="rect">
            <a:avLst/>
          </a:prstGeom>
        </p:spPr>
        <p:txBody>
          <a:bodyPr wrap="none">
            <a:spAutoFit/>
          </a:bodyPr>
          <a:lstStyle/>
          <a:p>
            <a:r>
              <a:rPr lang="en-IN" sz="1600" b="1" dirty="0" smtClean="0">
                <a:solidFill>
                  <a:srgbClr val="FF0000"/>
                </a:solidFill>
              </a:rPr>
              <a:t>W</a:t>
            </a:r>
            <a:endParaRPr lang="en-IN" sz="1600" dirty="0"/>
          </a:p>
        </p:txBody>
      </p:sp>
      <p:sp>
        <p:nvSpPr>
          <p:cNvPr id="84" name="Rectangle 83"/>
          <p:cNvSpPr/>
          <p:nvPr/>
        </p:nvSpPr>
        <p:spPr>
          <a:xfrm>
            <a:off x="6690088" y="4993521"/>
            <a:ext cx="5197186" cy="338554"/>
          </a:xfrm>
          <a:prstGeom prst="rect">
            <a:avLst/>
          </a:prstGeom>
        </p:spPr>
        <p:txBody>
          <a:bodyPr wrap="square">
            <a:spAutoFit/>
          </a:bodyPr>
          <a:lstStyle/>
          <a:p>
            <a:r>
              <a:rPr lang="en-IN" sz="1600" b="1" dirty="0" smtClean="0"/>
              <a:t>Once 8087 completes its own task it will send 0 on Busy pin</a:t>
            </a:r>
            <a:endParaRPr lang="en-IN" sz="1600" b="1" dirty="0"/>
          </a:p>
        </p:txBody>
      </p:sp>
      <p:sp>
        <p:nvSpPr>
          <p:cNvPr id="85" name="Rectangle 84"/>
          <p:cNvSpPr/>
          <p:nvPr/>
        </p:nvSpPr>
        <p:spPr>
          <a:xfrm>
            <a:off x="976236" y="2138074"/>
            <a:ext cx="288862" cy="338554"/>
          </a:xfrm>
          <a:prstGeom prst="rect">
            <a:avLst/>
          </a:prstGeom>
        </p:spPr>
        <p:txBody>
          <a:bodyPr wrap="none">
            <a:spAutoFit/>
          </a:bodyPr>
          <a:lstStyle/>
          <a:p>
            <a:r>
              <a:rPr lang="en-IN" sz="1600" b="1" dirty="0" smtClean="0">
                <a:solidFill>
                  <a:srgbClr val="FF0000"/>
                </a:solidFill>
              </a:rPr>
              <a:t>0</a:t>
            </a:r>
            <a:endParaRPr lang="en-IN" sz="1600" dirty="0"/>
          </a:p>
        </p:txBody>
      </p:sp>
      <p:sp>
        <p:nvSpPr>
          <p:cNvPr id="86" name="Rectangle 85"/>
          <p:cNvSpPr/>
          <p:nvPr/>
        </p:nvSpPr>
        <p:spPr>
          <a:xfrm>
            <a:off x="6690088" y="5332075"/>
            <a:ext cx="5197186" cy="584775"/>
          </a:xfrm>
          <a:prstGeom prst="rect">
            <a:avLst/>
          </a:prstGeom>
        </p:spPr>
        <p:txBody>
          <a:bodyPr wrap="square">
            <a:spAutoFit/>
          </a:bodyPr>
          <a:lstStyle/>
          <a:p>
            <a:r>
              <a:rPr lang="en-IN" sz="1600" b="1" dirty="0" smtClean="0"/>
              <a:t>By receiving 0 on TEST bar, 8086 exits from wait state and fetch the next instruction.</a:t>
            </a:r>
            <a:endParaRPr lang="en-IN" sz="1600" b="1" dirty="0"/>
          </a:p>
        </p:txBody>
      </p:sp>
    </p:spTree>
    <p:extLst>
      <p:ext uri="{BB962C8B-B14F-4D97-AF65-F5344CB8AC3E}">
        <p14:creationId xmlns:p14="http://schemas.microsoft.com/office/powerpoint/2010/main" val="129958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500"/>
                                        <p:tgtEl>
                                          <p:spTgt spid="8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8" grpId="0" animBg="1"/>
      <p:bldP spid="69" grpId="0"/>
      <p:bldP spid="73" grpId="0"/>
      <p:bldP spid="75" grpId="0"/>
      <p:bldP spid="78" grpId="0"/>
      <p:bldP spid="79" grpId="0"/>
      <p:bldP spid="80" grpId="0"/>
      <p:bldP spid="6" grpId="0"/>
      <p:bldP spid="82" grpId="0"/>
      <p:bldP spid="83" grpId="0"/>
      <p:bldP spid="84" grpId="0"/>
      <p:bldP spid="85" grpId="0"/>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4011878531"/>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144039532"/>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graphicFrame>
        <p:nvGraphicFramePr>
          <p:cNvPr id="59" name="Table 58"/>
          <p:cNvGraphicFramePr>
            <a:graphicFrameLocks noGrp="1"/>
          </p:cNvGraphicFramePr>
          <p:nvPr>
            <p:extLst>
              <p:ext uri="{D42A27DB-BD31-4B8C-83A1-F6EECF244321}">
                <p14:modId xmlns:p14="http://schemas.microsoft.com/office/powerpoint/2010/main" val="2657047584"/>
              </p:ext>
            </p:extLst>
          </p:nvPr>
        </p:nvGraphicFramePr>
        <p:xfrm>
          <a:off x="5500483" y="499738"/>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sp>
        <p:nvSpPr>
          <p:cNvPr id="60" name="Rectangle 59"/>
          <p:cNvSpPr/>
          <p:nvPr/>
        </p:nvSpPr>
        <p:spPr>
          <a:xfrm>
            <a:off x="6536602" y="300183"/>
            <a:ext cx="5197186" cy="584775"/>
          </a:xfrm>
          <a:prstGeom prst="rect">
            <a:avLst/>
          </a:prstGeom>
        </p:spPr>
        <p:txBody>
          <a:bodyPr wrap="square">
            <a:spAutoFit/>
          </a:bodyPr>
          <a:lstStyle/>
          <a:p>
            <a:r>
              <a:rPr lang="en-IN" sz="1600" b="1" dirty="0" smtClean="0"/>
              <a:t>Every instruction is fetched by 8086 and also received by 8087</a:t>
            </a:r>
            <a:endParaRPr lang="en-IN" sz="1600" b="1" dirty="0"/>
          </a:p>
        </p:txBody>
      </p:sp>
      <p:sp>
        <p:nvSpPr>
          <p:cNvPr id="68" name="Oval 67"/>
          <p:cNvSpPr/>
          <p:nvPr/>
        </p:nvSpPr>
        <p:spPr>
          <a:xfrm>
            <a:off x="5375151" y="1931121"/>
            <a:ext cx="566526"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760602" y="1746455"/>
            <a:ext cx="750911" cy="369332"/>
          </a:xfrm>
          <a:prstGeom prst="rect">
            <a:avLst/>
          </a:prstGeom>
        </p:spPr>
        <p:txBody>
          <a:bodyPr wrap="none">
            <a:spAutoFit/>
          </a:bodyPr>
          <a:lstStyle/>
          <a:p>
            <a:r>
              <a:rPr lang="en-IN" b="1" dirty="0">
                <a:solidFill>
                  <a:srgbClr val="FF0000"/>
                </a:solidFill>
              </a:rPr>
              <a:t>WAIT </a:t>
            </a:r>
            <a:endParaRPr lang="en-IN" dirty="0">
              <a:solidFill>
                <a:srgbClr val="FF0000"/>
              </a:solidFill>
            </a:endParaRPr>
          </a:p>
        </p:txBody>
      </p:sp>
      <p:sp>
        <p:nvSpPr>
          <p:cNvPr id="6" name="Rectangle 5"/>
          <p:cNvSpPr/>
          <p:nvPr/>
        </p:nvSpPr>
        <p:spPr>
          <a:xfrm>
            <a:off x="843010" y="4680156"/>
            <a:ext cx="301686" cy="369332"/>
          </a:xfrm>
          <a:prstGeom prst="rect">
            <a:avLst/>
          </a:prstGeom>
        </p:spPr>
        <p:txBody>
          <a:bodyPr wrap="none">
            <a:spAutoFit/>
          </a:bodyPr>
          <a:lstStyle/>
          <a:p>
            <a:r>
              <a:rPr lang="en-IN" b="1" dirty="0">
                <a:solidFill>
                  <a:srgbClr val="FF0000"/>
                </a:solidFill>
              </a:rPr>
              <a:t>1</a:t>
            </a:r>
            <a:endParaRPr lang="en-IN" dirty="0"/>
          </a:p>
        </p:txBody>
      </p:sp>
      <p:sp>
        <p:nvSpPr>
          <p:cNvPr id="82" name="Rectangle 81"/>
          <p:cNvSpPr/>
          <p:nvPr/>
        </p:nvSpPr>
        <p:spPr>
          <a:xfrm>
            <a:off x="560864" y="2125590"/>
            <a:ext cx="288862" cy="338554"/>
          </a:xfrm>
          <a:prstGeom prst="rect">
            <a:avLst/>
          </a:prstGeom>
        </p:spPr>
        <p:txBody>
          <a:bodyPr wrap="none">
            <a:spAutoFit/>
          </a:bodyPr>
          <a:lstStyle/>
          <a:p>
            <a:r>
              <a:rPr lang="en-IN" sz="1600" b="1" dirty="0">
                <a:solidFill>
                  <a:srgbClr val="FF0000"/>
                </a:solidFill>
              </a:rPr>
              <a:t>1</a:t>
            </a:r>
            <a:endParaRPr lang="en-IN" sz="1600" dirty="0"/>
          </a:p>
        </p:txBody>
      </p:sp>
      <p:sp>
        <p:nvSpPr>
          <p:cNvPr id="83" name="Rectangle 82"/>
          <p:cNvSpPr/>
          <p:nvPr/>
        </p:nvSpPr>
        <p:spPr>
          <a:xfrm>
            <a:off x="747450" y="2139464"/>
            <a:ext cx="370614" cy="338554"/>
          </a:xfrm>
          <a:prstGeom prst="rect">
            <a:avLst/>
          </a:prstGeom>
        </p:spPr>
        <p:txBody>
          <a:bodyPr wrap="none">
            <a:spAutoFit/>
          </a:bodyPr>
          <a:lstStyle/>
          <a:p>
            <a:r>
              <a:rPr lang="en-IN" sz="1600" b="1" dirty="0" smtClean="0">
                <a:solidFill>
                  <a:srgbClr val="FF0000"/>
                </a:solidFill>
              </a:rPr>
              <a:t>W</a:t>
            </a:r>
            <a:endParaRPr lang="en-IN" sz="1600" dirty="0"/>
          </a:p>
        </p:txBody>
      </p:sp>
      <p:sp>
        <p:nvSpPr>
          <p:cNvPr id="85" name="Rectangle 84"/>
          <p:cNvSpPr/>
          <p:nvPr/>
        </p:nvSpPr>
        <p:spPr>
          <a:xfrm>
            <a:off x="976236" y="2138074"/>
            <a:ext cx="288862" cy="338554"/>
          </a:xfrm>
          <a:prstGeom prst="rect">
            <a:avLst/>
          </a:prstGeom>
        </p:spPr>
        <p:txBody>
          <a:bodyPr wrap="none">
            <a:spAutoFit/>
          </a:bodyPr>
          <a:lstStyle/>
          <a:p>
            <a:r>
              <a:rPr lang="en-IN" sz="1600" b="1" dirty="0" smtClean="0">
                <a:solidFill>
                  <a:srgbClr val="FF0000"/>
                </a:solidFill>
              </a:rPr>
              <a:t>0</a:t>
            </a:r>
            <a:endParaRPr lang="en-IN" sz="1600" dirty="0"/>
          </a:p>
        </p:txBody>
      </p:sp>
      <p:sp>
        <p:nvSpPr>
          <p:cNvPr id="87" name="Rectangle 86"/>
          <p:cNvSpPr/>
          <p:nvPr/>
        </p:nvSpPr>
        <p:spPr>
          <a:xfrm>
            <a:off x="6536602" y="799748"/>
            <a:ext cx="5197186" cy="584775"/>
          </a:xfrm>
          <a:prstGeom prst="rect">
            <a:avLst/>
          </a:prstGeom>
        </p:spPr>
        <p:txBody>
          <a:bodyPr wrap="square">
            <a:spAutoFit/>
          </a:bodyPr>
          <a:lstStyle/>
          <a:p>
            <a:r>
              <a:rPr lang="en-IN" sz="1600" b="1" dirty="0" smtClean="0"/>
              <a:t>It is not necessary that every data which is required to 8086 is also required to 8087</a:t>
            </a:r>
            <a:endParaRPr lang="en-IN" sz="1600" b="1" dirty="0"/>
          </a:p>
        </p:txBody>
      </p:sp>
      <p:cxnSp>
        <p:nvCxnSpPr>
          <p:cNvPr id="88" name="Straight Connector 87"/>
          <p:cNvCxnSpPr/>
          <p:nvPr/>
        </p:nvCxnSpPr>
        <p:spPr>
          <a:xfrm>
            <a:off x="2657509" y="1584356"/>
            <a:ext cx="24848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831339" y="1554498"/>
            <a:ext cx="11101" cy="343652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806574" y="4986947"/>
            <a:ext cx="1035866" cy="407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607521" y="1454067"/>
            <a:ext cx="5197186" cy="338554"/>
          </a:xfrm>
          <a:prstGeom prst="rect">
            <a:avLst/>
          </a:prstGeom>
        </p:spPr>
        <p:txBody>
          <a:bodyPr wrap="square">
            <a:spAutoFit/>
          </a:bodyPr>
          <a:lstStyle/>
          <a:p>
            <a:r>
              <a:rPr lang="en-IN" sz="1600" b="1" dirty="0" smtClean="0"/>
              <a:t>Bus carries both address and data</a:t>
            </a:r>
            <a:endParaRPr lang="en-IN" sz="1600" b="1" dirty="0"/>
          </a:p>
        </p:txBody>
      </p:sp>
      <p:sp>
        <p:nvSpPr>
          <p:cNvPr id="103" name="Rectangle 102"/>
          <p:cNvSpPr/>
          <p:nvPr/>
        </p:nvSpPr>
        <p:spPr>
          <a:xfrm>
            <a:off x="6607521" y="2025347"/>
            <a:ext cx="5197186" cy="338554"/>
          </a:xfrm>
          <a:prstGeom prst="rect">
            <a:avLst/>
          </a:prstGeom>
        </p:spPr>
        <p:txBody>
          <a:bodyPr wrap="square">
            <a:spAutoFit/>
          </a:bodyPr>
          <a:lstStyle/>
          <a:p>
            <a:r>
              <a:rPr lang="en-IN" sz="1600" b="1" dirty="0" smtClean="0"/>
              <a:t>8087 must know whether the bus carries data or bus</a:t>
            </a:r>
            <a:endParaRPr lang="en-IN" sz="1600" b="1" dirty="0"/>
          </a:p>
        </p:txBody>
      </p:sp>
      <p:sp>
        <p:nvSpPr>
          <p:cNvPr id="104" name="Rectangle 103"/>
          <p:cNvSpPr/>
          <p:nvPr/>
        </p:nvSpPr>
        <p:spPr>
          <a:xfrm>
            <a:off x="6687493" y="2517027"/>
            <a:ext cx="5197186" cy="830997"/>
          </a:xfrm>
          <a:prstGeom prst="rect">
            <a:avLst/>
          </a:prstGeom>
        </p:spPr>
        <p:txBody>
          <a:bodyPr wrap="square">
            <a:spAutoFit/>
          </a:bodyPr>
          <a:lstStyle/>
          <a:p>
            <a:r>
              <a:rPr lang="en-IN" sz="1600" b="1" dirty="0" smtClean="0"/>
              <a:t>When 8086 fetch  the instruction it will send status signal 100 to 8288, which informs about the instruction fetch operation.</a:t>
            </a:r>
            <a:endParaRPr lang="en-IN" sz="1600" b="1" dirty="0"/>
          </a:p>
        </p:txBody>
      </p:sp>
      <p:cxnSp>
        <p:nvCxnSpPr>
          <p:cNvPr id="118" name="Straight Arrow Connector 117"/>
          <p:cNvCxnSpPr>
            <a:endCxn id="121" idx="1"/>
          </p:cNvCxnSpPr>
          <p:nvPr/>
        </p:nvCxnSpPr>
        <p:spPr>
          <a:xfrm>
            <a:off x="2758400" y="2138074"/>
            <a:ext cx="14034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161825" y="1838420"/>
            <a:ext cx="707680" cy="5993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8288</a:t>
            </a:r>
            <a:endParaRPr lang="en-IN" dirty="0">
              <a:solidFill>
                <a:schemeClr val="tx1"/>
              </a:solidFill>
            </a:endParaRPr>
          </a:p>
        </p:txBody>
      </p:sp>
      <p:sp>
        <p:nvSpPr>
          <p:cNvPr id="122" name="Oval 121"/>
          <p:cNvSpPr/>
          <p:nvPr/>
        </p:nvSpPr>
        <p:spPr>
          <a:xfrm>
            <a:off x="2581817" y="2333788"/>
            <a:ext cx="1065974"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p:cNvSpPr/>
          <p:nvPr/>
        </p:nvSpPr>
        <p:spPr>
          <a:xfrm>
            <a:off x="6607521" y="3293929"/>
            <a:ext cx="5197186" cy="338554"/>
          </a:xfrm>
          <a:prstGeom prst="rect">
            <a:avLst/>
          </a:prstGeom>
        </p:spPr>
        <p:txBody>
          <a:bodyPr wrap="square">
            <a:spAutoFit/>
          </a:bodyPr>
          <a:lstStyle/>
          <a:p>
            <a:r>
              <a:rPr lang="en-IN" sz="1600" b="1" dirty="0" smtClean="0"/>
              <a:t>8288 will also send this status to 8087</a:t>
            </a:r>
            <a:endParaRPr lang="en-IN" sz="1600" b="1" dirty="0"/>
          </a:p>
        </p:txBody>
      </p:sp>
      <p:sp>
        <p:nvSpPr>
          <p:cNvPr id="124" name="Rectangle 123"/>
          <p:cNvSpPr/>
          <p:nvPr/>
        </p:nvSpPr>
        <p:spPr>
          <a:xfrm>
            <a:off x="2938097" y="1838420"/>
            <a:ext cx="579174" cy="338554"/>
          </a:xfrm>
          <a:prstGeom prst="rect">
            <a:avLst/>
          </a:prstGeom>
        </p:spPr>
        <p:txBody>
          <a:bodyPr wrap="square">
            <a:spAutoFit/>
          </a:bodyPr>
          <a:lstStyle/>
          <a:p>
            <a:r>
              <a:rPr lang="en-IN" sz="1600" b="1" dirty="0" smtClean="0">
                <a:solidFill>
                  <a:srgbClr val="FF0000"/>
                </a:solidFill>
              </a:rPr>
              <a:t>100</a:t>
            </a:r>
            <a:endParaRPr lang="en-IN" sz="1600" dirty="0"/>
          </a:p>
        </p:txBody>
      </p:sp>
      <p:cxnSp>
        <p:nvCxnSpPr>
          <p:cNvPr id="125" name="Straight Arrow Connector 124"/>
          <p:cNvCxnSpPr/>
          <p:nvPr/>
        </p:nvCxnSpPr>
        <p:spPr>
          <a:xfrm>
            <a:off x="4404325" y="2443456"/>
            <a:ext cx="0" cy="35137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2913266" y="5957180"/>
            <a:ext cx="149105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1887484" y="6076165"/>
            <a:ext cx="870916" cy="266450"/>
            <a:chOff x="165486" y="6425130"/>
            <a:chExt cx="870916" cy="266450"/>
          </a:xfrm>
        </p:grpSpPr>
        <p:grpSp>
          <p:nvGrpSpPr>
            <p:cNvPr id="128" name="Group 127"/>
            <p:cNvGrpSpPr/>
            <p:nvPr/>
          </p:nvGrpSpPr>
          <p:grpSpPr>
            <a:xfrm>
              <a:off x="165486" y="6425130"/>
              <a:ext cx="324128" cy="261610"/>
              <a:chOff x="121787" y="160838"/>
              <a:chExt cx="372034" cy="261610"/>
            </a:xfrm>
          </p:grpSpPr>
          <p:sp>
            <p:nvSpPr>
              <p:cNvPr id="135" name="Rectangle 134"/>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36" name="Straight Connector 135"/>
              <p:cNvCxnSpPr>
                <a:endCxn id="135"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456986" y="6427550"/>
              <a:ext cx="324128" cy="261610"/>
              <a:chOff x="121787" y="160838"/>
              <a:chExt cx="372034" cy="261610"/>
            </a:xfrm>
          </p:grpSpPr>
          <p:sp>
            <p:nvSpPr>
              <p:cNvPr id="133" name="Rectangle 132"/>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34" name="Straight Connector 133"/>
              <p:cNvCxnSpPr>
                <a:endCxn id="133"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712274" y="6429970"/>
              <a:ext cx="324128" cy="261610"/>
              <a:chOff x="121787" y="160838"/>
              <a:chExt cx="372034" cy="261610"/>
            </a:xfrm>
          </p:grpSpPr>
          <p:sp>
            <p:nvSpPr>
              <p:cNvPr id="131" name="Rectangle 130"/>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32" name="Straight Connector 131"/>
              <p:cNvCxnSpPr>
                <a:endCxn id="131"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2099346" y="5787903"/>
            <a:ext cx="579174" cy="338554"/>
          </a:xfrm>
          <a:prstGeom prst="rect">
            <a:avLst/>
          </a:prstGeom>
        </p:spPr>
        <p:txBody>
          <a:bodyPr wrap="square">
            <a:spAutoFit/>
          </a:bodyPr>
          <a:lstStyle/>
          <a:p>
            <a:r>
              <a:rPr lang="en-IN" sz="1600" b="1" dirty="0" smtClean="0">
                <a:solidFill>
                  <a:srgbClr val="FF0000"/>
                </a:solidFill>
              </a:rPr>
              <a:t>100</a:t>
            </a:r>
            <a:endParaRPr lang="en-IN" sz="1600" dirty="0"/>
          </a:p>
        </p:txBody>
      </p:sp>
      <p:sp>
        <p:nvSpPr>
          <p:cNvPr id="138" name="TextBox 137"/>
          <p:cNvSpPr txBox="1"/>
          <p:nvPr/>
        </p:nvSpPr>
        <p:spPr>
          <a:xfrm>
            <a:off x="6511513" y="3911572"/>
            <a:ext cx="1305209" cy="338554"/>
          </a:xfrm>
          <a:prstGeom prst="rect">
            <a:avLst/>
          </a:prstGeom>
          <a:noFill/>
        </p:spPr>
        <p:txBody>
          <a:bodyPr wrap="square" rtlCol="0">
            <a:spAutoFit/>
          </a:bodyPr>
          <a:lstStyle/>
          <a:p>
            <a:r>
              <a:rPr lang="en-IN" sz="1600" b="1" dirty="0" smtClean="0">
                <a:solidFill>
                  <a:srgbClr val="FF0000"/>
                </a:solidFill>
              </a:rPr>
              <a:t>QS0 – QS1</a:t>
            </a:r>
            <a:endParaRPr lang="en-IN" sz="1600" b="1" dirty="0">
              <a:solidFill>
                <a:srgbClr val="FF0000"/>
              </a:solidFill>
            </a:endParaRPr>
          </a:p>
        </p:txBody>
      </p:sp>
      <p:sp>
        <p:nvSpPr>
          <p:cNvPr id="139" name="Rectangle 138"/>
          <p:cNvSpPr/>
          <p:nvPr/>
        </p:nvSpPr>
        <p:spPr>
          <a:xfrm>
            <a:off x="7504825" y="3917418"/>
            <a:ext cx="4687175" cy="338554"/>
          </a:xfrm>
          <a:prstGeom prst="rect">
            <a:avLst/>
          </a:prstGeom>
        </p:spPr>
        <p:txBody>
          <a:bodyPr wrap="square">
            <a:spAutoFit/>
          </a:bodyPr>
          <a:lstStyle/>
          <a:p>
            <a:r>
              <a:rPr lang="en-IN" sz="1600" b="1" dirty="0" smtClean="0"/>
              <a:t>They are used to synchronised activity on both queue</a:t>
            </a:r>
            <a:endParaRPr lang="en-IN" sz="1600" b="1" dirty="0"/>
          </a:p>
        </p:txBody>
      </p:sp>
      <p:graphicFrame>
        <p:nvGraphicFramePr>
          <p:cNvPr id="12" name="Table 11"/>
          <p:cNvGraphicFramePr>
            <a:graphicFrameLocks noGrp="1"/>
          </p:cNvGraphicFramePr>
          <p:nvPr>
            <p:extLst>
              <p:ext uri="{D42A27DB-BD31-4B8C-83A1-F6EECF244321}">
                <p14:modId xmlns:p14="http://schemas.microsoft.com/office/powerpoint/2010/main" val="148230827"/>
              </p:ext>
            </p:extLst>
          </p:nvPr>
        </p:nvGraphicFramePr>
        <p:xfrm>
          <a:off x="6757910" y="4450181"/>
          <a:ext cx="3526827" cy="1854200"/>
        </p:xfrm>
        <a:graphic>
          <a:graphicData uri="http://schemas.openxmlformats.org/drawingml/2006/table">
            <a:tbl>
              <a:tblPr firstRow="1" bandRow="1"/>
              <a:tblGrid>
                <a:gridCol w="602557"/>
                <a:gridCol w="697117"/>
                <a:gridCol w="2227153"/>
              </a:tblGrid>
              <a:tr h="370840">
                <a:tc>
                  <a:txBody>
                    <a:bodyPr/>
                    <a:lstStyle/>
                    <a:p>
                      <a:pPr algn="ctr"/>
                      <a:r>
                        <a:rPr lang="en-IN" dirty="0" smtClean="0"/>
                        <a:t>QS1</a:t>
                      </a:r>
                      <a:endParaRPr lang="en-IN" dirty="0"/>
                    </a:p>
                  </a:txBody>
                  <a:tcPr/>
                </a:tc>
                <a:tc>
                  <a:txBody>
                    <a:bodyPr/>
                    <a:lstStyle/>
                    <a:p>
                      <a:pPr algn="ctr"/>
                      <a:r>
                        <a:rPr lang="en-IN" dirty="0" smtClean="0"/>
                        <a:t>QS0</a:t>
                      </a:r>
                      <a:endParaRPr lang="en-IN" dirty="0"/>
                    </a:p>
                  </a:txBody>
                  <a:tcPr/>
                </a:tc>
                <a:tc>
                  <a:txBody>
                    <a:bodyPr/>
                    <a:lstStyle/>
                    <a:p>
                      <a:pPr algn="ctr"/>
                      <a:endParaRPr lang="en-IN"/>
                    </a:p>
                  </a:txBody>
                  <a:tcPr/>
                </a:tc>
              </a:tr>
              <a:tr h="370840">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NOP</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Remove Opcode</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Clear Queue</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Remove operand</a:t>
                      </a:r>
                    </a:p>
                  </a:txBody>
                  <a:tcPr/>
                </a:tc>
              </a:tr>
            </a:tbl>
          </a:graphicData>
        </a:graphic>
      </p:graphicFrame>
    </p:spTree>
    <p:extLst>
      <p:ext uri="{BB962C8B-B14F-4D97-AF65-F5344CB8AC3E}">
        <p14:creationId xmlns:p14="http://schemas.microsoft.com/office/powerpoint/2010/main" val="39243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500"/>
                                        <p:tgtEl>
                                          <p:spTgt spid="10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fade">
                                      <p:cBhvr>
                                        <p:cTn id="38" dur="500"/>
                                        <p:tgtEl>
                                          <p:spTgt spid="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fade">
                                      <p:cBhvr>
                                        <p:cTn id="48" dur="500"/>
                                        <p:tgtEl>
                                          <p:spTgt spid="1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fade">
                                      <p:cBhvr>
                                        <p:cTn id="53" dur="500"/>
                                        <p:tgtEl>
                                          <p:spTgt spid="1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fade">
                                      <p:cBhvr>
                                        <p:cTn id="78" dur="500"/>
                                        <p:tgtEl>
                                          <p:spTgt spid="1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37"/>
                                        </p:tgtEl>
                                        <p:attrNameLst>
                                          <p:attrName>style.visibility</p:attrName>
                                        </p:attrNameLst>
                                      </p:cBhvr>
                                      <p:to>
                                        <p:strVal val="visible"/>
                                      </p:to>
                                    </p:set>
                                    <p:animEffect transition="in" filter="fade">
                                      <p:cBhvr>
                                        <p:cTn id="83" dur="500"/>
                                        <p:tgtEl>
                                          <p:spTgt spid="1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fade">
                                      <p:cBhvr>
                                        <p:cTn id="88" dur="500"/>
                                        <p:tgtEl>
                                          <p:spTgt spid="13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39"/>
                                        </p:tgtEl>
                                        <p:attrNameLst>
                                          <p:attrName>style.visibility</p:attrName>
                                        </p:attrNameLst>
                                      </p:cBhvr>
                                      <p:to>
                                        <p:strVal val="visible"/>
                                      </p:to>
                                    </p:set>
                                    <p:animEffect transition="in" filter="fade">
                                      <p:cBhvr>
                                        <p:cTn id="93" dur="500"/>
                                        <p:tgtEl>
                                          <p:spTgt spid="13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7" grpId="0"/>
      <p:bldP spid="99" grpId="0"/>
      <p:bldP spid="103" grpId="0"/>
      <p:bldP spid="104" grpId="0"/>
      <p:bldP spid="121" grpId="0" animBg="1"/>
      <p:bldP spid="122" grpId="0" animBg="1"/>
      <p:bldP spid="123" grpId="0"/>
      <p:bldP spid="124" grpId="0"/>
      <p:bldP spid="137" grpId="0"/>
      <p:bldP spid="138" grpId="0"/>
      <p:bldP spid="1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C3360C2-45EE-4A2A-9A46-7BC91A3D5E91}"/>
</file>

<file path=customXml/itemProps2.xml><?xml version="1.0" encoding="utf-8"?>
<ds:datastoreItem xmlns:ds="http://schemas.openxmlformats.org/officeDocument/2006/customXml" ds:itemID="{4A97A9DF-12AD-4886-B4B0-CA356D19EC33}"/>
</file>

<file path=customXml/itemProps3.xml><?xml version="1.0" encoding="utf-8"?>
<ds:datastoreItem xmlns:ds="http://schemas.openxmlformats.org/officeDocument/2006/customXml" ds:itemID="{05ED0840-BBD4-4D4C-9611-2EB869EB5CF3}"/>
</file>

<file path=docProps/app.xml><?xml version="1.0" encoding="utf-8"?>
<Properties xmlns="http://schemas.openxmlformats.org/officeDocument/2006/extended-properties" xmlns:vt="http://schemas.openxmlformats.org/officeDocument/2006/docPropsVTypes">
  <TotalTime>2220</TotalTime>
  <Words>1518</Words>
  <Application>Microsoft Office PowerPoint</Application>
  <PresentationFormat>Custom</PresentationFormat>
  <Paragraphs>204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mode of 8086</dc:title>
  <dc:creator>Sharyu Kadam</dc:creator>
  <cp:lastModifiedBy>dell</cp:lastModifiedBy>
  <cp:revision>140</cp:revision>
  <dcterms:created xsi:type="dcterms:W3CDTF">2018-01-31T04:56:15Z</dcterms:created>
  <dcterms:modified xsi:type="dcterms:W3CDTF">2021-05-21T07:34:50Z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