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56" r:id="rId6"/>
    <p:sldId id="269" r:id="rId7"/>
    <p:sldId id="257" r:id="rId8"/>
    <p:sldId id="258" r:id="rId9"/>
    <p:sldId id="259" r:id="rId10"/>
    <p:sldId id="270" r:id="rId11"/>
    <p:sldId id="260" r:id="rId12"/>
    <p:sldId id="271" r:id="rId13"/>
    <p:sldId id="272" r:id="rId14"/>
    <p:sldId id="261" r:id="rId15"/>
    <p:sldId id="262" r:id="rId16"/>
    <p:sldId id="263" r:id="rId17"/>
    <p:sldId id="264" r:id="rId18"/>
    <p:sldId id="265" r:id="rId19"/>
    <p:sldId id="266" r:id="rId20"/>
    <p:sldId id="273" r:id="rId21"/>
    <p:sldId id="267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B55-4E84-4294-88E6-39182DE28B7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7977" y="216084"/>
            <a:ext cx="5901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Operating modes </a:t>
            </a:r>
            <a:r>
              <a:rPr lang="en-IN" sz="3200" b="1" dirty="0"/>
              <a:t>of </a:t>
            </a:r>
            <a:r>
              <a:rPr lang="en-IN" sz="3200" b="1" dirty="0" smtClean="0"/>
              <a:t>8086 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0760" y="3198464"/>
            <a:ext cx="30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mode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129" y="3198464"/>
            <a:ext cx="30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mode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94" y="4155996"/>
            <a:ext cx="447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there is only one processor it is called as minimum mode.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0662" y="4155996"/>
            <a:ext cx="447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there is more than one processor it is called as maximum mode.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24349" y="1315028"/>
            <a:ext cx="7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decide operating mode of 8086 ?????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03138" y="1979264"/>
            <a:ext cx="3062378" cy="461665"/>
            <a:chOff x="3683479" y="1669999"/>
            <a:chExt cx="3062378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pin of 8086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35168" y="5142283"/>
            <a:ext cx="3062378" cy="461665"/>
            <a:chOff x="3683479" y="1669999"/>
            <a:chExt cx="3062378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= 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09470" y="5063850"/>
            <a:ext cx="3062378" cy="461665"/>
            <a:chOff x="3683479" y="1669999"/>
            <a:chExt cx="3062378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= 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2452" y="351632"/>
            <a:ext cx="144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ALE- STB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827" y="1132894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0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366" y="351630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2452" y="1164934"/>
            <a:ext cx="144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DEN - OE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4200" y="351632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0367" y="1151167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823172" y="1208064"/>
            <a:ext cx="4554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168" y="1208064"/>
            <a:ext cx="4554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21524" y="-58057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8282 enable and latches the address</a:t>
            </a:r>
            <a:endParaRPr lang="en-IN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562168" y="1626599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8286 disable so address will not enter</a:t>
            </a:r>
            <a:endParaRPr lang="en-IN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351379" y="359018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8282 disable and data will not enter</a:t>
            </a:r>
            <a:endParaRPr lang="en-IN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51378" y="1212722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8286 enable and store the data</a:t>
            </a:r>
            <a:endParaRPr lang="en-IN" sz="1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9385" y="2043768"/>
            <a:ext cx="7166583" cy="4754826"/>
            <a:chOff x="1278082" y="1715246"/>
            <a:chExt cx="7166583" cy="4754826"/>
          </a:xfrm>
        </p:grpSpPr>
        <p:sp>
          <p:nvSpPr>
            <p:cNvPr id="31" name="Right Arrow 30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159336" y="2627152"/>
              <a:ext cx="1086429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61839" y="2330687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54" name="Up-Down Arrow 53"/>
            <p:cNvSpPr/>
            <p:nvPr/>
          </p:nvSpPr>
          <p:spPr>
            <a:xfrm rot="16200000">
              <a:off x="7394558" y="4641206"/>
              <a:ext cx="423442" cy="893881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25281" y="520986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159336" y="2180302"/>
              <a:ext cx="762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34175" y="1926580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7647442" y="1965359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65311" y="2111015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0"/>
            <a:ext cx="49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signal changes first?????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752340" y="2170270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 ALE = 1, bus will become address bus</a:t>
            </a:r>
            <a:endParaRPr lang="en-IN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7787048" y="2506052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  DEN= 1, </a:t>
            </a:r>
            <a:r>
              <a:rPr lang="en-IN" sz="1600" b="1" dirty="0" err="1" smtClean="0"/>
              <a:t>bcz</a:t>
            </a:r>
            <a:r>
              <a:rPr lang="en-IN" sz="1600" b="1" dirty="0" smtClean="0"/>
              <a:t> bus carries address</a:t>
            </a:r>
            <a:endParaRPr lang="en-IN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190988" y="6381572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88822" y="2740083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A</a:t>
            </a:r>
            <a:endParaRPr lang="en-IN" sz="1600" b="1" dirty="0"/>
          </a:p>
        </p:txBody>
      </p:sp>
      <p:sp>
        <p:nvSpPr>
          <p:cNvPr id="78" name="Rectangle 77"/>
          <p:cNvSpPr/>
          <p:nvPr/>
        </p:nvSpPr>
        <p:spPr>
          <a:xfrm>
            <a:off x="7787048" y="2909360"/>
            <a:ext cx="440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DEN bar changes first </a:t>
            </a:r>
            <a:r>
              <a:rPr lang="en-IN" sz="1600" b="1" dirty="0" err="1" smtClean="0"/>
              <a:t>i.e</a:t>
            </a:r>
            <a:r>
              <a:rPr lang="en-IN" sz="1600" b="1" dirty="0" smtClean="0"/>
              <a:t> become 0 to 1 the whole logic become wrong because bus still carries address. </a:t>
            </a:r>
            <a:endParaRPr lang="en-IN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54463" y="6404025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0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87048" y="3694813"/>
            <a:ext cx="4404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bus changes then Data will also transferred into address</a:t>
            </a:r>
            <a:endParaRPr lang="en-IN" sz="1600" b="1" dirty="0"/>
          </a:p>
        </p:txBody>
      </p:sp>
      <p:sp>
        <p:nvSpPr>
          <p:cNvPr id="81" name="Rectangle 80"/>
          <p:cNvSpPr/>
          <p:nvPr/>
        </p:nvSpPr>
        <p:spPr>
          <a:xfrm>
            <a:off x="2697712" y="2767934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D</a:t>
            </a:r>
            <a:endParaRPr lang="en-IN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579946" y="4061046"/>
            <a:ext cx="16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: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57188" y="4522711"/>
            <a:ext cx="511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1. ALE = 1 &amp; DEN bar=1, bus will become address bus </a:t>
            </a:r>
          </a:p>
          <a:p>
            <a:r>
              <a:rPr lang="en-IN" sz="1600" b="1" dirty="0"/>
              <a:t> </a:t>
            </a:r>
            <a:r>
              <a:rPr lang="en-IN" sz="1600" b="1" dirty="0" smtClean="0"/>
              <a:t>     and address latched.</a:t>
            </a:r>
            <a:endParaRPr lang="en-IN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7130248" y="5110527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2. ALE = 0 but still bus carries address, hence DEN bar=1</a:t>
            </a:r>
            <a:endParaRPr lang="en-IN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656117" y="2111524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2831" y="5536901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3. now change the mode of bus from A to D</a:t>
            </a:r>
            <a:endParaRPr lang="en-IN" sz="1600" b="1" dirty="0"/>
          </a:p>
        </p:txBody>
      </p:sp>
      <p:sp>
        <p:nvSpPr>
          <p:cNvPr id="88" name="Rectangle 87"/>
          <p:cNvSpPr/>
          <p:nvPr/>
        </p:nvSpPr>
        <p:spPr>
          <a:xfrm>
            <a:off x="3010360" y="2751057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sz="1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70061" y="6054538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4. make DEN bar = 0 to get the data</a:t>
            </a:r>
            <a:endParaRPr lang="en-IN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87874" y="6393092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4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26" grpId="0"/>
      <p:bldP spid="27" grpId="0"/>
      <p:bldP spid="28" grpId="0"/>
      <p:bldP spid="2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72741" y="74213"/>
            <a:ext cx="5221478" cy="3095014"/>
            <a:chOff x="3082636" y="734808"/>
            <a:chExt cx="5353223" cy="3106364"/>
          </a:xfrm>
        </p:grpSpPr>
        <p:sp>
          <p:nvSpPr>
            <p:cNvPr id="4" name="Rectangle 3"/>
            <p:cNvSpPr/>
            <p:nvPr/>
          </p:nvSpPr>
          <p:spPr>
            <a:xfrm>
              <a:off x="4852553" y="73480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8086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36" y="275012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Memory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40681" y="275012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I/O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29445" y="1475509"/>
              <a:ext cx="1250372" cy="127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260273" y="1839191"/>
              <a:ext cx="881495" cy="910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8824087">
              <a:off x="3176756" y="1434889"/>
              <a:ext cx="1619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Read from memory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8824087">
              <a:off x="4416868" y="1947248"/>
              <a:ext cx="1619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Write into memory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4461984" flipV="1">
              <a:off x="6176952" y="1666176"/>
              <a:ext cx="1250372" cy="127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356816" y="1645119"/>
              <a:ext cx="1753872" cy="1105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1995758">
              <a:off x="6816345" y="1841254"/>
              <a:ext cx="1619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Read from I/O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86071">
              <a:off x="5615792" y="2164985"/>
              <a:ext cx="1619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Write into I/O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26880" y="12905"/>
            <a:ext cx="397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four operations 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Memory read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Memory write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I/O read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I/O write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35563"/>
              </p:ext>
            </p:extLst>
          </p:nvPr>
        </p:nvGraphicFramePr>
        <p:xfrm>
          <a:off x="8245047" y="285658"/>
          <a:ext cx="2904399" cy="1877462"/>
        </p:xfrm>
        <a:graphic>
          <a:graphicData uri="http://schemas.openxmlformats.org/drawingml/2006/table">
            <a:tbl>
              <a:tblPr firstRow="1" bandRow="1"/>
              <a:tblGrid>
                <a:gridCol w="94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82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M/IO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9630641" y="364463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173691" y="364463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83587" y="34479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122218" y="3667991"/>
            <a:ext cx="9281806" cy="3106882"/>
            <a:chOff x="1122218" y="3667991"/>
            <a:chExt cx="9281806" cy="3106882"/>
          </a:xfrm>
        </p:grpSpPr>
        <p:grpSp>
          <p:nvGrpSpPr>
            <p:cNvPr id="50" name="Group 49"/>
            <p:cNvGrpSpPr/>
            <p:nvPr/>
          </p:nvGrpSpPr>
          <p:grpSpPr>
            <a:xfrm>
              <a:off x="1518354" y="3962916"/>
              <a:ext cx="7050313" cy="1502701"/>
              <a:chOff x="1518354" y="3962916"/>
              <a:chExt cx="7050313" cy="150270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18354" y="3962916"/>
                <a:ext cx="1217602" cy="1502701"/>
                <a:chOff x="973148" y="4908489"/>
                <a:chExt cx="1217602" cy="150270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973148" y="4908489"/>
                  <a:ext cx="990733" cy="15027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 smtClean="0">
                      <a:solidFill>
                        <a:schemeClr val="tx1"/>
                      </a:solidFill>
                    </a:rPr>
                    <a:t>8086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424359" y="5053331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M/IO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592477" y="5505950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RD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7763" y="6030422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WR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684949" y="5541534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84948" y="6034616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31816" y="5050863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/>
              <p:cNvSpPr/>
              <p:nvPr/>
            </p:nvSpPr>
            <p:spPr>
              <a:xfrm>
                <a:off x="3160252" y="4106090"/>
                <a:ext cx="1496291" cy="1286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3:8 decoder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2507355" y="4259398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2515149" y="4699598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15149" y="5093224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656543" y="4223485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4656542" y="4595961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58222" y="4945422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656542" y="5283375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8566987" y="3981694"/>
              <a:ext cx="519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IOR</a:t>
              </a:r>
              <a:endParaRPr lang="en-IN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66987" y="4388280"/>
              <a:ext cx="597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IOW</a:t>
              </a:r>
              <a:endParaRPr lang="en-IN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66987" y="4739515"/>
              <a:ext cx="8162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MEMR</a:t>
              </a:r>
              <a:endParaRPr lang="en-IN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66987" y="5121724"/>
              <a:ext cx="896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MEMW</a:t>
              </a:r>
              <a:endParaRPr lang="en-IN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53853" y="5885067"/>
              <a:ext cx="1023760" cy="643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Memory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9338" y="5871511"/>
              <a:ext cx="1023760" cy="643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I/O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661090" y="4234992"/>
              <a:ext cx="9498" cy="1636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8580" y="4607468"/>
              <a:ext cx="4749" cy="125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955187" y="4968437"/>
              <a:ext cx="4749" cy="916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24813" y="5294882"/>
              <a:ext cx="0" cy="590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122218" y="3667991"/>
              <a:ext cx="9281806" cy="3106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296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83272" y="1313234"/>
            <a:ext cx="1206464" cy="2551996"/>
            <a:chOff x="973148" y="4908489"/>
            <a:chExt cx="1206464" cy="2551996"/>
          </a:xfrm>
        </p:grpSpPr>
        <p:sp>
          <p:nvSpPr>
            <p:cNvPr id="26" name="Rectangle 25"/>
            <p:cNvSpPr/>
            <p:nvPr/>
          </p:nvSpPr>
          <p:spPr>
            <a:xfrm>
              <a:off x="973148" y="4908489"/>
              <a:ext cx="990733" cy="2551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8086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4359" y="5053331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M/IO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81339" y="5841071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80910" y="665168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73811" y="5876655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98095" y="6655882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1816" y="5050863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25170" y="1456408"/>
            <a:ext cx="1496291" cy="2422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74138  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3:8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 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9912" y="1621921"/>
            <a:ext cx="51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57027" y="1887754"/>
            <a:ext cx="59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IOW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46205" y="270346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MEMR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542348" y="2995823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MEMW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9909" y="1766455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7079" y="2406249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74005" y="3188053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266" y="1638691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smtClean="0"/>
              <a:t>C</a:t>
            </a:r>
            <a:endParaRPr lang="en-IN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0507" y="2259483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B</a:t>
            </a:r>
            <a:endParaRPr lang="en-IN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09265" y="3046043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</a:t>
            </a:r>
            <a:endParaRPr lang="en-IN" sz="1400" b="1" dirty="0"/>
          </a:p>
        </p:txBody>
      </p:sp>
      <p:sp>
        <p:nvSpPr>
          <p:cNvPr id="40" name="Oval 39"/>
          <p:cNvSpPr/>
          <p:nvPr/>
        </p:nvSpPr>
        <p:spPr>
          <a:xfrm>
            <a:off x="4521460" y="1541156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2" name="Group 41"/>
          <p:cNvGrpSpPr/>
          <p:nvPr/>
        </p:nvGrpSpPr>
        <p:grpSpPr>
          <a:xfrm>
            <a:off x="4521460" y="1786092"/>
            <a:ext cx="4024745" cy="111323"/>
            <a:chOff x="4521460" y="1541156"/>
            <a:chExt cx="4024745" cy="111323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Oval 46"/>
          <p:cNvSpPr/>
          <p:nvPr/>
        </p:nvSpPr>
        <p:spPr>
          <a:xfrm>
            <a:off x="4521460" y="2063674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4537365" y="2319876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4537365" y="2608724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532282" y="2875929"/>
            <a:ext cx="4024745" cy="111323"/>
            <a:chOff x="4521460" y="1541156"/>
            <a:chExt cx="4024745" cy="111323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32282" y="3132131"/>
            <a:ext cx="4024745" cy="111323"/>
            <a:chOff x="4521460" y="1541156"/>
            <a:chExt cx="4024745" cy="111323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2" name="Oval 61"/>
          <p:cNvSpPr/>
          <p:nvPr/>
        </p:nvSpPr>
        <p:spPr>
          <a:xfrm>
            <a:off x="4532282" y="3417062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481511" y="1423247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G1</a:t>
            </a:r>
            <a:endParaRPr lang="en-IN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3714247" y="1039091"/>
            <a:ext cx="0" cy="416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79542" y="713615"/>
            <a:ext cx="105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VCC</a:t>
            </a:r>
            <a:endParaRPr lang="en-IN" b="1" dirty="0"/>
          </a:p>
        </p:txBody>
      </p:sp>
      <p:sp>
        <p:nvSpPr>
          <p:cNvPr id="68" name="Rectangle 67"/>
          <p:cNvSpPr/>
          <p:nvPr/>
        </p:nvSpPr>
        <p:spPr>
          <a:xfrm>
            <a:off x="3169617" y="3488875"/>
            <a:ext cx="6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G2A</a:t>
            </a:r>
            <a:endParaRPr lang="en-IN" b="1" dirty="0"/>
          </a:p>
        </p:txBody>
      </p:sp>
      <p:sp>
        <p:nvSpPr>
          <p:cNvPr id="69" name="Rectangle 68"/>
          <p:cNvSpPr/>
          <p:nvPr/>
        </p:nvSpPr>
        <p:spPr>
          <a:xfrm>
            <a:off x="3834244" y="3488875"/>
            <a:ext cx="6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G2B</a:t>
            </a:r>
            <a:endParaRPr lang="en-IN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319643" y="352838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85410" y="352838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60729" y="3996911"/>
            <a:ext cx="446809" cy="2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31288" y="3996911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344302" y="401888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455138" y="4003837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3415306" y="3878786"/>
            <a:ext cx="1732" cy="14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95570" y="3992125"/>
            <a:ext cx="446809" cy="2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66129" y="399212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79143" y="4014099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189979" y="3999051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150147" y="3874000"/>
            <a:ext cx="1732" cy="14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48072" y="399212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954452" y="4003837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2514"/>
              </p:ext>
            </p:extLst>
          </p:nvPr>
        </p:nvGraphicFramePr>
        <p:xfrm>
          <a:off x="631735" y="4701795"/>
          <a:ext cx="2904399" cy="1877462"/>
        </p:xfrm>
        <a:graphic>
          <a:graphicData uri="http://schemas.openxmlformats.org/drawingml/2006/table">
            <a:tbl>
              <a:tblPr firstRow="1" bandRow="1"/>
              <a:tblGrid>
                <a:gridCol w="94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82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M/IO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169889" y="1457698"/>
            <a:ext cx="598273" cy="307777"/>
            <a:chOff x="4169889" y="1457698"/>
            <a:chExt cx="598273" cy="307777"/>
          </a:xfrm>
        </p:grpSpPr>
        <p:sp>
          <p:nvSpPr>
            <p:cNvPr id="85" name="TextBox 84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Y0</a:t>
              </a:r>
              <a:endParaRPr lang="en-IN" sz="1400" b="1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177004" y="1744503"/>
            <a:ext cx="598273" cy="307777"/>
            <a:chOff x="4169889" y="1457698"/>
            <a:chExt cx="598273" cy="307777"/>
          </a:xfrm>
        </p:grpSpPr>
        <p:sp>
          <p:nvSpPr>
            <p:cNvPr id="89" name="TextBox 88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Y1</a:t>
              </a:r>
              <a:endParaRPr lang="en-IN" sz="1400" b="1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153701" y="2021108"/>
            <a:ext cx="598273" cy="307777"/>
            <a:chOff x="4169889" y="1457698"/>
            <a:chExt cx="598273" cy="307777"/>
          </a:xfrm>
        </p:grpSpPr>
        <p:sp>
          <p:nvSpPr>
            <p:cNvPr id="92" name="TextBox 91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Y2</a:t>
              </a:r>
              <a:endParaRPr lang="en-IN" sz="1400" b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169889" y="2266278"/>
            <a:ext cx="598273" cy="307777"/>
            <a:chOff x="4169889" y="1457698"/>
            <a:chExt cx="598273" cy="307777"/>
          </a:xfrm>
        </p:grpSpPr>
        <p:sp>
          <p:nvSpPr>
            <p:cNvPr id="95" name="TextBox 94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Y3</a:t>
              </a:r>
              <a:endParaRPr lang="en-IN" sz="1400" b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56484" y="2542883"/>
            <a:ext cx="598273" cy="307777"/>
            <a:chOff x="4169889" y="1457698"/>
            <a:chExt cx="598273" cy="307777"/>
          </a:xfrm>
        </p:grpSpPr>
        <p:sp>
          <p:nvSpPr>
            <p:cNvPr id="98" name="TextBox 97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Y4</a:t>
              </a:r>
              <a:endParaRPr lang="en-IN" sz="1400" b="1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144593" y="2810637"/>
            <a:ext cx="598273" cy="307777"/>
            <a:chOff x="4169889" y="1457698"/>
            <a:chExt cx="598273" cy="307777"/>
          </a:xfrm>
        </p:grpSpPr>
        <p:sp>
          <p:nvSpPr>
            <p:cNvPr id="101" name="TextBox 100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Y5</a:t>
              </a:r>
              <a:endParaRPr lang="en-IN" sz="1400" b="1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4151013" y="3067232"/>
            <a:ext cx="598273" cy="307777"/>
            <a:chOff x="4169889" y="1457698"/>
            <a:chExt cx="598273" cy="307777"/>
          </a:xfrm>
        </p:grpSpPr>
        <p:sp>
          <p:nvSpPr>
            <p:cNvPr id="104" name="TextBox 103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Y6</a:t>
              </a:r>
              <a:endParaRPr lang="en-IN" sz="1400" b="1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169596" y="3334459"/>
            <a:ext cx="598273" cy="307777"/>
            <a:chOff x="4169889" y="1457698"/>
            <a:chExt cx="598273" cy="307777"/>
          </a:xfrm>
        </p:grpSpPr>
        <p:sp>
          <p:nvSpPr>
            <p:cNvPr id="107" name="TextBox 106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Y7</a:t>
              </a:r>
              <a:endParaRPr lang="en-IN" sz="1400" b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V="1">
            <a:off x="4634144" y="2107691"/>
            <a:ext cx="3910445" cy="23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46" y="6279337"/>
            <a:ext cx="380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Each clock pulse is used to triggered processor to perform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21286" y="137391"/>
            <a:ext cx="6651115" cy="5571441"/>
            <a:chOff x="558461" y="65704"/>
            <a:chExt cx="6651115" cy="5571441"/>
          </a:xfrm>
        </p:grpSpPr>
        <p:grpSp>
          <p:nvGrpSpPr>
            <p:cNvPr id="100" name="Group 99"/>
            <p:cNvGrpSpPr/>
            <p:nvPr/>
          </p:nvGrpSpPr>
          <p:grpSpPr>
            <a:xfrm>
              <a:off x="558461" y="65704"/>
              <a:ext cx="6651115" cy="5571441"/>
              <a:chOff x="573393" y="50879"/>
              <a:chExt cx="6651115" cy="5571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86222" y="1060712"/>
                <a:ext cx="2438286" cy="45616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8086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573393" y="621317"/>
                <a:ext cx="2720493" cy="2548956"/>
                <a:chOff x="1643656" y="627442"/>
                <a:chExt cx="2720493" cy="254895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873041" y="1105424"/>
                  <a:ext cx="1459467" cy="108705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dirty="0" smtClean="0">
                      <a:solidFill>
                        <a:schemeClr val="tx1"/>
                      </a:solidFill>
                    </a:rPr>
                    <a:t>8284 clock generator</a:t>
                  </a:r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3265068" y="627442"/>
                  <a:ext cx="675411" cy="477982"/>
                  <a:chOff x="1049481" y="3158836"/>
                  <a:chExt cx="675411" cy="47798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278082" y="3200400"/>
                    <a:ext cx="218209" cy="1870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1226127" y="3158836"/>
                    <a:ext cx="10391" cy="2493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1537855" y="3179618"/>
                    <a:ext cx="10391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049481" y="3283527"/>
                    <a:ext cx="1766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1548246" y="3293918"/>
                    <a:ext cx="1766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1063336" y="3292186"/>
                    <a:ext cx="0" cy="344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1724892" y="3292186"/>
                    <a:ext cx="0" cy="344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136702" y="1291148"/>
                  <a:ext cx="736339" cy="4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421082" y="1811997"/>
                  <a:ext cx="451959" cy="56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2421082" y="1811997"/>
                  <a:ext cx="3146" cy="10522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2136702" y="1291148"/>
                  <a:ext cx="3146" cy="1573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288755" y="983371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72753" y="1008967"/>
                  <a:ext cx="329044" cy="112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395521" y="1813617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643656" y="2864286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RESET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300881" y="2868621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READY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103446" y="1073588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/>
                    <a:t>X1</a:t>
                  </a:r>
                  <a:endParaRPr lang="en-IN" sz="1400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765876" y="1098939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/>
                    <a:t>X2</a:t>
                  </a:r>
                  <a:endParaRPr lang="en-IN" sz="1400" b="1" dirty="0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3286885" y="1291925"/>
                <a:ext cx="1467696" cy="157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293886" y="1599702"/>
                <a:ext cx="1492336" cy="9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293886" y="1907479"/>
                <a:ext cx="1492336" cy="117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18526" y="999857"/>
                <a:ext cx="8159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CLOCK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24676" y="1340903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RESET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18526" y="1642828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READY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29432" y="3555223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6 MHz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2843" y="288086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7030A0"/>
                    </a:solidFill>
                  </a:rPr>
                  <a:t>3 X</a:t>
                </a:r>
                <a:endParaRPr lang="en-IN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030078" y="963519"/>
                <a:ext cx="245918" cy="250696"/>
                <a:chOff x="9559636" y="3012049"/>
                <a:chExt cx="245918" cy="250696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9559636" y="301204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9805554" y="301204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 flipV="1">
                  <a:off x="9559636" y="3012049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4530326" y="963519"/>
                <a:ext cx="0" cy="250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284408" y="1198968"/>
                <a:ext cx="2459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518660" y="977246"/>
                <a:ext cx="2459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194805" y="50879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18 MHz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040054" y="630614"/>
              <a:ext cx="75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0070C0"/>
                  </a:solidFill>
                </a:rPr>
                <a:t>6 MHz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18122" y="101121"/>
              <a:ext cx="3803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To produce 6 MHz at  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33%</a:t>
              </a:r>
              <a:r>
                <a:rPr lang="en-IN" sz="1600" dirty="0" smtClean="0"/>
                <a:t> duty cycle so </a:t>
              </a:r>
            </a:p>
            <a:p>
              <a:r>
                <a:rPr lang="en-IN" sz="1600" dirty="0" smtClean="0"/>
                <a:t>18 MHz divided by 3.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6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130054" y="153701"/>
            <a:ext cx="4979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Duty Cycle </a:t>
            </a:r>
            <a:r>
              <a:rPr lang="en-IN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IN" sz="1600" dirty="0"/>
              <a:t>I</a:t>
            </a:r>
            <a:r>
              <a:rPr lang="en-IN" sz="1600" dirty="0" smtClean="0"/>
              <a:t>t is the ratio of ON time and total time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 clock pulse is on for some time and off for some time.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It can be active high or active low.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At what time of point dose the transition take place is called as duty cycle.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If transition is at mid point it is called 50% duty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8482108" y="2332016"/>
            <a:ext cx="2271569" cy="3715595"/>
            <a:chOff x="8475189" y="2445715"/>
            <a:chExt cx="2271569" cy="371559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475189" y="2445715"/>
              <a:ext cx="27379" cy="3715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746758" y="2445715"/>
              <a:ext cx="0" cy="3715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02568" y="2858814"/>
              <a:ext cx="113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636453" y="2838901"/>
              <a:ext cx="0" cy="716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612873" y="3563464"/>
              <a:ext cx="113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8484316" y="3863000"/>
              <a:ext cx="4518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926408" y="3863000"/>
              <a:ext cx="9774" cy="425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8926409" y="4288626"/>
              <a:ext cx="18203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502569" y="4815099"/>
              <a:ext cx="14623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959995" y="4803889"/>
              <a:ext cx="9774" cy="425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9959996" y="5235824"/>
              <a:ext cx="7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8497683" y="5622320"/>
              <a:ext cx="1855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343603" y="5588059"/>
              <a:ext cx="9774" cy="2620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0343603" y="5850082"/>
              <a:ext cx="403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0876702" y="3256858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50%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0853548" y="3990261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20%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10809780" y="4903003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70%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10809780" y="555171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90%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7180751" y="6183072"/>
            <a:ext cx="487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above example all of have different duty cycle but same clock frequency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1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851723" y="477982"/>
            <a:ext cx="6651115" cy="5571441"/>
            <a:chOff x="4830940" y="0"/>
            <a:chExt cx="6651115" cy="5571441"/>
          </a:xfrm>
        </p:grpSpPr>
        <p:grpSp>
          <p:nvGrpSpPr>
            <p:cNvPr id="4" name="Group 3"/>
            <p:cNvGrpSpPr/>
            <p:nvPr/>
          </p:nvGrpSpPr>
          <p:grpSpPr>
            <a:xfrm>
              <a:off x="4830940" y="0"/>
              <a:ext cx="6651115" cy="5571441"/>
              <a:chOff x="558461" y="65704"/>
              <a:chExt cx="6651115" cy="55714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58461" y="65704"/>
                <a:ext cx="6651115" cy="5571441"/>
                <a:chOff x="573393" y="50879"/>
                <a:chExt cx="6651115" cy="5571441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786222" y="1060712"/>
                  <a:ext cx="2438286" cy="456160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8086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573393" y="621317"/>
                  <a:ext cx="2720493" cy="2548956"/>
                  <a:chOff x="1643656" y="627442"/>
                  <a:chExt cx="2720493" cy="2548956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873041" y="1105424"/>
                    <a:ext cx="1459467" cy="108705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 smtClean="0">
                        <a:solidFill>
                          <a:schemeClr val="tx1"/>
                        </a:solidFill>
                      </a:rPr>
                      <a:t>8284 clock generator</a:t>
                    </a:r>
                    <a:endParaRPr lang="en-IN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265068" y="627442"/>
                    <a:ext cx="675411" cy="477982"/>
                    <a:chOff x="1049481" y="3158836"/>
                    <a:chExt cx="675411" cy="477982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278082" y="3200400"/>
                      <a:ext cx="218209" cy="18703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1226127" y="3158836"/>
                      <a:ext cx="10391" cy="2493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537855" y="3179618"/>
                      <a:ext cx="10391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>
                      <a:off x="1049481" y="3283527"/>
                      <a:ext cx="1766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1548246" y="3293918"/>
                      <a:ext cx="1766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V="1">
                      <a:off x="1063336" y="3292186"/>
                      <a:ext cx="0" cy="3446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V="1">
                      <a:off x="1724892" y="3292186"/>
                      <a:ext cx="0" cy="3446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2136702" y="1291148"/>
                    <a:ext cx="736339" cy="433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2421082" y="1811997"/>
                    <a:ext cx="451959" cy="569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>
                    <a:off x="2421082" y="1811997"/>
                    <a:ext cx="3146" cy="1052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2136702" y="1291148"/>
                    <a:ext cx="3146" cy="15731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288755" y="983371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RES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2372753" y="1008967"/>
                    <a:ext cx="329044" cy="11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395521" y="1813617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RDY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43656" y="2864286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RESET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300881" y="2868621"/>
                    <a:ext cx="7518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READY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103446" y="1073588"/>
                    <a:ext cx="5982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/>
                      <a:t>X1</a:t>
                    </a:r>
                    <a:endParaRPr lang="en-IN" sz="1400" b="1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65876" y="1098939"/>
                    <a:ext cx="5982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/>
                      <a:t>X2</a:t>
                    </a:r>
                    <a:endParaRPr lang="en-IN" sz="1400" b="1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286885" y="1291925"/>
                  <a:ext cx="1467696" cy="1570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293886" y="1599702"/>
                  <a:ext cx="1492336" cy="9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3293886" y="1907479"/>
                  <a:ext cx="1492336" cy="117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3318526" y="999857"/>
                  <a:ext cx="81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CLOCK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324676" y="1340903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RESET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318526" y="1642828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READY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629432" y="3555223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6 MHz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302843" y="288086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7030A0"/>
                      </a:solidFill>
                    </a:rPr>
                    <a:t>3 X</a:t>
                  </a:r>
                  <a:endParaRPr lang="en-IN" sz="1400" b="1" dirty="0">
                    <a:solidFill>
                      <a:srgbClr val="7030A0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030078" y="963519"/>
                  <a:ext cx="245918" cy="250696"/>
                  <a:chOff x="9559636" y="3012049"/>
                  <a:chExt cx="245918" cy="250696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9559636" y="3012049"/>
                    <a:ext cx="0" cy="2506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9805554" y="3012049"/>
                    <a:ext cx="0" cy="2506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H="1" flipV="1">
                    <a:off x="9559636" y="3012049"/>
                    <a:ext cx="245918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530326" y="96351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284408" y="1198968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4518660" y="977246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194805" y="50879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18 MHz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040054" y="630614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0070C0"/>
                    </a:solidFill>
                  </a:rPr>
                  <a:t>6 MHz</a:t>
                </a:r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18122" y="101121"/>
                <a:ext cx="3803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To produce 6 MHz at  </a:t>
                </a:r>
                <a:r>
                  <a:rPr lang="en-IN" sz="1600" b="1" dirty="0" smtClean="0">
                    <a:solidFill>
                      <a:srgbClr val="FF0000"/>
                    </a:solidFill>
                  </a:rPr>
                  <a:t>33%</a:t>
                </a:r>
                <a:r>
                  <a:rPr lang="en-IN" sz="1600" dirty="0" smtClean="0"/>
                  <a:t> duty cycle so </a:t>
                </a:r>
              </a:p>
              <a:p>
                <a:r>
                  <a:rPr lang="en-IN" sz="1600" dirty="0" smtClean="0"/>
                  <a:t>18 MHz divided by 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596702" y="3504344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571595" y="3751266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556779" y="4899650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594205" y="5146572"/>
              <a:ext cx="1458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7594470" y="4012043"/>
              <a:ext cx="1458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039440" y="3343363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NMI</a:t>
              </a:r>
              <a:endParaRPr lang="en-IN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58734" y="3597377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INTR</a:t>
              </a:r>
              <a:endParaRPr lang="en-IN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70023" y="3882353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INTA</a:t>
              </a:r>
              <a:endParaRPr lang="en-IN" sz="1400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191407" y="3914717"/>
              <a:ext cx="3129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72653" y="474146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HOLD</a:t>
              </a:r>
              <a:endParaRPr lang="en-IN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00751" y="4976672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HLDA</a:t>
              </a:r>
              <a:endParaRPr lang="en-IN" sz="1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138368" y="4063959"/>
            <a:ext cx="131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Interrupt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327" y="5316777"/>
            <a:ext cx="187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(Bus request) DMA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3074" y="579874"/>
            <a:ext cx="5153868" cy="1815882"/>
            <a:chOff x="55532" y="61532"/>
            <a:chExt cx="5153868" cy="1815882"/>
          </a:xfrm>
        </p:grpSpPr>
        <p:sp>
          <p:nvSpPr>
            <p:cNvPr id="64" name="TextBox 63"/>
            <p:cNvSpPr txBox="1"/>
            <p:nvPr/>
          </p:nvSpPr>
          <p:spPr>
            <a:xfrm>
              <a:off x="55532" y="61532"/>
              <a:ext cx="51538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NMI :  </a:t>
              </a:r>
              <a:r>
                <a:rPr lang="en-IN" sz="1400" dirty="0" smtClean="0"/>
                <a:t>It is hardware interrupt. Vector for NMI is 0002. processor will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execute ISR from this location</a:t>
              </a:r>
            </a:p>
            <a:p>
              <a:endParaRPr lang="en-IN" sz="1400" dirty="0" smtClean="0"/>
            </a:p>
            <a:p>
              <a:r>
                <a:rPr lang="en-IN" sz="1400" b="1" dirty="0" smtClean="0"/>
                <a:t>INTR :  </a:t>
              </a:r>
              <a:r>
                <a:rPr lang="en-IN" sz="1400" dirty="0" smtClean="0"/>
                <a:t>It is interrupt request by device to the processor</a:t>
              </a:r>
            </a:p>
            <a:p>
              <a:r>
                <a:rPr lang="en-IN" sz="1400" b="1" dirty="0" smtClean="0"/>
                <a:t>INTA :  </a:t>
              </a:r>
              <a:r>
                <a:rPr lang="en-IN" sz="1400" dirty="0" smtClean="0"/>
                <a:t>In response to INTR signal processor will generate 2 INTA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pulse</a:t>
              </a:r>
              <a:r>
                <a:rPr lang="en-IN" sz="1400" b="1" dirty="0" smtClean="0"/>
                <a:t> </a:t>
              </a:r>
              <a:r>
                <a:rPr lang="en-IN" sz="1400" dirty="0" smtClean="0"/>
                <a:t>During these pulse device will calculate vectored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address and pass to the processor and according to   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calculated vector processor will executes ISR</a:t>
              </a:r>
              <a:endParaRPr lang="en-IN" sz="1400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40271" y="978002"/>
              <a:ext cx="2651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905805" y="205622"/>
            <a:ext cx="131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Interrupt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7971" y="2400124"/>
            <a:ext cx="187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(Bus request) DMA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468" y="2858942"/>
            <a:ext cx="5153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Direct memory access is used to control the system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If DMAC wants to control the system bus then it will send </a:t>
            </a:r>
            <a:r>
              <a:rPr lang="en-IN" sz="1600" dirty="0" smtClean="0">
                <a:solidFill>
                  <a:srgbClr val="FF0000"/>
                </a:solidFill>
              </a:rPr>
              <a:t>HOLD</a:t>
            </a:r>
            <a:r>
              <a:rPr lang="en-IN" sz="1600" dirty="0" smtClean="0"/>
              <a:t> signal to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In response to HOLD signal processor will release the system bus control and generate </a:t>
            </a:r>
            <a:r>
              <a:rPr lang="en-IN" sz="1600" dirty="0" smtClean="0">
                <a:solidFill>
                  <a:srgbClr val="FF0000"/>
                </a:solidFill>
              </a:rPr>
              <a:t>HLDA</a:t>
            </a:r>
            <a:r>
              <a:rPr lang="en-IN" sz="1600" dirty="0" smtClean="0"/>
              <a:t> signal to handover the control of bus system to DMAC</a:t>
            </a:r>
          </a:p>
          <a:p>
            <a:endParaRPr lang="en-IN" sz="1600" dirty="0"/>
          </a:p>
        </p:txBody>
      </p:sp>
      <p:sp>
        <p:nvSpPr>
          <p:cNvPr id="66" name="Rectangle 65"/>
          <p:cNvSpPr/>
          <p:nvPr/>
        </p:nvSpPr>
        <p:spPr>
          <a:xfrm>
            <a:off x="357814" y="4773248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Processor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2286" y="4773248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Memory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286" y="6049423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I/O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67" idx="1"/>
          </p:cNvCxnSpPr>
          <p:nvPr/>
        </p:nvCxnSpPr>
        <p:spPr>
          <a:xfrm flipH="1">
            <a:off x="1403289" y="5150238"/>
            <a:ext cx="14089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085848" y="5150238"/>
            <a:ext cx="726438" cy="1024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0"/>
            <a:endCxn id="67" idx="2"/>
          </p:cNvCxnSpPr>
          <p:nvPr/>
        </p:nvCxnSpPr>
        <p:spPr>
          <a:xfrm flipV="1">
            <a:off x="3335023" y="5527228"/>
            <a:ext cx="0" cy="522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422009" y="5697696"/>
            <a:ext cx="205481" cy="181257"/>
            <a:chOff x="10401299" y="1300899"/>
            <a:chExt cx="587976" cy="40841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857760" y="5621098"/>
            <a:ext cx="2223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Can not directly transfer data bet memory and I/O for </a:t>
            </a:r>
            <a:r>
              <a:rPr lang="en-IN" sz="1400" b="1" dirty="0" err="1" smtClean="0">
                <a:solidFill>
                  <a:srgbClr val="FF0000"/>
                </a:solidFill>
              </a:rPr>
              <a:t>ths</a:t>
            </a:r>
            <a:r>
              <a:rPr lang="en-IN" sz="1400" b="1" dirty="0" smtClean="0">
                <a:solidFill>
                  <a:srgbClr val="FF0000"/>
                </a:solidFill>
              </a:rPr>
              <a:t> required concept DMA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66829" y="6065983"/>
            <a:ext cx="762284" cy="54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DMA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1722629" y="5150238"/>
            <a:ext cx="0" cy="899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7" y="114300"/>
            <a:ext cx="10113256" cy="65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Maximum mode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" y="89377"/>
            <a:ext cx="11817651" cy="657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100204" y="3769743"/>
            <a:ext cx="1742535" cy="22773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5400000">
            <a:off x="4813540" y="5003324"/>
            <a:ext cx="526209" cy="9402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4958" y="53672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72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4" y="498763"/>
            <a:ext cx="10399213" cy="5709372"/>
          </a:xfrm>
        </p:spPr>
      </p:pic>
    </p:spTree>
    <p:extLst>
      <p:ext uri="{BB962C8B-B14F-4D97-AF65-F5344CB8AC3E}">
        <p14:creationId xmlns:p14="http://schemas.microsoft.com/office/powerpoint/2010/main" val="38209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440" y="1948413"/>
            <a:ext cx="1649455" cy="3105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19439" y="714836"/>
            <a:ext cx="1649455" cy="1035170"/>
            <a:chOff x="627918" y="586597"/>
            <a:chExt cx="1649455" cy="10351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7918" y="586597"/>
              <a:ext cx="1649455" cy="1035170"/>
              <a:chOff x="776377" y="612475"/>
              <a:chExt cx="1276710" cy="150099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122554" y="103597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8089</a:t>
              </a:r>
              <a:endParaRPr lang="en-IN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15722" y="5292579"/>
            <a:ext cx="1649455" cy="1003541"/>
            <a:chOff x="624201" y="5164340"/>
            <a:chExt cx="1649455" cy="1003541"/>
          </a:xfrm>
        </p:grpSpPr>
        <p:grpSp>
          <p:nvGrpSpPr>
            <p:cNvPr id="13" name="Group 12"/>
            <p:cNvGrpSpPr/>
            <p:nvPr/>
          </p:nvGrpSpPr>
          <p:grpSpPr>
            <a:xfrm rot="10800000">
              <a:off x="624201" y="5164340"/>
              <a:ext cx="1649455" cy="1003541"/>
              <a:chOff x="776377" y="612475"/>
              <a:chExt cx="1276710" cy="150099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126275" y="539806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8087</a:t>
              </a:r>
              <a:endParaRPr lang="en-IN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19442" y="4494812"/>
            <a:ext cx="84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MN/MX</a:t>
            </a:r>
            <a:endParaRPr lang="en-IN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0373" y="4648700"/>
            <a:ext cx="609069" cy="439945"/>
            <a:chOff x="5289591" y="2786332"/>
            <a:chExt cx="628130" cy="43994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98967" y="2786332"/>
              <a:ext cx="0" cy="215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498968" y="278633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289591" y="300199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308443" y="3007740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426338" y="299911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22295" y="300199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605683" y="3007738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695355" y="300773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30580"/>
              </p:ext>
            </p:extLst>
          </p:nvPr>
        </p:nvGraphicFramePr>
        <p:xfrm>
          <a:off x="2917338" y="2647656"/>
          <a:ext cx="1591094" cy="2331720"/>
        </p:xfrm>
        <a:graphic>
          <a:graphicData uri="http://schemas.openxmlformats.org/drawingml/2006/table">
            <a:tbl>
              <a:tblPr firstRow="1" bandRow="1"/>
              <a:tblGrid>
                <a:gridCol w="79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MX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HOLD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RQ0/GT0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HLDA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/>
                        <a:t>RQ1/GT1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WR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LOCK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DEN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DT/R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M/IO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S2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ALE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INTA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2665175" y="3304873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80118" y="3544298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59149" y="3791805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686144" y="4078375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01087" y="4317800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80118" y="4565307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03967" y="4870323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479499" y="3535455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8530" y="3782962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485525" y="4069532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00468" y="4308957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79499" y="455646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03348" y="4861480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676340" y="3042989"/>
            <a:ext cx="42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516013" y="3042989"/>
            <a:ext cx="309134" cy="216"/>
            <a:chOff x="3124492" y="2914750"/>
            <a:chExt cx="309134" cy="216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154542" y="2914750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124492" y="2914966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504824" y="3304873"/>
            <a:ext cx="309134" cy="216"/>
            <a:chOff x="3113303" y="3176634"/>
            <a:chExt cx="309134" cy="21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4144011" y="2923197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25147" y="2911695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42399" y="3204993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44011" y="3204993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8607" y="346090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166669" y="370819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66668" y="346090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38079" y="3992871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16316" y="4248575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164234" y="4770904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39862" y="4538206"/>
            <a:ext cx="29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8654" y="5138690"/>
            <a:ext cx="42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  <a:endParaRPr lang="en-IN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68895" y="2171937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51484" y="2018048"/>
            <a:ext cx="399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 smtClean="0"/>
              <a:t>RD</a:t>
            </a:r>
            <a:endParaRPr lang="en-IN" sz="1400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83250" y="2052552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861194" y="2185147"/>
            <a:ext cx="167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in MAX mode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228784" y="662576"/>
            <a:ext cx="582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maximum mode there are multiple processors. We can connect 8087 and 8089 co-processors with 8086.</a:t>
            </a:r>
            <a:endParaRPr lang="en-IN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691593" y="5877863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66670" y="5572467"/>
            <a:ext cx="296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perform very complex arithmetic operations.</a:t>
            </a:r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867186" y="6296120"/>
            <a:ext cx="20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Math Co-Processor 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936599" y="345504"/>
            <a:ext cx="184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I/O Co-Processor </a:t>
            </a:r>
            <a:endParaRPr lang="en-IN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665364" y="1284941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40441" y="841045"/>
            <a:ext cx="31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perform I/O operations.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6354024" y="1579081"/>
            <a:ext cx="52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perform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</a:t>
            </a:r>
            <a:r>
              <a:rPr lang="en-US" dirty="0" smtClean="0">
                <a:solidFill>
                  <a:srgbClr val="FF0000"/>
                </a:solidFill>
              </a:rPr>
              <a:t> maximum mode is used.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8216635" y="1948413"/>
            <a:ext cx="0" cy="411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69660" y="2356373"/>
            <a:ext cx="24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simultaneously </a:t>
            </a: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5" grpId="0"/>
      <p:bldP spid="106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8249" y="2587925"/>
            <a:ext cx="9144000" cy="991109"/>
          </a:xfrm>
        </p:spPr>
        <p:txBody>
          <a:bodyPr/>
          <a:lstStyle/>
          <a:p>
            <a:r>
              <a:rPr lang="en-IN" dirty="0" smtClean="0"/>
              <a:t>Minimum mode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8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5744" y="549136"/>
            <a:ext cx="1649455" cy="3105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746" y="3095535"/>
            <a:ext cx="84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MN/MX</a:t>
            </a:r>
            <a:endParaRPr lang="en-IN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-43323" y="3249423"/>
            <a:ext cx="609069" cy="439945"/>
            <a:chOff x="5289591" y="2786332"/>
            <a:chExt cx="628130" cy="4399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98967" y="2786332"/>
              <a:ext cx="0" cy="215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8968" y="278633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89591" y="300199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308443" y="3007740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426338" y="299911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22295" y="300199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05683" y="3007738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695355" y="300773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29998"/>
              </p:ext>
            </p:extLst>
          </p:nvPr>
        </p:nvGraphicFramePr>
        <p:xfrm>
          <a:off x="2463642" y="1248379"/>
          <a:ext cx="1591094" cy="2331720"/>
        </p:xfrm>
        <a:graphic>
          <a:graphicData uri="http://schemas.openxmlformats.org/drawingml/2006/table">
            <a:tbl>
              <a:tblPr firstRow="1" bandRow="1"/>
              <a:tblGrid>
                <a:gridCol w="79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MX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HOLD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RQ0/GT0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HLDA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/>
                        <a:t>RQ1/GT1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WR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LOCK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DEN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DT/R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M/IO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S2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ALE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INTA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211479" y="1905596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26422" y="2145021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5453" y="2392528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32448" y="2679098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47391" y="2918523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26422" y="3166030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50271" y="3471046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25803" y="2136178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04834" y="2383685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31829" y="2670255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046772" y="2909680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25803" y="3157187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9652" y="3462203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222644" y="1643712"/>
            <a:ext cx="42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062317" y="1643712"/>
            <a:ext cx="309134" cy="216"/>
            <a:chOff x="3124492" y="2914750"/>
            <a:chExt cx="309134" cy="21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154542" y="2914750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124492" y="2914966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051128" y="1905596"/>
            <a:ext cx="309134" cy="216"/>
            <a:chOff x="3113303" y="3176634"/>
            <a:chExt cx="309134" cy="21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3690315" y="1523920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71451" y="1512418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88703" y="1805716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90315" y="1805716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14911" y="206163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12973" y="230892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12972" y="206163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84383" y="2593594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62620" y="2849298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10538" y="3371627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86166" y="3138929"/>
            <a:ext cx="29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-24458" y="3653256"/>
            <a:ext cx="42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  <a:endParaRPr lang="en-IN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15199" y="77266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597788" y="618771"/>
            <a:ext cx="399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 smtClean="0"/>
              <a:t>RD</a:t>
            </a:r>
            <a:endParaRPr lang="en-IN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629554" y="653275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07498" y="52181"/>
            <a:ext cx="167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in MAX mode</a:t>
            </a:r>
            <a:endParaRPr lang="en-IN" sz="1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248338" y="926548"/>
            <a:ext cx="579424" cy="362911"/>
            <a:chOff x="10554230" y="1126909"/>
            <a:chExt cx="1221580" cy="58240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554230" y="1423265"/>
              <a:ext cx="435045" cy="2860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0989273" y="1126909"/>
              <a:ext cx="786537" cy="582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85890" y="34730"/>
            <a:ext cx="301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RQ – GT  Request and Grant :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266123" y="390567"/>
            <a:ext cx="75932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</a:t>
            </a:r>
            <a:r>
              <a:rPr lang="en-IN" sz="1600" b="1" dirty="0" smtClean="0"/>
              <a:t>he term multiprocessing means more than one processors are working simultaneously.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Even though there are three processors but there is always only one system bus.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Other processors like 8087 and 8089 are requesting 8086 for control of system bus.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 one who control the system bus is called as bus master and by default 8086 is bus master.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If any one processor wants to become bus master or wants to access system bus it will request to 8086 through </a:t>
            </a:r>
            <a:r>
              <a:rPr lang="en-IN" sz="1600" b="1" dirty="0" smtClean="0">
                <a:solidFill>
                  <a:srgbClr val="FF0000"/>
                </a:solidFill>
              </a:rPr>
              <a:t>RQ bar </a:t>
            </a:r>
            <a:r>
              <a:rPr lang="en-IN" sz="1600" b="1" dirty="0" smtClean="0"/>
              <a:t>pin.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Then 8086 will release the system bus and grant the permission through </a:t>
            </a:r>
            <a:r>
              <a:rPr lang="en-IN" sz="1600" b="1" dirty="0" smtClean="0">
                <a:solidFill>
                  <a:srgbClr val="FF0000"/>
                </a:solidFill>
              </a:rPr>
              <a:t>GT bar </a:t>
            </a:r>
            <a:r>
              <a:rPr lang="en-IN" sz="1600" b="1" dirty="0" smtClean="0"/>
              <a:t>pin.</a:t>
            </a:r>
          </a:p>
          <a:p>
            <a:r>
              <a:rPr lang="en-IN" sz="1600" b="1" dirty="0" smtClean="0"/>
              <a:t> </a:t>
            </a:r>
            <a:endParaRPr lang="en-IN" sz="1600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2696552" y="1016461"/>
            <a:ext cx="205481" cy="181257"/>
            <a:chOff x="10401299" y="1300899"/>
            <a:chExt cx="587976" cy="40841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3284251" y="1512418"/>
            <a:ext cx="713947" cy="53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4151624" y="3114244"/>
            <a:ext cx="2035244" cy="2021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30069" y="274133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8087 wants to become bus master it will send request to 8086 using RQ bar.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After receiving RQ bar signal 8086 releases the system bus and grant the permission by sending GT bar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Now 8087 is bus master, it will perform its task and after finishing its work it will send release signal to 8086.</a:t>
            </a:r>
            <a:endParaRPr lang="en-IN" sz="16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507484" y="5167375"/>
            <a:ext cx="0" cy="67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078347" y="5167375"/>
            <a:ext cx="375552" cy="276999"/>
            <a:chOff x="3996349" y="5355709"/>
            <a:chExt cx="375552" cy="276999"/>
          </a:xfrm>
        </p:grpSpPr>
        <p:sp>
          <p:nvSpPr>
            <p:cNvPr id="92" name="Rectangle 91"/>
            <p:cNvSpPr/>
            <p:nvPr/>
          </p:nvSpPr>
          <p:spPr>
            <a:xfrm>
              <a:off x="3996349" y="5355709"/>
              <a:ext cx="375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/>
                <a:t>RQ</a:t>
              </a:r>
              <a:endParaRPr lang="en-IN" sz="1200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057021" y="5412082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366985" y="5861248"/>
            <a:ext cx="2232991" cy="832752"/>
            <a:chOff x="624201" y="5164340"/>
            <a:chExt cx="1649455" cy="1003541"/>
          </a:xfrm>
        </p:grpSpPr>
        <p:grpSp>
          <p:nvGrpSpPr>
            <p:cNvPr id="96" name="Group 95"/>
            <p:cNvGrpSpPr/>
            <p:nvPr/>
          </p:nvGrpSpPr>
          <p:grpSpPr>
            <a:xfrm rot="10800000">
              <a:off x="624201" y="5164340"/>
              <a:ext cx="1649455" cy="1003541"/>
              <a:chOff x="776377" y="612475"/>
              <a:chExt cx="1276710" cy="1500997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/>
            <p:cNvSpPr/>
            <p:nvPr/>
          </p:nvSpPr>
          <p:spPr>
            <a:xfrm>
              <a:off x="1126275" y="539806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8087</a:t>
              </a:r>
              <a:endParaRPr lang="en-IN" dirty="0"/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4684394" y="5205672"/>
            <a:ext cx="0" cy="669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626023" y="5480696"/>
            <a:ext cx="385747" cy="307777"/>
            <a:chOff x="4684394" y="5404258"/>
            <a:chExt cx="385747" cy="307777"/>
          </a:xfrm>
        </p:grpSpPr>
        <p:sp>
          <p:nvSpPr>
            <p:cNvPr id="103" name="Rectangle 102"/>
            <p:cNvSpPr/>
            <p:nvPr/>
          </p:nvSpPr>
          <p:spPr>
            <a:xfrm>
              <a:off x="4684394" y="5404258"/>
              <a:ext cx="385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 smtClean="0"/>
                <a:t>GT</a:t>
              </a:r>
              <a:endParaRPr lang="en-IN" sz="14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763172" y="5460631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/>
          <p:nvPr/>
        </p:nvCxnSpPr>
        <p:spPr>
          <a:xfrm flipV="1">
            <a:off x="4996662" y="5156253"/>
            <a:ext cx="0" cy="67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994114" y="5478992"/>
            <a:ext cx="64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release</a:t>
            </a:r>
            <a:endParaRPr lang="en-IN" sz="1200" dirty="0"/>
          </a:p>
        </p:txBody>
      </p:sp>
      <p:sp>
        <p:nvSpPr>
          <p:cNvPr id="111" name="Rectangle 110"/>
          <p:cNvSpPr/>
          <p:nvPr/>
        </p:nvSpPr>
        <p:spPr>
          <a:xfrm>
            <a:off x="6324587" y="4250402"/>
            <a:ext cx="484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three signals combined in single line.</a:t>
            </a:r>
            <a:endParaRPr lang="en-IN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569516" y="5845473"/>
            <a:ext cx="375552" cy="276999"/>
            <a:chOff x="3996349" y="5355709"/>
            <a:chExt cx="375552" cy="276999"/>
          </a:xfrm>
        </p:grpSpPr>
        <p:sp>
          <p:nvSpPr>
            <p:cNvPr id="113" name="Rectangle 112"/>
            <p:cNvSpPr/>
            <p:nvPr/>
          </p:nvSpPr>
          <p:spPr>
            <a:xfrm>
              <a:off x="3996349" y="5355709"/>
              <a:ext cx="375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/>
                <a:t>RQ</a:t>
              </a:r>
              <a:endParaRPr lang="en-IN" sz="1200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057021" y="5412082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/>
          <p:cNvCxnSpPr/>
          <p:nvPr/>
        </p:nvCxnSpPr>
        <p:spPr>
          <a:xfrm flipV="1">
            <a:off x="5757292" y="5167375"/>
            <a:ext cx="0" cy="678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505480" y="4848476"/>
            <a:ext cx="385747" cy="307777"/>
            <a:chOff x="4684394" y="5404258"/>
            <a:chExt cx="385747" cy="307777"/>
          </a:xfrm>
        </p:grpSpPr>
        <p:sp>
          <p:nvSpPr>
            <p:cNvPr id="117" name="Rectangle 116"/>
            <p:cNvSpPr/>
            <p:nvPr/>
          </p:nvSpPr>
          <p:spPr>
            <a:xfrm>
              <a:off x="4684394" y="5404258"/>
              <a:ext cx="385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 smtClean="0"/>
                <a:t>GT</a:t>
              </a:r>
              <a:endParaRPr lang="en-IN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763172" y="5460631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>
            <a:off x="5758012" y="5191842"/>
            <a:ext cx="0" cy="66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908571" y="5861248"/>
            <a:ext cx="64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release</a:t>
            </a:r>
            <a:endParaRPr lang="en-IN" sz="1200" dirty="0"/>
          </a:p>
        </p:txBody>
      </p:sp>
      <p:sp>
        <p:nvSpPr>
          <p:cNvPr id="123" name="Rectangle 122"/>
          <p:cNvSpPr/>
          <p:nvPr/>
        </p:nvSpPr>
        <p:spPr>
          <a:xfrm>
            <a:off x="6385430" y="4604577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There two co-processor, hence there are two request and grant signals 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 RQ0-GT0 and RQ1-GT1</a:t>
            </a:r>
            <a:endParaRPr lang="en-IN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499557" y="5987778"/>
            <a:ext cx="1001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RQ0 </a:t>
            </a:r>
            <a:r>
              <a:rPr lang="en-US" sz="1400" b="1" dirty="0"/>
              <a:t>– </a:t>
            </a:r>
            <a:r>
              <a:rPr lang="en-US" sz="1400" b="1" dirty="0" smtClean="0"/>
              <a:t>GT0 </a:t>
            </a:r>
            <a:endParaRPr lang="en-IN" sz="1400" dirty="0"/>
          </a:p>
        </p:txBody>
      </p:sp>
      <p:sp>
        <p:nvSpPr>
          <p:cNvPr id="125" name="Rectangle 124"/>
          <p:cNvSpPr/>
          <p:nvPr/>
        </p:nvSpPr>
        <p:spPr>
          <a:xfrm>
            <a:off x="8499557" y="6387146"/>
            <a:ext cx="1001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RQ1 </a:t>
            </a:r>
            <a:r>
              <a:rPr lang="en-US" sz="1400" b="1" dirty="0"/>
              <a:t>– </a:t>
            </a:r>
            <a:r>
              <a:rPr lang="en-US" sz="1400" b="1" dirty="0" smtClean="0"/>
              <a:t>GT1 </a:t>
            </a:r>
            <a:endParaRPr lang="en-IN" sz="1400" dirty="0"/>
          </a:p>
        </p:txBody>
      </p:sp>
      <p:sp>
        <p:nvSpPr>
          <p:cNvPr id="126" name="Rectangle 125"/>
          <p:cNvSpPr/>
          <p:nvPr/>
        </p:nvSpPr>
        <p:spPr>
          <a:xfrm>
            <a:off x="9396391" y="6003759"/>
            <a:ext cx="3255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Highest Priority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349920" y="6423069"/>
            <a:ext cx="3255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Lowest Priority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324587" y="5103424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This are the active low signal which means when there is nothing then status of signal is 1.</a:t>
            </a:r>
            <a:endParaRPr lang="en-IN" sz="1400" dirty="0"/>
          </a:p>
        </p:txBody>
      </p:sp>
      <p:sp>
        <p:nvSpPr>
          <p:cNvPr id="129" name="Rectangle 128"/>
          <p:cNvSpPr/>
          <p:nvPr/>
        </p:nvSpPr>
        <p:spPr>
          <a:xfrm>
            <a:off x="5738100" y="531301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  <p:sp>
        <p:nvSpPr>
          <p:cNvPr id="130" name="Rectangle 129"/>
          <p:cNvSpPr/>
          <p:nvPr/>
        </p:nvSpPr>
        <p:spPr>
          <a:xfrm>
            <a:off x="6599976" y="5599252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When request occurred it will become 0 and immediately </a:t>
            </a:r>
            <a:r>
              <a:rPr lang="en-US" sz="1400" b="1" dirty="0" err="1" smtClean="0">
                <a:solidFill>
                  <a:srgbClr val="FF0000"/>
                </a:solidFill>
              </a:rPr>
              <a:t>gose</a:t>
            </a:r>
            <a:r>
              <a:rPr lang="en-US" sz="1400" b="1" dirty="0" smtClean="0">
                <a:solidFill>
                  <a:srgbClr val="FF0000"/>
                </a:solidFill>
              </a:rPr>
              <a:t> high 1.</a:t>
            </a:r>
            <a:endParaRPr lang="en-IN" sz="1400" dirty="0"/>
          </a:p>
        </p:txBody>
      </p:sp>
      <p:sp>
        <p:nvSpPr>
          <p:cNvPr id="131" name="Rectangle 130"/>
          <p:cNvSpPr/>
          <p:nvPr/>
        </p:nvSpPr>
        <p:spPr>
          <a:xfrm>
            <a:off x="5818072" y="483273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88427" y="53443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  <p:sp>
        <p:nvSpPr>
          <p:cNvPr id="133" name="Rectangle 132"/>
          <p:cNvSpPr/>
          <p:nvPr/>
        </p:nvSpPr>
        <p:spPr>
          <a:xfrm>
            <a:off x="6752376" y="6053894"/>
            <a:ext cx="4847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Processor will send 0.</a:t>
            </a:r>
            <a:endParaRPr lang="en-IN" sz="1400" dirty="0"/>
          </a:p>
        </p:txBody>
      </p:sp>
      <p:sp>
        <p:nvSpPr>
          <p:cNvPr id="134" name="Rectangle 133"/>
          <p:cNvSpPr/>
          <p:nvPr/>
        </p:nvSpPr>
        <p:spPr>
          <a:xfrm>
            <a:off x="5410100" y="590468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40827" y="535253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74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0" grpId="0" animBg="1"/>
      <p:bldP spid="81" grpId="0" animBg="1"/>
      <p:bldP spid="109" grpId="0"/>
      <p:bldP spid="11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87" y="160838"/>
            <a:ext cx="68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LOCK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9653" y="163258"/>
            <a:ext cx="506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46491" y="950226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9041" y="950224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3076" y="950225"/>
            <a:ext cx="43140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68436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86141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65822" y="950223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9178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5344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583190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680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442468" y="345504"/>
            <a:ext cx="207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90272" y="53017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93440" y="141118"/>
            <a:ext cx="719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is the total time required to fetch, decode and execute the instruction.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4617" y="1193882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465" y="963562"/>
            <a:ext cx="381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memory read/write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491" y="158238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2322107" y="15885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328088" y="16024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4412995" y="163339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47422" y="1774435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270" y="1536218"/>
            <a:ext cx="485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states required to complete one machine cycle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8670" y="2027226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While processor doing it’s task there two events that can disturb the processor.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018587" y="2592126"/>
            <a:ext cx="22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Interrupt Request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70135" y="2592126"/>
            <a:ext cx="22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Bus Request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112667" y="3190612"/>
            <a:ext cx="412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interrupt request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ccurs processor will execute its current instruction and the it will give service.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27990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0" y="3743581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44153" y="2927990"/>
            <a:ext cx="794112" cy="52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8265" y="2946097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7278" y="2957737"/>
            <a:ext cx="737185" cy="1704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43465" y="4677336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732289" y="5109363"/>
            <a:ext cx="412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bus request occurs, then processor executes its current machine cycle and then provide service.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6286" y="3422210"/>
            <a:ext cx="985765" cy="609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2199" y="3424805"/>
            <a:ext cx="660221" cy="245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67386" y="3389425"/>
            <a:ext cx="737185" cy="1704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2309" y="4939587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6765150" y="4205246"/>
            <a:ext cx="514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interrupt occurs processor has to execute ISR there fore it will first execute current instruction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6765148" y="5094223"/>
            <a:ext cx="514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bus request occurs there is no ISR execution hence processor executes current m/c cycle 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416024" y="5873995"/>
            <a:ext cx="6887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 pause the execution and transfer the bus control but processor can not pause in between T states.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1" grpId="0"/>
      <p:bldP spid="61" grpId="0"/>
      <p:bldP spid="62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1787" y="160838"/>
            <a:ext cx="682366" cy="369332"/>
            <a:chOff x="121787" y="160838"/>
            <a:chExt cx="682366" cy="369332"/>
          </a:xfrm>
        </p:grpSpPr>
        <p:sp>
          <p:nvSpPr>
            <p:cNvPr id="4" name="Rectangle 3"/>
            <p:cNvSpPr/>
            <p:nvPr/>
          </p:nvSpPr>
          <p:spPr>
            <a:xfrm>
              <a:off x="121787" y="160838"/>
              <a:ext cx="68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LOCK</a:t>
              </a:r>
              <a:endParaRPr lang="en-IN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09653" y="163258"/>
              <a:ext cx="506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1346491" y="950226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9041" y="950224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3076" y="950225"/>
            <a:ext cx="43140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68436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86141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65822" y="950223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9178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5344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583190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680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442468" y="345504"/>
            <a:ext cx="207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90272" y="53017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93440" y="141118"/>
            <a:ext cx="719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is the total time required to fetch, decode and execute the instruction.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4617" y="1193882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465" y="963562"/>
            <a:ext cx="381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memory read/write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491" y="158238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2322107" y="15885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328088" y="16024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4412995" y="163339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47422" y="1774435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270" y="1536218"/>
            <a:ext cx="485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states required to complete one machine cycle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27990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0" y="3743581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44153" y="2927990"/>
            <a:ext cx="794112" cy="52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8265" y="2946097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7278" y="2957737"/>
            <a:ext cx="368592" cy="893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47422" y="3894487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6286" y="3422210"/>
            <a:ext cx="985765" cy="609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2199" y="3424805"/>
            <a:ext cx="660221" cy="245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67386" y="3389425"/>
            <a:ext cx="368592" cy="85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44150" y="4389912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6315472" y="2014559"/>
            <a:ext cx="55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have write following instruction  CX, [2000H] 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395444" y="2411147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y executing this instruction CX gets content of given memory location.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395444" y="3113921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During this instruction as a programmer we don’t want processor to be disturb.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7944258" y="3894487"/>
            <a:ext cx="138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CX , [2000H]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9461974" y="3894487"/>
            <a:ext cx="2730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can disturb the processor?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87989" y="4574578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9272529" y="4540818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111065" y="4291275"/>
            <a:ext cx="406579" cy="762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8823954" y="4291275"/>
            <a:ext cx="501116" cy="609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0183771" y="4596103"/>
            <a:ext cx="643215" cy="362911"/>
            <a:chOff x="10554230" y="1126909"/>
            <a:chExt cx="1221580" cy="58240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0554230" y="1423265"/>
              <a:ext cx="435045" cy="2860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0989273" y="1126909"/>
              <a:ext cx="786537" cy="582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488860" y="5325071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assign LOCK prefix before the instruction which we don’t want to be disturb by bus request.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7274442" y="3912526"/>
            <a:ext cx="754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4" y="1962149"/>
            <a:ext cx="1200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(LOCK)</a:t>
            </a:r>
            <a:endParaRPr lang="en-IN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2441" y="2100648"/>
            <a:ext cx="775824" cy="482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9129" y="2100648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26524" y="2095055"/>
            <a:ext cx="368592" cy="893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621574" y="2989063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9921" y="4884903"/>
            <a:ext cx="4852113" cy="1200329"/>
            <a:chOff x="209921" y="4884903"/>
            <a:chExt cx="4852113" cy="1200329"/>
          </a:xfrm>
        </p:grpSpPr>
        <p:sp>
          <p:nvSpPr>
            <p:cNvPr id="75" name="Rectangle 74"/>
            <p:cNvSpPr/>
            <p:nvPr/>
          </p:nvSpPr>
          <p:spPr>
            <a:xfrm>
              <a:off x="209921" y="4884903"/>
              <a:ext cx="485211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Because of LOCK prefix processor execute current instruction and not release the bus control and also inform to all device that bus control is not released by making LOCK = 0</a:t>
              </a:r>
              <a:endParaRPr lang="en-IN" dirty="0">
                <a:solidFill>
                  <a:srgbClr val="00206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189151" y="5774897"/>
              <a:ext cx="50663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317560" y="2147198"/>
            <a:ext cx="1246590" cy="369332"/>
            <a:chOff x="809344" y="212981"/>
            <a:chExt cx="1246590" cy="369332"/>
          </a:xfrm>
        </p:grpSpPr>
        <p:sp>
          <p:nvSpPr>
            <p:cNvPr id="78" name="Rectangle 77"/>
            <p:cNvSpPr/>
            <p:nvPr/>
          </p:nvSpPr>
          <p:spPr>
            <a:xfrm>
              <a:off x="809344" y="212981"/>
              <a:ext cx="12465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LOCK=0</a:t>
              </a:r>
              <a:endParaRPr lang="en-IN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7170" y="265008"/>
              <a:ext cx="506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7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3" grpId="0"/>
      <p:bldP spid="55" grpId="0"/>
      <p:bldP spid="5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1787" y="160838"/>
            <a:ext cx="410690" cy="369332"/>
            <a:chOff x="121787" y="160838"/>
            <a:chExt cx="471390" cy="369332"/>
          </a:xfrm>
        </p:grpSpPr>
        <p:sp>
          <p:nvSpPr>
            <p:cNvPr id="8" name="Rectangle 7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S0</a:t>
              </a:r>
              <a:endParaRPr lang="en-IN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84877" y="163258"/>
            <a:ext cx="410690" cy="369332"/>
            <a:chOff x="121787" y="160838"/>
            <a:chExt cx="471390" cy="369332"/>
          </a:xfrm>
        </p:grpSpPr>
        <p:sp>
          <p:nvSpPr>
            <p:cNvPr id="12" name="Rectangle 11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IN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7967" y="165678"/>
            <a:ext cx="410690" cy="369332"/>
            <a:chOff x="121787" y="160838"/>
            <a:chExt cx="471390" cy="369332"/>
          </a:xfrm>
        </p:grpSpPr>
        <p:sp>
          <p:nvSpPr>
            <p:cNvPr id="15" name="Rectangle 14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S2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823838" y="160838"/>
            <a:ext cx="172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Status signal 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87322" y="1024959"/>
            <a:ext cx="981376" cy="1428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867" y="2604920"/>
            <a:ext cx="981376" cy="1428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260" y="3909849"/>
            <a:ext cx="977776" cy="494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5645" y="0"/>
            <a:ext cx="55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Control signals are generated by the bus master.</a:t>
            </a:r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1868698" y="173922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68697" y="207269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84545" y="284410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9874" y="3484493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38643" y="1398463"/>
            <a:ext cx="410690" cy="307777"/>
            <a:chOff x="121787" y="160838"/>
            <a:chExt cx="471390" cy="307777"/>
          </a:xfrm>
        </p:grpSpPr>
        <p:sp>
          <p:nvSpPr>
            <p:cNvPr id="28" name="Rectangle 27"/>
            <p:cNvSpPr/>
            <p:nvPr/>
          </p:nvSpPr>
          <p:spPr>
            <a:xfrm>
              <a:off x="121787" y="160838"/>
              <a:ext cx="458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427421" y="1918805"/>
            <a:ext cx="449162" cy="307777"/>
            <a:chOff x="121787" y="160838"/>
            <a:chExt cx="515548" cy="307777"/>
          </a:xfrm>
        </p:grpSpPr>
        <p:sp>
          <p:nvSpPr>
            <p:cNvPr id="31" name="Rectangle 30"/>
            <p:cNvSpPr/>
            <p:nvPr/>
          </p:nvSpPr>
          <p:spPr>
            <a:xfrm>
              <a:off x="121787" y="160838"/>
              <a:ext cx="51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46605" y="2841684"/>
            <a:ext cx="410690" cy="307777"/>
            <a:chOff x="121787" y="160838"/>
            <a:chExt cx="471390" cy="307777"/>
          </a:xfrm>
        </p:grpSpPr>
        <p:sp>
          <p:nvSpPr>
            <p:cNvPr id="34" name="Rectangle 33"/>
            <p:cNvSpPr/>
            <p:nvPr/>
          </p:nvSpPr>
          <p:spPr>
            <a:xfrm>
              <a:off x="121787" y="160838"/>
              <a:ext cx="458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435383" y="3442917"/>
            <a:ext cx="449162" cy="307777"/>
            <a:chOff x="121787" y="160838"/>
            <a:chExt cx="515548" cy="307777"/>
          </a:xfrm>
        </p:grpSpPr>
        <p:sp>
          <p:nvSpPr>
            <p:cNvPr id="37" name="Rectangle 36"/>
            <p:cNvSpPr/>
            <p:nvPr/>
          </p:nvSpPr>
          <p:spPr>
            <a:xfrm>
              <a:off x="121787" y="160838"/>
              <a:ext cx="51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726176" y="378628"/>
            <a:ext cx="8465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8086 is bus master, 8086 is responsible to generate control signals i.e. memory read, memory write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45251" y="1739224"/>
            <a:ext cx="0" cy="21839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23182" y="2030214"/>
            <a:ext cx="1" cy="18977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04707" y="1024958"/>
            <a:ext cx="8336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At the same time 8087 can not produce any control signal to access RAM  because 8086 is bus master and vice-versa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58161" y="1706240"/>
            <a:ext cx="5567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there is one solution to connect all devices with all processors which is not feasible because it will increases the connectivity and circuitry. 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827535" y="2846797"/>
            <a:ext cx="0" cy="108115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99430" y="3389770"/>
            <a:ext cx="1" cy="5381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64266" y="2838162"/>
            <a:ext cx="561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***In MAX mode no processor is allow to generate control signals***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8096961" y="3235081"/>
            <a:ext cx="382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will generate??????</a:t>
            </a:r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5190" y="4291751"/>
            <a:ext cx="3409639" cy="2035113"/>
            <a:chOff x="535190" y="4291751"/>
            <a:chExt cx="3409639" cy="2035113"/>
          </a:xfrm>
        </p:grpSpPr>
        <p:sp>
          <p:nvSpPr>
            <p:cNvPr id="61" name="Rectangle 60"/>
            <p:cNvSpPr/>
            <p:nvPr/>
          </p:nvSpPr>
          <p:spPr>
            <a:xfrm>
              <a:off x="549034" y="4291751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8086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5190" y="5467193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92939" y="4868155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320855" y="5076394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320855" y="5297990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36480" y="5557728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76950" y="4717477"/>
              <a:ext cx="515989" cy="35891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176950" y="5467193"/>
              <a:ext cx="515989" cy="26063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1692939" y="5113324"/>
            <a:ext cx="65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8288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20373" y="3710284"/>
            <a:ext cx="561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IC is responsible to generate all the control signals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4920493" y="4239821"/>
            <a:ext cx="6812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a processor who is bus master wants to generate control signal through 8288, then the processor has to inform 8288 using status signals.</a:t>
            </a:r>
            <a:endParaRPr lang="en-IN" dirty="0"/>
          </a:p>
        </p:txBody>
      </p:sp>
      <p:grpSp>
        <p:nvGrpSpPr>
          <p:cNvPr id="91" name="Group 90"/>
          <p:cNvGrpSpPr/>
          <p:nvPr/>
        </p:nvGrpSpPr>
        <p:grpSpPr>
          <a:xfrm>
            <a:off x="396124" y="6388192"/>
            <a:ext cx="870916" cy="266450"/>
            <a:chOff x="165486" y="6425130"/>
            <a:chExt cx="870916" cy="266450"/>
          </a:xfrm>
        </p:grpSpPr>
        <p:grpSp>
          <p:nvGrpSpPr>
            <p:cNvPr id="79" name="Group 78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81" name="Straight Connector 80"/>
              <p:cNvCxnSpPr>
                <a:endCxn id="80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84" name="Straight Connector 83"/>
              <p:cNvCxnSpPr>
                <a:endCxn id="8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87" name="Straight Connector 86"/>
              <p:cNvCxnSpPr>
                <a:endCxn id="86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427534" y="4079616"/>
            <a:ext cx="870916" cy="266450"/>
            <a:chOff x="165486" y="6425130"/>
            <a:chExt cx="870916" cy="266450"/>
          </a:xfrm>
        </p:grpSpPr>
        <p:grpSp>
          <p:nvGrpSpPr>
            <p:cNvPr id="94" name="Group 93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102" name="Straight Connector 101"/>
              <p:cNvCxnSpPr>
                <a:endCxn id="101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98" name="Straight Connector 97"/>
              <p:cNvCxnSpPr>
                <a:endCxn id="9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5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7" grpId="0"/>
      <p:bldP spid="56" grpId="0"/>
      <p:bldP spid="60" grpId="0"/>
      <p:bldP spid="74" grpId="0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3801"/>
              </p:ext>
            </p:extLst>
          </p:nvPr>
        </p:nvGraphicFramePr>
        <p:xfrm>
          <a:off x="7810480" y="115147"/>
          <a:ext cx="4248736" cy="3422094"/>
        </p:xfrm>
        <a:graphic>
          <a:graphicData uri="http://schemas.openxmlformats.org/drawingml/2006/table">
            <a:tbl>
              <a:tblPr firstRow="1" bandRow="1"/>
              <a:tblGrid>
                <a:gridCol w="88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/>
                        <a:t>      S0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Control Signal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 Read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 Write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Instruction</a:t>
                      </a:r>
                      <a:r>
                        <a:rPr lang="en-IN" baseline="0" dirty="0" smtClean="0"/>
                        <a:t> Fetch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Memory Read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Memory Write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Idle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294724" y="185257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50537" y="179681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51904" y="182301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0263" y="153808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Who ever is the bus master using status signal will inform 8288 what operation it wants to perform.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4491" y="4309858"/>
            <a:ext cx="3409639" cy="2035113"/>
            <a:chOff x="535190" y="4291751"/>
            <a:chExt cx="3409639" cy="2035113"/>
          </a:xfrm>
        </p:grpSpPr>
        <p:sp>
          <p:nvSpPr>
            <p:cNvPr id="10" name="Rectangle 9"/>
            <p:cNvSpPr/>
            <p:nvPr/>
          </p:nvSpPr>
          <p:spPr>
            <a:xfrm>
              <a:off x="549034" y="4291751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8086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190" y="5467193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2939" y="4868155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20855" y="5076394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20855" y="5297990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36480" y="5557728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6950" y="4717477"/>
              <a:ext cx="515989" cy="35891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176950" y="5467193"/>
              <a:ext cx="515989" cy="26063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72240" y="5131431"/>
            <a:ext cx="65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8288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5425" y="6406299"/>
            <a:ext cx="870916" cy="266450"/>
            <a:chOff x="165486" y="6425130"/>
            <a:chExt cx="870916" cy="266450"/>
          </a:xfrm>
        </p:grpSpPr>
        <p:grpSp>
          <p:nvGrpSpPr>
            <p:cNvPr id="20" name="Group 19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06835" y="4097723"/>
            <a:ext cx="870916" cy="266450"/>
            <a:chOff x="165486" y="6425130"/>
            <a:chExt cx="870916" cy="266450"/>
          </a:xfrm>
        </p:grpSpPr>
        <p:grpSp>
          <p:nvGrpSpPr>
            <p:cNvPr id="30" name="Group 29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8"/>
          <p:cNvSpPr/>
          <p:nvPr/>
        </p:nvSpPr>
        <p:spPr>
          <a:xfrm>
            <a:off x="206835" y="970903"/>
            <a:ext cx="68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will decode the status and produce control signals.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6835" y="1356804"/>
            <a:ext cx="68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will produce control signals using given table.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1196" y="1945477"/>
            <a:ext cx="12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152402" y="2328331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8086 wants to produce memory read control signal, then it will generate  1 0 1 status signal and send it to 8288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6251" y="4539638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1 0 1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6835" y="2974662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8288 will decode this status signal and produces memory read control signal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838939" y="5077430"/>
            <a:ext cx="1" cy="8377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34090" y="5975639"/>
            <a:ext cx="151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Memory Read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68707" y="3608286"/>
            <a:ext cx="786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processor can not send same status signal at the same time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00831" y="4991805"/>
            <a:ext cx="786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8087 wants to send status signal first it has to send bus request to 8086 if permission granted then 8087 will become bus master and produces control signals.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9425" y="3962932"/>
            <a:ext cx="767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only bus master can generate control signals.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 8086 is default bus master so 8086 can send status signal.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90535"/>
            <a:ext cx="7287188" cy="4000809"/>
          </a:xfrm>
        </p:spPr>
      </p:pic>
      <p:sp>
        <p:nvSpPr>
          <p:cNvPr id="3" name="Rectangle 2"/>
          <p:cNvSpPr/>
          <p:nvPr/>
        </p:nvSpPr>
        <p:spPr>
          <a:xfrm>
            <a:off x="7197501" y="200444"/>
            <a:ext cx="51876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8284 clock generator is responsible to produce clock signals. These synchronised signals are applied to 8086 and other connected devices.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There are 21 multiplexed lines.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When ALE = 1 , they carry address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&amp; ALE =0,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These 21 lines are given to 2 – devices, 8282 and 8286.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8282 latch will select address &amp; 8286 buffer will select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8288 will produce control signals.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In maximum mode all buses (address , data, control) control by 8288.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In maximum mode 8288 is responsible to generate ALE signal instead of any processor.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37" y="3969313"/>
            <a:ext cx="2921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active for 4T states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55" y="4429490"/>
            <a:ext cx="2921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 is high for only  1</a:t>
            </a:r>
            <a:r>
              <a:rPr lang="en-US" sz="1400" b="1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T-state. 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3600" y="3753869"/>
            <a:ext cx="395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required two information :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16444" y="4259840"/>
            <a:ext cx="1908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make ALE =1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5078" y="4244079"/>
            <a:ext cx="4879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of new m/c cycle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8867" y="4720017"/>
            <a:ext cx="1908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make ALE =0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7501" y="4704256"/>
            <a:ext cx="4879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T-state is going on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841" y="5410468"/>
            <a:ext cx="487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signal informs about new operation so ALE will be high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840" y="6002445"/>
            <a:ext cx="4879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 signal informs about T-state . </a:t>
            </a:r>
            <a:endParaRPr lang="en-IN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45193" y="2475965"/>
            <a:ext cx="309134" cy="216"/>
            <a:chOff x="3113303" y="3176634"/>
            <a:chExt cx="309134" cy="21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44017" y="2546884"/>
            <a:ext cx="309134" cy="216"/>
            <a:chOff x="3113303" y="3176634"/>
            <a:chExt cx="309134" cy="21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907736" y="2335275"/>
            <a:ext cx="7264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/>
              <a:t>RQ0/GT0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7735" y="2445836"/>
            <a:ext cx="7264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RQ1/GT1</a:t>
            </a:r>
            <a:endParaRPr lang="en-IN" sz="11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30226" y="273838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9328" y="289078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52422" y="2610019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NMI</a:t>
            </a:r>
            <a:endParaRPr lang="en-IN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974788" y="2762419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INTR</a:t>
            </a:r>
            <a:endParaRPr lang="en-IN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952943" y="2893396"/>
            <a:ext cx="4619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TEST</a:t>
            </a:r>
            <a:endParaRPr lang="en-IN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973261" y="3024201"/>
            <a:ext cx="420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QS0</a:t>
            </a:r>
          </a:p>
          <a:p>
            <a:pPr algn="ctr"/>
            <a:r>
              <a:rPr lang="en-IN" sz="1100" b="1" dirty="0" smtClean="0"/>
              <a:t>QS1</a:t>
            </a:r>
            <a:endParaRPr lang="en-IN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14929" y="3024029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49328" y="3155006"/>
            <a:ext cx="39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49328" y="3239644"/>
            <a:ext cx="39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805758" y="2944381"/>
            <a:ext cx="167503" cy="431059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8605" y="2871629"/>
            <a:ext cx="800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for 8087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5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" y="89377"/>
            <a:ext cx="11817651" cy="657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952891" y="3769743"/>
            <a:ext cx="1742535" cy="22773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5400000">
            <a:off x="4813540" y="5003324"/>
            <a:ext cx="526209" cy="9402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4958" y="53672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28" y="0"/>
            <a:ext cx="8765523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6045" y="4447381"/>
            <a:ext cx="3096884" cy="991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mode of 8086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8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5300" y="93518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A19  – A0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4336" y="109962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A15  – A0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945" y="109962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A19  – A16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3991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S7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4864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S6 - S3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9810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D15 – D0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6057900" y="2371145"/>
            <a:ext cx="353291" cy="56110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5400000">
            <a:off x="7692734" y="2177182"/>
            <a:ext cx="353291" cy="949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5400000">
            <a:off x="9521530" y="2177181"/>
            <a:ext cx="353291" cy="949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787735" y="3595277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BHE /S7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2743" y="3633935"/>
            <a:ext cx="20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A19/S6  – A16/S3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4336" y="3595277"/>
            <a:ext cx="20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AD15 – AD0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7746422" y="760182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39299" y="739401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46422" y="760182"/>
            <a:ext cx="1892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92860" y="420744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953991" y="1099620"/>
            <a:ext cx="1194954" cy="369332"/>
            <a:chOff x="5953991" y="1099620"/>
            <a:chExt cx="119495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953991" y="109962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BHE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7" idx="0"/>
            </p:cNvCxnSpPr>
            <p:nvPr/>
          </p:nvCxnSpPr>
          <p:spPr>
            <a:xfrm>
              <a:off x="6040581" y="1099620"/>
              <a:ext cx="5108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5825835" y="3595277"/>
            <a:ext cx="51088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81279" y="4178630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1025" y="4217289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39299" y="4186651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16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99811" y="1310092"/>
            <a:ext cx="5541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6346" y="1078839"/>
            <a:ext cx="18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higher bank(odd)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382251" y="1002683"/>
            <a:ext cx="18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lower bank(even)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148452" y="1311364"/>
            <a:ext cx="344637" cy="14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774382" y="1096156"/>
            <a:ext cx="27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Up-Down Arrow 45"/>
          <p:cNvSpPr/>
          <p:nvPr/>
        </p:nvSpPr>
        <p:spPr>
          <a:xfrm>
            <a:off x="9589079" y="2999532"/>
            <a:ext cx="218208" cy="592281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wn Arrow 46"/>
          <p:cNvSpPr/>
          <p:nvPr/>
        </p:nvSpPr>
        <p:spPr>
          <a:xfrm>
            <a:off x="7787116" y="3034207"/>
            <a:ext cx="207818" cy="52292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293428" y="2999532"/>
            <a:ext cx="0" cy="49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65891"/>
              </p:ext>
            </p:extLst>
          </p:nvPr>
        </p:nvGraphicFramePr>
        <p:xfrm>
          <a:off x="368738" y="782611"/>
          <a:ext cx="2740746" cy="1877462"/>
        </p:xfrm>
        <a:graphic>
          <a:graphicData uri="http://schemas.openxmlformats.org/drawingml/2006/table">
            <a:tbl>
              <a:tblPr firstRow="1" bandRow="1"/>
              <a:tblGrid>
                <a:gridCol w="91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Seg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24274" y="93070"/>
            <a:ext cx="60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S3-S7 are status signals given by processor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0803" y="2710605"/>
            <a:ext cx="467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S3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S4</a:t>
            </a:r>
            <a:r>
              <a:rPr lang="en-IN" dirty="0" smtClean="0"/>
              <a:t> signals use to tell right now the operation that happening, is happening on which segment 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420803" y="3834129"/>
            <a:ext cx="161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S5</a:t>
            </a:r>
            <a:r>
              <a:rPr lang="en-IN" dirty="0" smtClean="0"/>
              <a:t> :      0= IF=0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1= IF =1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20803" y="4757459"/>
            <a:ext cx="624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S6</a:t>
            </a:r>
            <a:r>
              <a:rPr lang="en-IN" dirty="0" smtClean="0"/>
              <a:t> :      8086=Bus Master(</a:t>
            </a:r>
            <a:r>
              <a:rPr lang="en-IN" dirty="0" smtClean="0">
                <a:solidFill>
                  <a:srgbClr val="FF0000"/>
                </a:solidFill>
              </a:rPr>
              <a:t>the one who controls the bus</a:t>
            </a:r>
            <a:r>
              <a:rPr lang="en-IN" dirty="0" smtClean="0"/>
              <a:t>)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Other=1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20803" y="5827308"/>
            <a:ext cx="178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S7</a:t>
            </a:r>
            <a:r>
              <a:rPr lang="en-IN" dirty="0" smtClean="0"/>
              <a:t> :     Reserved 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551468" y="4946122"/>
            <a:ext cx="44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pins are multiplexed pins</a:t>
            </a:r>
          </a:p>
        </p:txBody>
      </p:sp>
    </p:spTree>
    <p:extLst>
      <p:ext uri="{BB962C8B-B14F-4D97-AF65-F5344CB8AC3E}">
        <p14:creationId xmlns:p14="http://schemas.microsoft.com/office/powerpoint/2010/main" val="28167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30" grpId="0"/>
      <p:bldP spid="31" grpId="0"/>
      <p:bldP spid="32" grpId="0"/>
      <p:bldP spid="38" grpId="0"/>
      <p:bldP spid="39" grpId="0"/>
      <p:bldP spid="46" grpId="0" animBg="1"/>
      <p:bldP spid="47" grpId="0" animBg="1"/>
      <p:bldP spid="52" grpId="0"/>
      <p:bldP spid="53" grpId="0"/>
      <p:bldP spid="54" grpId="0"/>
      <p:bldP spid="55" grpId="0"/>
      <p:bldP spid="5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59048" y="1139655"/>
            <a:ext cx="29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  (Address Latch Enable)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42340" y="1915929"/>
            <a:ext cx="382739" cy="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9691" y="739552"/>
            <a:ext cx="5337466" cy="4493103"/>
            <a:chOff x="1690857" y="841071"/>
            <a:chExt cx="5337466" cy="4493103"/>
          </a:xfrm>
        </p:grpSpPr>
        <p:grpSp>
          <p:nvGrpSpPr>
            <p:cNvPr id="9" name="Group 8"/>
            <p:cNvGrpSpPr/>
            <p:nvPr/>
          </p:nvGrpSpPr>
          <p:grpSpPr>
            <a:xfrm>
              <a:off x="1690857" y="841071"/>
              <a:ext cx="5337466" cy="4493103"/>
              <a:chOff x="6854534" y="185391"/>
              <a:chExt cx="5337466" cy="449310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854534" y="185391"/>
                <a:ext cx="5337466" cy="3909749"/>
                <a:chOff x="7249390" y="175000"/>
                <a:chExt cx="5337466" cy="390974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49390" y="175000"/>
                  <a:ext cx="5337466" cy="3909749"/>
                  <a:chOff x="3290454" y="694545"/>
                  <a:chExt cx="5337466" cy="3909749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618019" y="694545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A19  – A0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67055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A15  – A0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51664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A19  – A16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456710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BHE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56710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S7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897583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S6 - S3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712529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D15 – D0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Right Brace 28"/>
                  <p:cNvSpPr/>
                  <p:nvPr/>
                </p:nvSpPr>
                <p:spPr>
                  <a:xfrm rot="5400000">
                    <a:off x="3560619" y="2972172"/>
                    <a:ext cx="353291" cy="561109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ight Brace 29"/>
                  <p:cNvSpPr/>
                  <p:nvPr/>
                </p:nvSpPr>
                <p:spPr>
                  <a:xfrm rot="5400000">
                    <a:off x="5195453" y="2778209"/>
                    <a:ext cx="353291" cy="949036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ight Brace 30"/>
                  <p:cNvSpPr/>
                  <p:nvPr/>
                </p:nvSpPr>
                <p:spPr>
                  <a:xfrm rot="5400000">
                    <a:off x="7024249" y="2778208"/>
                    <a:ext cx="353291" cy="949036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90454" y="4196304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BHE /S7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575462" y="4234962"/>
                    <a:ext cx="206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A19/S6  – A16/S3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567055" y="4196304"/>
                    <a:ext cx="206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AD15 – AD0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35" name="Straight Arrow Connector 34"/>
                  <p:cNvCxnSpPr>
                    <a:endCxn id="24" idx="0"/>
                  </p:cNvCxnSpPr>
                  <p:nvPr/>
                </p:nvCxnSpPr>
                <p:spPr>
                  <a:xfrm>
                    <a:off x="5249141" y="1361209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7142018" y="1340428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5249141" y="1361209"/>
                    <a:ext cx="189287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6195579" y="1021771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/>
                <p:cNvCxnSpPr>
                  <a:endCxn id="25" idx="0"/>
                </p:cNvCxnSpPr>
                <p:nvPr/>
              </p:nvCxnSpPr>
              <p:spPr>
                <a:xfrm>
                  <a:off x="7502236" y="1181102"/>
                  <a:ext cx="510887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287490" y="3676759"/>
                  <a:ext cx="510887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7148078" y="4270503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1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57824" y="4309162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4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706098" y="4278524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16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Up-Down Arrow 5"/>
            <p:cNvSpPr/>
            <p:nvPr/>
          </p:nvSpPr>
          <p:spPr>
            <a:xfrm>
              <a:off x="5492201" y="3712646"/>
              <a:ext cx="218208" cy="592281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68592" y="3747323"/>
              <a:ext cx="207818" cy="52292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37667" y="3696878"/>
              <a:ext cx="0" cy="49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501662" y="3676750"/>
            <a:ext cx="37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multiplexed bus so either data or address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83958" y="3907267"/>
            <a:ext cx="163541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68230" y="1093489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06393" y="-56728"/>
            <a:ext cx="49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perform multiplexing?????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314" y="171168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sz="2400" dirty="0"/>
          </a:p>
        </p:txBody>
      </p:sp>
      <p:sp>
        <p:nvSpPr>
          <p:cNvPr id="48" name="Oval 47"/>
          <p:cNvSpPr/>
          <p:nvPr/>
        </p:nvSpPr>
        <p:spPr>
          <a:xfrm rot="5400000">
            <a:off x="4084038" y="1342816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 rot="5400000">
            <a:off x="2226669" y="1342814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 rot="5400000">
            <a:off x="792278" y="1290354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717078" y="247552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85491" y="2704250"/>
            <a:ext cx="382739" cy="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 rot="5400000">
            <a:off x="4197025" y="2086581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 rot="5400000">
            <a:off x="2264320" y="2086580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5400000">
            <a:off x="733395" y="2118854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231423" y="5404910"/>
            <a:ext cx="53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no.of pins multiplexing is used.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7236" y="5278821"/>
            <a:ext cx="53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differentiate between data and address Demultiplexing is used.</a:t>
            </a:r>
          </a:p>
        </p:txBody>
      </p:sp>
    </p:spTree>
    <p:extLst>
      <p:ext uri="{BB962C8B-B14F-4D97-AF65-F5344CB8AC3E}">
        <p14:creationId xmlns:p14="http://schemas.microsoft.com/office/powerpoint/2010/main" val="3069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6" grpId="0"/>
      <p:bldP spid="42" grpId="0"/>
      <p:bldP spid="47" grpId="0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2549"/>
            <a:ext cx="10515600" cy="108013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Demultiplexed  Address and Data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5245" y="1850328"/>
            <a:ext cx="7801770" cy="4754826"/>
            <a:chOff x="405245" y="1850328"/>
            <a:chExt cx="7801770" cy="4754826"/>
          </a:xfrm>
        </p:grpSpPr>
        <p:grpSp>
          <p:nvGrpSpPr>
            <p:cNvPr id="58" name="Group 57"/>
            <p:cNvGrpSpPr/>
            <p:nvPr/>
          </p:nvGrpSpPr>
          <p:grpSpPr>
            <a:xfrm>
              <a:off x="405245" y="1850328"/>
              <a:ext cx="7801770" cy="4754826"/>
              <a:chOff x="1278082" y="1715246"/>
              <a:chExt cx="7801770" cy="47548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78082" y="1776846"/>
                <a:ext cx="1922318" cy="45304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</a:rPr>
                  <a:t>8086 </a:t>
                </a:r>
              </a:p>
              <a:p>
                <a:pPr algn="ctr"/>
                <a:endParaRPr lang="en-IN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63045" y="1776846"/>
                <a:ext cx="1496291" cy="20573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8282- 8 bit latch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63045" y="4412673"/>
                <a:ext cx="1496291" cy="20573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8286- 8 bit Transceiver</a:t>
                </a:r>
              </a:p>
              <a:p>
                <a:pPr algn="ctr"/>
                <a:endParaRPr lang="en-IN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3200400" y="2193319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209921" y="5741405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200399" y="6128010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Up-Down Arrow 10"/>
              <p:cNvSpPr/>
              <p:nvPr/>
            </p:nvSpPr>
            <p:spPr>
              <a:xfrm rot="16200000">
                <a:off x="4220001" y="1610135"/>
                <a:ext cx="423442" cy="2462645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4436917" y="4696691"/>
                <a:ext cx="1226127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3233959" y="3878198"/>
                <a:ext cx="2291614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58936" y="5008418"/>
                <a:ext cx="706581" cy="31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291443" y="5008418"/>
                <a:ext cx="4156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41815" y="2990792"/>
                <a:ext cx="1194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BHE /S7</a:t>
                </a:r>
                <a:endParaRPr lang="en-IN" sz="16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079915" y="2990792"/>
                <a:ext cx="5108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808015" y="2624078"/>
                <a:ext cx="2060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A19/S6  – A16/S3</a:t>
                </a:r>
                <a:endParaRPr lang="en-IN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6615" y="2400486"/>
                <a:ext cx="2060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AD15 – AD0</a:t>
                </a:r>
                <a:endParaRPr lang="en-IN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26306" y="199184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ALE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66953" y="2039430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STB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59156" y="350479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OE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50922" y="3834245"/>
                <a:ext cx="476250" cy="246393"/>
                <a:chOff x="5650922" y="3834245"/>
                <a:chExt cx="476250" cy="246393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650922" y="3952370"/>
                  <a:ext cx="476250" cy="128268"/>
                  <a:chOff x="9197686" y="3658679"/>
                  <a:chExt cx="476250" cy="128268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9227127" y="3658679"/>
                    <a:ext cx="446809" cy="219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9197686" y="3658679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9304193" y="3658679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9410700" y="3680653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9521536" y="3665605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5934940" y="3834245"/>
                  <a:ext cx="1732" cy="1461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/>
              <p:cNvSpPr/>
              <p:nvPr/>
            </p:nvSpPr>
            <p:spPr>
              <a:xfrm>
                <a:off x="6260347" y="1715246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(3)</a:t>
                </a:r>
                <a:endParaRPr lang="en-IN" dirty="0"/>
              </a:p>
            </p:txBody>
          </p:sp>
          <p:sp>
            <p:nvSpPr>
              <p:cNvPr id="39" name="Right Arrow 38"/>
              <p:cNvSpPr/>
              <p:nvPr/>
            </p:nvSpPr>
            <p:spPr>
              <a:xfrm>
                <a:off x="7159336" y="2627152"/>
                <a:ext cx="1565565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84897" y="3053179"/>
                <a:ext cx="119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A19  – A16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229342" y="4412673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(2)</a:t>
                </a:r>
                <a:endParaRPr lang="en-IN" dirty="0"/>
              </a:p>
            </p:txBody>
          </p:sp>
          <p:sp>
            <p:nvSpPr>
              <p:cNvPr id="42" name="Up-Down Arrow 41"/>
              <p:cNvSpPr/>
              <p:nvPr/>
            </p:nvSpPr>
            <p:spPr>
              <a:xfrm rot="16200000">
                <a:off x="7730399" y="4551658"/>
                <a:ext cx="423442" cy="1565564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884898" y="5642789"/>
                <a:ext cx="119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D15 – D0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80363" y="597412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OE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80363" y="5627038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T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31473" y="5587516"/>
                <a:ext cx="785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DT/R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506804" y="5947399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DEN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2590802" y="5972995"/>
                <a:ext cx="329044" cy="1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11595" y="5620878"/>
                <a:ext cx="208251" cy="61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7159336" y="2180302"/>
                <a:ext cx="1381991" cy="13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197056" y="1850371"/>
                <a:ext cx="810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BHE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8279486" y="1883023"/>
                <a:ext cx="405777" cy="18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4914033" y="3696654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856018" y="6180692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34147" y="2755961"/>
            <a:ext cx="181069" cy="432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18712" y="3154314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376" y="3438594"/>
            <a:ext cx="1162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There are total 21 multiplexed lines which are used to send address/data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3073800" y="190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1603429" y="2108564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073800" y="24844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280846" y="1923898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  </a:t>
            </a:r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3256956" y="247198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  D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179048" y="-6184"/>
            <a:ext cx="397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Bus dose not store value it is use for transfer the data or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store the value we required separate chips : 1. 8282 latch </a:t>
            </a:r>
          </a:p>
          <a:p>
            <a:r>
              <a:rPr lang="en-US" dirty="0" smtClean="0"/>
              <a:t>                                  2. 8286 transceiver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Latch ---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&amp; Transceiver--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914033" y="2535568"/>
            <a:ext cx="1221936" cy="70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4884591" y="5044786"/>
            <a:ext cx="1251377" cy="831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an 7"/>
          <p:cNvSpPr/>
          <p:nvPr/>
        </p:nvSpPr>
        <p:spPr>
          <a:xfrm rot="5400000">
            <a:off x="9964239" y="4809886"/>
            <a:ext cx="338044" cy="179515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9728902" y="599757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Bus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323374" y="5713387"/>
            <a:ext cx="912309" cy="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978034" y="5721110"/>
            <a:ext cx="912309" cy="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88428" y="5413333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204889" y="5366631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022573" y="5307324"/>
            <a:ext cx="221375" cy="73661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8323374" y="5394174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30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77853" y="5366596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165993" y="5023134"/>
            <a:ext cx="81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Latch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230317" y="686313"/>
            <a:ext cx="7202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Address bus is used to access the memory locations and data bus is used to access the data of that memory location, both are the different.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Hence demultiplexing is used. 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12039" y="1909986"/>
            <a:ext cx="3254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Latch is used to store the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has flip flops inside to store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consist 2 signals OE i.e. output enable and STB </a:t>
            </a:r>
            <a:r>
              <a:rPr lang="en-IN" dirty="0" smtClean="0"/>
              <a:t>strobe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OE bar is grounded means it is always active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Important signal is STB </a:t>
            </a:r>
            <a:r>
              <a:rPr lang="en-IN" dirty="0" err="1" smtClean="0"/>
              <a:t>i.e</a:t>
            </a:r>
            <a:r>
              <a:rPr lang="en-IN" dirty="0" smtClean="0"/>
              <a:t> Strobe.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0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14" grpId="0"/>
      <p:bldP spid="77" grpId="0" animBg="1"/>
      <p:bldP spid="16" grpId="0"/>
      <p:bldP spid="26" grpId="0"/>
      <p:bldP spid="78" grpId="0"/>
      <p:bldP spid="82" grpId="0" animBg="1"/>
      <p:bldP spid="85" grpId="0" animBg="1"/>
      <p:bldP spid="8" grpId="0" animBg="1"/>
      <p:bldP spid="29" grpId="0"/>
      <p:bldP spid="65" grpId="0"/>
      <p:bldP spid="66" grpId="0"/>
      <p:bldP spid="49" grpId="0" animBg="1"/>
      <p:bldP spid="70" grpId="0"/>
      <p:bldP spid="71" grpId="0"/>
      <p:bldP spid="73" grpId="0"/>
      <p:bldP spid="50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05245" y="1850328"/>
            <a:ext cx="8641773" cy="4754826"/>
            <a:chOff x="1278082" y="1715246"/>
            <a:chExt cx="8641773" cy="4754826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Up-Down Arrow 10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59336" y="2627152"/>
              <a:ext cx="1565565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24901" y="2620879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42" name="Up-Down Arrow 41"/>
            <p:cNvSpPr/>
            <p:nvPr/>
          </p:nvSpPr>
          <p:spPr>
            <a:xfrm rot="16200000">
              <a:off x="7730399" y="4551658"/>
              <a:ext cx="423442" cy="1565564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24901" y="5121592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159336" y="2180302"/>
              <a:ext cx="1381991" cy="13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562110" y="2061113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646108" y="2086035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5160817" y="2913048"/>
            <a:ext cx="803565" cy="382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14033" y="3696654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856018" y="6180692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35667" y="2156153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4729" y="1339767"/>
            <a:ext cx="2205935" cy="84723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" y="655476"/>
            <a:ext cx="397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strobe is 1 whatever contents pass on bus is allowed to enter into latch and gives output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4032058" y="24791"/>
            <a:ext cx="397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strobe is 0 whatever contents pass on address bus is  not allowed to enter into latch.</a:t>
            </a:r>
          </a:p>
          <a:p>
            <a:r>
              <a:rPr lang="en-IN" dirty="0" smtClean="0"/>
              <a:t>It will display the previous(old) value.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 rot="1821893">
            <a:off x="3389567" y="13097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85062" y="1256170"/>
            <a:ext cx="480237" cy="90629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18030216">
            <a:off x="5185621" y="13941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296229" y="3760190"/>
            <a:ext cx="2203534" cy="972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8497829" y="3300344"/>
            <a:ext cx="3138056" cy="1051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It is always enabled because OE is active low and grounded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94296" y="6336051"/>
            <a:ext cx="2203533" cy="120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354291" y="5681243"/>
            <a:ext cx="4094017" cy="109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IT is enabled or disabled because data coming on bus is not always data if ALE 0 it means it is address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2336" y="2504839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043619" y="6287567"/>
            <a:ext cx="8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   /   0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3111977" y="18879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3626424" y="1879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64903" y="190021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533247" y="2876095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799730" y="2928489"/>
            <a:ext cx="321683" cy="255384"/>
            <a:chOff x="10068791" y="1133872"/>
            <a:chExt cx="920484" cy="57544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068791" y="1494428"/>
              <a:ext cx="332508" cy="214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0401299" y="1133872"/>
              <a:ext cx="587976" cy="575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35472" y="3297504"/>
            <a:ext cx="205481" cy="181257"/>
            <a:chOff x="10401299" y="1300899"/>
            <a:chExt cx="587976" cy="40841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729256" y="2899538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7504" y="3940489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47296" y="3379958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3230" y="2585964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29566" y="2874606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64903" y="4194726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72318" y="2880484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572604" y="3295151"/>
            <a:ext cx="205481" cy="181257"/>
            <a:chOff x="10401299" y="1300899"/>
            <a:chExt cx="587976" cy="408418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397996" y="2543093"/>
            <a:ext cx="321683" cy="255384"/>
            <a:chOff x="10068791" y="1133872"/>
            <a:chExt cx="920484" cy="57544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0068791" y="1494428"/>
              <a:ext cx="332508" cy="214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0401299" y="1133872"/>
              <a:ext cx="587976" cy="575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7852065" y="48181"/>
            <a:ext cx="433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 is connected with STB which is used to enables the latching of address.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898823" y="624955"/>
            <a:ext cx="433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ALE=1=STB, bus is carrying address which is latched by 8282 latch.</a:t>
            </a:r>
          </a:p>
          <a:p>
            <a:r>
              <a:rPr lang="en-IN" dirty="0" smtClean="0"/>
              <a:t>ALE=0=STB, bus is carrying data, hence it is not latched by latch.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26380" y="253819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94856" y="249030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8980934" y="1832987"/>
            <a:ext cx="321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For 8086 addressing (3) 8282 latches are required because address of 8086 is 20 bits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And single latch size is 8 bit.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-1" y="48181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Demultiplexing of an Address Bus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6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/>
      <p:bldP spid="81" grpId="0"/>
      <p:bldP spid="83" grpId="0"/>
      <p:bldP spid="87" grpId="0"/>
      <p:bldP spid="98" grpId="0"/>
      <p:bldP spid="72" grpId="0"/>
      <p:bldP spid="74" grpId="0"/>
      <p:bldP spid="75" grpId="0"/>
      <p:bldP spid="85" grpId="0"/>
      <p:bldP spid="86" grpId="0"/>
      <p:bldP spid="90" grpId="0"/>
      <p:bldP spid="91" grpId="0"/>
      <p:bldP spid="93" grpId="0"/>
      <p:bldP spid="96" grpId="0"/>
      <p:bldP spid="100" grpId="0"/>
      <p:bldP spid="107" grpId="0"/>
      <p:bldP spid="108" grpId="0"/>
      <p:bldP spid="54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05245" y="1850328"/>
            <a:ext cx="7446820" cy="4754826"/>
            <a:chOff x="1278082" y="1715246"/>
            <a:chExt cx="7446820" cy="4754826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Up-Down Arrow 10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59336" y="2627152"/>
              <a:ext cx="1086429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1839" y="2330687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42" name="Up-Down Arrow 41"/>
            <p:cNvSpPr/>
            <p:nvPr/>
          </p:nvSpPr>
          <p:spPr>
            <a:xfrm rot="16200000">
              <a:off x="7730399" y="4305365"/>
              <a:ext cx="423442" cy="1565564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25281" y="520986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159336" y="2180302"/>
              <a:ext cx="762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634175" y="1926580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7647442" y="1965359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3384373" y="4820457"/>
            <a:ext cx="1631138" cy="382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14033" y="3696654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856018" y="6180692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35667" y="2156153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296229" y="3760190"/>
            <a:ext cx="411792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673115" y="3268037"/>
            <a:ext cx="1505933" cy="1403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It is always enabled because OE is active low and grounded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94296" y="6336051"/>
            <a:ext cx="467042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764555" y="5344942"/>
            <a:ext cx="2777860" cy="1596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OE bar is enabled or disabled because data coming on bus is not always data if ALE 0 it means it is address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2336" y="2504839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68406" y="6341682"/>
            <a:ext cx="34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3075131" y="18020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3626424" y="1879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64903" y="190021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3426380" y="253819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94856" y="249030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-1" y="48181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Demultiplexing of Da</a:t>
            </a:r>
            <a:r>
              <a:rPr lang="en-IN" b="1" dirty="0">
                <a:solidFill>
                  <a:srgbClr val="FF0000"/>
                </a:solidFill>
              </a:rPr>
              <a:t>ta </a:t>
            </a:r>
            <a:r>
              <a:rPr lang="en-IN" b="1" dirty="0" smtClean="0">
                <a:solidFill>
                  <a:srgbClr val="FF0000"/>
                </a:solidFill>
              </a:rPr>
              <a:t>Bus 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3648955" y="457759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3941162" y="2790511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1" name="Rectangle 110"/>
          <p:cNvSpPr/>
          <p:nvPr/>
        </p:nvSpPr>
        <p:spPr>
          <a:xfrm>
            <a:off x="94786" y="417513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Is in this a pure data bus???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4566" y="654892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NO 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809593" y="74321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???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391" y="943068"/>
            <a:ext cx="3076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When ALE=1, bus is carries Address, that </a:t>
            </a:r>
            <a:r>
              <a:rPr lang="en-IN" sz="1400" dirty="0" err="1" smtClean="0"/>
              <a:t>addr</a:t>
            </a:r>
            <a:r>
              <a:rPr lang="en-IN" sz="1400" dirty="0" smtClean="0"/>
              <a:t> will go into the latch</a:t>
            </a:r>
            <a:endParaRPr lang="en-IN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22564" y="3883690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4" name="Rectangle 113"/>
          <p:cNvSpPr/>
          <p:nvPr/>
        </p:nvSpPr>
        <p:spPr>
          <a:xfrm>
            <a:off x="94786" y="1494249"/>
            <a:ext cx="2255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That </a:t>
            </a:r>
            <a:r>
              <a:rPr lang="en-IN" sz="1400" dirty="0" err="1" smtClean="0"/>
              <a:t>addrs</a:t>
            </a:r>
            <a:r>
              <a:rPr lang="en-IN" sz="1400" dirty="0" smtClean="0"/>
              <a:t> will also go down</a:t>
            </a:r>
            <a:endParaRPr lang="en-IN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79495" y="4851067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229463" y="4671632"/>
            <a:ext cx="205481" cy="181257"/>
            <a:chOff x="10401299" y="1300899"/>
            <a:chExt cx="587976" cy="40841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2833535" y="-59541"/>
            <a:ext cx="591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Hence for getting pure data bus we required one more chip which is called as 8286 – transceiver (transmit and receive)</a:t>
            </a:r>
            <a:endParaRPr lang="en-IN" sz="1600" dirty="0"/>
          </a:p>
        </p:txBody>
      </p:sp>
      <p:sp>
        <p:nvSpPr>
          <p:cNvPr id="121" name="Oval 120"/>
          <p:cNvSpPr/>
          <p:nvPr/>
        </p:nvSpPr>
        <p:spPr>
          <a:xfrm>
            <a:off x="4799729" y="5138809"/>
            <a:ext cx="1486770" cy="6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6307596" y="4701539"/>
            <a:ext cx="146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Bi-directional</a:t>
            </a:r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2823618" y="494457"/>
            <a:ext cx="384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It is 8-bit tri-state buffer which is used to transmit and receive the data. </a:t>
            </a:r>
            <a:endParaRPr lang="en-IN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86767" y="141818"/>
            <a:ext cx="6168608" cy="1893176"/>
            <a:chOff x="6086767" y="141818"/>
            <a:chExt cx="6168608" cy="1893176"/>
          </a:xfrm>
        </p:grpSpPr>
        <p:grpSp>
          <p:nvGrpSpPr>
            <p:cNvPr id="124" name="Group 123"/>
            <p:cNvGrpSpPr/>
            <p:nvPr/>
          </p:nvGrpSpPr>
          <p:grpSpPr>
            <a:xfrm>
              <a:off x="6086767" y="141818"/>
              <a:ext cx="6168608" cy="1893176"/>
              <a:chOff x="5769033" y="240069"/>
              <a:chExt cx="6168608" cy="189317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6585458" y="1403760"/>
                <a:ext cx="1538997" cy="465243"/>
                <a:chOff x="6585458" y="1403760"/>
                <a:chExt cx="1538997" cy="465243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6585458" y="1631920"/>
                  <a:ext cx="546862" cy="8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7132320" y="1403760"/>
                  <a:ext cx="0" cy="4652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7133645" y="1403761"/>
                  <a:ext cx="443948" cy="2370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7132320" y="1640844"/>
                  <a:ext cx="445273" cy="228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7577593" y="1624019"/>
                  <a:ext cx="546862" cy="8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ectangle 125"/>
              <p:cNvSpPr/>
              <p:nvPr/>
            </p:nvSpPr>
            <p:spPr>
              <a:xfrm>
                <a:off x="5769033" y="1013492"/>
                <a:ext cx="4727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I/P </a:t>
                </a:r>
                <a:endParaRPr lang="en-IN" sz="1600" b="1" dirty="0"/>
              </a:p>
            </p:txBody>
          </p:sp>
          <p:sp>
            <p:nvSpPr>
              <p:cNvPr id="127" name="Left Brace 126"/>
              <p:cNvSpPr/>
              <p:nvPr/>
            </p:nvSpPr>
            <p:spPr>
              <a:xfrm>
                <a:off x="6263941" y="933221"/>
                <a:ext cx="182880" cy="449603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38081" y="1219095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175003" y="955943"/>
                <a:ext cx="6350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O/P </a:t>
                </a:r>
                <a:endParaRPr lang="en-IN" sz="1600" b="1" dirty="0"/>
              </a:p>
            </p:txBody>
          </p:sp>
          <p:sp>
            <p:nvSpPr>
              <p:cNvPr id="130" name="Left Brace 129"/>
              <p:cNvSpPr/>
              <p:nvPr/>
            </p:nvSpPr>
            <p:spPr>
              <a:xfrm flipH="1">
                <a:off x="7944415" y="897674"/>
                <a:ext cx="230588" cy="449603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459231" y="739011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0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464097" y="1186829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731405" y="817199"/>
                <a:ext cx="104537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Tri-state Buffer</a:t>
                </a:r>
                <a:endParaRPr lang="en-IN" sz="1600" b="1" dirty="0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7055194" y="1669880"/>
                <a:ext cx="404037" cy="463365"/>
                <a:chOff x="7055194" y="1669880"/>
                <a:chExt cx="404037" cy="463365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055194" y="2133245"/>
                  <a:ext cx="39917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7454365" y="1669880"/>
                  <a:ext cx="4866" cy="4633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8282428" y="240069"/>
                <a:ext cx="36552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When enable then only output appears on output line</a:t>
                </a:r>
                <a:endParaRPr lang="en-IN" sz="1600" b="1" dirty="0"/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6614681" y="617568"/>
              <a:ext cx="461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   </a:t>
              </a:r>
              <a:r>
                <a:rPr lang="en-IN" sz="1600" b="1" dirty="0">
                  <a:solidFill>
                    <a:srgbClr val="FF0000"/>
                  </a:solidFill>
                </a:rPr>
                <a:t>0</a:t>
              </a:r>
              <a:r>
                <a:rPr lang="en-IN" sz="1600" dirty="0">
                  <a:solidFill>
                    <a:srgbClr val="FF0000"/>
                  </a:solidFill>
                </a:rPr>
                <a:t> </a:t>
              </a:r>
              <a:endParaRPr lang="en-IN" sz="16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915058" y="1089145"/>
            <a:ext cx="38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It has 2 signals: T and OE bar</a:t>
            </a:r>
            <a:endParaRPr lang="en-IN" sz="1600" dirty="0"/>
          </a:p>
        </p:txBody>
      </p:sp>
      <p:sp>
        <p:nvSpPr>
          <p:cNvPr id="145" name="Rectangle 144"/>
          <p:cNvSpPr/>
          <p:nvPr/>
        </p:nvSpPr>
        <p:spPr>
          <a:xfrm>
            <a:off x="8492737" y="1300049"/>
            <a:ext cx="365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*** When ALE = 0 and </a:t>
            </a:r>
            <a:r>
              <a:rPr lang="en-IN" sz="1600" b="1" dirty="0" err="1" smtClean="0">
                <a:solidFill>
                  <a:srgbClr val="7030A0"/>
                </a:solidFill>
              </a:rPr>
              <a:t>addr</a:t>
            </a:r>
            <a:r>
              <a:rPr lang="en-IN" sz="1600" b="1" dirty="0" smtClean="0">
                <a:solidFill>
                  <a:srgbClr val="7030A0"/>
                </a:solidFill>
              </a:rPr>
              <a:t> will pass through bus transceiver should disabled</a:t>
            </a:r>
            <a:endParaRPr lang="en-IN" sz="1600" b="1" dirty="0">
              <a:solidFill>
                <a:srgbClr val="7030A0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435612" y="5858309"/>
            <a:ext cx="205481" cy="181257"/>
            <a:chOff x="10401299" y="1300899"/>
            <a:chExt cx="587976" cy="40841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8536787" y="1899885"/>
            <a:ext cx="3655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Only when the bus carries data transceiver should enabled and it will pass data.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673563" y="6052250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8238294" y="2940627"/>
            <a:ext cx="3655213" cy="1077218"/>
            <a:chOff x="8238294" y="2940627"/>
            <a:chExt cx="3655213" cy="1077218"/>
          </a:xfrm>
        </p:grpSpPr>
        <p:sp>
          <p:nvSpPr>
            <p:cNvPr id="151" name="Rectangle 150"/>
            <p:cNvSpPr/>
            <p:nvPr/>
          </p:nvSpPr>
          <p:spPr>
            <a:xfrm>
              <a:off x="8238294" y="2940627"/>
              <a:ext cx="365521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OE  is connected with DEN signal of 8086.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DEN (data enable) is sends 0 when bus carries data  </a:t>
              </a:r>
              <a:endParaRPr lang="en-IN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8277667" y="301980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10199871" y="2975247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8346321" y="3494016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063216" y="63608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317663" y="633683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156" name="Rectangle 155"/>
          <p:cNvSpPr/>
          <p:nvPr/>
        </p:nvSpPr>
        <p:spPr>
          <a:xfrm>
            <a:off x="4798005" y="4541787"/>
            <a:ext cx="1496291" cy="2057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4762067" y="4215720"/>
            <a:ext cx="169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8286-enabled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227849" y="3924760"/>
            <a:ext cx="323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Transmitter or Receiver?????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650355" y="5720692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/>
          <p:cNvGrpSpPr/>
          <p:nvPr/>
        </p:nvGrpSpPr>
        <p:grpSpPr>
          <a:xfrm>
            <a:off x="8243160" y="4267724"/>
            <a:ext cx="4021609" cy="1077218"/>
            <a:chOff x="8243160" y="4267724"/>
            <a:chExt cx="4021609" cy="1077218"/>
          </a:xfrm>
        </p:grpSpPr>
        <p:sp>
          <p:nvSpPr>
            <p:cNvPr id="159" name="Rectangle 158"/>
            <p:cNvSpPr/>
            <p:nvPr/>
          </p:nvSpPr>
          <p:spPr>
            <a:xfrm>
              <a:off x="8243160" y="4267724"/>
              <a:ext cx="40216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T (Transmitter)  is connected with DT/R signal of 8086.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DT/R = 0 , 8286 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Receive data.</a:t>
              </a:r>
              <a:endParaRPr lang="en-IN" sz="1600" b="1" dirty="0" smtClean="0">
                <a:solidFill>
                  <a:srgbClr val="FF0000"/>
                </a:solidFill>
              </a:endParaRP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 DT/R = 1, 8286 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Transmit Data </a:t>
              </a:r>
              <a:endParaRPr lang="en-IN" sz="1600" b="1" dirty="0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11429635" y="4303547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8606711" y="4806333"/>
              <a:ext cx="203547" cy="14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8636771" y="5028671"/>
              <a:ext cx="203547" cy="14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3063216" y="54937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164" name="Rectangle 163"/>
          <p:cNvSpPr/>
          <p:nvPr/>
        </p:nvSpPr>
        <p:spPr>
          <a:xfrm>
            <a:off x="3276580" y="548183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3519372" y="5507155"/>
            <a:ext cx="34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9542415" y="5513641"/>
            <a:ext cx="2712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7030A0"/>
                </a:solidFill>
              </a:rPr>
              <a:t>For 8086 data (2) 8286 transceivers are required because data of 8086 is 16</a:t>
            </a:r>
          </a:p>
          <a:p>
            <a:r>
              <a:rPr lang="en-IN" sz="1600" dirty="0" smtClean="0">
                <a:solidFill>
                  <a:srgbClr val="7030A0"/>
                </a:solidFill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5534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5" grpId="0" animBg="1"/>
      <p:bldP spid="99" grpId="0"/>
      <p:bldP spid="72" grpId="0"/>
      <p:bldP spid="110" grpId="0"/>
      <p:bldP spid="111" grpId="0"/>
      <p:bldP spid="2" grpId="0"/>
      <p:bldP spid="112" grpId="0"/>
      <p:bldP spid="3" grpId="0"/>
      <p:bldP spid="113" grpId="0"/>
      <p:bldP spid="114" grpId="0"/>
      <p:bldP spid="115" grpId="0"/>
      <p:bldP spid="120" grpId="0"/>
      <p:bldP spid="121" grpId="0" animBg="1"/>
      <p:bldP spid="122" grpId="0"/>
      <p:bldP spid="123" grpId="0"/>
      <p:bldP spid="144" grpId="0"/>
      <p:bldP spid="145" grpId="0"/>
      <p:bldP spid="149" grpId="0"/>
      <p:bldP spid="150" grpId="0" animBg="1"/>
      <p:bldP spid="156" grpId="0" animBg="1"/>
      <p:bldP spid="60" grpId="0"/>
      <p:bldP spid="157" grpId="0"/>
      <p:bldP spid="158" grpId="0" animBg="1"/>
      <p:bldP spid="163" grpId="0"/>
      <p:bldP spid="164" grpId="0"/>
      <p:bldP spid="165" grpId="0"/>
      <p:bldP spid="1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6104A-F578-485A-AD19-5FD07D8088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11FA72-E4F3-43E3-8A0D-5EE5D237A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8433E7-E82C-418F-A8B3-A3166BC9A485}"/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2783</Words>
  <Application>Microsoft Office PowerPoint</Application>
  <PresentationFormat>Widescreen</PresentationFormat>
  <Paragraphs>688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Minimum mode of 8086</vt:lpstr>
      <vt:lpstr>PowerPoint Presentation</vt:lpstr>
      <vt:lpstr>PowerPoint Presentation</vt:lpstr>
      <vt:lpstr>PowerPoint Presentation</vt:lpstr>
      <vt:lpstr>PowerPoint Presentation</vt:lpstr>
      <vt:lpstr>Demultiplexed  Address and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mode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mode of 8086</dc:title>
  <dc:creator>Sharyu Kadam</dc:creator>
  <cp:lastModifiedBy>Prachi Arora</cp:lastModifiedBy>
  <cp:revision>117</cp:revision>
  <dcterms:created xsi:type="dcterms:W3CDTF">2018-01-31T04:56:15Z</dcterms:created>
  <dcterms:modified xsi:type="dcterms:W3CDTF">2023-03-16T07:27:08Z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