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3" r:id="rId4"/>
    <p:sldId id="324" r:id="rId5"/>
    <p:sldId id="325" r:id="rId6"/>
    <p:sldId id="326" r:id="rId7"/>
    <p:sldId id="327" r:id="rId8"/>
    <p:sldId id="328" r:id="rId9"/>
    <p:sldId id="338" r:id="rId10"/>
    <p:sldId id="333" r:id="rId11"/>
    <p:sldId id="329" r:id="rId12"/>
    <p:sldId id="330" r:id="rId13"/>
    <p:sldId id="331" r:id="rId14"/>
    <p:sldId id="332" r:id="rId15"/>
    <p:sldId id="334" r:id="rId16"/>
    <p:sldId id="335" r:id="rId17"/>
    <p:sldId id="336" r:id="rId18"/>
    <p:sldId id="33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54752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1596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58751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77096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227245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12062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212197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41585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249832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345797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919301-C172-44E6-9D58-2D5490B6F52A}" type="datetimeFigureOut">
              <a:rPr lang="en-IN" smtClean="0"/>
              <a:pPr/>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76233-8929-4DF4-8728-126D82FCDEC3}" type="slidenum">
              <a:rPr lang="en-IN" smtClean="0"/>
              <a:pPr/>
              <a:t>‹#›</a:t>
            </a:fld>
            <a:endParaRPr lang="en-IN"/>
          </a:p>
        </p:txBody>
      </p:sp>
    </p:spTree>
    <p:extLst>
      <p:ext uri="{BB962C8B-B14F-4D97-AF65-F5344CB8AC3E}">
        <p14:creationId xmlns:p14="http://schemas.microsoft.com/office/powerpoint/2010/main" val="143573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19301-C172-44E6-9D58-2D5490B6F52A}" type="datetimeFigureOut">
              <a:rPr lang="en-IN" smtClean="0"/>
              <a:pPr/>
              <a:t>12-05-2022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76233-8929-4DF4-8728-126D82FCDEC3}" type="slidenum">
              <a:rPr lang="en-IN" smtClean="0"/>
              <a:pPr/>
              <a:t>‹#›</a:t>
            </a:fld>
            <a:endParaRPr lang="en-IN"/>
          </a:p>
        </p:txBody>
      </p:sp>
    </p:spTree>
    <p:extLst>
      <p:ext uri="{BB962C8B-B14F-4D97-AF65-F5344CB8AC3E}">
        <p14:creationId xmlns:p14="http://schemas.microsoft.com/office/powerpoint/2010/main" val="264567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646" y="1424287"/>
            <a:ext cx="10363200" cy="2387600"/>
          </a:xfrm>
        </p:spPr>
        <p:txBody>
          <a:bodyPr>
            <a:normAutofit fontScale="90000"/>
          </a:bodyPr>
          <a:lstStyle/>
          <a:p>
            <a:r>
              <a:rPr lang="en-IN" b="1" dirty="0" smtClean="0"/>
              <a:t>8255 PPI</a:t>
            </a:r>
            <a:br>
              <a:rPr lang="en-IN" b="1" dirty="0" smtClean="0"/>
            </a:br>
            <a:r>
              <a:rPr lang="en-IN" b="1" dirty="0" smtClean="0"/>
              <a:t>Programmable Peripheral Interface</a:t>
            </a:r>
            <a:endParaRPr lang="en-IN" b="1" dirty="0"/>
          </a:p>
        </p:txBody>
      </p:sp>
    </p:spTree>
    <p:extLst>
      <p:ext uri="{BB962C8B-B14F-4D97-AF65-F5344CB8AC3E}">
        <p14:creationId xmlns:p14="http://schemas.microsoft.com/office/powerpoint/2010/main" val="2305064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077" y="189780"/>
            <a:ext cx="6847935" cy="626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368"/>
            <a:ext cx="5814204" cy="649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6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508" y="193036"/>
            <a:ext cx="2620955" cy="584775"/>
          </a:xfrm>
          <a:prstGeom prst="rect">
            <a:avLst/>
          </a:prstGeom>
        </p:spPr>
        <p:txBody>
          <a:bodyPr wrap="square">
            <a:spAutoFit/>
          </a:bodyPr>
          <a:lstStyle/>
          <a:p>
            <a:r>
              <a:rPr lang="en-US" sz="3200" b="1" u="sng" dirty="0" smtClean="0">
                <a:solidFill>
                  <a:srgbClr val="FF0000"/>
                </a:solidFill>
              </a:rPr>
              <a:t>8255 modes : </a:t>
            </a:r>
            <a:endParaRPr lang="en-IN" sz="3200" b="1" u="sng" dirty="0"/>
          </a:p>
        </p:txBody>
      </p:sp>
      <p:sp>
        <p:nvSpPr>
          <p:cNvPr id="6" name="Rectangle 5"/>
          <p:cNvSpPr/>
          <p:nvPr/>
        </p:nvSpPr>
        <p:spPr>
          <a:xfrm>
            <a:off x="159463" y="1830148"/>
            <a:ext cx="4503903" cy="523220"/>
          </a:xfrm>
          <a:prstGeom prst="rect">
            <a:avLst/>
          </a:prstGeom>
        </p:spPr>
        <p:txBody>
          <a:bodyPr wrap="square">
            <a:spAutoFit/>
          </a:bodyPr>
          <a:lstStyle/>
          <a:p>
            <a:pPr>
              <a:defRPr/>
            </a:pPr>
            <a:r>
              <a:rPr lang="en-IN" sz="2800" b="1" dirty="0" smtClean="0"/>
              <a:t>2.    M1 Handshake </a:t>
            </a:r>
            <a:r>
              <a:rPr lang="en-IN" sz="2800" b="1" dirty="0"/>
              <a:t>I/O</a:t>
            </a:r>
          </a:p>
        </p:txBody>
      </p:sp>
      <p:sp>
        <p:nvSpPr>
          <p:cNvPr id="7" name="Rectangle 6"/>
          <p:cNvSpPr/>
          <p:nvPr/>
        </p:nvSpPr>
        <p:spPr>
          <a:xfrm>
            <a:off x="148162" y="1112917"/>
            <a:ext cx="8849189" cy="523220"/>
          </a:xfrm>
          <a:prstGeom prst="rect">
            <a:avLst/>
          </a:prstGeom>
        </p:spPr>
        <p:txBody>
          <a:bodyPr wrap="square">
            <a:spAutoFit/>
          </a:bodyPr>
          <a:lstStyle/>
          <a:p>
            <a:r>
              <a:rPr lang="en-US" sz="2800" b="1" dirty="0" smtClean="0"/>
              <a:t>1.    M0  Simple</a:t>
            </a:r>
            <a:endParaRPr lang="en-US" sz="2800" b="1" dirty="0"/>
          </a:p>
        </p:txBody>
      </p:sp>
      <p:sp>
        <p:nvSpPr>
          <p:cNvPr id="8" name="Rectangle 7"/>
          <p:cNvSpPr/>
          <p:nvPr/>
        </p:nvSpPr>
        <p:spPr>
          <a:xfrm>
            <a:off x="175973" y="2494598"/>
            <a:ext cx="5956452" cy="523220"/>
          </a:xfrm>
          <a:prstGeom prst="rect">
            <a:avLst/>
          </a:prstGeom>
        </p:spPr>
        <p:txBody>
          <a:bodyPr wrap="square">
            <a:spAutoFit/>
          </a:bodyPr>
          <a:lstStyle/>
          <a:p>
            <a:pPr>
              <a:defRPr/>
            </a:pPr>
            <a:r>
              <a:rPr lang="en-IN" sz="2800" b="1" dirty="0" smtClean="0"/>
              <a:t>3.    M2 Bi-directional handshake</a:t>
            </a:r>
            <a:endParaRPr lang="en-IN" sz="2800" b="1" dirty="0"/>
          </a:p>
        </p:txBody>
      </p:sp>
      <p:sp>
        <p:nvSpPr>
          <p:cNvPr id="2" name="Rectangle 1"/>
          <p:cNvSpPr/>
          <p:nvPr/>
        </p:nvSpPr>
        <p:spPr>
          <a:xfrm>
            <a:off x="2612661" y="1204926"/>
            <a:ext cx="2762744" cy="369332"/>
          </a:xfrm>
          <a:prstGeom prst="rect">
            <a:avLst/>
          </a:prstGeom>
        </p:spPr>
        <p:txBody>
          <a:bodyPr wrap="none">
            <a:spAutoFit/>
          </a:bodyPr>
          <a:lstStyle/>
          <a:p>
            <a:pPr algn="ctr"/>
            <a:r>
              <a:rPr lang="en-US" b="1" dirty="0" smtClean="0">
                <a:solidFill>
                  <a:srgbClr val="FF0000"/>
                </a:solidFill>
              </a:rPr>
              <a:t>Port A , Port B, Port C  : I/O</a:t>
            </a:r>
            <a:endParaRPr lang="en-US" b="1" dirty="0">
              <a:solidFill>
                <a:srgbClr val="FF0000"/>
              </a:solidFill>
            </a:endParaRPr>
          </a:p>
        </p:txBody>
      </p:sp>
      <p:sp>
        <p:nvSpPr>
          <p:cNvPr id="10" name="Rectangle 9"/>
          <p:cNvSpPr/>
          <p:nvPr/>
        </p:nvSpPr>
        <p:spPr>
          <a:xfrm>
            <a:off x="5535050" y="1191924"/>
            <a:ext cx="1747594" cy="369332"/>
          </a:xfrm>
          <a:prstGeom prst="rect">
            <a:avLst/>
          </a:prstGeom>
        </p:spPr>
        <p:txBody>
          <a:bodyPr wrap="none">
            <a:spAutoFit/>
          </a:bodyPr>
          <a:lstStyle/>
          <a:p>
            <a:pPr algn="ctr"/>
            <a:r>
              <a:rPr lang="en-US" b="1" dirty="0" smtClean="0">
                <a:solidFill>
                  <a:srgbClr val="FF0000"/>
                </a:solidFill>
              </a:rPr>
              <a:t>No Handshaking</a:t>
            </a:r>
            <a:endParaRPr lang="en-US" b="1" dirty="0">
              <a:solidFill>
                <a:srgbClr val="FF0000"/>
              </a:solidFill>
            </a:endParaRPr>
          </a:p>
        </p:txBody>
      </p:sp>
      <p:sp>
        <p:nvSpPr>
          <p:cNvPr id="11" name="Rectangle 10"/>
          <p:cNvSpPr/>
          <p:nvPr/>
        </p:nvSpPr>
        <p:spPr>
          <a:xfrm>
            <a:off x="3809531" y="1907092"/>
            <a:ext cx="2073581" cy="369332"/>
          </a:xfrm>
          <a:prstGeom prst="rect">
            <a:avLst/>
          </a:prstGeom>
        </p:spPr>
        <p:txBody>
          <a:bodyPr wrap="none">
            <a:spAutoFit/>
          </a:bodyPr>
          <a:lstStyle/>
          <a:p>
            <a:pPr algn="ctr"/>
            <a:r>
              <a:rPr lang="en-US" b="1" dirty="0" smtClean="0">
                <a:solidFill>
                  <a:srgbClr val="FF0000"/>
                </a:solidFill>
              </a:rPr>
              <a:t>Port A , Port B  : I/O</a:t>
            </a:r>
            <a:endParaRPr lang="en-US" b="1" dirty="0">
              <a:solidFill>
                <a:srgbClr val="FF0000"/>
              </a:solidFill>
            </a:endParaRPr>
          </a:p>
        </p:txBody>
      </p:sp>
      <p:sp>
        <p:nvSpPr>
          <p:cNvPr id="12" name="Rectangle 11"/>
          <p:cNvSpPr/>
          <p:nvPr/>
        </p:nvSpPr>
        <p:spPr>
          <a:xfrm>
            <a:off x="5883112" y="1907092"/>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sp>
        <p:nvSpPr>
          <p:cNvPr id="13" name="Rectangle 12"/>
          <p:cNvSpPr/>
          <p:nvPr/>
        </p:nvSpPr>
        <p:spPr>
          <a:xfrm>
            <a:off x="5222771" y="2596688"/>
            <a:ext cx="1320682" cy="369332"/>
          </a:xfrm>
          <a:prstGeom prst="rect">
            <a:avLst/>
          </a:prstGeom>
        </p:spPr>
        <p:txBody>
          <a:bodyPr wrap="none">
            <a:spAutoFit/>
          </a:bodyPr>
          <a:lstStyle/>
          <a:p>
            <a:pPr algn="ctr"/>
            <a:r>
              <a:rPr lang="en-US" b="1" dirty="0" smtClean="0">
                <a:solidFill>
                  <a:srgbClr val="FF0000"/>
                </a:solidFill>
              </a:rPr>
              <a:t>Port A  : I/O</a:t>
            </a:r>
            <a:endParaRPr lang="en-US" b="1" dirty="0">
              <a:solidFill>
                <a:srgbClr val="FF0000"/>
              </a:solidFill>
            </a:endParaRPr>
          </a:p>
        </p:txBody>
      </p:sp>
      <p:sp>
        <p:nvSpPr>
          <p:cNvPr id="14" name="Rectangle 13"/>
          <p:cNvSpPr/>
          <p:nvPr/>
        </p:nvSpPr>
        <p:spPr>
          <a:xfrm>
            <a:off x="6639361" y="2571542"/>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spTree>
    <p:extLst>
      <p:ext uri="{BB962C8B-B14F-4D97-AF65-F5344CB8AC3E}">
        <p14:creationId xmlns:p14="http://schemas.microsoft.com/office/powerpoint/2010/main" val="14934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0"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161" y="65610"/>
            <a:ext cx="8849189" cy="523220"/>
          </a:xfrm>
          <a:prstGeom prst="rect">
            <a:avLst/>
          </a:prstGeom>
        </p:spPr>
        <p:txBody>
          <a:bodyPr wrap="square">
            <a:spAutoFit/>
          </a:bodyPr>
          <a:lstStyle/>
          <a:p>
            <a:r>
              <a:rPr lang="en-US" sz="2800" b="1" dirty="0" smtClean="0"/>
              <a:t>1.    M0  Simple</a:t>
            </a:r>
            <a:endParaRPr lang="en-US" sz="2800" b="1" dirty="0"/>
          </a:p>
        </p:txBody>
      </p:sp>
      <p:sp>
        <p:nvSpPr>
          <p:cNvPr id="5" name="Rectangle 4"/>
          <p:cNvSpPr/>
          <p:nvPr/>
        </p:nvSpPr>
        <p:spPr>
          <a:xfrm>
            <a:off x="2681673" y="151043"/>
            <a:ext cx="2762744" cy="369332"/>
          </a:xfrm>
          <a:prstGeom prst="rect">
            <a:avLst/>
          </a:prstGeom>
        </p:spPr>
        <p:txBody>
          <a:bodyPr wrap="none">
            <a:spAutoFit/>
          </a:bodyPr>
          <a:lstStyle/>
          <a:p>
            <a:pPr algn="ctr"/>
            <a:r>
              <a:rPr lang="en-US" b="1" dirty="0" smtClean="0">
                <a:solidFill>
                  <a:srgbClr val="FF0000"/>
                </a:solidFill>
              </a:rPr>
              <a:t>Port A , Port B, Port C  : I/O</a:t>
            </a:r>
            <a:endParaRPr lang="en-US" b="1" dirty="0">
              <a:solidFill>
                <a:srgbClr val="FF0000"/>
              </a:solidFill>
            </a:endParaRPr>
          </a:p>
        </p:txBody>
      </p:sp>
      <p:sp>
        <p:nvSpPr>
          <p:cNvPr id="6" name="Rectangle 5"/>
          <p:cNvSpPr/>
          <p:nvPr/>
        </p:nvSpPr>
        <p:spPr>
          <a:xfrm>
            <a:off x="5444417" y="151043"/>
            <a:ext cx="1747594" cy="369332"/>
          </a:xfrm>
          <a:prstGeom prst="rect">
            <a:avLst/>
          </a:prstGeom>
        </p:spPr>
        <p:txBody>
          <a:bodyPr wrap="none">
            <a:spAutoFit/>
          </a:bodyPr>
          <a:lstStyle/>
          <a:p>
            <a:pPr algn="ctr"/>
            <a:r>
              <a:rPr lang="en-US" b="1" dirty="0" smtClean="0">
                <a:solidFill>
                  <a:srgbClr val="FF0000"/>
                </a:solidFill>
              </a:rPr>
              <a:t>No Handshaking</a:t>
            </a:r>
            <a:endParaRPr lang="en-U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61" y="923809"/>
            <a:ext cx="10106032" cy="375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19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4099"/>
            <a:ext cx="4503903" cy="523220"/>
          </a:xfrm>
          <a:prstGeom prst="rect">
            <a:avLst/>
          </a:prstGeom>
        </p:spPr>
        <p:txBody>
          <a:bodyPr wrap="square">
            <a:spAutoFit/>
          </a:bodyPr>
          <a:lstStyle/>
          <a:p>
            <a:pPr>
              <a:defRPr/>
            </a:pPr>
            <a:r>
              <a:rPr lang="en-IN" sz="2800" b="1" dirty="0" smtClean="0"/>
              <a:t>2.    M1 Handshake </a:t>
            </a:r>
            <a:r>
              <a:rPr lang="en-IN" sz="2800" b="1" dirty="0"/>
              <a:t>I/O</a:t>
            </a:r>
          </a:p>
        </p:txBody>
      </p:sp>
      <p:sp>
        <p:nvSpPr>
          <p:cNvPr id="8" name="Rectangle 7"/>
          <p:cNvSpPr/>
          <p:nvPr/>
        </p:nvSpPr>
        <p:spPr>
          <a:xfrm>
            <a:off x="341925" y="506596"/>
            <a:ext cx="2073581" cy="369332"/>
          </a:xfrm>
          <a:prstGeom prst="rect">
            <a:avLst/>
          </a:prstGeom>
        </p:spPr>
        <p:txBody>
          <a:bodyPr wrap="none">
            <a:spAutoFit/>
          </a:bodyPr>
          <a:lstStyle/>
          <a:p>
            <a:pPr algn="ctr"/>
            <a:r>
              <a:rPr lang="en-US" b="1" dirty="0" smtClean="0">
                <a:solidFill>
                  <a:srgbClr val="FF0000"/>
                </a:solidFill>
              </a:rPr>
              <a:t>Port A , Port B  : I/O</a:t>
            </a:r>
            <a:endParaRPr lang="en-US" b="1" dirty="0">
              <a:solidFill>
                <a:srgbClr val="FF0000"/>
              </a:solidFill>
            </a:endParaRPr>
          </a:p>
        </p:txBody>
      </p:sp>
      <p:sp>
        <p:nvSpPr>
          <p:cNvPr id="9" name="Rectangle 8"/>
          <p:cNvSpPr/>
          <p:nvPr/>
        </p:nvSpPr>
        <p:spPr>
          <a:xfrm>
            <a:off x="2381312" y="565433"/>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grpSp>
        <p:nvGrpSpPr>
          <p:cNvPr id="11" name="Group 10"/>
          <p:cNvGrpSpPr/>
          <p:nvPr/>
        </p:nvGrpSpPr>
        <p:grpSpPr>
          <a:xfrm>
            <a:off x="36247" y="2283980"/>
            <a:ext cx="5578953" cy="2079790"/>
            <a:chOff x="921150" y="5769564"/>
            <a:chExt cx="4485636" cy="982170"/>
          </a:xfrm>
        </p:grpSpPr>
        <p:sp>
          <p:nvSpPr>
            <p:cNvPr id="12" name="Rectangle 11">
              <a:extLst>
                <a:ext uri="{FF2B5EF4-FFF2-40B4-BE49-F238E27FC236}">
                  <a16:creationId xmlns="" xmlns:a16="http://schemas.microsoft.com/office/drawing/2014/main" id="{FB42A217-6F69-418C-9F3E-C3AEF638D87C}"/>
                </a:ext>
              </a:extLst>
            </p:cNvPr>
            <p:cNvSpPr/>
            <p:nvPr/>
          </p:nvSpPr>
          <p:spPr>
            <a:xfrm>
              <a:off x="921150" y="5769564"/>
              <a:ext cx="1154282"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13" name="Rectangle 12">
              <a:extLst>
                <a:ext uri="{FF2B5EF4-FFF2-40B4-BE49-F238E27FC236}">
                  <a16:creationId xmlns="" xmlns:a16="http://schemas.microsoft.com/office/drawing/2014/main" id="{FB42A217-6F69-418C-9F3E-C3AEF638D87C}"/>
                </a:ext>
              </a:extLst>
            </p:cNvPr>
            <p:cNvSpPr/>
            <p:nvPr/>
          </p:nvSpPr>
          <p:spPr>
            <a:xfrm>
              <a:off x="2864707" y="5769564"/>
              <a:ext cx="807450"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14" name="Rectangle 13">
              <a:extLst>
                <a:ext uri="{FF2B5EF4-FFF2-40B4-BE49-F238E27FC236}">
                  <a16:creationId xmlns="" xmlns:a16="http://schemas.microsoft.com/office/drawing/2014/main" id="{FB42A217-6F69-418C-9F3E-C3AEF638D87C}"/>
                </a:ext>
              </a:extLst>
            </p:cNvPr>
            <p:cNvSpPr/>
            <p:nvPr/>
          </p:nvSpPr>
          <p:spPr>
            <a:xfrm>
              <a:off x="4398189" y="5769564"/>
              <a:ext cx="1008597" cy="9731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I/P device</a:t>
              </a:r>
              <a:endParaRPr lang="en-US" sz="1600" b="1" dirty="0">
                <a:solidFill>
                  <a:srgbClr val="FF0000"/>
                </a:solidFill>
              </a:endParaRPr>
            </a:p>
          </p:txBody>
        </p:sp>
      </p:grpSp>
      <p:sp>
        <p:nvSpPr>
          <p:cNvPr id="15" name="Left-Right Arrow 14"/>
          <p:cNvSpPr/>
          <p:nvPr/>
        </p:nvSpPr>
        <p:spPr>
          <a:xfrm>
            <a:off x="1471871" y="3172913"/>
            <a:ext cx="98165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Rectangle 15"/>
          <p:cNvSpPr/>
          <p:nvPr/>
        </p:nvSpPr>
        <p:spPr>
          <a:xfrm>
            <a:off x="1471871" y="2732677"/>
            <a:ext cx="1010065" cy="338554"/>
          </a:xfrm>
          <a:prstGeom prst="rect">
            <a:avLst/>
          </a:prstGeom>
        </p:spPr>
        <p:txBody>
          <a:bodyPr wrap="square">
            <a:spAutoFit/>
          </a:bodyPr>
          <a:lstStyle/>
          <a:p>
            <a:r>
              <a:rPr lang="en-US" sz="1600" b="1" dirty="0" smtClean="0">
                <a:solidFill>
                  <a:srgbClr val="FF0000"/>
                </a:solidFill>
              </a:rPr>
              <a:t>Data bus</a:t>
            </a:r>
            <a:endParaRPr lang="en-IN" sz="1600" dirty="0"/>
          </a:p>
        </p:txBody>
      </p:sp>
      <p:sp>
        <p:nvSpPr>
          <p:cNvPr id="2" name="Left Arrow 1"/>
          <p:cNvSpPr/>
          <p:nvPr/>
        </p:nvSpPr>
        <p:spPr>
          <a:xfrm>
            <a:off x="3471207" y="3218901"/>
            <a:ext cx="893940" cy="301925"/>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 xmlns:a16="http://schemas.microsoft.com/office/drawing/2014/main" id="{66ADD321-EA10-4977-BFC9-12D33C945B2A}"/>
              </a:ext>
            </a:extLst>
          </p:cNvPr>
          <p:cNvCxnSpPr>
            <a:cxnSpLocks/>
          </p:cNvCxnSpPr>
          <p:nvPr/>
        </p:nvCxnSpPr>
        <p:spPr>
          <a:xfrm flipH="1">
            <a:off x="2622532" y="3474838"/>
            <a:ext cx="1256714" cy="2477065"/>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1925" y="5951903"/>
            <a:ext cx="2795189" cy="369332"/>
          </a:xfrm>
          <a:prstGeom prst="rect">
            <a:avLst/>
          </a:prstGeom>
        </p:spPr>
        <p:txBody>
          <a:bodyPr wrap="none">
            <a:spAutoFit/>
          </a:bodyPr>
          <a:lstStyle/>
          <a:p>
            <a:pPr algn="ctr"/>
            <a:r>
              <a:rPr lang="en-US" b="1" dirty="0" smtClean="0">
                <a:solidFill>
                  <a:srgbClr val="FF0000"/>
                </a:solidFill>
              </a:rPr>
              <a:t>This can be Port A or Port B</a:t>
            </a:r>
            <a:endParaRPr lang="en-US" b="1" dirty="0">
              <a:solidFill>
                <a:srgbClr val="FF0000"/>
              </a:solidFill>
            </a:endParaRPr>
          </a:p>
        </p:txBody>
      </p:sp>
      <p:sp>
        <p:nvSpPr>
          <p:cNvPr id="24" name="Rectangle 23"/>
          <p:cNvSpPr/>
          <p:nvPr/>
        </p:nvSpPr>
        <p:spPr>
          <a:xfrm>
            <a:off x="31619" y="880602"/>
            <a:ext cx="2213020" cy="461665"/>
          </a:xfrm>
          <a:prstGeom prst="rect">
            <a:avLst/>
          </a:prstGeom>
        </p:spPr>
        <p:txBody>
          <a:bodyPr wrap="square">
            <a:spAutoFit/>
          </a:bodyPr>
          <a:lstStyle/>
          <a:p>
            <a:pPr>
              <a:defRPr/>
            </a:pPr>
            <a:r>
              <a:rPr lang="en-IN" sz="2400" b="1" dirty="0" smtClean="0"/>
              <a:t>1.  Mode 1 - I/P</a:t>
            </a:r>
            <a:endParaRPr lang="en-IN" sz="2400" b="1" dirty="0"/>
          </a:p>
        </p:txBody>
      </p:sp>
      <p:grpSp>
        <p:nvGrpSpPr>
          <p:cNvPr id="1025" name="Group 1024"/>
          <p:cNvGrpSpPr/>
          <p:nvPr/>
        </p:nvGrpSpPr>
        <p:grpSpPr>
          <a:xfrm>
            <a:off x="3003805" y="1806447"/>
            <a:ext cx="1990477" cy="477533"/>
            <a:chOff x="3628462" y="1806447"/>
            <a:chExt cx="1990477" cy="477533"/>
          </a:xfrm>
        </p:grpSpPr>
        <p:cxnSp>
          <p:nvCxnSpPr>
            <p:cNvPr id="25" name="Straight Connector 24"/>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632055" y="1806447"/>
            <a:ext cx="1990477" cy="477533"/>
            <a:chOff x="3628462" y="1806447"/>
            <a:chExt cx="1990477" cy="477533"/>
          </a:xfrm>
        </p:grpSpPr>
        <p:cxnSp>
          <p:nvCxnSpPr>
            <p:cNvPr id="38" name="Straight Connector 3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0" name="Group 1029"/>
          <p:cNvGrpSpPr/>
          <p:nvPr/>
        </p:nvGrpSpPr>
        <p:grpSpPr>
          <a:xfrm>
            <a:off x="4149951" y="1410742"/>
            <a:ext cx="496867" cy="338554"/>
            <a:chOff x="7455728" y="2099314"/>
            <a:chExt cx="496867" cy="338554"/>
          </a:xfrm>
        </p:grpSpPr>
        <p:sp>
          <p:nvSpPr>
            <p:cNvPr id="1028" name="Rectangle 1027"/>
            <p:cNvSpPr/>
            <p:nvPr/>
          </p:nvSpPr>
          <p:spPr>
            <a:xfrm>
              <a:off x="7455728" y="2099314"/>
              <a:ext cx="496867" cy="338554"/>
            </a:xfrm>
            <a:prstGeom prst="rect">
              <a:avLst/>
            </a:prstGeom>
          </p:spPr>
          <p:txBody>
            <a:bodyPr wrap="none">
              <a:spAutoFit/>
            </a:bodyPr>
            <a:lstStyle/>
            <a:p>
              <a:r>
                <a:rPr lang="en-US" sz="1600" b="1" dirty="0" smtClean="0">
                  <a:solidFill>
                    <a:srgbClr val="FF0000"/>
                  </a:solidFill>
                </a:rPr>
                <a:t>STB</a:t>
              </a:r>
              <a:endParaRPr lang="en-IN" sz="1600" dirty="0"/>
            </a:p>
          </p:txBody>
        </p:sp>
        <p:cxnSp>
          <p:nvCxnSpPr>
            <p:cNvPr id="44" name="Straight Connector 43"/>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638429" y="1333214"/>
            <a:ext cx="463575" cy="338554"/>
            <a:chOff x="7455728" y="2099314"/>
            <a:chExt cx="463575" cy="338554"/>
          </a:xfrm>
        </p:grpSpPr>
        <p:sp>
          <p:nvSpPr>
            <p:cNvPr id="51" name="Rectangle 50"/>
            <p:cNvSpPr/>
            <p:nvPr/>
          </p:nvSpPr>
          <p:spPr>
            <a:xfrm>
              <a:off x="7455728" y="2099314"/>
              <a:ext cx="429926" cy="338554"/>
            </a:xfrm>
            <a:prstGeom prst="rect">
              <a:avLst/>
            </a:prstGeom>
          </p:spPr>
          <p:txBody>
            <a:bodyPr wrap="none">
              <a:spAutoFit/>
            </a:bodyPr>
            <a:lstStyle/>
            <a:p>
              <a:r>
                <a:rPr lang="en-US" sz="1600" b="1" dirty="0" smtClean="0">
                  <a:solidFill>
                    <a:srgbClr val="FF0000"/>
                  </a:solidFill>
                </a:rPr>
                <a:t>RD</a:t>
              </a:r>
              <a:endParaRPr lang="en-IN" sz="1600" dirty="0"/>
            </a:p>
          </p:txBody>
        </p:sp>
        <p:cxnSp>
          <p:nvCxnSpPr>
            <p:cNvPr id="52" name="Straight Connector 51"/>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3734079" y="5040283"/>
            <a:ext cx="449162" cy="338554"/>
          </a:xfrm>
          <a:prstGeom prst="rect">
            <a:avLst/>
          </a:prstGeom>
        </p:spPr>
        <p:txBody>
          <a:bodyPr wrap="none">
            <a:spAutoFit/>
          </a:bodyPr>
          <a:lstStyle/>
          <a:p>
            <a:r>
              <a:rPr lang="en-US" sz="1600" b="1" dirty="0" smtClean="0">
                <a:solidFill>
                  <a:srgbClr val="FF0000"/>
                </a:solidFill>
              </a:rPr>
              <a:t>IBF</a:t>
            </a:r>
            <a:endParaRPr lang="en-IN" sz="1600" dirty="0"/>
          </a:p>
        </p:txBody>
      </p:sp>
      <p:grpSp>
        <p:nvGrpSpPr>
          <p:cNvPr id="61" name="Group 60"/>
          <p:cNvGrpSpPr/>
          <p:nvPr/>
        </p:nvGrpSpPr>
        <p:grpSpPr>
          <a:xfrm rot="10800000">
            <a:off x="3118720" y="4363770"/>
            <a:ext cx="1990477" cy="477533"/>
            <a:chOff x="3628462" y="1806447"/>
            <a:chExt cx="1990477" cy="477533"/>
          </a:xfrm>
        </p:grpSpPr>
        <p:cxnSp>
          <p:nvCxnSpPr>
            <p:cNvPr id="62" name="Straight Connector 61"/>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1138129" y="5080347"/>
            <a:ext cx="590226" cy="338554"/>
          </a:xfrm>
          <a:prstGeom prst="rect">
            <a:avLst/>
          </a:prstGeom>
        </p:spPr>
        <p:txBody>
          <a:bodyPr wrap="none">
            <a:spAutoFit/>
          </a:bodyPr>
          <a:lstStyle/>
          <a:p>
            <a:r>
              <a:rPr lang="en-US" sz="1600" b="1" dirty="0" smtClean="0">
                <a:solidFill>
                  <a:srgbClr val="FF0000"/>
                </a:solidFill>
              </a:rPr>
              <a:t>INTR</a:t>
            </a:r>
            <a:endParaRPr lang="en-IN" sz="1600" dirty="0"/>
          </a:p>
        </p:txBody>
      </p:sp>
      <p:grpSp>
        <p:nvGrpSpPr>
          <p:cNvPr id="67" name="Group 66"/>
          <p:cNvGrpSpPr/>
          <p:nvPr/>
        </p:nvGrpSpPr>
        <p:grpSpPr>
          <a:xfrm rot="10800000">
            <a:off x="577694" y="4361901"/>
            <a:ext cx="1990477" cy="477533"/>
            <a:chOff x="3628462" y="1806447"/>
            <a:chExt cx="1990477" cy="477533"/>
          </a:xfrm>
        </p:grpSpPr>
        <p:cxnSp>
          <p:nvCxnSpPr>
            <p:cNvPr id="68" name="Straight Connector 6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5809062" y="24796"/>
            <a:ext cx="5666231" cy="830997"/>
          </a:xfrm>
          <a:prstGeom prst="rect">
            <a:avLst/>
          </a:prstGeom>
        </p:spPr>
        <p:txBody>
          <a:bodyPr wrap="square">
            <a:spAutoFit/>
          </a:bodyPr>
          <a:lstStyle/>
          <a:p>
            <a:r>
              <a:rPr lang="en-US" sz="1600" dirty="0" smtClean="0"/>
              <a:t>- When any input device wants to send data to processor, it will first send data to 8255. Then 8255 will send that data to processor.</a:t>
            </a:r>
          </a:p>
        </p:txBody>
      </p:sp>
      <p:sp>
        <p:nvSpPr>
          <p:cNvPr id="1032" name="Rectangle 1031"/>
          <p:cNvSpPr/>
          <p:nvPr/>
        </p:nvSpPr>
        <p:spPr>
          <a:xfrm>
            <a:off x="5824392" y="819629"/>
            <a:ext cx="6096000" cy="830997"/>
          </a:xfrm>
          <a:prstGeom prst="rect">
            <a:avLst/>
          </a:prstGeom>
        </p:spPr>
        <p:txBody>
          <a:bodyPr>
            <a:spAutoFit/>
          </a:bodyPr>
          <a:lstStyle/>
          <a:p>
            <a:r>
              <a:rPr lang="en-US" sz="1600" dirty="0"/>
              <a:t>-  When any connected input device wants to send data to 8255, first it has to take permission from 8255. Device has to inform to 8255 about the transfer otherwise 8255 will receive the garbage value.  </a:t>
            </a:r>
          </a:p>
        </p:txBody>
      </p:sp>
      <p:sp>
        <p:nvSpPr>
          <p:cNvPr id="76" name="Rectangle 75"/>
          <p:cNvSpPr/>
          <p:nvPr/>
        </p:nvSpPr>
        <p:spPr>
          <a:xfrm>
            <a:off x="5727581" y="1691841"/>
            <a:ext cx="6096000" cy="584775"/>
          </a:xfrm>
          <a:prstGeom prst="rect">
            <a:avLst/>
          </a:prstGeom>
        </p:spPr>
        <p:txBody>
          <a:bodyPr>
            <a:spAutoFit/>
          </a:bodyPr>
          <a:lstStyle/>
          <a:p>
            <a:r>
              <a:rPr lang="en-US" sz="1600" dirty="0"/>
              <a:t>-  </a:t>
            </a:r>
            <a:r>
              <a:rPr lang="en-US" sz="1600" dirty="0" smtClean="0"/>
              <a:t>I/P device first send STB bar signal ( Strobe) to 8255 along with the data. This s/g is to wake up the 8255.</a:t>
            </a:r>
            <a:endParaRPr lang="en-US" sz="1600" dirty="0"/>
          </a:p>
        </p:txBody>
      </p:sp>
      <p:sp>
        <p:nvSpPr>
          <p:cNvPr id="84" name="Rectangle 83"/>
          <p:cNvSpPr/>
          <p:nvPr/>
        </p:nvSpPr>
        <p:spPr>
          <a:xfrm>
            <a:off x="5824392" y="2317179"/>
            <a:ext cx="6096000" cy="338554"/>
          </a:xfrm>
          <a:prstGeom prst="rect">
            <a:avLst/>
          </a:prstGeom>
        </p:spPr>
        <p:txBody>
          <a:bodyPr>
            <a:spAutoFit/>
          </a:bodyPr>
          <a:lstStyle/>
          <a:p>
            <a:r>
              <a:rPr lang="en-US" sz="1600" dirty="0" smtClean="0"/>
              <a:t>- 8255 will receive the data which is stored into it’s internal register.</a:t>
            </a:r>
            <a:endParaRPr lang="en-US" sz="1600" dirty="0"/>
          </a:p>
        </p:txBody>
      </p:sp>
      <p:cxnSp>
        <p:nvCxnSpPr>
          <p:cNvPr id="85" name="Straight Arrow Connector 84">
            <a:extLst>
              <a:ext uri="{FF2B5EF4-FFF2-40B4-BE49-F238E27FC236}">
                <a16:creationId xmlns="" xmlns:a16="http://schemas.microsoft.com/office/drawing/2014/main" id="{66ADD321-EA10-4977-BFC9-12D33C945B2A}"/>
              </a:ext>
            </a:extLst>
          </p:cNvPr>
          <p:cNvCxnSpPr>
            <a:cxnSpLocks/>
          </p:cNvCxnSpPr>
          <p:nvPr/>
        </p:nvCxnSpPr>
        <p:spPr>
          <a:xfrm flipH="1">
            <a:off x="3118720" y="2589291"/>
            <a:ext cx="1582349" cy="0"/>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811218" y="2394123"/>
            <a:ext cx="288862" cy="338554"/>
          </a:xfrm>
          <a:prstGeom prst="rect">
            <a:avLst/>
          </a:prstGeom>
          <a:ln>
            <a:solidFill>
              <a:schemeClr val="tx1"/>
            </a:solidFill>
          </a:ln>
        </p:spPr>
        <p:txBody>
          <a:bodyPr wrap="none">
            <a:spAutoFit/>
          </a:bodyPr>
          <a:lstStyle/>
          <a:p>
            <a:r>
              <a:rPr lang="en-US" sz="1600" b="1" dirty="0" smtClean="0">
                <a:solidFill>
                  <a:srgbClr val="FF0000"/>
                </a:solidFill>
              </a:rPr>
              <a:t>3</a:t>
            </a:r>
            <a:endParaRPr lang="en-IN" sz="1600" dirty="0"/>
          </a:p>
        </p:txBody>
      </p:sp>
      <p:sp>
        <p:nvSpPr>
          <p:cNvPr id="93" name="Rectangle 92"/>
          <p:cNvSpPr/>
          <p:nvPr/>
        </p:nvSpPr>
        <p:spPr>
          <a:xfrm>
            <a:off x="5824392" y="2732677"/>
            <a:ext cx="6096000" cy="584775"/>
          </a:xfrm>
          <a:prstGeom prst="rect">
            <a:avLst/>
          </a:prstGeom>
        </p:spPr>
        <p:txBody>
          <a:bodyPr>
            <a:spAutoFit/>
          </a:bodyPr>
          <a:lstStyle/>
          <a:p>
            <a:r>
              <a:rPr lang="en-US" sz="1600" dirty="0" smtClean="0"/>
              <a:t>- After receiving and storing data into it’s internal register 8255 will generate IBF s/g to input device. (Input Buffer Full). </a:t>
            </a:r>
            <a:endParaRPr lang="en-US" sz="1600" dirty="0"/>
          </a:p>
        </p:txBody>
      </p:sp>
      <p:grpSp>
        <p:nvGrpSpPr>
          <p:cNvPr id="94" name="Group 93"/>
          <p:cNvGrpSpPr/>
          <p:nvPr/>
        </p:nvGrpSpPr>
        <p:grpSpPr>
          <a:xfrm>
            <a:off x="4180011" y="5080347"/>
            <a:ext cx="567433" cy="276098"/>
            <a:chOff x="4976176" y="1415743"/>
            <a:chExt cx="567433" cy="276098"/>
          </a:xfrm>
        </p:grpSpPr>
        <p:cxnSp>
          <p:nvCxnSpPr>
            <p:cNvPr id="95" name="Straight Connector 94"/>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98" name="Rectangle 97"/>
          <p:cNvSpPr/>
          <p:nvPr/>
        </p:nvSpPr>
        <p:spPr>
          <a:xfrm>
            <a:off x="5809062" y="3323875"/>
            <a:ext cx="6096000" cy="830997"/>
          </a:xfrm>
          <a:prstGeom prst="rect">
            <a:avLst/>
          </a:prstGeom>
        </p:spPr>
        <p:txBody>
          <a:bodyPr>
            <a:spAutoFit/>
          </a:bodyPr>
          <a:lstStyle/>
          <a:p>
            <a:r>
              <a:rPr lang="en-US" sz="1600" dirty="0" smtClean="0"/>
              <a:t>- If I/P device wants to send another data then  I/P device will check the status of IBF s/g. If IBF = 1 means still first data is not proceed. So device has to wait.</a:t>
            </a:r>
            <a:endParaRPr lang="en-US" sz="1600" dirty="0"/>
          </a:p>
        </p:txBody>
      </p:sp>
      <p:sp>
        <p:nvSpPr>
          <p:cNvPr id="99" name="Rectangle 98"/>
          <p:cNvSpPr/>
          <p:nvPr/>
        </p:nvSpPr>
        <p:spPr>
          <a:xfrm>
            <a:off x="5824392" y="4015893"/>
            <a:ext cx="6096000" cy="584775"/>
          </a:xfrm>
          <a:prstGeom prst="rect">
            <a:avLst/>
          </a:prstGeom>
        </p:spPr>
        <p:txBody>
          <a:bodyPr>
            <a:spAutoFit/>
          </a:bodyPr>
          <a:lstStyle/>
          <a:p>
            <a:r>
              <a:rPr lang="en-US" sz="1600" dirty="0" smtClean="0"/>
              <a:t>- 8255 wants to send the data to the processor, it will not directly send the data. It will first send INTR s/g i.e. interrupt to processor.</a:t>
            </a:r>
            <a:endParaRPr lang="en-US" sz="1600" dirty="0"/>
          </a:p>
        </p:txBody>
      </p:sp>
      <p:sp>
        <p:nvSpPr>
          <p:cNvPr id="100" name="Rectangle 99"/>
          <p:cNvSpPr/>
          <p:nvPr/>
        </p:nvSpPr>
        <p:spPr>
          <a:xfrm>
            <a:off x="5824392" y="4511436"/>
            <a:ext cx="6096000" cy="584775"/>
          </a:xfrm>
          <a:prstGeom prst="rect">
            <a:avLst/>
          </a:prstGeom>
        </p:spPr>
        <p:txBody>
          <a:bodyPr>
            <a:spAutoFit/>
          </a:bodyPr>
          <a:lstStyle/>
          <a:p>
            <a:r>
              <a:rPr lang="en-US" sz="1600" dirty="0" smtClean="0"/>
              <a:t>- When processor will free, it will start reading the data from 8255 by making RD bar low.</a:t>
            </a:r>
            <a:endParaRPr lang="en-US" sz="1600" dirty="0"/>
          </a:p>
        </p:txBody>
      </p:sp>
      <p:sp>
        <p:nvSpPr>
          <p:cNvPr id="101" name="Rectangle 100"/>
          <p:cNvSpPr/>
          <p:nvPr/>
        </p:nvSpPr>
        <p:spPr>
          <a:xfrm>
            <a:off x="5809062" y="5065019"/>
            <a:ext cx="6096000" cy="338554"/>
          </a:xfrm>
          <a:prstGeom prst="rect">
            <a:avLst/>
          </a:prstGeom>
        </p:spPr>
        <p:txBody>
          <a:bodyPr>
            <a:spAutoFit/>
          </a:bodyPr>
          <a:lstStyle/>
          <a:p>
            <a:r>
              <a:rPr lang="en-US" sz="1600" dirty="0" smtClean="0"/>
              <a:t>- 8255 will make INTR  low as soon as it will receive RD bar from 8086 </a:t>
            </a:r>
            <a:endParaRPr lang="en-US" sz="1600" dirty="0"/>
          </a:p>
        </p:txBody>
      </p:sp>
      <p:grpSp>
        <p:nvGrpSpPr>
          <p:cNvPr id="102" name="Group 101"/>
          <p:cNvGrpSpPr/>
          <p:nvPr/>
        </p:nvGrpSpPr>
        <p:grpSpPr>
          <a:xfrm>
            <a:off x="1678979" y="5040283"/>
            <a:ext cx="567433" cy="276098"/>
            <a:chOff x="4976176" y="1415743"/>
            <a:chExt cx="567433" cy="276098"/>
          </a:xfrm>
        </p:grpSpPr>
        <p:cxnSp>
          <p:nvCxnSpPr>
            <p:cNvPr id="103" name="Straight Connector 102"/>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2175154" y="1342267"/>
            <a:ext cx="556733" cy="274712"/>
            <a:chOff x="4701069" y="1417129"/>
            <a:chExt cx="556733" cy="274712"/>
          </a:xfrm>
        </p:grpSpPr>
        <p:cxnSp>
          <p:nvCxnSpPr>
            <p:cNvPr id="107" name="Straight Connector 106"/>
            <p:cNvCxnSpPr/>
            <p:nvPr/>
          </p:nvCxnSpPr>
          <p:spPr>
            <a:xfrm>
              <a:off x="4701069" y="1417129"/>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2237742" y="5036568"/>
            <a:ext cx="0" cy="382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2228611" y="5408127"/>
            <a:ext cx="3624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824392" y="5425100"/>
            <a:ext cx="6096000" cy="338554"/>
          </a:xfrm>
          <a:prstGeom prst="rect">
            <a:avLst/>
          </a:prstGeom>
        </p:spPr>
        <p:txBody>
          <a:bodyPr>
            <a:spAutoFit/>
          </a:bodyPr>
          <a:lstStyle/>
          <a:p>
            <a:r>
              <a:rPr lang="en-US" sz="1600" dirty="0" smtClean="0"/>
              <a:t>When 8086 completes its reading it will make RD bar high </a:t>
            </a:r>
            <a:endParaRPr lang="en-US" sz="1600" dirty="0"/>
          </a:p>
        </p:txBody>
      </p:sp>
      <p:grpSp>
        <p:nvGrpSpPr>
          <p:cNvPr id="1052" name="Group 1051"/>
          <p:cNvGrpSpPr/>
          <p:nvPr/>
        </p:nvGrpSpPr>
        <p:grpSpPr>
          <a:xfrm>
            <a:off x="2731887" y="1344791"/>
            <a:ext cx="267314" cy="272188"/>
            <a:chOff x="2731887" y="1344791"/>
            <a:chExt cx="267314" cy="272188"/>
          </a:xfrm>
        </p:grpSpPr>
        <p:cxnSp>
          <p:nvCxnSpPr>
            <p:cNvPr id="119" name="Straight Connector 118"/>
            <p:cNvCxnSpPr/>
            <p:nvPr/>
          </p:nvCxnSpPr>
          <p:spPr>
            <a:xfrm>
              <a:off x="2731887" y="1344791"/>
              <a:ext cx="0" cy="2721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2736274" y="1344791"/>
              <a:ext cx="2629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6" name="Rectangle 125"/>
          <p:cNvSpPr/>
          <p:nvPr/>
        </p:nvSpPr>
        <p:spPr>
          <a:xfrm>
            <a:off x="5824392" y="5763654"/>
            <a:ext cx="6096000" cy="338554"/>
          </a:xfrm>
          <a:prstGeom prst="rect">
            <a:avLst/>
          </a:prstGeom>
        </p:spPr>
        <p:txBody>
          <a:bodyPr>
            <a:spAutoFit/>
          </a:bodyPr>
          <a:lstStyle/>
          <a:p>
            <a:r>
              <a:rPr lang="en-US" sz="1600" dirty="0" smtClean="0"/>
              <a:t>After receiving RD bar high, 8255 will make IBF low.  </a:t>
            </a:r>
            <a:endParaRPr lang="en-US" sz="1600" dirty="0"/>
          </a:p>
        </p:txBody>
      </p:sp>
      <p:grpSp>
        <p:nvGrpSpPr>
          <p:cNvPr id="36" name="Group 35"/>
          <p:cNvGrpSpPr/>
          <p:nvPr/>
        </p:nvGrpSpPr>
        <p:grpSpPr>
          <a:xfrm>
            <a:off x="4841882" y="1417129"/>
            <a:ext cx="556733" cy="274712"/>
            <a:chOff x="4841882" y="1417129"/>
            <a:chExt cx="556733" cy="274712"/>
          </a:xfrm>
        </p:grpSpPr>
        <p:cxnSp>
          <p:nvCxnSpPr>
            <p:cNvPr id="127" name="Straight Connector 126"/>
            <p:cNvCxnSpPr/>
            <p:nvPr/>
          </p:nvCxnSpPr>
          <p:spPr>
            <a:xfrm>
              <a:off x="5259582"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41882" y="1417129"/>
              <a:ext cx="556733" cy="274712"/>
              <a:chOff x="4841882" y="1417129"/>
              <a:chExt cx="556733" cy="274712"/>
            </a:xfrm>
          </p:grpSpPr>
          <p:grpSp>
            <p:nvGrpSpPr>
              <p:cNvPr id="1035" name="Group 1034"/>
              <p:cNvGrpSpPr/>
              <p:nvPr/>
            </p:nvGrpSpPr>
            <p:grpSpPr>
              <a:xfrm>
                <a:off x="4841882" y="1417129"/>
                <a:ext cx="415920" cy="274712"/>
                <a:chOff x="4841882" y="1417129"/>
                <a:chExt cx="415920" cy="274712"/>
              </a:xfrm>
            </p:grpSpPr>
            <p:cxnSp>
              <p:nvCxnSpPr>
                <p:cNvPr id="77" name="Straight Connector 76"/>
                <p:cNvCxnSpPr/>
                <p:nvPr/>
              </p:nvCxnSpPr>
              <p:spPr>
                <a:xfrm flipV="1">
                  <a:off x="4841882" y="1417129"/>
                  <a:ext cx="140813" cy="594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p:cNvCxnSpPr/>
              <p:nvPr/>
            </p:nvCxnSpPr>
            <p:spPr>
              <a:xfrm>
                <a:off x="5257802" y="1423074"/>
                <a:ext cx="140813"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1" name="Straight Connector 130"/>
          <p:cNvCxnSpPr/>
          <p:nvPr/>
        </p:nvCxnSpPr>
        <p:spPr>
          <a:xfrm>
            <a:off x="4740187" y="5082046"/>
            <a:ext cx="9130" cy="2784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4740187" y="5349699"/>
            <a:ext cx="263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113958" y="1877805"/>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38" name="Rectangle 137"/>
          <p:cNvSpPr/>
          <p:nvPr/>
        </p:nvSpPr>
        <p:spPr>
          <a:xfrm>
            <a:off x="3649191" y="4431391"/>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39" name="Rectangle 138"/>
          <p:cNvSpPr/>
          <p:nvPr/>
        </p:nvSpPr>
        <p:spPr>
          <a:xfrm>
            <a:off x="1476201" y="4414514"/>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Tree>
    <p:extLst>
      <p:ext uri="{BB962C8B-B14F-4D97-AF65-F5344CB8AC3E}">
        <p14:creationId xmlns:p14="http://schemas.microsoft.com/office/powerpoint/2010/main" val="33021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5"/>
                                        </p:tgtEl>
                                        <p:attrNameLst>
                                          <p:attrName>style.visibility</p:attrName>
                                        </p:attrNameLst>
                                      </p:cBhvr>
                                      <p:to>
                                        <p:strVal val="visible"/>
                                      </p:to>
                                    </p:set>
                                    <p:animEffect transition="in" filter="fade">
                                      <p:cBhvr>
                                        <p:cTn id="22" dur="500"/>
                                        <p:tgtEl>
                                          <p:spTgt spid="1025"/>
                                        </p:tgtEl>
                                      </p:cBhvr>
                                    </p:animEffect>
                                  </p:childTnLst>
                                </p:cTn>
                              </p:par>
                              <p:par>
                                <p:cTn id="23" presetID="10" presetClass="entr" presetSubtype="0" fill="hold" nodeType="withEffect">
                                  <p:stCondLst>
                                    <p:cond delay="0"/>
                                  </p:stCondLst>
                                  <p:childTnLst>
                                    <p:set>
                                      <p:cBhvr>
                                        <p:cTn id="24" dur="1" fill="hold">
                                          <p:stCondLst>
                                            <p:cond delay="0"/>
                                          </p:stCondLst>
                                        </p:cTn>
                                        <p:tgtEl>
                                          <p:spTgt spid="1030"/>
                                        </p:tgtEl>
                                        <p:attrNameLst>
                                          <p:attrName>style.visibility</p:attrName>
                                        </p:attrNameLst>
                                      </p:cBhvr>
                                      <p:to>
                                        <p:strVal val="visible"/>
                                      </p:to>
                                    </p:set>
                                    <p:animEffect transition="in" filter="fade">
                                      <p:cBhvr>
                                        <p:cTn id="25" dur="500"/>
                                        <p:tgtEl>
                                          <p:spTgt spid="10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fade">
                                      <p:cBhvr>
                                        <p:cTn id="45" dur="500"/>
                                        <p:tgtEl>
                                          <p:spTgt spid="9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fade">
                                      <p:cBhvr>
                                        <p:cTn id="50" dur="500"/>
                                        <p:tgtEl>
                                          <p:spTgt spid="9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fade">
                                      <p:cBhvr>
                                        <p:cTn id="65" dur="500"/>
                                        <p:tgtEl>
                                          <p:spTgt spid="9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fade">
                                      <p:cBhvr>
                                        <p:cTn id="75" dur="500"/>
                                        <p:tgtEl>
                                          <p:spTgt spid="9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2"/>
                                        </p:tgtEl>
                                        <p:attrNameLst>
                                          <p:attrName>style.visibility</p:attrName>
                                        </p:attrNameLst>
                                      </p:cBhvr>
                                      <p:to>
                                        <p:strVal val="visible"/>
                                      </p:to>
                                    </p:set>
                                    <p:animEffect transition="in" filter="fade">
                                      <p:cBhvr>
                                        <p:cTn id="88" dur="500"/>
                                        <p:tgtEl>
                                          <p:spTgt spid="10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fade">
                                      <p:cBhvr>
                                        <p:cTn id="93" dur="500"/>
                                        <p:tgtEl>
                                          <p:spTgt spid="10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500"/>
                                        <p:tgtEl>
                                          <p:spTgt spid="10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01"/>
                                        </p:tgtEl>
                                        <p:attrNameLst>
                                          <p:attrName>style.visibility</p:attrName>
                                        </p:attrNameLst>
                                      </p:cBhvr>
                                      <p:to>
                                        <p:strVal val="visible"/>
                                      </p:to>
                                    </p:set>
                                    <p:animEffect transition="in" filter="fade">
                                      <p:cBhvr>
                                        <p:cTn id="111" dur="500"/>
                                        <p:tgtEl>
                                          <p:spTgt spid="10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13"/>
                                        </p:tgtEl>
                                        <p:attrNameLst>
                                          <p:attrName>style.visibility</p:attrName>
                                        </p:attrNameLst>
                                      </p:cBhvr>
                                      <p:to>
                                        <p:strVal val="visible"/>
                                      </p:to>
                                    </p:set>
                                    <p:animEffect transition="in" filter="fade">
                                      <p:cBhvr>
                                        <p:cTn id="116" dur="500"/>
                                        <p:tgtEl>
                                          <p:spTgt spid="113"/>
                                        </p:tgtEl>
                                      </p:cBhvr>
                                    </p:animEffect>
                                  </p:childTnLst>
                                </p:cTn>
                              </p:par>
                              <p:par>
                                <p:cTn id="117" presetID="10" presetClass="entr" presetSubtype="0" fill="hold"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fade">
                                      <p:cBhvr>
                                        <p:cTn id="119" dur="500"/>
                                        <p:tgtEl>
                                          <p:spTgt spid="11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fade">
                                      <p:cBhvr>
                                        <p:cTn id="124" dur="500"/>
                                        <p:tgtEl>
                                          <p:spTgt spid="118"/>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052"/>
                                        </p:tgtEl>
                                        <p:attrNameLst>
                                          <p:attrName>style.visibility</p:attrName>
                                        </p:attrNameLst>
                                      </p:cBhvr>
                                      <p:to>
                                        <p:strVal val="visible"/>
                                      </p:to>
                                    </p:set>
                                    <p:animEffect transition="in" filter="fade">
                                      <p:cBhvr>
                                        <p:cTn id="129" dur="500"/>
                                        <p:tgtEl>
                                          <p:spTgt spid="1052"/>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26"/>
                                        </p:tgtEl>
                                        <p:attrNameLst>
                                          <p:attrName>style.visibility</p:attrName>
                                        </p:attrNameLst>
                                      </p:cBhvr>
                                      <p:to>
                                        <p:strVal val="visible"/>
                                      </p:to>
                                    </p:set>
                                    <p:animEffect transition="in" filter="fade">
                                      <p:cBhvr>
                                        <p:cTn id="134" dur="500"/>
                                        <p:tgtEl>
                                          <p:spTgt spid="12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fade">
                                      <p:cBhvr>
                                        <p:cTn id="139" dur="500"/>
                                        <p:tgtEl>
                                          <p:spTgt spid="132"/>
                                        </p:tgtEl>
                                      </p:cBhvr>
                                    </p:animEffect>
                                  </p:childTnLst>
                                </p:cTn>
                              </p:par>
                              <p:par>
                                <p:cTn id="140" presetID="10" presetClass="entr" presetSubtype="0" fill="hold" nodeType="with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37"/>
                                        </p:tgtEl>
                                        <p:attrNameLst>
                                          <p:attrName>style.visibility</p:attrName>
                                        </p:attrNameLst>
                                      </p:cBhvr>
                                      <p:to>
                                        <p:strVal val="visible"/>
                                      </p:to>
                                    </p:set>
                                    <p:animEffect transition="in" filter="fade">
                                      <p:cBhvr>
                                        <p:cTn id="147" dur="500"/>
                                        <p:tgtEl>
                                          <p:spTgt spid="13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38"/>
                                        </p:tgtEl>
                                        <p:attrNameLst>
                                          <p:attrName>style.visibility</p:attrName>
                                        </p:attrNameLst>
                                      </p:cBhvr>
                                      <p:to>
                                        <p:strVal val="visible"/>
                                      </p:to>
                                    </p:set>
                                    <p:animEffect transition="in" filter="fade">
                                      <p:cBhvr>
                                        <p:cTn id="152" dur="500"/>
                                        <p:tgtEl>
                                          <p:spTgt spid="138"/>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39"/>
                                        </p:tgtEl>
                                        <p:attrNameLst>
                                          <p:attrName>style.visibility</p:attrName>
                                        </p:attrNameLst>
                                      </p:cBhvr>
                                      <p:to>
                                        <p:strVal val="visible"/>
                                      </p:to>
                                    </p:set>
                                    <p:animEffect transition="in" filter="fade">
                                      <p:cBhvr>
                                        <p:cTn id="15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73" grpId="0"/>
      <p:bldP spid="1032" grpId="0"/>
      <p:bldP spid="76" grpId="0"/>
      <p:bldP spid="84" grpId="0"/>
      <p:bldP spid="92" grpId="0" animBg="1"/>
      <p:bldP spid="93" grpId="0"/>
      <p:bldP spid="98" grpId="0"/>
      <p:bldP spid="99" grpId="0"/>
      <p:bldP spid="100" grpId="0"/>
      <p:bldP spid="101" grpId="0"/>
      <p:bldP spid="118" grpId="0"/>
      <p:bldP spid="126" grpId="0"/>
      <p:bldP spid="137" grpId="0"/>
      <p:bldP spid="138" grpId="0"/>
      <p:bldP spid="1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4099"/>
            <a:ext cx="4503903" cy="523220"/>
          </a:xfrm>
          <a:prstGeom prst="rect">
            <a:avLst/>
          </a:prstGeom>
        </p:spPr>
        <p:txBody>
          <a:bodyPr wrap="square">
            <a:spAutoFit/>
          </a:bodyPr>
          <a:lstStyle/>
          <a:p>
            <a:pPr>
              <a:defRPr/>
            </a:pPr>
            <a:r>
              <a:rPr lang="en-IN" sz="2800" b="1" dirty="0" smtClean="0"/>
              <a:t>2.    M1 Handshake </a:t>
            </a:r>
            <a:r>
              <a:rPr lang="en-IN" sz="2800" b="1" dirty="0"/>
              <a:t>I/O</a:t>
            </a:r>
          </a:p>
        </p:txBody>
      </p:sp>
      <p:sp>
        <p:nvSpPr>
          <p:cNvPr id="8" name="Rectangle 7"/>
          <p:cNvSpPr/>
          <p:nvPr/>
        </p:nvSpPr>
        <p:spPr>
          <a:xfrm>
            <a:off x="341925" y="506596"/>
            <a:ext cx="2073581" cy="369332"/>
          </a:xfrm>
          <a:prstGeom prst="rect">
            <a:avLst/>
          </a:prstGeom>
        </p:spPr>
        <p:txBody>
          <a:bodyPr wrap="none">
            <a:spAutoFit/>
          </a:bodyPr>
          <a:lstStyle/>
          <a:p>
            <a:pPr algn="ctr"/>
            <a:r>
              <a:rPr lang="en-US" b="1" dirty="0" smtClean="0">
                <a:solidFill>
                  <a:srgbClr val="FF0000"/>
                </a:solidFill>
              </a:rPr>
              <a:t>Port A , Port B  : I/O</a:t>
            </a:r>
            <a:endParaRPr lang="en-US" b="1" dirty="0">
              <a:solidFill>
                <a:srgbClr val="FF0000"/>
              </a:solidFill>
            </a:endParaRPr>
          </a:p>
        </p:txBody>
      </p:sp>
      <p:sp>
        <p:nvSpPr>
          <p:cNvPr id="9" name="Rectangle 8"/>
          <p:cNvSpPr/>
          <p:nvPr/>
        </p:nvSpPr>
        <p:spPr>
          <a:xfrm>
            <a:off x="2381312" y="565433"/>
            <a:ext cx="2535759" cy="369332"/>
          </a:xfrm>
          <a:prstGeom prst="rect">
            <a:avLst/>
          </a:prstGeom>
        </p:spPr>
        <p:txBody>
          <a:bodyPr wrap="none">
            <a:spAutoFit/>
          </a:bodyPr>
          <a:lstStyle/>
          <a:p>
            <a:pPr algn="ctr"/>
            <a:r>
              <a:rPr lang="en-US" b="1" dirty="0" smtClean="0">
                <a:solidFill>
                  <a:srgbClr val="FF0000"/>
                </a:solidFill>
              </a:rPr>
              <a:t>Handshaking with Port C</a:t>
            </a:r>
            <a:endParaRPr lang="en-US" b="1" dirty="0">
              <a:solidFill>
                <a:srgbClr val="FF0000"/>
              </a:solidFill>
            </a:endParaRPr>
          </a:p>
        </p:txBody>
      </p:sp>
      <p:grpSp>
        <p:nvGrpSpPr>
          <p:cNvPr id="11" name="Group 10"/>
          <p:cNvGrpSpPr/>
          <p:nvPr/>
        </p:nvGrpSpPr>
        <p:grpSpPr>
          <a:xfrm>
            <a:off x="36247" y="2283980"/>
            <a:ext cx="5578953" cy="2079790"/>
            <a:chOff x="921150" y="5769564"/>
            <a:chExt cx="4485636" cy="982170"/>
          </a:xfrm>
        </p:grpSpPr>
        <p:sp>
          <p:nvSpPr>
            <p:cNvPr id="12" name="Rectangle 11">
              <a:extLst>
                <a:ext uri="{FF2B5EF4-FFF2-40B4-BE49-F238E27FC236}">
                  <a16:creationId xmlns="" xmlns:a16="http://schemas.microsoft.com/office/drawing/2014/main" id="{FB42A217-6F69-418C-9F3E-C3AEF638D87C}"/>
                </a:ext>
              </a:extLst>
            </p:cNvPr>
            <p:cNvSpPr/>
            <p:nvPr/>
          </p:nvSpPr>
          <p:spPr>
            <a:xfrm>
              <a:off x="921150" y="5769564"/>
              <a:ext cx="1154282"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13" name="Rectangle 12">
              <a:extLst>
                <a:ext uri="{FF2B5EF4-FFF2-40B4-BE49-F238E27FC236}">
                  <a16:creationId xmlns="" xmlns:a16="http://schemas.microsoft.com/office/drawing/2014/main" id="{FB42A217-6F69-418C-9F3E-C3AEF638D87C}"/>
                </a:ext>
              </a:extLst>
            </p:cNvPr>
            <p:cNvSpPr/>
            <p:nvPr/>
          </p:nvSpPr>
          <p:spPr>
            <a:xfrm>
              <a:off x="2864707" y="5769564"/>
              <a:ext cx="807450"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14" name="Rectangle 13">
              <a:extLst>
                <a:ext uri="{FF2B5EF4-FFF2-40B4-BE49-F238E27FC236}">
                  <a16:creationId xmlns="" xmlns:a16="http://schemas.microsoft.com/office/drawing/2014/main" id="{FB42A217-6F69-418C-9F3E-C3AEF638D87C}"/>
                </a:ext>
              </a:extLst>
            </p:cNvPr>
            <p:cNvSpPr/>
            <p:nvPr/>
          </p:nvSpPr>
          <p:spPr>
            <a:xfrm>
              <a:off x="4398189" y="5769564"/>
              <a:ext cx="1008597" cy="9731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rgbClr val="FF0000"/>
                  </a:solidFill>
                </a:rPr>
                <a:t>O/P </a:t>
              </a:r>
              <a:r>
                <a:rPr lang="en-US" sz="1600" b="1" dirty="0" smtClean="0">
                  <a:solidFill>
                    <a:srgbClr val="FF0000"/>
                  </a:solidFill>
                </a:rPr>
                <a:t>device</a:t>
              </a:r>
              <a:endParaRPr lang="en-US" sz="1600" b="1" dirty="0">
                <a:solidFill>
                  <a:srgbClr val="FF0000"/>
                </a:solidFill>
              </a:endParaRPr>
            </a:p>
          </p:txBody>
        </p:sp>
      </p:grpSp>
      <p:sp>
        <p:nvSpPr>
          <p:cNvPr id="15" name="Left-Right Arrow 14"/>
          <p:cNvSpPr/>
          <p:nvPr/>
        </p:nvSpPr>
        <p:spPr>
          <a:xfrm>
            <a:off x="1471871" y="3172913"/>
            <a:ext cx="98165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Rectangle 15"/>
          <p:cNvSpPr/>
          <p:nvPr/>
        </p:nvSpPr>
        <p:spPr>
          <a:xfrm>
            <a:off x="1471871" y="2732677"/>
            <a:ext cx="1010065" cy="338554"/>
          </a:xfrm>
          <a:prstGeom prst="rect">
            <a:avLst/>
          </a:prstGeom>
        </p:spPr>
        <p:txBody>
          <a:bodyPr wrap="square">
            <a:spAutoFit/>
          </a:bodyPr>
          <a:lstStyle/>
          <a:p>
            <a:r>
              <a:rPr lang="en-US" sz="1600" b="1" dirty="0" smtClean="0">
                <a:solidFill>
                  <a:srgbClr val="FF0000"/>
                </a:solidFill>
              </a:rPr>
              <a:t>Data bus</a:t>
            </a:r>
            <a:endParaRPr lang="en-IN" sz="1600" dirty="0"/>
          </a:p>
        </p:txBody>
      </p:sp>
      <p:sp>
        <p:nvSpPr>
          <p:cNvPr id="2" name="Left Arrow 1"/>
          <p:cNvSpPr/>
          <p:nvPr/>
        </p:nvSpPr>
        <p:spPr>
          <a:xfrm rot="10800000">
            <a:off x="3471207" y="3218901"/>
            <a:ext cx="893940" cy="301925"/>
          </a:xfrm>
          <a:prstGeom prst="lef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 xmlns:a16="http://schemas.microsoft.com/office/drawing/2014/main" id="{66ADD321-EA10-4977-BFC9-12D33C945B2A}"/>
              </a:ext>
            </a:extLst>
          </p:cNvPr>
          <p:cNvCxnSpPr>
            <a:cxnSpLocks/>
          </p:cNvCxnSpPr>
          <p:nvPr/>
        </p:nvCxnSpPr>
        <p:spPr>
          <a:xfrm flipH="1">
            <a:off x="2622532" y="3474838"/>
            <a:ext cx="1256714" cy="2477065"/>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1925" y="5951903"/>
            <a:ext cx="2795189" cy="369332"/>
          </a:xfrm>
          <a:prstGeom prst="rect">
            <a:avLst/>
          </a:prstGeom>
        </p:spPr>
        <p:txBody>
          <a:bodyPr wrap="none">
            <a:spAutoFit/>
          </a:bodyPr>
          <a:lstStyle/>
          <a:p>
            <a:pPr algn="ctr"/>
            <a:r>
              <a:rPr lang="en-US" b="1" dirty="0" smtClean="0">
                <a:solidFill>
                  <a:srgbClr val="FF0000"/>
                </a:solidFill>
              </a:rPr>
              <a:t>This can be Port A or Port B</a:t>
            </a:r>
            <a:endParaRPr lang="en-US" b="1" dirty="0">
              <a:solidFill>
                <a:srgbClr val="FF0000"/>
              </a:solidFill>
            </a:endParaRPr>
          </a:p>
        </p:txBody>
      </p:sp>
      <p:sp>
        <p:nvSpPr>
          <p:cNvPr id="24" name="Rectangle 23"/>
          <p:cNvSpPr/>
          <p:nvPr/>
        </p:nvSpPr>
        <p:spPr>
          <a:xfrm>
            <a:off x="31618" y="880602"/>
            <a:ext cx="2779599" cy="461665"/>
          </a:xfrm>
          <a:prstGeom prst="rect">
            <a:avLst/>
          </a:prstGeom>
        </p:spPr>
        <p:txBody>
          <a:bodyPr wrap="square">
            <a:spAutoFit/>
          </a:bodyPr>
          <a:lstStyle/>
          <a:p>
            <a:pPr>
              <a:defRPr/>
            </a:pPr>
            <a:r>
              <a:rPr lang="en-IN" sz="2400" b="1" dirty="0" smtClean="0"/>
              <a:t>1.  Mode 1 - O/P</a:t>
            </a:r>
            <a:endParaRPr lang="en-IN" sz="2400" b="1" dirty="0"/>
          </a:p>
        </p:txBody>
      </p:sp>
      <p:grpSp>
        <p:nvGrpSpPr>
          <p:cNvPr id="1025" name="Group 1024"/>
          <p:cNvGrpSpPr/>
          <p:nvPr/>
        </p:nvGrpSpPr>
        <p:grpSpPr>
          <a:xfrm>
            <a:off x="3003805" y="1806447"/>
            <a:ext cx="1990477" cy="477533"/>
            <a:chOff x="3628462" y="1806447"/>
            <a:chExt cx="1990477" cy="477533"/>
          </a:xfrm>
        </p:grpSpPr>
        <p:cxnSp>
          <p:nvCxnSpPr>
            <p:cNvPr id="25" name="Straight Connector 24"/>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632055" y="1806447"/>
            <a:ext cx="1990477" cy="477533"/>
            <a:chOff x="3628462" y="1806447"/>
            <a:chExt cx="1990477" cy="477533"/>
          </a:xfrm>
        </p:grpSpPr>
        <p:cxnSp>
          <p:nvCxnSpPr>
            <p:cNvPr id="38" name="Straight Connector 3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0" name="Group 1029"/>
          <p:cNvGrpSpPr/>
          <p:nvPr/>
        </p:nvGrpSpPr>
        <p:grpSpPr>
          <a:xfrm>
            <a:off x="4149951" y="1410742"/>
            <a:ext cx="528478" cy="338554"/>
            <a:chOff x="7455728" y="2099314"/>
            <a:chExt cx="528478" cy="338554"/>
          </a:xfrm>
        </p:grpSpPr>
        <p:sp>
          <p:nvSpPr>
            <p:cNvPr id="1028" name="Rectangle 1027"/>
            <p:cNvSpPr/>
            <p:nvPr/>
          </p:nvSpPr>
          <p:spPr>
            <a:xfrm>
              <a:off x="7455728" y="2099314"/>
              <a:ext cx="528478" cy="338554"/>
            </a:xfrm>
            <a:prstGeom prst="rect">
              <a:avLst/>
            </a:prstGeom>
          </p:spPr>
          <p:txBody>
            <a:bodyPr wrap="none">
              <a:spAutoFit/>
            </a:bodyPr>
            <a:lstStyle/>
            <a:p>
              <a:r>
                <a:rPr lang="en-US" sz="1600" b="1" dirty="0" smtClean="0">
                  <a:solidFill>
                    <a:srgbClr val="FF0000"/>
                  </a:solidFill>
                </a:rPr>
                <a:t>ACK</a:t>
              </a:r>
              <a:endParaRPr lang="en-IN" sz="1600" dirty="0"/>
            </a:p>
          </p:txBody>
        </p:sp>
        <p:cxnSp>
          <p:nvCxnSpPr>
            <p:cNvPr id="44" name="Straight Connector 43"/>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638429" y="1333214"/>
            <a:ext cx="486030" cy="338554"/>
            <a:chOff x="7455728" y="2099314"/>
            <a:chExt cx="486030" cy="338554"/>
          </a:xfrm>
        </p:grpSpPr>
        <p:sp>
          <p:nvSpPr>
            <p:cNvPr id="51" name="Rectangle 50"/>
            <p:cNvSpPr/>
            <p:nvPr/>
          </p:nvSpPr>
          <p:spPr>
            <a:xfrm>
              <a:off x="7455728" y="2099314"/>
              <a:ext cx="486030" cy="338554"/>
            </a:xfrm>
            <a:prstGeom prst="rect">
              <a:avLst/>
            </a:prstGeom>
          </p:spPr>
          <p:txBody>
            <a:bodyPr wrap="none">
              <a:spAutoFit/>
            </a:bodyPr>
            <a:lstStyle/>
            <a:p>
              <a:r>
                <a:rPr lang="en-US" sz="1600" b="1" dirty="0" smtClean="0">
                  <a:solidFill>
                    <a:srgbClr val="FF0000"/>
                  </a:solidFill>
                </a:rPr>
                <a:t>WR</a:t>
              </a:r>
              <a:endParaRPr lang="en-IN" sz="1600" dirty="0"/>
            </a:p>
          </p:txBody>
        </p:sp>
        <p:cxnSp>
          <p:nvCxnSpPr>
            <p:cNvPr id="52" name="Straight Connector 51"/>
            <p:cNvCxnSpPr/>
            <p:nvPr/>
          </p:nvCxnSpPr>
          <p:spPr>
            <a:xfrm>
              <a:off x="7489018" y="2108367"/>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rot="10800000">
            <a:off x="3118720" y="4363770"/>
            <a:ext cx="1990477" cy="477533"/>
            <a:chOff x="3628462" y="1806447"/>
            <a:chExt cx="1990477" cy="477533"/>
          </a:xfrm>
        </p:grpSpPr>
        <p:cxnSp>
          <p:nvCxnSpPr>
            <p:cNvPr id="62" name="Straight Connector 61"/>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427145" y="1806447"/>
              <a:ext cx="11917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1138129" y="5080347"/>
            <a:ext cx="590226" cy="338554"/>
          </a:xfrm>
          <a:prstGeom prst="rect">
            <a:avLst/>
          </a:prstGeom>
        </p:spPr>
        <p:txBody>
          <a:bodyPr wrap="none">
            <a:spAutoFit/>
          </a:bodyPr>
          <a:lstStyle/>
          <a:p>
            <a:r>
              <a:rPr lang="en-US" sz="1600" b="1" dirty="0" smtClean="0">
                <a:solidFill>
                  <a:srgbClr val="FF0000"/>
                </a:solidFill>
              </a:rPr>
              <a:t>INTR</a:t>
            </a:r>
            <a:endParaRPr lang="en-IN" sz="1600" dirty="0"/>
          </a:p>
        </p:txBody>
      </p:sp>
      <p:grpSp>
        <p:nvGrpSpPr>
          <p:cNvPr id="67" name="Group 66"/>
          <p:cNvGrpSpPr/>
          <p:nvPr/>
        </p:nvGrpSpPr>
        <p:grpSpPr>
          <a:xfrm rot="10800000">
            <a:off x="577694" y="4361901"/>
            <a:ext cx="1990477" cy="477533"/>
            <a:chOff x="3628462" y="1806447"/>
            <a:chExt cx="1990477" cy="477533"/>
          </a:xfrm>
        </p:grpSpPr>
        <p:cxnSp>
          <p:nvCxnSpPr>
            <p:cNvPr id="68" name="Straight Connector 67"/>
            <p:cNvCxnSpPr/>
            <p:nvPr/>
          </p:nvCxnSpPr>
          <p:spPr>
            <a:xfrm flipH="1">
              <a:off x="3628462" y="1810184"/>
              <a:ext cx="19904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301719" y="1806447"/>
              <a:ext cx="333117" cy="3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3628462"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618939" y="1810184"/>
              <a:ext cx="0" cy="473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5809062" y="24796"/>
            <a:ext cx="6096000" cy="584775"/>
          </a:xfrm>
          <a:prstGeom prst="rect">
            <a:avLst/>
          </a:prstGeom>
        </p:spPr>
        <p:txBody>
          <a:bodyPr wrap="square">
            <a:spAutoFit/>
          </a:bodyPr>
          <a:lstStyle/>
          <a:p>
            <a:r>
              <a:rPr lang="en-US" sz="1600" dirty="0" smtClean="0"/>
              <a:t>- When </a:t>
            </a:r>
            <a:r>
              <a:rPr lang="en-US" sz="1600" dirty="0"/>
              <a:t>processor</a:t>
            </a:r>
            <a:r>
              <a:rPr lang="en-US" sz="1600" dirty="0" smtClean="0"/>
              <a:t> wants to send data to any output </a:t>
            </a:r>
            <a:r>
              <a:rPr lang="en-US" sz="1600" dirty="0"/>
              <a:t>device</a:t>
            </a:r>
            <a:r>
              <a:rPr lang="en-US" sz="1600" dirty="0" smtClean="0"/>
              <a:t>, it will first send data to 8255. Then 8255 will send that data to O/P device.</a:t>
            </a:r>
          </a:p>
        </p:txBody>
      </p:sp>
      <p:sp>
        <p:nvSpPr>
          <p:cNvPr id="1032" name="Rectangle 1031"/>
          <p:cNvSpPr/>
          <p:nvPr/>
        </p:nvSpPr>
        <p:spPr>
          <a:xfrm>
            <a:off x="5824392" y="593616"/>
            <a:ext cx="6096000" cy="584775"/>
          </a:xfrm>
          <a:prstGeom prst="rect">
            <a:avLst/>
          </a:prstGeom>
        </p:spPr>
        <p:txBody>
          <a:bodyPr>
            <a:spAutoFit/>
          </a:bodyPr>
          <a:lstStyle/>
          <a:p>
            <a:r>
              <a:rPr lang="en-US" sz="1600" dirty="0"/>
              <a:t>-  When </a:t>
            </a:r>
            <a:r>
              <a:rPr lang="en-US" sz="1600" dirty="0" smtClean="0"/>
              <a:t>8086 wants </a:t>
            </a:r>
            <a:r>
              <a:rPr lang="en-US" sz="1600" dirty="0"/>
              <a:t>to send data to 8255, first it has to </a:t>
            </a:r>
            <a:r>
              <a:rPr lang="en-US" sz="1600" dirty="0" smtClean="0"/>
              <a:t>check whether  the 8255 is free or not.    </a:t>
            </a:r>
            <a:endParaRPr lang="en-US" sz="1600" dirty="0"/>
          </a:p>
        </p:txBody>
      </p:sp>
      <p:sp>
        <p:nvSpPr>
          <p:cNvPr id="76" name="Rectangle 75"/>
          <p:cNvSpPr/>
          <p:nvPr/>
        </p:nvSpPr>
        <p:spPr>
          <a:xfrm>
            <a:off x="5727581" y="1631583"/>
            <a:ext cx="6096000" cy="830997"/>
          </a:xfrm>
          <a:prstGeom prst="rect">
            <a:avLst/>
          </a:prstGeom>
        </p:spPr>
        <p:txBody>
          <a:bodyPr>
            <a:spAutoFit/>
          </a:bodyPr>
          <a:lstStyle/>
          <a:p>
            <a:r>
              <a:rPr lang="en-US" sz="1600" dirty="0" smtClean="0"/>
              <a:t>-   If 8255 is free by default INTR is 1  ( by default INTR is high means 8255 keep interrupting to 8086, it’s depend upon the processor whether to  and when to entertain the interrupt </a:t>
            </a:r>
            <a:endParaRPr lang="en-US" sz="1600" dirty="0"/>
          </a:p>
        </p:txBody>
      </p:sp>
      <p:sp>
        <p:nvSpPr>
          <p:cNvPr id="84" name="Rectangle 83"/>
          <p:cNvSpPr/>
          <p:nvPr/>
        </p:nvSpPr>
        <p:spPr>
          <a:xfrm>
            <a:off x="5824392" y="2420014"/>
            <a:ext cx="6096000" cy="584775"/>
          </a:xfrm>
          <a:prstGeom prst="rect">
            <a:avLst/>
          </a:prstGeom>
        </p:spPr>
        <p:txBody>
          <a:bodyPr>
            <a:spAutoFit/>
          </a:bodyPr>
          <a:lstStyle/>
          <a:p>
            <a:r>
              <a:rPr lang="en-US" sz="1600" dirty="0" smtClean="0"/>
              <a:t>- When 8086 wants to send data to an O/P device it will send data to 8255 by making WR bar = 0</a:t>
            </a:r>
            <a:endParaRPr lang="en-US" sz="1600" dirty="0"/>
          </a:p>
        </p:txBody>
      </p:sp>
      <p:cxnSp>
        <p:nvCxnSpPr>
          <p:cNvPr id="85" name="Straight Arrow Connector 84">
            <a:extLst>
              <a:ext uri="{FF2B5EF4-FFF2-40B4-BE49-F238E27FC236}">
                <a16:creationId xmlns="" xmlns:a16="http://schemas.microsoft.com/office/drawing/2014/main" id="{66ADD321-EA10-4977-BFC9-12D33C945B2A}"/>
              </a:ext>
            </a:extLst>
          </p:cNvPr>
          <p:cNvCxnSpPr>
            <a:cxnSpLocks/>
          </p:cNvCxnSpPr>
          <p:nvPr/>
        </p:nvCxnSpPr>
        <p:spPr>
          <a:xfrm>
            <a:off x="3157975" y="2568564"/>
            <a:ext cx="841068" cy="801299"/>
          </a:xfrm>
          <a:prstGeom prst="straightConnector1">
            <a:avLst/>
          </a:prstGeom>
          <a:ln w="63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2811218" y="2394123"/>
            <a:ext cx="288862" cy="338554"/>
          </a:xfrm>
          <a:prstGeom prst="rect">
            <a:avLst/>
          </a:prstGeom>
          <a:ln>
            <a:solidFill>
              <a:schemeClr val="tx1"/>
            </a:solidFill>
          </a:ln>
        </p:spPr>
        <p:txBody>
          <a:bodyPr wrap="none">
            <a:spAutoFit/>
          </a:bodyPr>
          <a:lstStyle/>
          <a:p>
            <a:r>
              <a:rPr lang="en-US" sz="1600" b="1" dirty="0" smtClean="0">
                <a:solidFill>
                  <a:srgbClr val="FF0000"/>
                </a:solidFill>
              </a:rPr>
              <a:t>3</a:t>
            </a:r>
            <a:endParaRPr lang="en-IN" sz="1600" dirty="0"/>
          </a:p>
        </p:txBody>
      </p:sp>
      <p:grpSp>
        <p:nvGrpSpPr>
          <p:cNvPr id="94" name="Group 93"/>
          <p:cNvGrpSpPr/>
          <p:nvPr/>
        </p:nvGrpSpPr>
        <p:grpSpPr>
          <a:xfrm>
            <a:off x="5027619" y="5074889"/>
            <a:ext cx="285807" cy="274712"/>
            <a:chOff x="5257802" y="1415743"/>
            <a:chExt cx="285807" cy="274712"/>
          </a:xfrm>
        </p:grpSpPr>
        <p:cxnSp>
          <p:nvCxnSpPr>
            <p:cNvPr id="95" name="Straight Connector 94"/>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0" name="Rectangle 99"/>
          <p:cNvSpPr/>
          <p:nvPr/>
        </p:nvSpPr>
        <p:spPr>
          <a:xfrm>
            <a:off x="5839722" y="4632928"/>
            <a:ext cx="6096000" cy="584775"/>
          </a:xfrm>
          <a:prstGeom prst="rect">
            <a:avLst/>
          </a:prstGeom>
        </p:spPr>
        <p:txBody>
          <a:bodyPr>
            <a:spAutoFit/>
          </a:bodyPr>
          <a:lstStyle/>
          <a:p>
            <a:r>
              <a:rPr lang="en-US" sz="1600" dirty="0" smtClean="0"/>
              <a:t>- Once the data received by device and </a:t>
            </a:r>
            <a:r>
              <a:rPr lang="en-US" sz="1600" dirty="0" err="1" smtClean="0"/>
              <a:t>ack</a:t>
            </a:r>
            <a:r>
              <a:rPr lang="en-US" sz="1600" dirty="0" smtClean="0"/>
              <a:t> bar =0 , 8255 will make OBF bar = 1.</a:t>
            </a:r>
            <a:endParaRPr lang="en-US" sz="1600" dirty="0"/>
          </a:p>
        </p:txBody>
      </p:sp>
      <p:sp>
        <p:nvSpPr>
          <p:cNvPr id="101" name="Rectangle 100"/>
          <p:cNvSpPr/>
          <p:nvPr/>
        </p:nvSpPr>
        <p:spPr>
          <a:xfrm>
            <a:off x="5913418" y="5253589"/>
            <a:ext cx="6096000" cy="338554"/>
          </a:xfrm>
          <a:prstGeom prst="rect">
            <a:avLst/>
          </a:prstGeom>
        </p:spPr>
        <p:txBody>
          <a:bodyPr>
            <a:spAutoFit/>
          </a:bodyPr>
          <a:lstStyle/>
          <a:p>
            <a:r>
              <a:rPr lang="en-US" sz="1600" dirty="0" smtClean="0"/>
              <a:t>- 8255 will make INTR = 1 as soon as data is received by device</a:t>
            </a:r>
            <a:endParaRPr lang="en-US" sz="1600" dirty="0"/>
          </a:p>
        </p:txBody>
      </p:sp>
      <p:grpSp>
        <p:nvGrpSpPr>
          <p:cNvPr id="102" name="Group 101"/>
          <p:cNvGrpSpPr/>
          <p:nvPr/>
        </p:nvGrpSpPr>
        <p:grpSpPr>
          <a:xfrm>
            <a:off x="1678979" y="5040283"/>
            <a:ext cx="567433" cy="276098"/>
            <a:chOff x="4976176" y="1415743"/>
            <a:chExt cx="567433" cy="276098"/>
          </a:xfrm>
        </p:grpSpPr>
        <p:cxnSp>
          <p:nvCxnSpPr>
            <p:cNvPr id="103" name="Straight Connector 102"/>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228611" y="5036568"/>
            <a:ext cx="362463" cy="382333"/>
            <a:chOff x="2228611" y="5036568"/>
            <a:chExt cx="362463" cy="382333"/>
          </a:xfrm>
        </p:grpSpPr>
        <p:cxnSp>
          <p:nvCxnSpPr>
            <p:cNvPr id="110" name="Straight Connector 109"/>
            <p:cNvCxnSpPr/>
            <p:nvPr/>
          </p:nvCxnSpPr>
          <p:spPr>
            <a:xfrm>
              <a:off x="2237742" y="5036568"/>
              <a:ext cx="0" cy="382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2228611" y="5408127"/>
              <a:ext cx="3624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175154" y="1342267"/>
            <a:ext cx="824047" cy="274712"/>
            <a:chOff x="2175154" y="1342267"/>
            <a:chExt cx="824047" cy="274712"/>
          </a:xfrm>
        </p:grpSpPr>
        <p:grpSp>
          <p:nvGrpSpPr>
            <p:cNvPr id="106" name="Group 105"/>
            <p:cNvGrpSpPr/>
            <p:nvPr/>
          </p:nvGrpSpPr>
          <p:grpSpPr>
            <a:xfrm>
              <a:off x="2175154" y="1342267"/>
              <a:ext cx="556733" cy="274712"/>
              <a:chOff x="4701069" y="1417129"/>
              <a:chExt cx="556733" cy="274712"/>
            </a:xfrm>
          </p:grpSpPr>
          <p:cxnSp>
            <p:nvCxnSpPr>
              <p:cNvPr id="107" name="Straight Connector 106"/>
              <p:cNvCxnSpPr/>
              <p:nvPr/>
            </p:nvCxnSpPr>
            <p:spPr>
              <a:xfrm>
                <a:off x="4701069" y="1417129"/>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52" name="Group 1051"/>
            <p:cNvGrpSpPr/>
            <p:nvPr/>
          </p:nvGrpSpPr>
          <p:grpSpPr>
            <a:xfrm>
              <a:off x="2731887" y="1344791"/>
              <a:ext cx="267314" cy="272188"/>
              <a:chOff x="2731887" y="1344791"/>
              <a:chExt cx="267314" cy="272188"/>
            </a:xfrm>
          </p:grpSpPr>
          <p:cxnSp>
            <p:nvCxnSpPr>
              <p:cNvPr id="119" name="Straight Connector 118"/>
              <p:cNvCxnSpPr/>
              <p:nvPr/>
            </p:nvCxnSpPr>
            <p:spPr>
              <a:xfrm>
                <a:off x="2731887" y="1344791"/>
                <a:ext cx="0" cy="2721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2736274" y="1344791"/>
                <a:ext cx="262927"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4841882" y="1417129"/>
            <a:ext cx="556733" cy="274712"/>
            <a:chOff x="4841882" y="1417129"/>
            <a:chExt cx="556733" cy="274712"/>
          </a:xfrm>
        </p:grpSpPr>
        <p:cxnSp>
          <p:nvCxnSpPr>
            <p:cNvPr id="127" name="Straight Connector 126"/>
            <p:cNvCxnSpPr/>
            <p:nvPr/>
          </p:nvCxnSpPr>
          <p:spPr>
            <a:xfrm>
              <a:off x="5259582"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41882" y="1417129"/>
              <a:ext cx="556733" cy="274712"/>
              <a:chOff x="4841882" y="1417129"/>
              <a:chExt cx="556733" cy="274712"/>
            </a:xfrm>
          </p:grpSpPr>
          <p:grpSp>
            <p:nvGrpSpPr>
              <p:cNvPr id="1035" name="Group 1034"/>
              <p:cNvGrpSpPr/>
              <p:nvPr/>
            </p:nvGrpSpPr>
            <p:grpSpPr>
              <a:xfrm>
                <a:off x="4841882" y="1417129"/>
                <a:ext cx="415920" cy="274712"/>
                <a:chOff x="4841882" y="1417129"/>
                <a:chExt cx="415920" cy="274712"/>
              </a:xfrm>
            </p:grpSpPr>
            <p:cxnSp>
              <p:nvCxnSpPr>
                <p:cNvPr id="77" name="Straight Connector 76"/>
                <p:cNvCxnSpPr/>
                <p:nvPr/>
              </p:nvCxnSpPr>
              <p:spPr>
                <a:xfrm flipV="1">
                  <a:off x="4841882" y="1417129"/>
                  <a:ext cx="140813" cy="594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82695" y="1417129"/>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p:cNvCxnSpPr/>
              <p:nvPr/>
            </p:nvCxnSpPr>
            <p:spPr>
              <a:xfrm>
                <a:off x="5257802" y="1423074"/>
                <a:ext cx="140813"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1" name="Straight Connector 130"/>
          <p:cNvCxnSpPr/>
          <p:nvPr/>
        </p:nvCxnSpPr>
        <p:spPr>
          <a:xfrm>
            <a:off x="4740187" y="5082046"/>
            <a:ext cx="9130" cy="2784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4740187" y="5349699"/>
            <a:ext cx="263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615830" y="5119078"/>
            <a:ext cx="534121" cy="338554"/>
            <a:chOff x="3731982" y="5798015"/>
            <a:chExt cx="534121" cy="338554"/>
          </a:xfrm>
        </p:grpSpPr>
        <p:sp>
          <p:nvSpPr>
            <p:cNvPr id="54" name="Rectangle 53"/>
            <p:cNvSpPr/>
            <p:nvPr/>
          </p:nvSpPr>
          <p:spPr>
            <a:xfrm>
              <a:off x="3731982" y="5798015"/>
              <a:ext cx="534121" cy="338554"/>
            </a:xfrm>
            <a:prstGeom prst="rect">
              <a:avLst/>
            </a:prstGeom>
          </p:spPr>
          <p:txBody>
            <a:bodyPr wrap="none">
              <a:spAutoFit/>
            </a:bodyPr>
            <a:lstStyle/>
            <a:p>
              <a:r>
                <a:rPr lang="en-US" sz="1600" b="1" dirty="0" smtClean="0">
                  <a:solidFill>
                    <a:srgbClr val="FF0000"/>
                  </a:solidFill>
                </a:rPr>
                <a:t>OBF</a:t>
              </a:r>
              <a:endParaRPr lang="en-IN" sz="1600" dirty="0"/>
            </a:p>
          </p:txBody>
        </p:sp>
        <p:cxnSp>
          <p:nvCxnSpPr>
            <p:cNvPr id="83" name="Straight Connector 82"/>
            <p:cNvCxnSpPr/>
            <p:nvPr/>
          </p:nvCxnSpPr>
          <p:spPr>
            <a:xfrm>
              <a:off x="3783899" y="5800089"/>
              <a:ext cx="4302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5913418" y="1118354"/>
            <a:ext cx="6096000" cy="584775"/>
          </a:xfrm>
          <a:prstGeom prst="rect">
            <a:avLst/>
          </a:prstGeom>
        </p:spPr>
        <p:txBody>
          <a:bodyPr>
            <a:spAutoFit/>
          </a:bodyPr>
          <a:lstStyle/>
          <a:p>
            <a:r>
              <a:rPr lang="en-US" sz="1600" dirty="0"/>
              <a:t>-  </a:t>
            </a:r>
            <a:r>
              <a:rPr lang="en-US" sz="1600" dirty="0" smtClean="0"/>
              <a:t>Instead of performing polling (continuously keep checking) by 8086, 8255 will inform by itself to 8086 whether it has free or not.  </a:t>
            </a:r>
            <a:endParaRPr lang="en-US" sz="1600" dirty="0"/>
          </a:p>
        </p:txBody>
      </p:sp>
      <p:sp>
        <p:nvSpPr>
          <p:cNvPr id="87" name="Rectangle 86"/>
          <p:cNvSpPr/>
          <p:nvPr/>
        </p:nvSpPr>
        <p:spPr>
          <a:xfrm>
            <a:off x="5839722" y="3020426"/>
            <a:ext cx="6096000" cy="830997"/>
          </a:xfrm>
          <a:prstGeom prst="rect">
            <a:avLst/>
          </a:prstGeom>
        </p:spPr>
        <p:txBody>
          <a:bodyPr>
            <a:spAutoFit/>
          </a:bodyPr>
          <a:lstStyle/>
          <a:p>
            <a:r>
              <a:rPr lang="en-US" sz="1600" dirty="0" smtClean="0"/>
              <a:t>- After receiving WR bar = 0, 8255 will immediately make INTR = 0, otherwise 8086 will keep sending the data to 8255 and 8255 will loss the previous data. </a:t>
            </a:r>
            <a:endParaRPr lang="en-US" sz="1600" dirty="0"/>
          </a:p>
        </p:txBody>
      </p:sp>
      <p:sp>
        <p:nvSpPr>
          <p:cNvPr id="89" name="Rectangle 88"/>
          <p:cNvSpPr/>
          <p:nvPr/>
        </p:nvSpPr>
        <p:spPr>
          <a:xfrm>
            <a:off x="5839722" y="3851062"/>
            <a:ext cx="6096000" cy="338554"/>
          </a:xfrm>
          <a:prstGeom prst="rect">
            <a:avLst/>
          </a:prstGeom>
        </p:spPr>
        <p:txBody>
          <a:bodyPr>
            <a:spAutoFit/>
          </a:bodyPr>
          <a:lstStyle/>
          <a:p>
            <a:r>
              <a:rPr lang="en-US" sz="1600" dirty="0" smtClean="0"/>
              <a:t>- 8255 will put the data on port and make OBF bar = 0 </a:t>
            </a:r>
            <a:endParaRPr lang="en-US" sz="1600" dirty="0"/>
          </a:p>
        </p:txBody>
      </p:sp>
      <p:sp>
        <p:nvSpPr>
          <p:cNvPr id="111" name="Rectangle 110"/>
          <p:cNvSpPr/>
          <p:nvPr/>
        </p:nvSpPr>
        <p:spPr>
          <a:xfrm>
            <a:off x="5839722" y="4260245"/>
            <a:ext cx="6096000" cy="338554"/>
          </a:xfrm>
          <a:prstGeom prst="rect">
            <a:avLst/>
          </a:prstGeom>
        </p:spPr>
        <p:txBody>
          <a:bodyPr>
            <a:spAutoFit/>
          </a:bodyPr>
          <a:lstStyle/>
          <a:p>
            <a:r>
              <a:rPr lang="en-US" sz="1600" dirty="0" smtClean="0"/>
              <a:t>- Device will give the acknowledgment to 8255 by sending ACK bar = 0 </a:t>
            </a:r>
            <a:endParaRPr lang="en-US" sz="1600" dirty="0"/>
          </a:p>
        </p:txBody>
      </p:sp>
      <p:cxnSp>
        <p:nvCxnSpPr>
          <p:cNvPr id="115" name="Straight Connector 114"/>
          <p:cNvCxnSpPr/>
          <p:nvPr/>
        </p:nvCxnSpPr>
        <p:spPr>
          <a:xfrm flipH="1">
            <a:off x="4476962" y="5074889"/>
            <a:ext cx="263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2315967" y="5130205"/>
            <a:ext cx="567433" cy="276098"/>
            <a:chOff x="4976176" y="1415743"/>
            <a:chExt cx="567433" cy="276098"/>
          </a:xfrm>
        </p:grpSpPr>
        <p:cxnSp>
          <p:nvCxnSpPr>
            <p:cNvPr id="117" name="Straight Connector 116"/>
            <p:cNvCxnSpPr/>
            <p:nvPr/>
          </p:nvCxnSpPr>
          <p:spPr>
            <a:xfrm>
              <a:off x="5261983" y="1426617"/>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257802" y="1415743"/>
              <a:ext cx="0" cy="2747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976176" y="1691841"/>
              <a:ext cx="28162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a:off x="1476201" y="4414514"/>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24" name="Rectangle 123"/>
          <p:cNvSpPr/>
          <p:nvPr/>
        </p:nvSpPr>
        <p:spPr>
          <a:xfrm>
            <a:off x="4149951" y="1877804"/>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
        <p:nvSpPr>
          <p:cNvPr id="125" name="Rectangle 124"/>
          <p:cNvSpPr/>
          <p:nvPr/>
        </p:nvSpPr>
        <p:spPr>
          <a:xfrm>
            <a:off x="3980591" y="4378783"/>
            <a:ext cx="791572" cy="338554"/>
          </a:xfrm>
          <a:prstGeom prst="rect">
            <a:avLst/>
          </a:prstGeom>
        </p:spPr>
        <p:txBody>
          <a:bodyPr wrap="square">
            <a:spAutoFit/>
          </a:bodyPr>
          <a:lstStyle/>
          <a:p>
            <a:r>
              <a:rPr lang="en-US" sz="1600" b="1" dirty="0" smtClean="0">
                <a:solidFill>
                  <a:srgbClr val="FF0000"/>
                </a:solidFill>
              </a:rPr>
              <a:t>PC s/g</a:t>
            </a:r>
            <a:endParaRPr lang="en-IN" sz="1600" dirty="0"/>
          </a:p>
        </p:txBody>
      </p:sp>
    </p:spTree>
    <p:extLst>
      <p:ext uri="{BB962C8B-B14F-4D97-AF65-F5344CB8AC3E}">
        <p14:creationId xmlns:p14="http://schemas.microsoft.com/office/powerpoint/2010/main" val="148776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par>
                                <p:cTn id="31" presetID="10" presetClass="entr" presetSubtype="0" fill="hold" nodeType="with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fade">
                                      <p:cBhvr>
                                        <p:cTn id="33" dur="500"/>
                                        <p:tgtEl>
                                          <p:spTgt spid="10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fade">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fade">
                                      <p:cBhvr>
                                        <p:cTn id="69" dur="500"/>
                                        <p:tgtEl>
                                          <p:spTgt spid="8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fade">
                                      <p:cBhvr>
                                        <p:cTn id="74" dur="500"/>
                                        <p:tgtEl>
                                          <p:spTgt spid="8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par>
                                <p:cTn id="80" presetID="10" presetClass="entr" presetSubtype="0"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childTnLst>
                                </p:cTn>
                              </p:par>
                              <p:par>
                                <p:cTn id="83" presetID="10" presetClass="entr" presetSubtype="0" fill="hold" nodeType="withEffect">
                                  <p:stCondLst>
                                    <p:cond delay="0"/>
                                  </p:stCondLst>
                                  <p:childTnLst>
                                    <p:set>
                                      <p:cBhvr>
                                        <p:cTn id="84" dur="1" fill="hold">
                                          <p:stCondLst>
                                            <p:cond delay="0"/>
                                          </p:stCondLst>
                                        </p:cTn>
                                        <p:tgtEl>
                                          <p:spTgt spid="131"/>
                                        </p:tgtEl>
                                        <p:attrNameLst>
                                          <p:attrName>style.visibility</p:attrName>
                                        </p:attrNameLst>
                                      </p:cBhvr>
                                      <p:to>
                                        <p:strVal val="visible"/>
                                      </p:to>
                                    </p:set>
                                    <p:animEffect transition="in" filter="fade">
                                      <p:cBhvr>
                                        <p:cTn id="85" dur="500"/>
                                        <p:tgtEl>
                                          <p:spTgt spid="131"/>
                                        </p:tgtEl>
                                      </p:cBhvr>
                                    </p:animEffect>
                                  </p:childTnLst>
                                </p:cTn>
                              </p:par>
                              <p:par>
                                <p:cTn id="86" presetID="10" presetClass="entr" presetSubtype="0" fill="hold" nodeType="withEffect">
                                  <p:stCondLst>
                                    <p:cond delay="0"/>
                                  </p:stCondLst>
                                  <p:childTnLst>
                                    <p:set>
                                      <p:cBhvr>
                                        <p:cTn id="87" dur="1" fill="hold">
                                          <p:stCondLst>
                                            <p:cond delay="0"/>
                                          </p:stCondLst>
                                        </p:cTn>
                                        <p:tgtEl>
                                          <p:spTgt spid="115"/>
                                        </p:tgtEl>
                                        <p:attrNameLst>
                                          <p:attrName>style.visibility</p:attrName>
                                        </p:attrNameLst>
                                      </p:cBhvr>
                                      <p:to>
                                        <p:strVal val="visible"/>
                                      </p:to>
                                    </p:set>
                                    <p:animEffect transition="in" filter="fade">
                                      <p:cBhvr>
                                        <p:cTn id="88" dur="500"/>
                                        <p:tgtEl>
                                          <p:spTgt spid="115"/>
                                        </p:tgtEl>
                                      </p:cBhvr>
                                    </p:animEffect>
                                  </p:childTnLst>
                                </p:cTn>
                              </p:par>
                              <p:par>
                                <p:cTn id="89" presetID="10" presetClass="entr" presetSubtype="0" fill="hold"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fade">
                                      <p:cBhvr>
                                        <p:cTn id="91" dur="500"/>
                                        <p:tgtEl>
                                          <p:spTgt spid="13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fade">
                                      <p:cBhvr>
                                        <p:cTn id="96" dur="500"/>
                                        <p:tgtEl>
                                          <p:spTgt spid="11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025"/>
                                        </p:tgtEl>
                                        <p:attrNameLst>
                                          <p:attrName>style.visibility</p:attrName>
                                        </p:attrNameLst>
                                      </p:cBhvr>
                                      <p:to>
                                        <p:strVal val="visible"/>
                                      </p:to>
                                    </p:set>
                                    <p:animEffect transition="in" filter="fade">
                                      <p:cBhvr>
                                        <p:cTn id="101" dur="500"/>
                                        <p:tgtEl>
                                          <p:spTgt spid="1025"/>
                                        </p:tgtEl>
                                      </p:cBhvr>
                                    </p:animEffect>
                                  </p:childTnLst>
                                </p:cTn>
                              </p:par>
                              <p:par>
                                <p:cTn id="102" presetID="10" presetClass="entr" presetSubtype="0" fill="hold" nodeType="withEffect">
                                  <p:stCondLst>
                                    <p:cond delay="0"/>
                                  </p:stCondLst>
                                  <p:childTnLst>
                                    <p:set>
                                      <p:cBhvr>
                                        <p:cTn id="103" dur="1" fill="hold">
                                          <p:stCondLst>
                                            <p:cond delay="0"/>
                                          </p:stCondLst>
                                        </p:cTn>
                                        <p:tgtEl>
                                          <p:spTgt spid="1030"/>
                                        </p:tgtEl>
                                        <p:attrNameLst>
                                          <p:attrName>style.visibility</p:attrName>
                                        </p:attrNameLst>
                                      </p:cBhvr>
                                      <p:to>
                                        <p:strVal val="visible"/>
                                      </p:to>
                                    </p:set>
                                    <p:animEffect transition="in" filter="fade">
                                      <p:cBhvr>
                                        <p:cTn id="104" dur="500"/>
                                        <p:tgtEl>
                                          <p:spTgt spid="1030"/>
                                        </p:tgtEl>
                                      </p:cBhvr>
                                    </p:animEffect>
                                  </p:childTnLst>
                                </p:cTn>
                              </p:par>
                              <p:par>
                                <p:cTn id="105" presetID="10"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1"/>
                                        </p:tgtEl>
                                        <p:attrNameLst>
                                          <p:attrName>style.visibility</p:attrName>
                                        </p:attrNameLst>
                                      </p:cBhvr>
                                      <p:to>
                                        <p:strVal val="visible"/>
                                      </p:to>
                                    </p:set>
                                    <p:animEffect transition="in" filter="fade">
                                      <p:cBhvr>
                                        <p:cTn id="122" dur="500"/>
                                        <p:tgtEl>
                                          <p:spTgt spid="101"/>
                                        </p:tgtEl>
                                      </p:cBhvr>
                                    </p:animEffect>
                                  </p:childTnLst>
                                </p:cTn>
                              </p:par>
                              <p:par>
                                <p:cTn id="123" presetID="10" presetClass="entr" presetSubtype="0" fill="hold" nodeType="withEffect">
                                  <p:stCondLst>
                                    <p:cond delay="0"/>
                                  </p:stCondLst>
                                  <p:childTnLst>
                                    <p:set>
                                      <p:cBhvr>
                                        <p:cTn id="124" dur="1" fill="hold">
                                          <p:stCondLst>
                                            <p:cond delay="0"/>
                                          </p:stCondLst>
                                        </p:cTn>
                                        <p:tgtEl>
                                          <p:spTgt spid="116"/>
                                        </p:tgtEl>
                                        <p:attrNameLst>
                                          <p:attrName>style.visibility</p:attrName>
                                        </p:attrNameLst>
                                      </p:cBhvr>
                                      <p:to>
                                        <p:strVal val="visible"/>
                                      </p:to>
                                    </p:set>
                                    <p:animEffect transition="in" filter="fade">
                                      <p:cBhvr>
                                        <p:cTn id="125" dur="500"/>
                                        <p:tgtEl>
                                          <p:spTgt spid="11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23"/>
                                        </p:tgtEl>
                                        <p:attrNameLst>
                                          <p:attrName>style.visibility</p:attrName>
                                        </p:attrNameLst>
                                      </p:cBhvr>
                                      <p:to>
                                        <p:strVal val="visible"/>
                                      </p:to>
                                    </p:set>
                                    <p:animEffect transition="in" filter="fade">
                                      <p:cBhvr>
                                        <p:cTn id="130" dur="500"/>
                                        <p:tgtEl>
                                          <p:spTgt spid="123"/>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24"/>
                                        </p:tgtEl>
                                        <p:attrNameLst>
                                          <p:attrName>style.visibility</p:attrName>
                                        </p:attrNameLst>
                                      </p:cBhvr>
                                      <p:to>
                                        <p:strVal val="visible"/>
                                      </p:to>
                                    </p:set>
                                    <p:animEffect transition="in" filter="fade">
                                      <p:cBhvr>
                                        <p:cTn id="135" dur="500"/>
                                        <p:tgtEl>
                                          <p:spTgt spid="12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25"/>
                                        </p:tgtEl>
                                        <p:attrNameLst>
                                          <p:attrName>style.visibility</p:attrName>
                                        </p:attrNameLst>
                                      </p:cBhvr>
                                      <p:to>
                                        <p:strVal val="visible"/>
                                      </p:to>
                                    </p:set>
                                    <p:animEffect transition="in" filter="fade">
                                      <p:cBhvr>
                                        <p:cTn id="14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3" grpId="0"/>
      <p:bldP spid="1032" grpId="0"/>
      <p:bldP spid="76" grpId="0"/>
      <p:bldP spid="84" grpId="0"/>
      <p:bldP spid="92" grpId="0" animBg="1"/>
      <p:bldP spid="100" grpId="0"/>
      <p:bldP spid="101" grpId="0"/>
      <p:bldP spid="86" grpId="0"/>
      <p:bldP spid="87" grpId="0"/>
      <p:bldP spid="89" grpId="0"/>
      <p:bldP spid="111" grpId="0"/>
      <p:bldP spid="123" grpId="0"/>
      <p:bldP spid="124" grpId="0"/>
      <p:bldP spid="1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151" y="189154"/>
            <a:ext cx="11323608" cy="923330"/>
          </a:xfrm>
          <a:prstGeom prst="rect">
            <a:avLst/>
          </a:prstGeom>
        </p:spPr>
        <p:txBody>
          <a:bodyPr wrap="square">
            <a:spAutoFit/>
          </a:bodyPr>
          <a:lstStyle/>
          <a:p>
            <a:r>
              <a:rPr lang="en-US" b="1" dirty="0"/>
              <a:t>8 LEDs are connected with port A of 8255 and 8 switches are connected with port B. Write a program to send alternate ON-OFF pattern for connected LED's and receiving all ones from connected switches. Assume and mention addresses for 8255. </a:t>
            </a:r>
            <a:endParaRPr lang="en-IN" b="1" dirty="0"/>
          </a:p>
        </p:txBody>
      </p:sp>
      <p:sp>
        <p:nvSpPr>
          <p:cNvPr id="5" name="Rectangle 4">
            <a:extLst>
              <a:ext uri="{FF2B5EF4-FFF2-40B4-BE49-F238E27FC236}">
                <a16:creationId xmlns="" xmlns:a16="http://schemas.microsoft.com/office/drawing/2014/main" id="{FB42A217-6F69-418C-9F3E-C3AEF638D87C}"/>
              </a:ext>
            </a:extLst>
          </p:cNvPr>
          <p:cNvSpPr/>
          <p:nvPr/>
        </p:nvSpPr>
        <p:spPr>
          <a:xfrm>
            <a:off x="5280533" y="1401517"/>
            <a:ext cx="1296304" cy="25517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0000"/>
              </a:solidFill>
            </a:endParaRPr>
          </a:p>
        </p:txBody>
      </p:sp>
      <p:sp>
        <p:nvSpPr>
          <p:cNvPr id="6" name="Rectangle 5"/>
          <p:cNvSpPr/>
          <p:nvPr/>
        </p:nvSpPr>
        <p:spPr>
          <a:xfrm>
            <a:off x="5421976" y="1032185"/>
            <a:ext cx="1013418" cy="369332"/>
          </a:xfrm>
          <a:prstGeom prst="rect">
            <a:avLst/>
          </a:prstGeom>
        </p:spPr>
        <p:txBody>
          <a:bodyPr wrap="none">
            <a:spAutoFit/>
          </a:bodyPr>
          <a:lstStyle/>
          <a:p>
            <a:pPr algn="ctr"/>
            <a:r>
              <a:rPr lang="en-US" b="1" dirty="0">
                <a:solidFill>
                  <a:srgbClr val="FF0000"/>
                </a:solidFill>
              </a:rPr>
              <a:t>8255 PPI</a:t>
            </a:r>
          </a:p>
        </p:txBody>
      </p:sp>
      <p:sp>
        <p:nvSpPr>
          <p:cNvPr id="7" name="Rectangle 6"/>
          <p:cNvSpPr/>
          <p:nvPr/>
        </p:nvSpPr>
        <p:spPr>
          <a:xfrm>
            <a:off x="6072317" y="1565661"/>
            <a:ext cx="504520" cy="369332"/>
          </a:xfrm>
          <a:prstGeom prst="rect">
            <a:avLst/>
          </a:prstGeom>
        </p:spPr>
        <p:txBody>
          <a:bodyPr wrap="square">
            <a:spAutoFit/>
          </a:bodyPr>
          <a:lstStyle/>
          <a:p>
            <a:pPr algn="ctr"/>
            <a:r>
              <a:rPr lang="en-US" b="1" dirty="0" smtClean="0">
                <a:solidFill>
                  <a:srgbClr val="FF0000"/>
                </a:solidFill>
              </a:rPr>
              <a:t>PA</a:t>
            </a:r>
            <a:endParaRPr lang="en-US" b="1" dirty="0">
              <a:solidFill>
                <a:srgbClr val="FF0000"/>
              </a:solidFill>
            </a:endParaRPr>
          </a:p>
        </p:txBody>
      </p:sp>
      <p:sp>
        <p:nvSpPr>
          <p:cNvPr id="8" name="Rectangle 7"/>
          <p:cNvSpPr/>
          <p:nvPr/>
        </p:nvSpPr>
        <p:spPr>
          <a:xfrm>
            <a:off x="6070809" y="2432934"/>
            <a:ext cx="504520" cy="369332"/>
          </a:xfrm>
          <a:prstGeom prst="rect">
            <a:avLst/>
          </a:prstGeom>
        </p:spPr>
        <p:txBody>
          <a:bodyPr wrap="square">
            <a:spAutoFit/>
          </a:bodyPr>
          <a:lstStyle/>
          <a:p>
            <a:pPr algn="ctr"/>
            <a:r>
              <a:rPr lang="en-US" b="1" dirty="0" smtClean="0">
                <a:solidFill>
                  <a:srgbClr val="FF0000"/>
                </a:solidFill>
              </a:rPr>
              <a:t>PB</a:t>
            </a:r>
            <a:endParaRPr lang="en-US" b="1" dirty="0">
              <a:solidFill>
                <a:srgbClr val="FF0000"/>
              </a:solidFill>
            </a:endParaRPr>
          </a:p>
        </p:txBody>
      </p:sp>
      <p:sp>
        <p:nvSpPr>
          <p:cNvPr id="9" name="Rectangle 8"/>
          <p:cNvSpPr/>
          <p:nvPr/>
        </p:nvSpPr>
        <p:spPr>
          <a:xfrm>
            <a:off x="6070809" y="3234491"/>
            <a:ext cx="504520" cy="369332"/>
          </a:xfrm>
          <a:prstGeom prst="rect">
            <a:avLst/>
          </a:prstGeom>
        </p:spPr>
        <p:txBody>
          <a:bodyPr wrap="square">
            <a:spAutoFit/>
          </a:bodyPr>
          <a:lstStyle/>
          <a:p>
            <a:pPr algn="ctr"/>
            <a:r>
              <a:rPr lang="en-US" b="1" dirty="0" smtClean="0">
                <a:solidFill>
                  <a:srgbClr val="FF0000"/>
                </a:solidFill>
              </a:rPr>
              <a:t>PC</a:t>
            </a:r>
            <a:endParaRPr lang="en-US" b="1" dirty="0">
              <a:solidFill>
                <a:srgbClr val="FF0000"/>
              </a:solidFill>
            </a:endParaRPr>
          </a:p>
        </p:txBody>
      </p:sp>
      <p:sp>
        <p:nvSpPr>
          <p:cNvPr id="10" name="Rectangle 9"/>
          <p:cNvSpPr/>
          <p:nvPr/>
        </p:nvSpPr>
        <p:spPr>
          <a:xfrm>
            <a:off x="5076968" y="3031791"/>
            <a:ext cx="934165" cy="369332"/>
          </a:xfrm>
          <a:prstGeom prst="rect">
            <a:avLst/>
          </a:prstGeom>
        </p:spPr>
        <p:txBody>
          <a:bodyPr wrap="square">
            <a:spAutoFit/>
          </a:bodyPr>
          <a:lstStyle/>
          <a:p>
            <a:pPr algn="ctr"/>
            <a:r>
              <a:rPr lang="en-US" b="1" dirty="0" smtClean="0">
                <a:solidFill>
                  <a:srgbClr val="FF0000"/>
                </a:solidFill>
              </a:rPr>
              <a:t>CWR</a:t>
            </a:r>
            <a:endParaRPr lang="en-US" b="1" dirty="0">
              <a:solidFill>
                <a:srgbClr val="FF0000"/>
              </a:solidFill>
            </a:endParaRPr>
          </a:p>
        </p:txBody>
      </p:sp>
      <p:sp>
        <p:nvSpPr>
          <p:cNvPr id="11" name="Left-Right Arrow 10"/>
          <p:cNvSpPr/>
          <p:nvPr/>
        </p:nvSpPr>
        <p:spPr>
          <a:xfrm>
            <a:off x="4140623" y="1510944"/>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2" name="Rectangle 11"/>
          <p:cNvSpPr/>
          <p:nvPr/>
        </p:nvSpPr>
        <p:spPr>
          <a:xfrm>
            <a:off x="4244296" y="1172390"/>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graphicFrame>
        <p:nvGraphicFramePr>
          <p:cNvPr id="13" name="Table 12"/>
          <p:cNvGraphicFramePr>
            <a:graphicFrameLocks noGrp="1"/>
          </p:cNvGraphicFramePr>
          <p:nvPr>
            <p:extLst>
              <p:ext uri="{D42A27DB-BD31-4B8C-83A1-F6EECF244321}">
                <p14:modId xmlns:p14="http://schemas.microsoft.com/office/powerpoint/2010/main" val="810661430"/>
              </p:ext>
            </p:extLst>
          </p:nvPr>
        </p:nvGraphicFramePr>
        <p:xfrm>
          <a:off x="9065279" y="4234330"/>
          <a:ext cx="2723661" cy="1854200"/>
        </p:xfrm>
        <a:graphic>
          <a:graphicData uri="http://schemas.openxmlformats.org/drawingml/2006/table">
            <a:tbl>
              <a:tblPr firstRow="1" bandRow="1"/>
              <a:tblGrid>
                <a:gridCol w="907887"/>
                <a:gridCol w="907887"/>
                <a:gridCol w="907887"/>
              </a:tblGrid>
              <a:tr h="370840">
                <a:tc>
                  <a:txBody>
                    <a:bodyPr/>
                    <a:lstStyle/>
                    <a:p>
                      <a:pPr algn="ctr"/>
                      <a:r>
                        <a:rPr lang="en-US" b="1" baseline="0"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a:t>
                      </a:r>
                      <a:endParaRPr lang="en-IN" b="1" dirty="0" smtClean="0"/>
                    </a:p>
                  </a:txBody>
                  <a:tcPr/>
                </a:tc>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A</a:t>
                      </a:r>
                      <a:endParaRPr lang="en-IN" b="1" dirty="0" smtClean="0"/>
                    </a:p>
                  </a:txBody>
                  <a:tcPr/>
                </a:tc>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B</a:t>
                      </a:r>
                      <a:endParaRPr lang="en-IN" b="1" dirty="0" smtClean="0"/>
                    </a:p>
                  </a:txBody>
                  <a:tcPr/>
                </a:tc>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C</a:t>
                      </a:r>
                      <a:endParaRPr lang="en-IN" b="1" dirty="0" smtClean="0"/>
                    </a:p>
                  </a:txBody>
                  <a:tcPr/>
                </a:tc>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CWR</a:t>
                      </a:r>
                      <a:endParaRPr lang="en-IN" b="1" dirty="0" smtClean="0"/>
                    </a:p>
                  </a:txBody>
                  <a:tcPr/>
                </a:tc>
              </a:tr>
            </a:tbl>
          </a:graphicData>
        </a:graphic>
      </p:graphicFrame>
      <p:sp>
        <p:nvSpPr>
          <p:cNvPr id="14" name="Rectangle 13"/>
          <p:cNvSpPr/>
          <p:nvPr/>
        </p:nvSpPr>
        <p:spPr>
          <a:xfrm>
            <a:off x="5194036" y="2209858"/>
            <a:ext cx="504520" cy="646331"/>
          </a:xfrm>
          <a:prstGeom prst="rect">
            <a:avLst/>
          </a:prstGeom>
        </p:spPr>
        <p:txBody>
          <a:bodyPr wrap="square">
            <a:spAutoFit/>
          </a:bodyPr>
          <a:lstStyle/>
          <a:p>
            <a:pPr algn="ctr"/>
            <a:r>
              <a:rPr lang="en-US" b="1" dirty="0" smtClean="0">
                <a:solidFill>
                  <a:srgbClr val="FF0000"/>
                </a:solidFill>
              </a:rPr>
              <a:t>A1</a:t>
            </a:r>
          </a:p>
          <a:p>
            <a:pPr algn="ctr"/>
            <a:r>
              <a:rPr lang="en-US" b="1" dirty="0" smtClean="0">
                <a:solidFill>
                  <a:srgbClr val="FF0000"/>
                </a:solidFill>
              </a:rPr>
              <a:t>A0</a:t>
            </a:r>
            <a:endParaRPr lang="en-US" b="1" dirty="0">
              <a:solidFill>
                <a:srgbClr val="FF0000"/>
              </a:solidFill>
            </a:endParaRPr>
          </a:p>
        </p:txBody>
      </p:sp>
      <p:cxnSp>
        <p:nvCxnSpPr>
          <p:cNvPr id="15" name="Straight Arrow Connector 14">
            <a:extLst>
              <a:ext uri="{FF2B5EF4-FFF2-40B4-BE49-F238E27FC236}">
                <a16:creationId xmlns="" xmlns:a16="http://schemas.microsoft.com/office/drawing/2014/main" id="{66ADD321-EA10-4977-BFC9-12D33C945B2A}"/>
              </a:ext>
            </a:extLst>
          </p:cNvPr>
          <p:cNvCxnSpPr>
            <a:cxnSpLocks/>
          </p:cNvCxnSpPr>
          <p:nvPr/>
        </p:nvCxnSpPr>
        <p:spPr>
          <a:xfrm>
            <a:off x="4739477" y="2432934"/>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66ADD321-EA10-4977-BFC9-12D33C945B2A}"/>
              </a:ext>
            </a:extLst>
          </p:cNvPr>
          <p:cNvCxnSpPr>
            <a:cxnSpLocks/>
          </p:cNvCxnSpPr>
          <p:nvPr/>
        </p:nvCxnSpPr>
        <p:spPr>
          <a:xfrm>
            <a:off x="4739477" y="2677378"/>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34957" y="2209858"/>
            <a:ext cx="504520" cy="646331"/>
          </a:xfrm>
          <a:prstGeom prst="rect">
            <a:avLst/>
          </a:prstGeom>
        </p:spPr>
        <p:txBody>
          <a:bodyPr wrap="square">
            <a:spAutoFit/>
          </a:bodyPr>
          <a:lstStyle/>
          <a:p>
            <a:pPr algn="ctr"/>
            <a:r>
              <a:rPr lang="en-US" b="1" dirty="0" smtClean="0">
                <a:solidFill>
                  <a:srgbClr val="FF0000"/>
                </a:solidFill>
              </a:rPr>
              <a:t>A2</a:t>
            </a:r>
          </a:p>
          <a:p>
            <a:pPr algn="ctr"/>
            <a:r>
              <a:rPr lang="en-US" b="1" dirty="0" smtClean="0">
                <a:solidFill>
                  <a:srgbClr val="FF0000"/>
                </a:solidFill>
              </a:rPr>
              <a:t>A1</a:t>
            </a:r>
            <a:endParaRPr lang="en-US" b="1" dirty="0">
              <a:solidFill>
                <a:srgbClr val="FF0000"/>
              </a:solidFill>
            </a:endParaRPr>
          </a:p>
        </p:txBody>
      </p:sp>
      <p:sp>
        <p:nvSpPr>
          <p:cNvPr id="18" name="Oval 17"/>
          <p:cNvSpPr/>
          <p:nvPr/>
        </p:nvSpPr>
        <p:spPr>
          <a:xfrm>
            <a:off x="5857472" y="3953239"/>
            <a:ext cx="71213" cy="121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flipH="1">
            <a:off x="5893078" y="4074385"/>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019618" y="4536112"/>
            <a:ext cx="18734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05738" y="4234330"/>
            <a:ext cx="2" cy="528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3705738" y="4234330"/>
            <a:ext cx="313880" cy="301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05738" y="4536112"/>
            <a:ext cx="313880" cy="226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072226" y="4385221"/>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072228" y="4649280"/>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072225" y="3923494"/>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43899" y="3923494"/>
            <a:ext cx="5283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84765" y="1970203"/>
            <a:ext cx="1766012" cy="3411564"/>
            <a:chOff x="8685788" y="3324453"/>
            <a:chExt cx="1766012" cy="3411564"/>
          </a:xfrm>
        </p:grpSpPr>
        <p:sp>
          <p:nvSpPr>
            <p:cNvPr id="29" name="Rectangle 28"/>
            <p:cNvSpPr/>
            <p:nvPr/>
          </p:nvSpPr>
          <p:spPr>
            <a:xfrm>
              <a:off x="8701693" y="4067246"/>
              <a:ext cx="1496291" cy="2422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74138  </a:t>
              </a:r>
            </a:p>
            <a:p>
              <a:pPr algn="ctr"/>
              <a:r>
                <a:rPr lang="en-IN" sz="1400" dirty="0" smtClean="0">
                  <a:solidFill>
                    <a:schemeClr val="tx1"/>
                  </a:solidFill>
                </a:rPr>
                <a:t>3:8</a:t>
              </a:r>
            </a:p>
            <a:p>
              <a:pPr algn="ctr"/>
              <a:r>
                <a:rPr lang="en-IN" sz="1400" dirty="0" smtClean="0">
                  <a:solidFill>
                    <a:schemeClr val="tx1"/>
                  </a:solidFill>
                </a:rPr>
                <a:t> decoder</a:t>
              </a:r>
              <a:endParaRPr lang="en-IN" sz="1400" dirty="0">
                <a:solidFill>
                  <a:schemeClr val="tx1"/>
                </a:solidFill>
              </a:endParaRPr>
            </a:p>
          </p:txBody>
        </p:sp>
        <p:sp>
          <p:nvSpPr>
            <p:cNvPr id="30" name="TextBox 29"/>
            <p:cNvSpPr txBox="1"/>
            <p:nvPr/>
          </p:nvSpPr>
          <p:spPr>
            <a:xfrm>
              <a:off x="8685789" y="4249529"/>
              <a:ext cx="598273" cy="307777"/>
            </a:xfrm>
            <a:prstGeom prst="rect">
              <a:avLst/>
            </a:prstGeom>
            <a:noFill/>
          </p:spPr>
          <p:txBody>
            <a:bodyPr wrap="square" rtlCol="0">
              <a:spAutoFit/>
            </a:bodyPr>
            <a:lstStyle/>
            <a:p>
              <a:r>
                <a:rPr lang="en-IN" sz="1400" b="1" dirty="0" smtClean="0">
                  <a:solidFill>
                    <a:srgbClr val="FF0000"/>
                  </a:solidFill>
                </a:rPr>
                <a:t> </a:t>
              </a:r>
              <a:r>
                <a:rPr lang="en-IN" sz="1400" b="1" dirty="0" smtClean="0"/>
                <a:t>C</a:t>
              </a:r>
              <a:endParaRPr lang="en-IN" sz="1400" b="1" dirty="0"/>
            </a:p>
          </p:txBody>
        </p:sp>
        <p:sp>
          <p:nvSpPr>
            <p:cNvPr id="31" name="TextBox 30"/>
            <p:cNvSpPr txBox="1"/>
            <p:nvPr/>
          </p:nvSpPr>
          <p:spPr>
            <a:xfrm>
              <a:off x="8697030" y="4870321"/>
              <a:ext cx="598273" cy="307777"/>
            </a:xfrm>
            <a:prstGeom prst="rect">
              <a:avLst/>
            </a:prstGeom>
            <a:noFill/>
          </p:spPr>
          <p:txBody>
            <a:bodyPr wrap="square" rtlCol="0">
              <a:spAutoFit/>
            </a:bodyPr>
            <a:lstStyle/>
            <a:p>
              <a:r>
                <a:rPr lang="en-IN" sz="1400" b="1" dirty="0" smtClean="0"/>
                <a:t>B</a:t>
              </a:r>
              <a:endParaRPr lang="en-IN" sz="1400" b="1" dirty="0"/>
            </a:p>
          </p:txBody>
        </p:sp>
        <p:sp>
          <p:nvSpPr>
            <p:cNvPr id="32" name="TextBox 31"/>
            <p:cNvSpPr txBox="1"/>
            <p:nvPr/>
          </p:nvSpPr>
          <p:spPr>
            <a:xfrm>
              <a:off x="8685788" y="5656881"/>
              <a:ext cx="598273" cy="307777"/>
            </a:xfrm>
            <a:prstGeom prst="rect">
              <a:avLst/>
            </a:prstGeom>
            <a:noFill/>
          </p:spPr>
          <p:txBody>
            <a:bodyPr wrap="square" rtlCol="0">
              <a:spAutoFit/>
            </a:bodyPr>
            <a:lstStyle/>
            <a:p>
              <a:r>
                <a:rPr lang="en-IN" sz="1400" b="1" dirty="0" smtClean="0"/>
                <a:t>A</a:t>
              </a:r>
              <a:endParaRPr lang="en-IN" sz="1400" b="1" dirty="0"/>
            </a:p>
          </p:txBody>
        </p:sp>
        <p:sp>
          <p:nvSpPr>
            <p:cNvPr id="33" name="Oval 32"/>
            <p:cNvSpPr/>
            <p:nvPr/>
          </p:nvSpPr>
          <p:spPr>
            <a:xfrm>
              <a:off x="10197983" y="415199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10197983" y="467451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10213888" y="493071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10213888" y="521956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9158034" y="4034085"/>
              <a:ext cx="449162" cy="369332"/>
            </a:xfrm>
            <a:prstGeom prst="rect">
              <a:avLst/>
            </a:prstGeom>
          </p:spPr>
          <p:txBody>
            <a:bodyPr wrap="none">
              <a:spAutoFit/>
            </a:bodyPr>
            <a:lstStyle/>
            <a:p>
              <a:r>
                <a:rPr lang="en-IN" b="1" dirty="0" smtClean="0"/>
                <a:t>G1</a:t>
              </a:r>
              <a:endParaRPr lang="en-IN" b="1" dirty="0"/>
            </a:p>
          </p:txBody>
        </p:sp>
        <p:cxnSp>
          <p:nvCxnSpPr>
            <p:cNvPr id="38" name="Straight Connector 37"/>
            <p:cNvCxnSpPr/>
            <p:nvPr/>
          </p:nvCxnSpPr>
          <p:spPr>
            <a:xfrm flipV="1">
              <a:off x="9390770" y="3649929"/>
              <a:ext cx="0" cy="4165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156065" y="3324453"/>
              <a:ext cx="1052739" cy="369332"/>
            </a:xfrm>
            <a:prstGeom prst="rect">
              <a:avLst/>
            </a:prstGeom>
          </p:spPr>
          <p:txBody>
            <a:bodyPr wrap="square">
              <a:spAutoFit/>
            </a:bodyPr>
            <a:lstStyle/>
            <a:p>
              <a:r>
                <a:rPr lang="en-IN" b="1" dirty="0" smtClean="0"/>
                <a:t>VCC</a:t>
              </a:r>
              <a:endParaRPr lang="en-IN" b="1" dirty="0"/>
            </a:p>
          </p:txBody>
        </p:sp>
        <p:sp>
          <p:nvSpPr>
            <p:cNvPr id="40" name="Rectangle 39"/>
            <p:cNvSpPr/>
            <p:nvPr/>
          </p:nvSpPr>
          <p:spPr>
            <a:xfrm>
              <a:off x="8846140" y="6099713"/>
              <a:ext cx="664627" cy="369332"/>
            </a:xfrm>
            <a:prstGeom prst="rect">
              <a:avLst/>
            </a:prstGeom>
          </p:spPr>
          <p:txBody>
            <a:bodyPr wrap="square">
              <a:spAutoFit/>
            </a:bodyPr>
            <a:lstStyle/>
            <a:p>
              <a:r>
                <a:rPr lang="en-IN" b="1" dirty="0" smtClean="0"/>
                <a:t>G2A</a:t>
              </a:r>
              <a:endParaRPr lang="en-IN" b="1" dirty="0"/>
            </a:p>
          </p:txBody>
        </p:sp>
        <p:sp>
          <p:nvSpPr>
            <p:cNvPr id="41" name="Rectangle 40"/>
            <p:cNvSpPr/>
            <p:nvPr/>
          </p:nvSpPr>
          <p:spPr>
            <a:xfrm>
              <a:off x="9510767" y="6099713"/>
              <a:ext cx="664627" cy="369332"/>
            </a:xfrm>
            <a:prstGeom prst="rect">
              <a:avLst/>
            </a:prstGeom>
          </p:spPr>
          <p:txBody>
            <a:bodyPr wrap="square">
              <a:spAutoFit/>
            </a:bodyPr>
            <a:lstStyle/>
            <a:p>
              <a:r>
                <a:rPr lang="en-IN" b="1" dirty="0" smtClean="0"/>
                <a:t>G2B</a:t>
              </a:r>
              <a:endParaRPr lang="en-IN" b="1" dirty="0"/>
            </a:p>
          </p:txBody>
        </p:sp>
        <p:cxnSp>
          <p:nvCxnSpPr>
            <p:cNvPr id="42" name="Straight Connector 41"/>
            <p:cNvCxnSpPr/>
            <p:nvPr/>
          </p:nvCxnSpPr>
          <p:spPr>
            <a:xfrm>
              <a:off x="8996166"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661933"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837252" y="6607749"/>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8807811" y="660774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020825" y="662972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131661"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091829" y="6489624"/>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572093" y="6602963"/>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9542652"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9755666" y="6624937"/>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9866502" y="660988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9826670" y="6484838"/>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8924595"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630975"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9846412" y="4068536"/>
              <a:ext cx="598273" cy="307777"/>
              <a:chOff x="4169889" y="1457698"/>
              <a:chExt cx="598273" cy="307777"/>
            </a:xfrm>
          </p:grpSpPr>
          <p:sp>
            <p:nvSpPr>
              <p:cNvPr id="78" name="TextBox 77"/>
              <p:cNvSpPr txBox="1"/>
              <p:nvPr/>
            </p:nvSpPr>
            <p:spPr>
              <a:xfrm>
                <a:off x="4169889" y="1457698"/>
                <a:ext cx="598273" cy="307777"/>
              </a:xfrm>
              <a:prstGeom prst="rect">
                <a:avLst/>
              </a:prstGeom>
              <a:noFill/>
            </p:spPr>
            <p:txBody>
              <a:bodyPr wrap="square" rtlCol="0">
                <a:spAutoFit/>
              </a:bodyPr>
              <a:lstStyle/>
              <a:p>
                <a:r>
                  <a:rPr lang="en-IN" sz="1400" b="1" dirty="0" smtClean="0"/>
                  <a:t>Y0</a:t>
                </a:r>
                <a:endParaRPr lang="en-IN" sz="1400" b="1" dirty="0"/>
              </a:p>
            </p:txBody>
          </p:sp>
          <p:cxnSp>
            <p:nvCxnSpPr>
              <p:cNvPr id="79" name="Straight Connector 7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9853527" y="4355341"/>
              <a:ext cx="598273" cy="307777"/>
              <a:chOff x="4169889" y="1457698"/>
              <a:chExt cx="598273" cy="307777"/>
            </a:xfrm>
          </p:grpSpPr>
          <p:sp>
            <p:nvSpPr>
              <p:cNvPr id="76" name="TextBox 75"/>
              <p:cNvSpPr txBox="1"/>
              <p:nvPr/>
            </p:nvSpPr>
            <p:spPr>
              <a:xfrm>
                <a:off x="4169889" y="1457698"/>
                <a:ext cx="598273" cy="307777"/>
              </a:xfrm>
              <a:prstGeom prst="rect">
                <a:avLst/>
              </a:prstGeom>
              <a:noFill/>
            </p:spPr>
            <p:txBody>
              <a:bodyPr wrap="square" rtlCol="0">
                <a:spAutoFit/>
              </a:bodyPr>
              <a:lstStyle/>
              <a:p>
                <a:r>
                  <a:rPr lang="en-IN" sz="1400" b="1" dirty="0" smtClean="0"/>
                  <a:t>Y1</a:t>
                </a:r>
                <a:endParaRPr lang="en-IN" sz="1400" b="1" dirty="0"/>
              </a:p>
            </p:txBody>
          </p:sp>
          <p:cxnSp>
            <p:nvCxnSpPr>
              <p:cNvPr id="77" name="Straight Connector 7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9830224" y="4631946"/>
              <a:ext cx="598273" cy="307777"/>
              <a:chOff x="4169889" y="1457698"/>
              <a:chExt cx="598273" cy="307777"/>
            </a:xfrm>
          </p:grpSpPr>
          <p:sp>
            <p:nvSpPr>
              <p:cNvPr id="74" name="TextBox 73"/>
              <p:cNvSpPr txBox="1"/>
              <p:nvPr/>
            </p:nvSpPr>
            <p:spPr>
              <a:xfrm>
                <a:off x="4169889" y="1457698"/>
                <a:ext cx="598273" cy="307777"/>
              </a:xfrm>
              <a:prstGeom prst="rect">
                <a:avLst/>
              </a:prstGeom>
              <a:noFill/>
            </p:spPr>
            <p:txBody>
              <a:bodyPr wrap="square" rtlCol="0">
                <a:spAutoFit/>
              </a:bodyPr>
              <a:lstStyle/>
              <a:p>
                <a:r>
                  <a:rPr lang="en-IN" sz="1400" b="1" dirty="0" smtClean="0"/>
                  <a:t>Y2</a:t>
                </a:r>
                <a:endParaRPr lang="en-IN" sz="1400" b="1" dirty="0"/>
              </a:p>
            </p:txBody>
          </p:sp>
          <p:cxnSp>
            <p:nvCxnSpPr>
              <p:cNvPr id="75" name="Straight Connector 7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9846412" y="4877116"/>
              <a:ext cx="598273" cy="307777"/>
              <a:chOff x="4169889" y="1457698"/>
              <a:chExt cx="598273" cy="307777"/>
            </a:xfrm>
          </p:grpSpPr>
          <p:sp>
            <p:nvSpPr>
              <p:cNvPr id="72" name="TextBox 71"/>
              <p:cNvSpPr txBox="1"/>
              <p:nvPr/>
            </p:nvSpPr>
            <p:spPr>
              <a:xfrm>
                <a:off x="4169889" y="1457698"/>
                <a:ext cx="598273" cy="307777"/>
              </a:xfrm>
              <a:prstGeom prst="rect">
                <a:avLst/>
              </a:prstGeom>
              <a:noFill/>
            </p:spPr>
            <p:txBody>
              <a:bodyPr wrap="square" rtlCol="0">
                <a:spAutoFit/>
              </a:bodyPr>
              <a:lstStyle/>
              <a:p>
                <a:r>
                  <a:rPr lang="en-IN" sz="1400" b="1" dirty="0" smtClean="0"/>
                  <a:t>Y3</a:t>
                </a:r>
                <a:endParaRPr lang="en-IN" sz="1400" b="1" dirty="0"/>
              </a:p>
            </p:txBody>
          </p:sp>
          <p:cxnSp>
            <p:nvCxnSpPr>
              <p:cNvPr id="73" name="Straight Connector 72"/>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9833007" y="5153721"/>
              <a:ext cx="598273" cy="307777"/>
              <a:chOff x="4169889" y="1457698"/>
              <a:chExt cx="598273" cy="307777"/>
            </a:xfrm>
          </p:grpSpPr>
          <p:sp>
            <p:nvSpPr>
              <p:cNvPr id="70" name="TextBox 69"/>
              <p:cNvSpPr txBox="1"/>
              <p:nvPr/>
            </p:nvSpPr>
            <p:spPr>
              <a:xfrm>
                <a:off x="4169889" y="1457698"/>
                <a:ext cx="598273" cy="307777"/>
              </a:xfrm>
              <a:prstGeom prst="rect">
                <a:avLst/>
              </a:prstGeom>
              <a:noFill/>
            </p:spPr>
            <p:txBody>
              <a:bodyPr wrap="square" rtlCol="0">
                <a:spAutoFit/>
              </a:bodyPr>
              <a:lstStyle/>
              <a:p>
                <a:r>
                  <a:rPr lang="en-IN" sz="1400" b="1" dirty="0" smtClean="0"/>
                  <a:t>Y4</a:t>
                </a:r>
                <a:endParaRPr lang="en-IN" sz="1400" b="1" dirty="0"/>
              </a:p>
            </p:txBody>
          </p:sp>
          <p:cxnSp>
            <p:nvCxnSpPr>
              <p:cNvPr id="71" name="Straight Connector 70"/>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9821116" y="5421475"/>
              <a:ext cx="598273" cy="307777"/>
              <a:chOff x="4169889" y="1457698"/>
              <a:chExt cx="598273" cy="307777"/>
            </a:xfrm>
          </p:grpSpPr>
          <p:sp>
            <p:nvSpPr>
              <p:cNvPr id="68" name="TextBox 67"/>
              <p:cNvSpPr txBox="1"/>
              <p:nvPr/>
            </p:nvSpPr>
            <p:spPr>
              <a:xfrm>
                <a:off x="4169889" y="1457698"/>
                <a:ext cx="598273" cy="307777"/>
              </a:xfrm>
              <a:prstGeom prst="rect">
                <a:avLst/>
              </a:prstGeom>
              <a:noFill/>
            </p:spPr>
            <p:txBody>
              <a:bodyPr wrap="square" rtlCol="0">
                <a:spAutoFit/>
              </a:bodyPr>
              <a:lstStyle/>
              <a:p>
                <a:r>
                  <a:rPr lang="en-IN" sz="1400" b="1" dirty="0" smtClean="0"/>
                  <a:t>Y5</a:t>
                </a:r>
                <a:endParaRPr lang="en-IN" sz="1400" b="1" dirty="0"/>
              </a:p>
            </p:txBody>
          </p:sp>
          <p:cxnSp>
            <p:nvCxnSpPr>
              <p:cNvPr id="69" name="Straight Connector 6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9827536" y="5678070"/>
              <a:ext cx="598273" cy="307777"/>
              <a:chOff x="4169889" y="1457698"/>
              <a:chExt cx="598273" cy="307777"/>
            </a:xfrm>
          </p:grpSpPr>
          <p:sp>
            <p:nvSpPr>
              <p:cNvPr id="66" name="TextBox 65"/>
              <p:cNvSpPr txBox="1"/>
              <p:nvPr/>
            </p:nvSpPr>
            <p:spPr>
              <a:xfrm>
                <a:off x="4169889" y="1457698"/>
                <a:ext cx="598273" cy="307777"/>
              </a:xfrm>
              <a:prstGeom prst="rect">
                <a:avLst/>
              </a:prstGeom>
              <a:noFill/>
            </p:spPr>
            <p:txBody>
              <a:bodyPr wrap="square" rtlCol="0">
                <a:spAutoFit/>
              </a:bodyPr>
              <a:lstStyle/>
              <a:p>
                <a:r>
                  <a:rPr lang="en-IN" sz="1400" b="1" dirty="0" smtClean="0"/>
                  <a:t>Y6</a:t>
                </a:r>
                <a:endParaRPr lang="en-IN" sz="1400" b="1" dirty="0"/>
              </a:p>
            </p:txBody>
          </p:sp>
          <p:cxnSp>
            <p:nvCxnSpPr>
              <p:cNvPr id="67" name="Straight Connector 6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846119" y="5945297"/>
              <a:ext cx="367769" cy="307777"/>
              <a:chOff x="4169889" y="1457698"/>
              <a:chExt cx="367769" cy="307777"/>
            </a:xfrm>
          </p:grpSpPr>
          <p:sp>
            <p:nvSpPr>
              <p:cNvPr id="64" name="TextBox 63"/>
              <p:cNvSpPr txBox="1"/>
              <p:nvPr/>
            </p:nvSpPr>
            <p:spPr>
              <a:xfrm>
                <a:off x="4169889" y="1457698"/>
                <a:ext cx="367769" cy="307777"/>
              </a:xfrm>
              <a:prstGeom prst="rect">
                <a:avLst/>
              </a:prstGeom>
              <a:noFill/>
            </p:spPr>
            <p:txBody>
              <a:bodyPr wrap="square" rtlCol="0">
                <a:spAutoFit/>
              </a:bodyPr>
              <a:lstStyle/>
              <a:p>
                <a:r>
                  <a:rPr lang="en-IN" sz="1400" b="1" dirty="0" smtClean="0"/>
                  <a:t>Y7</a:t>
                </a:r>
                <a:endParaRPr lang="en-IN" sz="1400" b="1" dirty="0"/>
              </a:p>
            </p:txBody>
          </p:sp>
          <p:cxnSp>
            <p:nvCxnSpPr>
              <p:cNvPr id="65" name="Straight Connector 6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0" name="Rectangle 79"/>
          <p:cNvSpPr/>
          <p:nvPr/>
        </p:nvSpPr>
        <p:spPr>
          <a:xfrm>
            <a:off x="0" y="2946685"/>
            <a:ext cx="504520" cy="1754326"/>
          </a:xfrm>
          <a:prstGeom prst="rect">
            <a:avLst/>
          </a:prstGeom>
        </p:spPr>
        <p:txBody>
          <a:bodyPr wrap="square">
            <a:spAutoFit/>
          </a:bodyPr>
          <a:lstStyle/>
          <a:p>
            <a:pPr algn="ctr"/>
            <a:r>
              <a:rPr lang="en-US" b="1" dirty="0" smtClean="0">
                <a:solidFill>
                  <a:srgbClr val="FF0000"/>
                </a:solidFill>
              </a:rPr>
              <a:t>A7</a:t>
            </a:r>
          </a:p>
          <a:p>
            <a:pPr algn="ctr"/>
            <a:endParaRPr lang="en-US" b="1" dirty="0" smtClean="0">
              <a:solidFill>
                <a:srgbClr val="FF0000"/>
              </a:solidFill>
            </a:endParaRPr>
          </a:p>
          <a:p>
            <a:pPr algn="ctr"/>
            <a:r>
              <a:rPr lang="en-US" b="1" dirty="0" smtClean="0">
                <a:solidFill>
                  <a:srgbClr val="FF0000"/>
                </a:solidFill>
              </a:rPr>
              <a:t>A6</a:t>
            </a:r>
          </a:p>
          <a:p>
            <a:pPr algn="ctr"/>
            <a:endParaRPr lang="en-US" b="1" dirty="0">
              <a:solidFill>
                <a:srgbClr val="FF0000"/>
              </a:solidFill>
            </a:endParaRPr>
          </a:p>
          <a:p>
            <a:pPr algn="ctr"/>
            <a:endParaRPr lang="en-US" b="1" dirty="0" smtClean="0">
              <a:solidFill>
                <a:srgbClr val="FF0000"/>
              </a:solidFill>
            </a:endParaRPr>
          </a:p>
          <a:p>
            <a:pPr algn="ctr"/>
            <a:r>
              <a:rPr lang="en-US" b="1" dirty="0" smtClean="0">
                <a:solidFill>
                  <a:srgbClr val="FF0000"/>
                </a:solidFill>
              </a:rPr>
              <a:t>A5</a:t>
            </a:r>
            <a:endParaRPr lang="en-US" b="1" dirty="0">
              <a:solidFill>
                <a:srgbClr val="FF0000"/>
              </a:solidFill>
            </a:endParaRPr>
          </a:p>
        </p:txBody>
      </p:sp>
      <p:cxnSp>
        <p:nvCxnSpPr>
          <p:cNvPr id="81" name="Straight Arrow Connector 80">
            <a:extLst>
              <a:ext uri="{FF2B5EF4-FFF2-40B4-BE49-F238E27FC236}">
                <a16:creationId xmlns="" xmlns:a16="http://schemas.microsoft.com/office/drawing/2014/main" id="{66ADD321-EA10-4977-BFC9-12D33C945B2A}"/>
              </a:ext>
            </a:extLst>
          </p:cNvPr>
          <p:cNvCxnSpPr>
            <a:cxnSpLocks/>
          </p:cNvCxnSpPr>
          <p:nvPr/>
        </p:nvCxnSpPr>
        <p:spPr>
          <a:xfrm>
            <a:off x="437659" y="3093503"/>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66ADD321-EA10-4977-BFC9-12D33C945B2A}"/>
              </a:ext>
            </a:extLst>
          </p:cNvPr>
          <p:cNvCxnSpPr>
            <a:cxnSpLocks/>
          </p:cNvCxnSpPr>
          <p:nvPr/>
        </p:nvCxnSpPr>
        <p:spPr>
          <a:xfrm>
            <a:off x="418422" y="3694019"/>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 xmlns:a16="http://schemas.microsoft.com/office/drawing/2014/main" id="{66ADD321-EA10-4977-BFC9-12D33C945B2A}"/>
              </a:ext>
            </a:extLst>
          </p:cNvPr>
          <p:cNvCxnSpPr>
            <a:cxnSpLocks/>
          </p:cNvCxnSpPr>
          <p:nvPr/>
        </p:nvCxnSpPr>
        <p:spPr>
          <a:xfrm>
            <a:off x="370895" y="4478277"/>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967542" y="5467596"/>
            <a:ext cx="1272402" cy="646331"/>
          </a:xfrm>
          <a:prstGeom prst="rect">
            <a:avLst/>
          </a:prstGeom>
        </p:spPr>
        <p:txBody>
          <a:bodyPr wrap="square">
            <a:spAutoFit/>
          </a:bodyPr>
          <a:lstStyle/>
          <a:p>
            <a:r>
              <a:rPr lang="en-US" b="1" dirty="0" smtClean="0">
                <a:solidFill>
                  <a:srgbClr val="FF0000"/>
                </a:solidFill>
              </a:rPr>
              <a:t>A4          A3   </a:t>
            </a:r>
          </a:p>
          <a:p>
            <a:pPr algn="ctr"/>
            <a:endParaRPr lang="en-US" b="1" dirty="0">
              <a:solidFill>
                <a:srgbClr val="FF0000"/>
              </a:solidFill>
            </a:endParaRPr>
          </a:p>
        </p:txBody>
      </p:sp>
      <p:sp>
        <p:nvSpPr>
          <p:cNvPr id="85" name="Rectangle 84"/>
          <p:cNvSpPr/>
          <p:nvPr/>
        </p:nvSpPr>
        <p:spPr>
          <a:xfrm>
            <a:off x="2894936" y="4685002"/>
            <a:ext cx="494046" cy="369332"/>
          </a:xfrm>
          <a:prstGeom prst="rect">
            <a:avLst/>
          </a:prstGeom>
        </p:spPr>
        <p:txBody>
          <a:bodyPr wrap="none">
            <a:spAutoFit/>
          </a:bodyPr>
          <a:lstStyle/>
          <a:p>
            <a:r>
              <a:rPr lang="en-US" b="1" dirty="0" smtClean="0">
                <a:solidFill>
                  <a:srgbClr val="FF0000"/>
                </a:solidFill>
              </a:rPr>
              <a:t>A0 </a:t>
            </a:r>
            <a:endParaRPr lang="en-IN" dirty="0"/>
          </a:p>
        </p:txBody>
      </p:sp>
      <p:sp>
        <p:nvSpPr>
          <p:cNvPr id="86" name="Rectangle 85"/>
          <p:cNvSpPr/>
          <p:nvPr/>
        </p:nvSpPr>
        <p:spPr>
          <a:xfrm>
            <a:off x="3141959" y="2338478"/>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87" name="Rectangle 86"/>
          <p:cNvSpPr/>
          <p:nvPr/>
        </p:nvSpPr>
        <p:spPr>
          <a:xfrm>
            <a:off x="5544050" y="2319271"/>
            <a:ext cx="652743" cy="369332"/>
          </a:xfrm>
          <a:prstGeom prst="rect">
            <a:avLst/>
          </a:prstGeom>
        </p:spPr>
        <p:txBody>
          <a:bodyPr wrap="none">
            <a:spAutoFit/>
          </a:bodyPr>
          <a:lstStyle/>
          <a:p>
            <a:r>
              <a:rPr lang="en-US" b="1" dirty="0" smtClean="0">
                <a:solidFill>
                  <a:srgbClr val="FF0000"/>
                </a:solidFill>
              </a:rPr>
              <a:t>8255</a:t>
            </a:r>
            <a:endParaRPr lang="en-IN" dirty="0"/>
          </a:p>
        </p:txBody>
      </p:sp>
      <p:graphicFrame>
        <p:nvGraphicFramePr>
          <p:cNvPr id="88" name="Table 87"/>
          <p:cNvGraphicFramePr>
            <a:graphicFrameLocks noGrp="1"/>
          </p:cNvGraphicFramePr>
          <p:nvPr>
            <p:extLst>
              <p:ext uri="{D42A27DB-BD31-4B8C-83A1-F6EECF244321}">
                <p14:modId xmlns:p14="http://schemas.microsoft.com/office/powerpoint/2010/main" val="372731071"/>
              </p:ext>
            </p:extLst>
          </p:nvPr>
        </p:nvGraphicFramePr>
        <p:xfrm>
          <a:off x="6717814" y="1761503"/>
          <a:ext cx="4880648" cy="1854200"/>
        </p:xfrm>
        <a:graphic>
          <a:graphicData uri="http://schemas.openxmlformats.org/drawingml/2006/table">
            <a:tbl>
              <a:tblPr firstRow="1" bandRow="1"/>
              <a:tblGrid>
                <a:gridCol w="606582"/>
                <a:gridCol w="369546"/>
                <a:gridCol w="488065"/>
                <a:gridCol w="488065"/>
                <a:gridCol w="488065"/>
                <a:gridCol w="488065"/>
                <a:gridCol w="488065"/>
                <a:gridCol w="488065"/>
                <a:gridCol w="396700"/>
                <a:gridCol w="579430"/>
              </a:tblGrid>
              <a:tr h="370840">
                <a:tc>
                  <a:txBody>
                    <a:bodyPr/>
                    <a:lstStyle/>
                    <a:p>
                      <a:r>
                        <a:rPr lang="en-IN" sz="1200" b="1" dirty="0" smtClean="0"/>
                        <a:t>Port</a:t>
                      </a:r>
                      <a:endParaRPr lang="en-IN" sz="1200" b="1" dirty="0"/>
                    </a:p>
                  </a:txBody>
                  <a:tcPr/>
                </a:tc>
                <a:tc>
                  <a:txBody>
                    <a:bodyPr/>
                    <a:lstStyle/>
                    <a:p>
                      <a:pPr algn="ctr"/>
                      <a:r>
                        <a:rPr lang="en-US" sz="1200" b="1" baseline="0" dirty="0" smtClean="0"/>
                        <a:t>A7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A6</a:t>
                      </a:r>
                      <a:endParaRPr lang="en-IN"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Add</a:t>
                      </a:r>
                    </a:p>
                  </a:txBody>
                  <a:tcPr/>
                </a:tc>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80H</a:t>
                      </a:r>
                    </a:p>
                  </a:txBody>
                  <a:tcPr/>
                </a:tc>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82H</a:t>
                      </a:r>
                    </a:p>
                  </a:txBody>
                  <a:tcPr/>
                </a:tc>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84H</a:t>
                      </a:r>
                    </a:p>
                  </a:txBody>
                  <a:tcPr/>
                </a:tc>
              </a:tr>
              <a:tr h="370840">
                <a:tc>
                  <a:txBody>
                    <a:bodyPr/>
                    <a:lstStyle/>
                    <a:p>
                      <a:pPr algn="ctr"/>
                      <a:r>
                        <a:rPr lang="en-US" sz="1600" b="1" baseline="0" dirty="0" smtClean="0"/>
                        <a:t>CWR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86H</a:t>
                      </a:r>
                    </a:p>
                  </a:txBody>
                  <a:tcPr/>
                </a:tc>
              </a:tr>
            </a:tbl>
          </a:graphicData>
        </a:graphic>
      </p:graphicFrame>
      <p:sp>
        <p:nvSpPr>
          <p:cNvPr id="89" name="Rectangle 88"/>
          <p:cNvSpPr/>
          <p:nvPr/>
        </p:nvSpPr>
        <p:spPr>
          <a:xfrm>
            <a:off x="8617796" y="1283719"/>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90" name="Rectangle 89"/>
          <p:cNvSpPr/>
          <p:nvPr/>
        </p:nvSpPr>
        <p:spPr>
          <a:xfrm>
            <a:off x="5698556" y="3594408"/>
            <a:ext cx="468398" cy="369332"/>
          </a:xfrm>
          <a:prstGeom prst="rect">
            <a:avLst/>
          </a:prstGeom>
        </p:spPr>
        <p:txBody>
          <a:bodyPr wrap="none">
            <a:spAutoFit/>
          </a:bodyPr>
          <a:lstStyle/>
          <a:p>
            <a:r>
              <a:rPr lang="en-US" b="1" dirty="0" smtClean="0">
                <a:solidFill>
                  <a:srgbClr val="FF0000"/>
                </a:solidFill>
              </a:rPr>
              <a:t>CS </a:t>
            </a:r>
            <a:endParaRPr lang="en-IN" dirty="0"/>
          </a:p>
        </p:txBody>
      </p:sp>
      <p:cxnSp>
        <p:nvCxnSpPr>
          <p:cNvPr id="91" name="Straight Connector 90"/>
          <p:cNvCxnSpPr/>
          <p:nvPr/>
        </p:nvCxnSpPr>
        <p:spPr>
          <a:xfrm flipH="1">
            <a:off x="5755561" y="3632746"/>
            <a:ext cx="316756" cy="5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9970817" y="3779074"/>
            <a:ext cx="1156711" cy="369332"/>
          </a:xfrm>
          <a:prstGeom prst="rect">
            <a:avLst/>
          </a:prstGeom>
        </p:spPr>
        <p:txBody>
          <a:bodyPr wrap="square">
            <a:spAutoFit/>
          </a:bodyPr>
          <a:lstStyle/>
          <a:p>
            <a:r>
              <a:rPr lang="en-US" b="1" dirty="0" smtClean="0">
                <a:solidFill>
                  <a:srgbClr val="FF0000"/>
                </a:solidFill>
              </a:rPr>
              <a:t>For 8255</a:t>
            </a:r>
            <a:endParaRPr lang="en-IN" dirty="0"/>
          </a:p>
        </p:txBody>
      </p:sp>
      <p:sp>
        <p:nvSpPr>
          <p:cNvPr id="93" name="Rectangle 92"/>
          <p:cNvSpPr/>
          <p:nvPr/>
        </p:nvSpPr>
        <p:spPr>
          <a:xfrm>
            <a:off x="116737" y="3154979"/>
            <a:ext cx="301685" cy="369332"/>
          </a:xfrm>
          <a:prstGeom prst="rect">
            <a:avLst/>
          </a:prstGeom>
        </p:spPr>
        <p:txBody>
          <a:bodyPr wrap="none">
            <a:spAutoFit/>
          </a:bodyPr>
          <a:lstStyle/>
          <a:p>
            <a:pPr algn="ctr">
              <a:defRPr/>
            </a:pPr>
            <a:r>
              <a:rPr lang="en-IN" b="1" dirty="0"/>
              <a:t>1</a:t>
            </a:r>
          </a:p>
        </p:txBody>
      </p:sp>
      <p:sp>
        <p:nvSpPr>
          <p:cNvPr id="94" name="Rectangle 93"/>
          <p:cNvSpPr/>
          <p:nvPr/>
        </p:nvSpPr>
        <p:spPr>
          <a:xfrm>
            <a:off x="135974" y="3736307"/>
            <a:ext cx="301685" cy="369332"/>
          </a:xfrm>
          <a:prstGeom prst="rect">
            <a:avLst/>
          </a:prstGeom>
        </p:spPr>
        <p:txBody>
          <a:bodyPr wrap="none">
            <a:spAutoFit/>
          </a:bodyPr>
          <a:lstStyle/>
          <a:p>
            <a:pPr algn="ctr">
              <a:defRPr/>
            </a:pPr>
            <a:r>
              <a:rPr lang="en-IN" b="1" dirty="0" smtClean="0"/>
              <a:t>0</a:t>
            </a:r>
            <a:endParaRPr lang="en-IN" b="1" dirty="0"/>
          </a:p>
        </p:txBody>
      </p:sp>
      <p:sp>
        <p:nvSpPr>
          <p:cNvPr id="95" name="Rectangle 94"/>
          <p:cNvSpPr/>
          <p:nvPr/>
        </p:nvSpPr>
        <p:spPr>
          <a:xfrm>
            <a:off x="125861" y="4560269"/>
            <a:ext cx="301685" cy="369332"/>
          </a:xfrm>
          <a:prstGeom prst="rect">
            <a:avLst/>
          </a:prstGeom>
        </p:spPr>
        <p:txBody>
          <a:bodyPr wrap="none">
            <a:spAutoFit/>
          </a:bodyPr>
          <a:lstStyle/>
          <a:p>
            <a:pPr algn="ctr">
              <a:defRPr/>
            </a:pPr>
            <a:r>
              <a:rPr lang="en-IN" b="1" dirty="0" smtClean="0"/>
              <a:t>0</a:t>
            </a:r>
            <a:endParaRPr lang="en-IN" b="1" dirty="0"/>
          </a:p>
        </p:txBody>
      </p:sp>
      <p:sp>
        <p:nvSpPr>
          <p:cNvPr id="96" name="Rectangle 95"/>
          <p:cNvSpPr/>
          <p:nvPr/>
        </p:nvSpPr>
        <p:spPr>
          <a:xfrm>
            <a:off x="135974" y="1183114"/>
            <a:ext cx="2555711" cy="369332"/>
          </a:xfrm>
          <a:prstGeom prst="rect">
            <a:avLst/>
          </a:prstGeom>
        </p:spPr>
        <p:txBody>
          <a:bodyPr wrap="square">
            <a:spAutoFit/>
          </a:bodyPr>
          <a:lstStyle/>
          <a:p>
            <a:pPr algn="ctr"/>
            <a:r>
              <a:rPr lang="en-US" b="1" dirty="0" smtClean="0">
                <a:solidFill>
                  <a:srgbClr val="FF0000"/>
                </a:solidFill>
              </a:rPr>
              <a:t>Addressing of 8255 PPI</a:t>
            </a:r>
            <a:endParaRPr lang="en-US" b="1" dirty="0">
              <a:solidFill>
                <a:srgbClr val="FF0000"/>
              </a:solidFill>
            </a:endParaRPr>
          </a:p>
        </p:txBody>
      </p:sp>
    </p:spTree>
    <p:extLst>
      <p:ext uri="{BB962C8B-B14F-4D97-AF65-F5344CB8AC3E}">
        <p14:creationId xmlns:p14="http://schemas.microsoft.com/office/powerpoint/2010/main" val="1141378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83" y="490208"/>
            <a:ext cx="6345693" cy="621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108"/>
            <a:ext cx="6134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171201326"/>
              </p:ext>
            </p:extLst>
          </p:nvPr>
        </p:nvGraphicFramePr>
        <p:xfrm>
          <a:off x="6064587" y="981959"/>
          <a:ext cx="5485628" cy="370840"/>
        </p:xfrm>
        <a:graphic>
          <a:graphicData uri="http://schemas.openxmlformats.org/drawingml/2006/table">
            <a:tbl>
              <a:tblPr firstRow="1" bandRow="1"/>
              <a:tblGrid>
                <a:gridCol w="684224"/>
                <a:gridCol w="684224"/>
                <a:gridCol w="684224"/>
                <a:gridCol w="684224"/>
                <a:gridCol w="684224"/>
                <a:gridCol w="684224"/>
                <a:gridCol w="684224"/>
                <a:gridCol w="696060"/>
              </a:tblGrid>
              <a:tr h="370840">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29554467"/>
              </p:ext>
            </p:extLst>
          </p:nvPr>
        </p:nvGraphicFramePr>
        <p:xfrm>
          <a:off x="5970050" y="580019"/>
          <a:ext cx="5597424" cy="370840"/>
        </p:xfrm>
        <a:graphic>
          <a:graphicData uri="http://schemas.openxmlformats.org/drawingml/2006/table">
            <a:tbl>
              <a:tblPr firstRow="1" bandRow="1"/>
              <a:tblGrid>
                <a:gridCol w="699678"/>
                <a:gridCol w="699678"/>
                <a:gridCol w="699678"/>
                <a:gridCol w="699678"/>
                <a:gridCol w="699678"/>
                <a:gridCol w="699678"/>
                <a:gridCol w="699678"/>
                <a:gridCol w="699678"/>
              </a:tblGrid>
              <a:tr h="370840">
                <a:tc>
                  <a:txBody>
                    <a:bodyPr/>
                    <a:lstStyle/>
                    <a:p>
                      <a:pPr algn="ctr"/>
                      <a:r>
                        <a:rPr lang="en-IN" dirty="0" smtClean="0"/>
                        <a:t>D7</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D6</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D5</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D4</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D3</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D2</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D1</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D0</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2" name="Rectangle 1"/>
          <p:cNvSpPr/>
          <p:nvPr/>
        </p:nvSpPr>
        <p:spPr>
          <a:xfrm>
            <a:off x="11554327" y="975586"/>
            <a:ext cx="352982" cy="369332"/>
          </a:xfrm>
          <a:prstGeom prst="rect">
            <a:avLst/>
          </a:prstGeom>
        </p:spPr>
        <p:txBody>
          <a:bodyPr wrap="none">
            <a:spAutoFit/>
          </a:bodyPr>
          <a:lstStyle/>
          <a:p>
            <a:r>
              <a:rPr lang="en-US" dirty="0"/>
              <a:t>= </a:t>
            </a:r>
            <a:endParaRPr lang="en-IN" dirty="0"/>
          </a:p>
        </p:txBody>
      </p:sp>
      <p:sp>
        <p:nvSpPr>
          <p:cNvPr id="9" name="Rectangle 8"/>
          <p:cNvSpPr/>
          <p:nvPr/>
        </p:nvSpPr>
        <p:spPr>
          <a:xfrm>
            <a:off x="11730818" y="975586"/>
            <a:ext cx="471604" cy="369332"/>
          </a:xfrm>
          <a:prstGeom prst="rect">
            <a:avLst/>
          </a:prstGeom>
        </p:spPr>
        <p:txBody>
          <a:bodyPr wrap="none">
            <a:spAutoFit/>
          </a:bodyPr>
          <a:lstStyle/>
          <a:p>
            <a:r>
              <a:rPr lang="en-US" b="1" dirty="0" smtClean="0"/>
              <a:t>82 </a:t>
            </a:r>
            <a:endParaRPr lang="en-IN" b="1" dirty="0"/>
          </a:p>
        </p:txBody>
      </p:sp>
      <p:sp>
        <p:nvSpPr>
          <p:cNvPr id="10" name="Rectangle 9"/>
          <p:cNvSpPr/>
          <p:nvPr/>
        </p:nvSpPr>
        <p:spPr>
          <a:xfrm>
            <a:off x="6370423" y="2471092"/>
            <a:ext cx="1468216" cy="1815882"/>
          </a:xfrm>
          <a:prstGeom prst="rect">
            <a:avLst/>
          </a:prstGeom>
        </p:spPr>
        <p:txBody>
          <a:bodyPr wrap="square">
            <a:spAutoFit/>
          </a:bodyPr>
          <a:lstStyle/>
          <a:p>
            <a:r>
              <a:rPr lang="en-US" sz="1600" dirty="0" smtClean="0"/>
              <a:t>MOV  AL, 82H</a:t>
            </a:r>
          </a:p>
          <a:p>
            <a:r>
              <a:rPr lang="en-US" sz="1600" dirty="0" smtClean="0"/>
              <a:t>OUT 86H, AL</a:t>
            </a:r>
          </a:p>
          <a:p>
            <a:r>
              <a:rPr lang="en-US" sz="1600" dirty="0" smtClean="0"/>
              <a:t>MOV AL, AAH</a:t>
            </a:r>
          </a:p>
          <a:p>
            <a:r>
              <a:rPr lang="en-US" sz="1600" dirty="0" smtClean="0"/>
              <a:t>OUT 80 H ,AL</a:t>
            </a:r>
          </a:p>
          <a:p>
            <a:r>
              <a:rPr lang="en-US" sz="1600" dirty="0" err="1" smtClean="0"/>
              <a:t>Mov</a:t>
            </a:r>
            <a:r>
              <a:rPr lang="en-US" sz="1600" dirty="0" smtClean="0"/>
              <a:t>  al, FFH</a:t>
            </a:r>
          </a:p>
          <a:p>
            <a:r>
              <a:rPr lang="en-US" sz="1600" dirty="0" smtClean="0"/>
              <a:t>IN Al, 82 H </a:t>
            </a:r>
          </a:p>
          <a:p>
            <a:endParaRPr lang="en-US" sz="16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679094839"/>
              </p:ext>
            </p:extLst>
          </p:nvPr>
        </p:nvGraphicFramePr>
        <p:xfrm>
          <a:off x="5978825" y="5576963"/>
          <a:ext cx="5485628" cy="370840"/>
        </p:xfrm>
        <a:graphic>
          <a:graphicData uri="http://schemas.openxmlformats.org/drawingml/2006/table">
            <a:tbl>
              <a:tblPr firstRow="1" bandRow="1"/>
              <a:tblGrid>
                <a:gridCol w="684224"/>
                <a:gridCol w="684224"/>
                <a:gridCol w="684224"/>
                <a:gridCol w="684224"/>
                <a:gridCol w="684224"/>
                <a:gridCol w="684224"/>
                <a:gridCol w="684224"/>
                <a:gridCol w="696060"/>
              </a:tblGrid>
              <a:tr h="370840">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r>
            </a:tbl>
          </a:graphicData>
        </a:graphic>
      </p:graphicFrame>
      <p:sp>
        <p:nvSpPr>
          <p:cNvPr id="13" name="Rectangle 12"/>
          <p:cNvSpPr/>
          <p:nvPr/>
        </p:nvSpPr>
        <p:spPr>
          <a:xfrm>
            <a:off x="11470925" y="5570590"/>
            <a:ext cx="352982" cy="369332"/>
          </a:xfrm>
          <a:prstGeom prst="rect">
            <a:avLst/>
          </a:prstGeom>
        </p:spPr>
        <p:txBody>
          <a:bodyPr wrap="none">
            <a:spAutoFit/>
          </a:bodyPr>
          <a:lstStyle/>
          <a:p>
            <a:r>
              <a:rPr lang="en-US" dirty="0"/>
              <a:t>= </a:t>
            </a:r>
            <a:endParaRPr lang="en-IN" dirty="0"/>
          </a:p>
        </p:txBody>
      </p:sp>
      <p:sp>
        <p:nvSpPr>
          <p:cNvPr id="14" name="Rectangle 13"/>
          <p:cNvSpPr/>
          <p:nvPr/>
        </p:nvSpPr>
        <p:spPr>
          <a:xfrm>
            <a:off x="11647416" y="5570590"/>
            <a:ext cx="463588" cy="369332"/>
          </a:xfrm>
          <a:prstGeom prst="rect">
            <a:avLst/>
          </a:prstGeom>
        </p:spPr>
        <p:txBody>
          <a:bodyPr wrap="none">
            <a:spAutoFit/>
          </a:bodyPr>
          <a:lstStyle/>
          <a:p>
            <a:r>
              <a:rPr lang="en-US" b="1" dirty="0" smtClean="0"/>
              <a:t>AA</a:t>
            </a:r>
            <a:endParaRPr lang="en-IN" b="1" dirty="0"/>
          </a:p>
        </p:txBody>
      </p:sp>
      <p:sp>
        <p:nvSpPr>
          <p:cNvPr id="3" name="Rectangle 2"/>
          <p:cNvSpPr/>
          <p:nvPr/>
        </p:nvSpPr>
        <p:spPr>
          <a:xfrm>
            <a:off x="5972573" y="5055881"/>
            <a:ext cx="1454770" cy="369332"/>
          </a:xfrm>
          <a:prstGeom prst="rect">
            <a:avLst/>
          </a:prstGeom>
        </p:spPr>
        <p:txBody>
          <a:bodyPr wrap="square">
            <a:spAutoFit/>
          </a:bodyPr>
          <a:lstStyle/>
          <a:p>
            <a:r>
              <a:rPr lang="en-US" b="1" dirty="0" smtClean="0">
                <a:solidFill>
                  <a:srgbClr val="FF0000"/>
                </a:solidFill>
              </a:rPr>
              <a:t>For 8 LEDs</a:t>
            </a:r>
            <a:endParaRPr lang="en-IN" dirty="0"/>
          </a:p>
        </p:txBody>
      </p:sp>
      <p:sp>
        <p:nvSpPr>
          <p:cNvPr id="16" name="Rectangle 15">
            <a:extLst>
              <a:ext uri="{FF2B5EF4-FFF2-40B4-BE49-F238E27FC236}">
                <a16:creationId xmlns:a16="http://schemas.microsoft.com/office/drawing/2014/main" xmlns="" id="{FFED1259-5FAA-41AE-9AFE-DEFA61C25FF1}"/>
              </a:ext>
            </a:extLst>
          </p:cNvPr>
          <p:cNvSpPr/>
          <p:nvPr/>
        </p:nvSpPr>
        <p:spPr>
          <a:xfrm>
            <a:off x="8507213" y="2105279"/>
            <a:ext cx="1794813" cy="29824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graphicFrame>
        <p:nvGraphicFramePr>
          <p:cNvPr id="17" name="Table 5">
            <a:extLst>
              <a:ext uri="{FF2B5EF4-FFF2-40B4-BE49-F238E27FC236}">
                <a16:creationId xmlns:a16="http://schemas.microsoft.com/office/drawing/2014/main" xmlns="" id="{6AB1F553-4EDE-4E33-B8B6-E98A3590C2B0}"/>
              </a:ext>
            </a:extLst>
          </p:cNvPr>
          <p:cNvGraphicFramePr>
            <a:graphicFrameLocks noGrp="1"/>
          </p:cNvGraphicFramePr>
          <p:nvPr>
            <p:extLst>
              <p:ext uri="{D42A27DB-BD31-4B8C-83A1-F6EECF244321}">
                <p14:modId xmlns:p14="http://schemas.microsoft.com/office/powerpoint/2010/main" val="1437622162"/>
              </p:ext>
            </p:extLst>
          </p:nvPr>
        </p:nvGraphicFramePr>
        <p:xfrm>
          <a:off x="9902532" y="2113160"/>
          <a:ext cx="399494" cy="2966720"/>
        </p:xfrm>
        <a:graphic>
          <a:graphicData uri="http://schemas.openxmlformats.org/drawingml/2006/table">
            <a:tbl>
              <a:tblPr firstRow="1" bandRow="1"/>
              <a:tblGrid>
                <a:gridCol w="399494">
                  <a:extLst>
                    <a:ext uri="{9D8B030D-6E8A-4147-A177-3AD203B41FA5}">
                      <a16:colId xmlns:a16="http://schemas.microsoft.com/office/drawing/2014/main" xmlns="" val="424362324"/>
                    </a:ext>
                  </a:extLst>
                </a:gridCol>
              </a:tblGrid>
              <a:tr h="370840">
                <a:tc>
                  <a:txBody>
                    <a:bodyPr/>
                    <a:lstStyle/>
                    <a:p>
                      <a:r>
                        <a:rPr lang="en-US" dirty="0" smtClean="0"/>
                        <a:t>1</a:t>
                      </a:r>
                      <a:endParaRPr lang="en-IN" dirty="0"/>
                    </a:p>
                  </a:txBody>
                  <a:tcPr/>
                </a:tc>
                <a:extLst>
                  <a:ext uri="{0D108BD9-81ED-4DB2-BD59-A6C34878D82A}">
                    <a16:rowId xmlns:a16="http://schemas.microsoft.com/office/drawing/2014/main" xmlns="" val="290031767"/>
                  </a:ext>
                </a:extLst>
              </a:tr>
              <a:tr h="370840">
                <a:tc>
                  <a:txBody>
                    <a:bodyPr/>
                    <a:lstStyle/>
                    <a:p>
                      <a:r>
                        <a:rPr lang="en-US" dirty="0"/>
                        <a:t>0</a:t>
                      </a:r>
                      <a:endParaRPr lang="en-IN" dirty="0"/>
                    </a:p>
                  </a:txBody>
                  <a:tcPr/>
                </a:tc>
                <a:extLst>
                  <a:ext uri="{0D108BD9-81ED-4DB2-BD59-A6C34878D82A}">
                    <a16:rowId xmlns:a16="http://schemas.microsoft.com/office/drawing/2014/main" xmlns="" val="3284022186"/>
                  </a:ext>
                </a:extLst>
              </a:tr>
              <a:tr h="370840">
                <a:tc>
                  <a:txBody>
                    <a:bodyPr/>
                    <a:lstStyle/>
                    <a:p>
                      <a:r>
                        <a:rPr lang="en-US" dirty="0" smtClean="0"/>
                        <a:t>1</a:t>
                      </a:r>
                      <a:endParaRPr lang="en-IN" dirty="0"/>
                    </a:p>
                  </a:txBody>
                  <a:tcPr/>
                </a:tc>
                <a:extLst>
                  <a:ext uri="{0D108BD9-81ED-4DB2-BD59-A6C34878D82A}">
                    <a16:rowId xmlns:a16="http://schemas.microsoft.com/office/drawing/2014/main" xmlns="" val="4019015686"/>
                  </a:ext>
                </a:extLst>
              </a:tr>
              <a:tr h="370840">
                <a:tc>
                  <a:txBody>
                    <a:bodyPr/>
                    <a:lstStyle/>
                    <a:p>
                      <a:r>
                        <a:rPr lang="en-US" dirty="0"/>
                        <a:t>0</a:t>
                      </a:r>
                      <a:endParaRPr lang="en-IN" dirty="0"/>
                    </a:p>
                  </a:txBody>
                  <a:tcPr/>
                </a:tc>
                <a:extLst>
                  <a:ext uri="{0D108BD9-81ED-4DB2-BD59-A6C34878D82A}">
                    <a16:rowId xmlns:a16="http://schemas.microsoft.com/office/drawing/2014/main" xmlns="" val="2802568993"/>
                  </a:ext>
                </a:extLst>
              </a:tr>
              <a:tr h="370840">
                <a:tc>
                  <a:txBody>
                    <a:bodyPr/>
                    <a:lstStyle/>
                    <a:p>
                      <a:r>
                        <a:rPr lang="en-US" dirty="0" smtClean="0"/>
                        <a:t>1</a:t>
                      </a:r>
                      <a:endParaRPr lang="en-IN" dirty="0"/>
                    </a:p>
                  </a:txBody>
                  <a:tcPr/>
                </a:tc>
                <a:extLst>
                  <a:ext uri="{0D108BD9-81ED-4DB2-BD59-A6C34878D82A}">
                    <a16:rowId xmlns:a16="http://schemas.microsoft.com/office/drawing/2014/main" xmlns="" val="3873680984"/>
                  </a:ext>
                </a:extLst>
              </a:tr>
              <a:tr h="370840">
                <a:tc>
                  <a:txBody>
                    <a:bodyPr/>
                    <a:lstStyle/>
                    <a:p>
                      <a:r>
                        <a:rPr lang="en-US" dirty="0"/>
                        <a:t>0</a:t>
                      </a:r>
                      <a:endParaRPr lang="en-IN" dirty="0"/>
                    </a:p>
                  </a:txBody>
                  <a:tcPr/>
                </a:tc>
                <a:extLst>
                  <a:ext uri="{0D108BD9-81ED-4DB2-BD59-A6C34878D82A}">
                    <a16:rowId xmlns:a16="http://schemas.microsoft.com/office/drawing/2014/main" xmlns="" val="2315762006"/>
                  </a:ext>
                </a:extLst>
              </a:tr>
              <a:tr h="370840">
                <a:tc>
                  <a:txBody>
                    <a:bodyPr/>
                    <a:lstStyle/>
                    <a:p>
                      <a:r>
                        <a:rPr lang="en-US" dirty="0" smtClean="0"/>
                        <a:t>1</a:t>
                      </a:r>
                      <a:endParaRPr lang="en-IN" dirty="0"/>
                    </a:p>
                  </a:txBody>
                  <a:tcPr/>
                </a:tc>
                <a:extLst>
                  <a:ext uri="{0D108BD9-81ED-4DB2-BD59-A6C34878D82A}">
                    <a16:rowId xmlns:a16="http://schemas.microsoft.com/office/drawing/2014/main" xmlns="" val="3392759763"/>
                  </a:ext>
                </a:extLst>
              </a:tr>
              <a:tr h="370840">
                <a:tc>
                  <a:txBody>
                    <a:bodyPr/>
                    <a:lstStyle/>
                    <a:p>
                      <a:r>
                        <a:rPr lang="en-US" dirty="0"/>
                        <a:t>0</a:t>
                      </a:r>
                      <a:endParaRPr lang="en-IN" dirty="0"/>
                    </a:p>
                  </a:txBody>
                  <a:tcPr/>
                </a:tc>
                <a:extLst>
                  <a:ext uri="{0D108BD9-81ED-4DB2-BD59-A6C34878D82A}">
                    <a16:rowId xmlns:a16="http://schemas.microsoft.com/office/drawing/2014/main" xmlns="" val="3769873936"/>
                  </a:ext>
                </a:extLst>
              </a:tr>
            </a:tbl>
          </a:graphicData>
        </a:graphic>
      </p:graphicFrame>
      <p:sp>
        <p:nvSpPr>
          <p:cNvPr id="18" name="TextBox 17">
            <a:extLst>
              <a:ext uri="{FF2B5EF4-FFF2-40B4-BE49-F238E27FC236}">
                <a16:creationId xmlns:a16="http://schemas.microsoft.com/office/drawing/2014/main" xmlns="" id="{62849968-9D17-433B-8046-BDDB49153177}"/>
              </a:ext>
            </a:extLst>
          </p:cNvPr>
          <p:cNvSpPr txBox="1"/>
          <p:nvPr/>
        </p:nvSpPr>
        <p:spPr>
          <a:xfrm>
            <a:off x="8596500" y="3435702"/>
            <a:ext cx="848787" cy="369332"/>
          </a:xfrm>
          <a:prstGeom prst="rect">
            <a:avLst/>
          </a:prstGeom>
          <a:noFill/>
        </p:spPr>
        <p:txBody>
          <a:bodyPr wrap="square">
            <a:spAutoFit/>
          </a:bodyPr>
          <a:lstStyle/>
          <a:p>
            <a:r>
              <a:rPr lang="en-US" sz="1800" b="1" dirty="0" smtClean="0">
                <a:solidFill>
                  <a:schemeClr val="tx1"/>
                </a:solidFill>
              </a:rPr>
              <a:t>Port A</a:t>
            </a:r>
            <a:endParaRPr lang="en-US" sz="1800" b="1" dirty="0">
              <a:solidFill>
                <a:schemeClr val="tx1"/>
              </a:solidFill>
            </a:endParaRPr>
          </a:p>
        </p:txBody>
      </p:sp>
      <p:cxnSp>
        <p:nvCxnSpPr>
          <p:cNvPr id="19" name="Straight Arrow Connector 18">
            <a:extLst>
              <a:ext uri="{FF2B5EF4-FFF2-40B4-BE49-F238E27FC236}">
                <a16:creationId xmlns:a16="http://schemas.microsoft.com/office/drawing/2014/main" xmlns="" id="{9BE61314-FD18-4689-BE3D-3803D9865B2E}"/>
              </a:ext>
            </a:extLst>
          </p:cNvPr>
          <p:cNvCxnSpPr>
            <a:cxnSpLocks/>
          </p:cNvCxnSpPr>
          <p:nvPr/>
        </p:nvCxnSpPr>
        <p:spPr>
          <a:xfrm flipV="1">
            <a:off x="7104531" y="4895214"/>
            <a:ext cx="1271718" cy="46248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6C332F12-F4D9-4763-BA9E-D5C5CEDE5103}"/>
              </a:ext>
            </a:extLst>
          </p:cNvPr>
          <p:cNvSpPr txBox="1"/>
          <p:nvPr/>
        </p:nvSpPr>
        <p:spPr>
          <a:xfrm>
            <a:off x="9404619" y="2101760"/>
            <a:ext cx="489033" cy="369332"/>
          </a:xfrm>
          <a:prstGeom prst="rect">
            <a:avLst/>
          </a:prstGeom>
          <a:noFill/>
        </p:spPr>
        <p:txBody>
          <a:bodyPr wrap="square">
            <a:spAutoFit/>
          </a:bodyPr>
          <a:lstStyle/>
          <a:p>
            <a:r>
              <a:rPr lang="en-US" sz="1800" b="1" dirty="0" smtClean="0">
                <a:solidFill>
                  <a:srgbClr val="FF0000"/>
                </a:solidFill>
              </a:rPr>
              <a:t>D0</a:t>
            </a:r>
            <a:endParaRPr lang="en-IN" dirty="0">
              <a:solidFill>
                <a:srgbClr val="FF0000"/>
              </a:solidFill>
            </a:endParaRPr>
          </a:p>
        </p:txBody>
      </p:sp>
      <p:sp>
        <p:nvSpPr>
          <p:cNvPr id="21" name="TextBox 20">
            <a:extLst>
              <a:ext uri="{FF2B5EF4-FFF2-40B4-BE49-F238E27FC236}">
                <a16:creationId xmlns:a16="http://schemas.microsoft.com/office/drawing/2014/main" xmlns="" id="{AF0173C7-1911-4E16-B340-F3284BBE0545}"/>
              </a:ext>
            </a:extLst>
          </p:cNvPr>
          <p:cNvSpPr txBox="1"/>
          <p:nvPr/>
        </p:nvSpPr>
        <p:spPr>
          <a:xfrm>
            <a:off x="9399686" y="2504651"/>
            <a:ext cx="489033" cy="369332"/>
          </a:xfrm>
          <a:prstGeom prst="rect">
            <a:avLst/>
          </a:prstGeom>
          <a:noFill/>
        </p:spPr>
        <p:txBody>
          <a:bodyPr wrap="square">
            <a:spAutoFit/>
          </a:bodyPr>
          <a:lstStyle/>
          <a:p>
            <a:r>
              <a:rPr lang="en-US" sz="1800" b="1" dirty="0" smtClean="0">
                <a:solidFill>
                  <a:srgbClr val="FF0000"/>
                </a:solidFill>
              </a:rPr>
              <a:t>D1</a:t>
            </a:r>
            <a:endParaRPr lang="en-IN" dirty="0">
              <a:solidFill>
                <a:srgbClr val="FF0000"/>
              </a:solidFill>
            </a:endParaRPr>
          </a:p>
        </p:txBody>
      </p:sp>
      <p:sp>
        <p:nvSpPr>
          <p:cNvPr id="22" name="TextBox 21">
            <a:extLst>
              <a:ext uri="{FF2B5EF4-FFF2-40B4-BE49-F238E27FC236}">
                <a16:creationId xmlns:a16="http://schemas.microsoft.com/office/drawing/2014/main" xmlns="" id="{C8FC7C6A-1ADD-48D5-A68C-FAD83BCC4D0A}"/>
              </a:ext>
            </a:extLst>
          </p:cNvPr>
          <p:cNvSpPr txBox="1"/>
          <p:nvPr/>
        </p:nvSpPr>
        <p:spPr>
          <a:xfrm>
            <a:off x="9387538" y="2868413"/>
            <a:ext cx="501181" cy="369332"/>
          </a:xfrm>
          <a:prstGeom prst="rect">
            <a:avLst/>
          </a:prstGeom>
          <a:noFill/>
        </p:spPr>
        <p:txBody>
          <a:bodyPr wrap="square">
            <a:spAutoFit/>
          </a:bodyPr>
          <a:lstStyle/>
          <a:p>
            <a:r>
              <a:rPr lang="en-US" sz="1800" b="1" dirty="0" smtClean="0">
                <a:solidFill>
                  <a:srgbClr val="FF0000"/>
                </a:solidFill>
              </a:rPr>
              <a:t>D2</a:t>
            </a:r>
            <a:endParaRPr lang="en-IN" dirty="0">
              <a:solidFill>
                <a:srgbClr val="FF0000"/>
              </a:solidFill>
            </a:endParaRPr>
          </a:p>
        </p:txBody>
      </p:sp>
      <p:sp>
        <p:nvSpPr>
          <p:cNvPr id="23" name="TextBox 22">
            <a:extLst>
              <a:ext uri="{FF2B5EF4-FFF2-40B4-BE49-F238E27FC236}">
                <a16:creationId xmlns:a16="http://schemas.microsoft.com/office/drawing/2014/main" xmlns="" id="{093871BC-832E-4116-AC30-79F70754C680}"/>
              </a:ext>
            </a:extLst>
          </p:cNvPr>
          <p:cNvSpPr txBox="1"/>
          <p:nvPr/>
        </p:nvSpPr>
        <p:spPr>
          <a:xfrm>
            <a:off x="9438238" y="3265473"/>
            <a:ext cx="568702" cy="369332"/>
          </a:xfrm>
          <a:prstGeom prst="rect">
            <a:avLst/>
          </a:prstGeom>
          <a:noFill/>
        </p:spPr>
        <p:txBody>
          <a:bodyPr wrap="square">
            <a:spAutoFit/>
          </a:bodyPr>
          <a:lstStyle/>
          <a:p>
            <a:r>
              <a:rPr lang="en-US" sz="1800" b="1" dirty="0" smtClean="0">
                <a:solidFill>
                  <a:srgbClr val="FF0000"/>
                </a:solidFill>
              </a:rPr>
              <a:t>D3</a:t>
            </a:r>
            <a:endParaRPr lang="en-IN" dirty="0">
              <a:solidFill>
                <a:srgbClr val="FF0000"/>
              </a:solidFill>
            </a:endParaRPr>
          </a:p>
        </p:txBody>
      </p:sp>
      <p:sp>
        <p:nvSpPr>
          <p:cNvPr id="24" name="TextBox 23">
            <a:extLst>
              <a:ext uri="{FF2B5EF4-FFF2-40B4-BE49-F238E27FC236}">
                <a16:creationId xmlns:a16="http://schemas.microsoft.com/office/drawing/2014/main" xmlns="" id="{BDF96BE2-0B90-40FC-8E19-42D416FFE355}"/>
              </a:ext>
            </a:extLst>
          </p:cNvPr>
          <p:cNvSpPr txBox="1"/>
          <p:nvPr/>
        </p:nvSpPr>
        <p:spPr>
          <a:xfrm>
            <a:off x="9445287" y="3627318"/>
            <a:ext cx="607254" cy="369332"/>
          </a:xfrm>
          <a:prstGeom prst="rect">
            <a:avLst/>
          </a:prstGeom>
          <a:noFill/>
        </p:spPr>
        <p:txBody>
          <a:bodyPr wrap="square">
            <a:spAutoFit/>
          </a:bodyPr>
          <a:lstStyle/>
          <a:p>
            <a:r>
              <a:rPr lang="en-US" sz="1800" b="1" dirty="0" smtClean="0">
                <a:solidFill>
                  <a:srgbClr val="FF0000"/>
                </a:solidFill>
              </a:rPr>
              <a:t>D4</a:t>
            </a:r>
            <a:endParaRPr lang="en-IN" dirty="0">
              <a:solidFill>
                <a:srgbClr val="FF0000"/>
              </a:solidFill>
            </a:endParaRPr>
          </a:p>
        </p:txBody>
      </p:sp>
      <p:sp>
        <p:nvSpPr>
          <p:cNvPr id="25" name="TextBox 24">
            <a:extLst>
              <a:ext uri="{FF2B5EF4-FFF2-40B4-BE49-F238E27FC236}">
                <a16:creationId xmlns:a16="http://schemas.microsoft.com/office/drawing/2014/main" xmlns="" id="{B5292A66-C055-4B13-989F-F2E8812C6AC7}"/>
              </a:ext>
            </a:extLst>
          </p:cNvPr>
          <p:cNvSpPr txBox="1"/>
          <p:nvPr/>
        </p:nvSpPr>
        <p:spPr>
          <a:xfrm>
            <a:off x="9399686" y="4710548"/>
            <a:ext cx="607254" cy="369332"/>
          </a:xfrm>
          <a:prstGeom prst="rect">
            <a:avLst/>
          </a:prstGeom>
          <a:noFill/>
        </p:spPr>
        <p:txBody>
          <a:bodyPr wrap="square">
            <a:spAutoFit/>
          </a:bodyPr>
          <a:lstStyle/>
          <a:p>
            <a:r>
              <a:rPr lang="en-US" sz="1800" b="1" dirty="0" smtClean="0">
                <a:solidFill>
                  <a:srgbClr val="FF0000"/>
                </a:solidFill>
              </a:rPr>
              <a:t>D7</a:t>
            </a:r>
            <a:endParaRPr lang="en-IN" dirty="0">
              <a:solidFill>
                <a:srgbClr val="FF0000"/>
              </a:solidFill>
            </a:endParaRPr>
          </a:p>
        </p:txBody>
      </p:sp>
      <p:sp>
        <p:nvSpPr>
          <p:cNvPr id="26" name="TextBox 25">
            <a:extLst>
              <a:ext uri="{FF2B5EF4-FFF2-40B4-BE49-F238E27FC236}">
                <a16:creationId xmlns:a16="http://schemas.microsoft.com/office/drawing/2014/main" xmlns="" id="{367FE774-7C05-4B36-A693-A9B7C91E4B19}"/>
              </a:ext>
            </a:extLst>
          </p:cNvPr>
          <p:cNvSpPr txBox="1"/>
          <p:nvPr/>
        </p:nvSpPr>
        <p:spPr>
          <a:xfrm>
            <a:off x="9418962" y="3993580"/>
            <a:ext cx="607254" cy="369332"/>
          </a:xfrm>
          <a:prstGeom prst="rect">
            <a:avLst/>
          </a:prstGeom>
          <a:noFill/>
        </p:spPr>
        <p:txBody>
          <a:bodyPr wrap="square">
            <a:spAutoFit/>
          </a:bodyPr>
          <a:lstStyle/>
          <a:p>
            <a:r>
              <a:rPr lang="en-US" sz="1800" b="1" dirty="0" smtClean="0">
                <a:solidFill>
                  <a:srgbClr val="FF0000"/>
                </a:solidFill>
              </a:rPr>
              <a:t>D5</a:t>
            </a:r>
            <a:endParaRPr lang="en-IN" dirty="0">
              <a:solidFill>
                <a:srgbClr val="FF0000"/>
              </a:solidFill>
            </a:endParaRPr>
          </a:p>
        </p:txBody>
      </p:sp>
      <p:sp>
        <p:nvSpPr>
          <p:cNvPr id="27" name="TextBox 26">
            <a:extLst>
              <a:ext uri="{FF2B5EF4-FFF2-40B4-BE49-F238E27FC236}">
                <a16:creationId xmlns:a16="http://schemas.microsoft.com/office/drawing/2014/main" xmlns="" id="{6604890D-8A4A-42E8-906F-3713D51420F4}"/>
              </a:ext>
            </a:extLst>
          </p:cNvPr>
          <p:cNvSpPr txBox="1"/>
          <p:nvPr/>
        </p:nvSpPr>
        <p:spPr>
          <a:xfrm>
            <a:off x="9418962" y="4350173"/>
            <a:ext cx="607254" cy="369332"/>
          </a:xfrm>
          <a:prstGeom prst="rect">
            <a:avLst/>
          </a:prstGeom>
          <a:noFill/>
        </p:spPr>
        <p:txBody>
          <a:bodyPr wrap="square">
            <a:spAutoFit/>
          </a:bodyPr>
          <a:lstStyle/>
          <a:p>
            <a:r>
              <a:rPr lang="en-US" sz="1800" b="1" dirty="0" smtClean="0">
                <a:solidFill>
                  <a:srgbClr val="FF0000"/>
                </a:solidFill>
              </a:rPr>
              <a:t>D6</a:t>
            </a:r>
            <a:endParaRPr lang="en-IN" dirty="0">
              <a:solidFill>
                <a:srgbClr val="FF0000"/>
              </a:solidFill>
            </a:endParaRPr>
          </a:p>
        </p:txBody>
      </p:sp>
      <p:cxnSp>
        <p:nvCxnSpPr>
          <p:cNvPr id="35" name="Straight Arrow Connector 34">
            <a:extLst>
              <a:ext uri="{FF2B5EF4-FFF2-40B4-BE49-F238E27FC236}">
                <a16:creationId xmlns:a16="http://schemas.microsoft.com/office/drawing/2014/main" xmlns="" id="{9BE61314-FD18-4689-BE3D-3803D9865B2E}"/>
              </a:ext>
            </a:extLst>
          </p:cNvPr>
          <p:cNvCxnSpPr>
            <a:cxnSpLocks/>
          </p:cNvCxnSpPr>
          <p:nvPr/>
        </p:nvCxnSpPr>
        <p:spPr>
          <a:xfrm flipV="1">
            <a:off x="10302026" y="2337887"/>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9BE61314-FD18-4689-BE3D-3803D9865B2E}"/>
              </a:ext>
            </a:extLst>
          </p:cNvPr>
          <p:cNvCxnSpPr>
            <a:cxnSpLocks/>
          </p:cNvCxnSpPr>
          <p:nvPr/>
        </p:nvCxnSpPr>
        <p:spPr>
          <a:xfrm flipV="1">
            <a:off x="10302026" y="2695196"/>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9BE61314-FD18-4689-BE3D-3803D9865B2E}"/>
              </a:ext>
            </a:extLst>
          </p:cNvPr>
          <p:cNvCxnSpPr>
            <a:cxnSpLocks/>
          </p:cNvCxnSpPr>
          <p:nvPr/>
        </p:nvCxnSpPr>
        <p:spPr>
          <a:xfrm flipV="1">
            <a:off x="10302026" y="3053958"/>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9BE61314-FD18-4689-BE3D-3803D9865B2E}"/>
              </a:ext>
            </a:extLst>
          </p:cNvPr>
          <p:cNvCxnSpPr>
            <a:cxnSpLocks/>
          </p:cNvCxnSpPr>
          <p:nvPr/>
        </p:nvCxnSpPr>
        <p:spPr>
          <a:xfrm flipV="1">
            <a:off x="10302026" y="3438541"/>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9BE61314-FD18-4689-BE3D-3803D9865B2E}"/>
              </a:ext>
            </a:extLst>
          </p:cNvPr>
          <p:cNvCxnSpPr>
            <a:cxnSpLocks/>
          </p:cNvCxnSpPr>
          <p:nvPr/>
        </p:nvCxnSpPr>
        <p:spPr>
          <a:xfrm flipV="1">
            <a:off x="10302026" y="3795850"/>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9BE61314-FD18-4689-BE3D-3803D9865B2E}"/>
              </a:ext>
            </a:extLst>
          </p:cNvPr>
          <p:cNvCxnSpPr>
            <a:cxnSpLocks/>
          </p:cNvCxnSpPr>
          <p:nvPr/>
        </p:nvCxnSpPr>
        <p:spPr>
          <a:xfrm flipV="1">
            <a:off x="10302026" y="4154612"/>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9BE61314-FD18-4689-BE3D-3803D9865B2E}"/>
              </a:ext>
            </a:extLst>
          </p:cNvPr>
          <p:cNvCxnSpPr>
            <a:cxnSpLocks/>
          </p:cNvCxnSpPr>
          <p:nvPr/>
        </p:nvCxnSpPr>
        <p:spPr>
          <a:xfrm flipV="1">
            <a:off x="10302026" y="4528644"/>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9BE61314-FD18-4689-BE3D-3803D9865B2E}"/>
              </a:ext>
            </a:extLst>
          </p:cNvPr>
          <p:cNvCxnSpPr>
            <a:cxnSpLocks/>
          </p:cNvCxnSpPr>
          <p:nvPr/>
        </p:nvCxnSpPr>
        <p:spPr>
          <a:xfrm flipV="1">
            <a:off x="10302026" y="4885953"/>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1123762" y="2167002"/>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11099320" y="2575773"/>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11066251" y="2933655"/>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11091770" y="3319118"/>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p:cNvSpPr/>
          <p:nvPr/>
        </p:nvSpPr>
        <p:spPr>
          <a:xfrm>
            <a:off x="11098242" y="3647371"/>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11099320" y="4035189"/>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11091770" y="4409220"/>
            <a:ext cx="112143" cy="238847"/>
          </a:xfrm>
          <a:prstGeom prst="rect">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11087457" y="4817034"/>
            <a:ext cx="112143" cy="238847"/>
          </a:xfrm>
          <a:prstGeom prst="rect">
            <a:avLst/>
          </a:prstGeom>
          <a:solidFill>
            <a:schemeClr val="bg1"/>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12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P spid="22" grpId="0"/>
      <p:bldP spid="23" grpId="0"/>
      <p:bldP spid="24" grpId="0"/>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714269" y="687960"/>
            <a:ext cx="1696754" cy="2886342"/>
            <a:chOff x="3438953" y="1101300"/>
            <a:chExt cx="1696754" cy="2886342"/>
          </a:xfrm>
        </p:grpSpPr>
        <p:cxnSp>
          <p:nvCxnSpPr>
            <p:cNvPr id="5" name="Straight Connector 4"/>
            <p:cNvCxnSpPr/>
            <p:nvPr/>
          </p:nvCxnSpPr>
          <p:spPr>
            <a:xfrm>
              <a:off x="3948545" y="1610591"/>
              <a:ext cx="6961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45081" y="1711036"/>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41617" y="2680847"/>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4736" y="1711036"/>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41272" y="2680847"/>
              <a:ext cx="3464" cy="689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41617" y="3465363"/>
              <a:ext cx="6961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48545" y="2568284"/>
              <a:ext cx="6961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8736" y="1101300"/>
              <a:ext cx="375807" cy="461665"/>
            </a:xfrm>
            <a:prstGeom prst="rect">
              <a:avLst/>
            </a:prstGeom>
            <a:noFill/>
          </p:spPr>
          <p:txBody>
            <a:bodyPr wrap="square" rtlCol="0">
              <a:spAutoFit/>
            </a:bodyPr>
            <a:lstStyle/>
            <a:p>
              <a:r>
                <a:rPr lang="en-IN" sz="2400" b="1" dirty="0">
                  <a:solidFill>
                    <a:srgbClr val="FF0000"/>
                  </a:solidFill>
                </a:rPr>
                <a:t>a</a:t>
              </a:r>
            </a:p>
          </p:txBody>
        </p:sp>
        <p:sp>
          <p:nvSpPr>
            <p:cNvPr id="14" name="TextBox 13"/>
            <p:cNvSpPr txBox="1"/>
            <p:nvPr/>
          </p:nvSpPr>
          <p:spPr>
            <a:xfrm>
              <a:off x="4759900" y="1824835"/>
              <a:ext cx="375807" cy="461665"/>
            </a:xfrm>
            <a:prstGeom prst="rect">
              <a:avLst/>
            </a:prstGeom>
            <a:noFill/>
          </p:spPr>
          <p:txBody>
            <a:bodyPr wrap="square" rtlCol="0">
              <a:spAutoFit/>
            </a:bodyPr>
            <a:lstStyle/>
            <a:p>
              <a:r>
                <a:rPr lang="en-IN" sz="2400" b="1" dirty="0">
                  <a:solidFill>
                    <a:srgbClr val="FF0000"/>
                  </a:solidFill>
                </a:rPr>
                <a:t>b</a:t>
              </a:r>
            </a:p>
          </p:txBody>
        </p:sp>
        <p:sp>
          <p:nvSpPr>
            <p:cNvPr id="15" name="TextBox 14"/>
            <p:cNvSpPr txBox="1"/>
            <p:nvPr/>
          </p:nvSpPr>
          <p:spPr>
            <a:xfrm>
              <a:off x="4759900" y="2794646"/>
              <a:ext cx="375807" cy="461665"/>
            </a:xfrm>
            <a:prstGeom prst="rect">
              <a:avLst/>
            </a:prstGeom>
            <a:noFill/>
          </p:spPr>
          <p:txBody>
            <a:bodyPr wrap="square" rtlCol="0">
              <a:spAutoFit/>
            </a:bodyPr>
            <a:lstStyle/>
            <a:p>
              <a:r>
                <a:rPr lang="en-IN" sz="2400" b="1" dirty="0">
                  <a:solidFill>
                    <a:srgbClr val="FF0000"/>
                  </a:solidFill>
                </a:rPr>
                <a:t>c</a:t>
              </a:r>
            </a:p>
          </p:txBody>
        </p:sp>
        <p:sp>
          <p:nvSpPr>
            <p:cNvPr id="16" name="TextBox 15"/>
            <p:cNvSpPr txBox="1"/>
            <p:nvPr/>
          </p:nvSpPr>
          <p:spPr>
            <a:xfrm>
              <a:off x="4108736" y="3525977"/>
              <a:ext cx="375807" cy="461665"/>
            </a:xfrm>
            <a:prstGeom prst="rect">
              <a:avLst/>
            </a:prstGeom>
            <a:noFill/>
          </p:spPr>
          <p:txBody>
            <a:bodyPr wrap="square" rtlCol="0">
              <a:spAutoFit/>
            </a:bodyPr>
            <a:lstStyle/>
            <a:p>
              <a:r>
                <a:rPr lang="en-IN" sz="2400" b="1" dirty="0">
                  <a:solidFill>
                    <a:srgbClr val="FF0000"/>
                  </a:solidFill>
                </a:rPr>
                <a:t>d</a:t>
              </a:r>
            </a:p>
          </p:txBody>
        </p:sp>
        <p:sp>
          <p:nvSpPr>
            <p:cNvPr id="17" name="TextBox 16"/>
            <p:cNvSpPr txBox="1"/>
            <p:nvPr/>
          </p:nvSpPr>
          <p:spPr>
            <a:xfrm>
              <a:off x="3438953" y="2794646"/>
              <a:ext cx="375807" cy="461665"/>
            </a:xfrm>
            <a:prstGeom prst="rect">
              <a:avLst/>
            </a:prstGeom>
            <a:noFill/>
          </p:spPr>
          <p:txBody>
            <a:bodyPr wrap="square" rtlCol="0">
              <a:spAutoFit/>
            </a:bodyPr>
            <a:lstStyle/>
            <a:p>
              <a:r>
                <a:rPr lang="en-IN" sz="2400" b="1" dirty="0">
                  <a:solidFill>
                    <a:srgbClr val="FF0000"/>
                  </a:solidFill>
                </a:rPr>
                <a:t>e</a:t>
              </a:r>
            </a:p>
          </p:txBody>
        </p:sp>
        <p:sp>
          <p:nvSpPr>
            <p:cNvPr id="18" name="TextBox 17"/>
            <p:cNvSpPr txBox="1"/>
            <p:nvPr/>
          </p:nvSpPr>
          <p:spPr>
            <a:xfrm>
              <a:off x="3457574" y="1824834"/>
              <a:ext cx="375807" cy="461665"/>
            </a:xfrm>
            <a:prstGeom prst="rect">
              <a:avLst/>
            </a:prstGeom>
            <a:noFill/>
          </p:spPr>
          <p:txBody>
            <a:bodyPr wrap="square" rtlCol="0">
              <a:spAutoFit/>
            </a:bodyPr>
            <a:lstStyle/>
            <a:p>
              <a:r>
                <a:rPr lang="en-IN" sz="2400" b="1" dirty="0">
                  <a:solidFill>
                    <a:srgbClr val="FF0000"/>
                  </a:solidFill>
                </a:rPr>
                <a:t>f</a:t>
              </a:r>
            </a:p>
          </p:txBody>
        </p:sp>
      </p:grpSp>
      <p:sp>
        <p:nvSpPr>
          <p:cNvPr id="20" name="TextBox 19"/>
          <p:cNvSpPr txBox="1"/>
          <p:nvPr/>
        </p:nvSpPr>
        <p:spPr>
          <a:xfrm>
            <a:off x="9135775" y="600664"/>
            <a:ext cx="3454982" cy="1569660"/>
          </a:xfrm>
          <a:prstGeom prst="rect">
            <a:avLst/>
          </a:prstGeom>
          <a:noFill/>
        </p:spPr>
        <p:txBody>
          <a:bodyPr wrap="square" rtlCol="0">
            <a:spAutoFit/>
          </a:bodyPr>
          <a:lstStyle/>
          <a:p>
            <a:r>
              <a:rPr lang="en-IN" sz="2400" b="1" u="sng" dirty="0"/>
              <a:t>Seven Segment Display</a:t>
            </a:r>
          </a:p>
          <a:p>
            <a:endParaRPr lang="en-IN" sz="2400" b="1" u="sng" dirty="0"/>
          </a:p>
          <a:p>
            <a:pPr marL="342900" indent="-342900">
              <a:buFont typeface="Arial" panose="020B0604020202020204" pitchFamily="34" charset="0"/>
              <a:buChar char="•"/>
            </a:pPr>
            <a:r>
              <a:rPr lang="en-IN" sz="2400" b="1" dirty="0"/>
              <a:t>Cathode = 0</a:t>
            </a:r>
          </a:p>
          <a:p>
            <a:pPr marL="342900" indent="-342900">
              <a:buFont typeface="Arial" panose="020B0604020202020204" pitchFamily="34" charset="0"/>
              <a:buChar char="•"/>
            </a:pPr>
            <a:r>
              <a:rPr lang="en-IN" sz="2400" b="1" dirty="0"/>
              <a:t>Anode = 1</a:t>
            </a:r>
          </a:p>
        </p:txBody>
      </p:sp>
      <p:sp>
        <p:nvSpPr>
          <p:cNvPr id="32" name="TextBox 31"/>
          <p:cNvSpPr txBox="1"/>
          <p:nvPr/>
        </p:nvSpPr>
        <p:spPr>
          <a:xfrm>
            <a:off x="5426041" y="1714992"/>
            <a:ext cx="375807" cy="461665"/>
          </a:xfrm>
          <a:prstGeom prst="rect">
            <a:avLst/>
          </a:prstGeom>
          <a:noFill/>
        </p:spPr>
        <p:txBody>
          <a:bodyPr wrap="square" rtlCol="0">
            <a:spAutoFit/>
          </a:bodyPr>
          <a:lstStyle/>
          <a:p>
            <a:r>
              <a:rPr lang="en-IN" sz="2400" b="1" dirty="0">
                <a:solidFill>
                  <a:srgbClr val="FF0000"/>
                </a:solidFill>
              </a:rPr>
              <a:t>g</a:t>
            </a:r>
          </a:p>
        </p:txBody>
      </p:sp>
      <p:sp>
        <p:nvSpPr>
          <p:cNvPr id="44" name="TextBox 43"/>
          <p:cNvSpPr txBox="1"/>
          <p:nvPr/>
        </p:nvSpPr>
        <p:spPr>
          <a:xfrm>
            <a:off x="5986887" y="3047300"/>
            <a:ext cx="1408006" cy="461665"/>
          </a:xfrm>
          <a:prstGeom prst="rect">
            <a:avLst/>
          </a:prstGeom>
          <a:noFill/>
        </p:spPr>
        <p:txBody>
          <a:bodyPr wrap="square" rtlCol="0">
            <a:spAutoFit/>
          </a:bodyPr>
          <a:lstStyle/>
          <a:p>
            <a:r>
              <a:rPr lang="en-IN" sz="2400" b="1" dirty="0">
                <a:solidFill>
                  <a:srgbClr val="FF0000"/>
                </a:solidFill>
              </a:rPr>
              <a:t>. (</a:t>
            </a:r>
            <a:r>
              <a:rPr lang="en-IN" sz="2400" b="1" dirty="0" err="1">
                <a:solidFill>
                  <a:srgbClr val="FF0000"/>
                </a:solidFill>
              </a:rPr>
              <a:t>dp</a:t>
            </a:r>
            <a:r>
              <a:rPr lang="en-IN" sz="2400" b="1" dirty="0">
                <a:solidFill>
                  <a:srgbClr val="FF0000"/>
                </a:solidFill>
              </a:rPr>
              <a:t>)</a:t>
            </a:r>
          </a:p>
        </p:txBody>
      </p:sp>
      <p:grpSp>
        <p:nvGrpSpPr>
          <p:cNvPr id="48" name="Group 47"/>
          <p:cNvGrpSpPr/>
          <p:nvPr/>
        </p:nvGrpSpPr>
        <p:grpSpPr>
          <a:xfrm>
            <a:off x="5590284" y="4396196"/>
            <a:ext cx="5414082" cy="944977"/>
            <a:chOff x="6073497" y="3416870"/>
            <a:chExt cx="5414082" cy="944977"/>
          </a:xfrm>
        </p:grpSpPr>
        <p:grpSp>
          <p:nvGrpSpPr>
            <p:cNvPr id="41" name="Group 40"/>
            <p:cNvGrpSpPr/>
            <p:nvPr/>
          </p:nvGrpSpPr>
          <p:grpSpPr>
            <a:xfrm>
              <a:off x="6639353" y="3416870"/>
              <a:ext cx="2867448" cy="944977"/>
              <a:chOff x="6881822" y="3354022"/>
              <a:chExt cx="2867448" cy="944977"/>
            </a:xfrm>
          </p:grpSpPr>
          <p:sp>
            <p:nvSpPr>
              <p:cNvPr id="26" name="TextBox 25"/>
              <p:cNvSpPr txBox="1"/>
              <p:nvPr/>
            </p:nvSpPr>
            <p:spPr>
              <a:xfrm>
                <a:off x="9373463" y="3373446"/>
                <a:ext cx="375807" cy="461665"/>
              </a:xfrm>
              <a:prstGeom prst="rect">
                <a:avLst/>
              </a:prstGeom>
              <a:noFill/>
            </p:spPr>
            <p:txBody>
              <a:bodyPr wrap="square" rtlCol="0">
                <a:spAutoFit/>
              </a:bodyPr>
              <a:lstStyle/>
              <a:p>
                <a:r>
                  <a:rPr lang="en-IN" sz="2400" b="1" dirty="0">
                    <a:solidFill>
                      <a:srgbClr val="FF0000"/>
                    </a:solidFill>
                  </a:rPr>
                  <a:t>a</a:t>
                </a:r>
              </a:p>
            </p:txBody>
          </p:sp>
          <p:sp>
            <p:nvSpPr>
              <p:cNvPr id="27" name="TextBox 26"/>
              <p:cNvSpPr txBox="1"/>
              <p:nvPr/>
            </p:nvSpPr>
            <p:spPr>
              <a:xfrm>
                <a:off x="8988131" y="3373445"/>
                <a:ext cx="375807" cy="461665"/>
              </a:xfrm>
              <a:prstGeom prst="rect">
                <a:avLst/>
              </a:prstGeom>
              <a:noFill/>
            </p:spPr>
            <p:txBody>
              <a:bodyPr wrap="square" rtlCol="0">
                <a:spAutoFit/>
              </a:bodyPr>
              <a:lstStyle/>
              <a:p>
                <a:r>
                  <a:rPr lang="en-IN" sz="2400" b="1" dirty="0">
                    <a:solidFill>
                      <a:srgbClr val="FF0000"/>
                    </a:solidFill>
                  </a:rPr>
                  <a:t>b</a:t>
                </a:r>
              </a:p>
            </p:txBody>
          </p:sp>
          <p:sp>
            <p:nvSpPr>
              <p:cNvPr id="28" name="TextBox 27"/>
              <p:cNvSpPr txBox="1"/>
              <p:nvPr/>
            </p:nvSpPr>
            <p:spPr>
              <a:xfrm>
                <a:off x="8602799" y="3373445"/>
                <a:ext cx="375807" cy="461665"/>
              </a:xfrm>
              <a:prstGeom prst="rect">
                <a:avLst/>
              </a:prstGeom>
              <a:noFill/>
            </p:spPr>
            <p:txBody>
              <a:bodyPr wrap="square" rtlCol="0">
                <a:spAutoFit/>
              </a:bodyPr>
              <a:lstStyle/>
              <a:p>
                <a:r>
                  <a:rPr lang="en-IN" sz="2400" b="1" dirty="0">
                    <a:solidFill>
                      <a:srgbClr val="FF0000"/>
                    </a:solidFill>
                  </a:rPr>
                  <a:t>c</a:t>
                </a:r>
              </a:p>
            </p:txBody>
          </p:sp>
          <p:sp>
            <p:nvSpPr>
              <p:cNvPr id="29" name="TextBox 28"/>
              <p:cNvSpPr txBox="1"/>
              <p:nvPr/>
            </p:nvSpPr>
            <p:spPr>
              <a:xfrm>
                <a:off x="8148203" y="3373445"/>
                <a:ext cx="375807" cy="461665"/>
              </a:xfrm>
              <a:prstGeom prst="rect">
                <a:avLst/>
              </a:prstGeom>
              <a:noFill/>
            </p:spPr>
            <p:txBody>
              <a:bodyPr wrap="square" rtlCol="0">
                <a:spAutoFit/>
              </a:bodyPr>
              <a:lstStyle/>
              <a:p>
                <a:r>
                  <a:rPr lang="en-IN" sz="2400" b="1" dirty="0">
                    <a:solidFill>
                      <a:srgbClr val="FF0000"/>
                    </a:solidFill>
                  </a:rPr>
                  <a:t>d</a:t>
                </a:r>
              </a:p>
            </p:txBody>
          </p:sp>
          <p:sp>
            <p:nvSpPr>
              <p:cNvPr id="30" name="TextBox 29"/>
              <p:cNvSpPr txBox="1"/>
              <p:nvPr/>
            </p:nvSpPr>
            <p:spPr>
              <a:xfrm>
                <a:off x="7724768" y="3373444"/>
                <a:ext cx="375807" cy="461665"/>
              </a:xfrm>
              <a:prstGeom prst="rect">
                <a:avLst/>
              </a:prstGeom>
              <a:noFill/>
            </p:spPr>
            <p:txBody>
              <a:bodyPr wrap="square" rtlCol="0">
                <a:spAutoFit/>
              </a:bodyPr>
              <a:lstStyle/>
              <a:p>
                <a:r>
                  <a:rPr lang="en-IN" sz="2400" b="1" dirty="0">
                    <a:solidFill>
                      <a:srgbClr val="FF0000"/>
                    </a:solidFill>
                  </a:rPr>
                  <a:t>e</a:t>
                </a:r>
              </a:p>
            </p:txBody>
          </p:sp>
          <p:sp>
            <p:nvSpPr>
              <p:cNvPr id="31" name="TextBox 30"/>
              <p:cNvSpPr txBox="1"/>
              <p:nvPr/>
            </p:nvSpPr>
            <p:spPr>
              <a:xfrm>
                <a:off x="7325147" y="3373443"/>
                <a:ext cx="375807" cy="461665"/>
              </a:xfrm>
              <a:prstGeom prst="rect">
                <a:avLst/>
              </a:prstGeom>
              <a:noFill/>
            </p:spPr>
            <p:txBody>
              <a:bodyPr wrap="square" rtlCol="0">
                <a:spAutoFit/>
              </a:bodyPr>
              <a:lstStyle/>
              <a:p>
                <a:r>
                  <a:rPr lang="en-IN" sz="2400" b="1" dirty="0">
                    <a:solidFill>
                      <a:srgbClr val="FF0000"/>
                    </a:solidFill>
                  </a:rPr>
                  <a:t>f</a:t>
                </a:r>
              </a:p>
            </p:txBody>
          </p:sp>
          <p:sp>
            <p:nvSpPr>
              <p:cNvPr id="33" name="TextBox 32"/>
              <p:cNvSpPr txBox="1"/>
              <p:nvPr/>
            </p:nvSpPr>
            <p:spPr>
              <a:xfrm>
                <a:off x="6909945" y="3354022"/>
                <a:ext cx="375807" cy="461665"/>
              </a:xfrm>
              <a:prstGeom prst="rect">
                <a:avLst/>
              </a:prstGeom>
              <a:noFill/>
            </p:spPr>
            <p:txBody>
              <a:bodyPr wrap="square" rtlCol="0">
                <a:spAutoFit/>
              </a:bodyPr>
              <a:lstStyle/>
              <a:p>
                <a:r>
                  <a:rPr lang="en-IN" sz="2400" b="1" dirty="0">
                    <a:solidFill>
                      <a:srgbClr val="FF0000"/>
                    </a:solidFill>
                  </a:rPr>
                  <a:t>g</a:t>
                </a:r>
              </a:p>
            </p:txBody>
          </p:sp>
          <p:sp>
            <p:nvSpPr>
              <p:cNvPr id="34" name="TextBox 33"/>
              <p:cNvSpPr txBox="1"/>
              <p:nvPr/>
            </p:nvSpPr>
            <p:spPr>
              <a:xfrm>
                <a:off x="9363938" y="3837334"/>
                <a:ext cx="375807" cy="461665"/>
              </a:xfrm>
              <a:prstGeom prst="rect">
                <a:avLst/>
              </a:prstGeom>
              <a:noFill/>
            </p:spPr>
            <p:txBody>
              <a:bodyPr wrap="square" rtlCol="0">
                <a:spAutoFit/>
              </a:bodyPr>
              <a:lstStyle/>
              <a:p>
                <a:r>
                  <a:rPr lang="en-IN" sz="2400" b="1" dirty="0"/>
                  <a:t>0</a:t>
                </a:r>
              </a:p>
            </p:txBody>
          </p:sp>
          <p:sp>
            <p:nvSpPr>
              <p:cNvPr id="35" name="TextBox 34"/>
              <p:cNvSpPr txBox="1"/>
              <p:nvPr/>
            </p:nvSpPr>
            <p:spPr>
              <a:xfrm>
                <a:off x="8986388" y="3835108"/>
                <a:ext cx="375807" cy="461665"/>
              </a:xfrm>
              <a:prstGeom prst="rect">
                <a:avLst/>
              </a:prstGeom>
              <a:noFill/>
            </p:spPr>
            <p:txBody>
              <a:bodyPr wrap="square" rtlCol="0">
                <a:spAutoFit/>
              </a:bodyPr>
              <a:lstStyle/>
              <a:p>
                <a:r>
                  <a:rPr lang="en-IN" sz="2400" b="1" dirty="0"/>
                  <a:t>1</a:t>
                </a:r>
              </a:p>
            </p:txBody>
          </p:sp>
          <p:sp>
            <p:nvSpPr>
              <p:cNvPr id="36" name="TextBox 35"/>
              <p:cNvSpPr txBox="1"/>
              <p:nvPr/>
            </p:nvSpPr>
            <p:spPr>
              <a:xfrm>
                <a:off x="8571186" y="3815687"/>
                <a:ext cx="375807" cy="461665"/>
              </a:xfrm>
              <a:prstGeom prst="rect">
                <a:avLst/>
              </a:prstGeom>
              <a:noFill/>
            </p:spPr>
            <p:txBody>
              <a:bodyPr wrap="square" rtlCol="0">
                <a:spAutoFit/>
              </a:bodyPr>
              <a:lstStyle/>
              <a:p>
                <a:r>
                  <a:rPr lang="en-IN" sz="2400" b="1" dirty="0"/>
                  <a:t>1</a:t>
                </a:r>
              </a:p>
            </p:txBody>
          </p:sp>
          <p:sp>
            <p:nvSpPr>
              <p:cNvPr id="37" name="TextBox 36"/>
              <p:cNvSpPr txBox="1"/>
              <p:nvPr/>
            </p:nvSpPr>
            <p:spPr>
              <a:xfrm>
                <a:off x="8215720" y="3815686"/>
                <a:ext cx="375807" cy="461665"/>
              </a:xfrm>
              <a:prstGeom prst="rect">
                <a:avLst/>
              </a:prstGeom>
              <a:noFill/>
            </p:spPr>
            <p:txBody>
              <a:bodyPr wrap="square" rtlCol="0">
                <a:spAutoFit/>
              </a:bodyPr>
              <a:lstStyle/>
              <a:p>
                <a:r>
                  <a:rPr lang="en-IN" sz="2400" b="1" dirty="0"/>
                  <a:t>0</a:t>
                </a:r>
              </a:p>
            </p:txBody>
          </p:sp>
          <p:sp>
            <p:nvSpPr>
              <p:cNvPr id="38" name="TextBox 37"/>
              <p:cNvSpPr txBox="1"/>
              <p:nvPr/>
            </p:nvSpPr>
            <p:spPr>
              <a:xfrm>
                <a:off x="7764358" y="3808858"/>
                <a:ext cx="375807" cy="461665"/>
              </a:xfrm>
              <a:prstGeom prst="rect">
                <a:avLst/>
              </a:prstGeom>
              <a:noFill/>
            </p:spPr>
            <p:txBody>
              <a:bodyPr wrap="square" rtlCol="0">
                <a:spAutoFit/>
              </a:bodyPr>
              <a:lstStyle/>
              <a:p>
                <a:r>
                  <a:rPr lang="en-IN" sz="2400" b="1" dirty="0"/>
                  <a:t>0</a:t>
                </a:r>
              </a:p>
            </p:txBody>
          </p:sp>
          <p:sp>
            <p:nvSpPr>
              <p:cNvPr id="39" name="TextBox 38"/>
              <p:cNvSpPr txBox="1"/>
              <p:nvPr/>
            </p:nvSpPr>
            <p:spPr>
              <a:xfrm>
                <a:off x="7325146" y="3808857"/>
                <a:ext cx="375807" cy="461665"/>
              </a:xfrm>
              <a:prstGeom prst="rect">
                <a:avLst/>
              </a:prstGeom>
              <a:noFill/>
            </p:spPr>
            <p:txBody>
              <a:bodyPr wrap="square" rtlCol="0">
                <a:spAutoFit/>
              </a:bodyPr>
              <a:lstStyle/>
              <a:p>
                <a:r>
                  <a:rPr lang="en-IN" sz="2400" b="1" dirty="0"/>
                  <a:t>0</a:t>
                </a:r>
              </a:p>
            </p:txBody>
          </p:sp>
          <p:sp>
            <p:nvSpPr>
              <p:cNvPr id="40" name="TextBox 39"/>
              <p:cNvSpPr txBox="1"/>
              <p:nvPr/>
            </p:nvSpPr>
            <p:spPr>
              <a:xfrm>
                <a:off x="6881822" y="3830350"/>
                <a:ext cx="375807" cy="461665"/>
              </a:xfrm>
              <a:prstGeom prst="rect">
                <a:avLst/>
              </a:prstGeom>
              <a:noFill/>
            </p:spPr>
            <p:txBody>
              <a:bodyPr wrap="square" rtlCol="0">
                <a:spAutoFit/>
              </a:bodyPr>
              <a:lstStyle/>
              <a:p>
                <a:r>
                  <a:rPr lang="en-IN" sz="2400" b="1" dirty="0"/>
                  <a:t>0</a:t>
                </a:r>
              </a:p>
            </p:txBody>
          </p:sp>
        </p:grpSp>
        <p:sp>
          <p:nvSpPr>
            <p:cNvPr id="42" name="TextBox 41"/>
            <p:cNvSpPr txBox="1"/>
            <p:nvPr/>
          </p:nvSpPr>
          <p:spPr>
            <a:xfrm>
              <a:off x="10158766" y="3871704"/>
              <a:ext cx="523089" cy="461665"/>
            </a:xfrm>
            <a:prstGeom prst="rect">
              <a:avLst/>
            </a:prstGeom>
            <a:noFill/>
          </p:spPr>
          <p:txBody>
            <a:bodyPr wrap="square" rtlCol="0">
              <a:spAutoFit/>
            </a:bodyPr>
            <a:lstStyle/>
            <a:p>
              <a:r>
                <a:rPr lang="en-IN" sz="2400" b="1" dirty="0"/>
                <a:t>06</a:t>
              </a:r>
            </a:p>
          </p:txBody>
        </p:sp>
        <p:sp>
          <p:nvSpPr>
            <p:cNvPr id="43" name="TextBox 42"/>
            <p:cNvSpPr txBox="1"/>
            <p:nvPr/>
          </p:nvSpPr>
          <p:spPr>
            <a:xfrm>
              <a:off x="6073497" y="3450576"/>
              <a:ext cx="570165" cy="461665"/>
            </a:xfrm>
            <a:prstGeom prst="rect">
              <a:avLst/>
            </a:prstGeom>
            <a:noFill/>
          </p:spPr>
          <p:txBody>
            <a:bodyPr wrap="square" rtlCol="0">
              <a:spAutoFit/>
            </a:bodyPr>
            <a:lstStyle/>
            <a:p>
              <a:r>
                <a:rPr lang="en-IN" sz="2400" b="1" dirty="0" err="1">
                  <a:solidFill>
                    <a:srgbClr val="FF0000"/>
                  </a:solidFill>
                </a:rPr>
                <a:t>dp</a:t>
              </a:r>
              <a:endParaRPr lang="en-IN" sz="2400" b="1" dirty="0">
                <a:solidFill>
                  <a:srgbClr val="FF0000"/>
                </a:solidFill>
              </a:endParaRPr>
            </a:p>
          </p:txBody>
        </p:sp>
        <p:sp>
          <p:nvSpPr>
            <p:cNvPr id="45" name="TextBox 44"/>
            <p:cNvSpPr txBox="1"/>
            <p:nvPr/>
          </p:nvSpPr>
          <p:spPr>
            <a:xfrm>
              <a:off x="6176429" y="3900181"/>
              <a:ext cx="375807" cy="461665"/>
            </a:xfrm>
            <a:prstGeom prst="rect">
              <a:avLst/>
            </a:prstGeom>
            <a:noFill/>
          </p:spPr>
          <p:txBody>
            <a:bodyPr wrap="square" rtlCol="0">
              <a:spAutoFit/>
            </a:bodyPr>
            <a:lstStyle/>
            <a:p>
              <a:r>
                <a:rPr lang="en-IN" sz="2400" b="1" dirty="0"/>
                <a:t>0</a:t>
              </a:r>
            </a:p>
          </p:txBody>
        </p:sp>
        <p:sp>
          <p:nvSpPr>
            <p:cNvPr id="46" name="TextBox 45"/>
            <p:cNvSpPr txBox="1"/>
            <p:nvPr/>
          </p:nvSpPr>
          <p:spPr>
            <a:xfrm>
              <a:off x="9651910" y="3871703"/>
              <a:ext cx="375807" cy="461665"/>
            </a:xfrm>
            <a:prstGeom prst="rect">
              <a:avLst/>
            </a:prstGeom>
            <a:noFill/>
          </p:spPr>
          <p:txBody>
            <a:bodyPr wrap="square" rtlCol="0">
              <a:spAutoFit/>
            </a:bodyPr>
            <a:lstStyle/>
            <a:p>
              <a:r>
                <a:rPr lang="en-IN" sz="2400" b="1" dirty="0"/>
                <a:t>=</a:t>
              </a:r>
            </a:p>
          </p:txBody>
        </p:sp>
        <p:sp>
          <p:nvSpPr>
            <p:cNvPr id="47" name="TextBox 46"/>
            <p:cNvSpPr txBox="1"/>
            <p:nvPr/>
          </p:nvSpPr>
          <p:spPr>
            <a:xfrm>
              <a:off x="10964490" y="3858976"/>
              <a:ext cx="523089" cy="461665"/>
            </a:xfrm>
            <a:prstGeom prst="rect">
              <a:avLst/>
            </a:prstGeom>
            <a:noFill/>
          </p:spPr>
          <p:txBody>
            <a:bodyPr wrap="square" rtlCol="0">
              <a:spAutoFit/>
            </a:bodyPr>
            <a:lstStyle/>
            <a:p>
              <a:r>
                <a:rPr lang="en-IN" sz="2400" b="1" dirty="0">
                  <a:solidFill>
                    <a:srgbClr val="FF0000"/>
                  </a:solidFill>
                </a:rPr>
                <a:t>1’</a:t>
              </a:r>
            </a:p>
          </p:txBody>
        </p:sp>
      </p:grpSp>
      <p:sp>
        <p:nvSpPr>
          <p:cNvPr id="54" name="Rectangle 53"/>
          <p:cNvSpPr/>
          <p:nvPr/>
        </p:nvSpPr>
        <p:spPr>
          <a:xfrm>
            <a:off x="4682876" y="824976"/>
            <a:ext cx="2203531" cy="28145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xmlns="" id="{FFED1259-5FAA-41AE-9AFE-DEFA61C25FF1}"/>
              </a:ext>
            </a:extLst>
          </p:cNvPr>
          <p:cNvSpPr/>
          <p:nvPr/>
        </p:nvSpPr>
        <p:spPr>
          <a:xfrm>
            <a:off x="1140255" y="679083"/>
            <a:ext cx="1794813" cy="29824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graphicFrame>
        <p:nvGraphicFramePr>
          <p:cNvPr id="56" name="Table 5">
            <a:extLst>
              <a:ext uri="{FF2B5EF4-FFF2-40B4-BE49-F238E27FC236}">
                <a16:creationId xmlns:a16="http://schemas.microsoft.com/office/drawing/2014/main" xmlns="" id="{6AB1F553-4EDE-4E33-B8B6-E98A3590C2B0}"/>
              </a:ext>
            </a:extLst>
          </p:cNvPr>
          <p:cNvGraphicFramePr>
            <a:graphicFrameLocks noGrp="1"/>
          </p:cNvGraphicFramePr>
          <p:nvPr>
            <p:extLst>
              <p:ext uri="{D42A27DB-BD31-4B8C-83A1-F6EECF244321}">
                <p14:modId xmlns:p14="http://schemas.microsoft.com/office/powerpoint/2010/main" val="3166626211"/>
              </p:ext>
            </p:extLst>
          </p:nvPr>
        </p:nvGraphicFramePr>
        <p:xfrm>
          <a:off x="2535574" y="686964"/>
          <a:ext cx="399494" cy="2966720"/>
        </p:xfrm>
        <a:graphic>
          <a:graphicData uri="http://schemas.openxmlformats.org/drawingml/2006/table">
            <a:tbl>
              <a:tblPr firstRow="1" bandRow="1"/>
              <a:tblGrid>
                <a:gridCol w="399494">
                  <a:extLst>
                    <a:ext uri="{9D8B030D-6E8A-4147-A177-3AD203B41FA5}">
                      <a16:colId xmlns:a16="http://schemas.microsoft.com/office/drawing/2014/main" xmlns="" val="424362324"/>
                    </a:ext>
                  </a:extLst>
                </a:gridCol>
              </a:tblGrid>
              <a:tr h="370840">
                <a:tc>
                  <a:txBody>
                    <a:bodyPr/>
                    <a:lstStyle/>
                    <a:p>
                      <a:r>
                        <a:rPr lang="en-US" dirty="0" smtClean="0"/>
                        <a:t> </a:t>
                      </a:r>
                      <a:endParaRPr lang="en-IN" dirty="0"/>
                    </a:p>
                  </a:txBody>
                  <a:tcPr/>
                </a:tc>
                <a:extLst>
                  <a:ext uri="{0D108BD9-81ED-4DB2-BD59-A6C34878D82A}">
                    <a16:rowId xmlns:a16="http://schemas.microsoft.com/office/drawing/2014/main" xmlns="" val="290031767"/>
                  </a:ext>
                </a:extLst>
              </a:tr>
              <a:tr h="370840">
                <a:tc>
                  <a:txBody>
                    <a:bodyPr/>
                    <a:lstStyle/>
                    <a:p>
                      <a:r>
                        <a:rPr lang="en-US" dirty="0" smtClean="0"/>
                        <a:t> </a:t>
                      </a:r>
                      <a:endParaRPr lang="en-IN" dirty="0"/>
                    </a:p>
                  </a:txBody>
                  <a:tcPr/>
                </a:tc>
                <a:extLst>
                  <a:ext uri="{0D108BD9-81ED-4DB2-BD59-A6C34878D82A}">
                    <a16:rowId xmlns:a16="http://schemas.microsoft.com/office/drawing/2014/main" xmlns="" val="3284022186"/>
                  </a:ext>
                </a:extLst>
              </a:tr>
              <a:tr h="370840">
                <a:tc>
                  <a:txBody>
                    <a:bodyPr/>
                    <a:lstStyle/>
                    <a:p>
                      <a:r>
                        <a:rPr lang="en-US" dirty="0" smtClean="0"/>
                        <a:t> </a:t>
                      </a:r>
                      <a:endParaRPr lang="en-IN" dirty="0"/>
                    </a:p>
                  </a:txBody>
                  <a:tcPr/>
                </a:tc>
                <a:extLst>
                  <a:ext uri="{0D108BD9-81ED-4DB2-BD59-A6C34878D82A}">
                    <a16:rowId xmlns:a16="http://schemas.microsoft.com/office/drawing/2014/main" xmlns="" val="4019015686"/>
                  </a:ext>
                </a:extLst>
              </a:tr>
              <a:tr h="370840">
                <a:tc>
                  <a:txBody>
                    <a:bodyPr/>
                    <a:lstStyle/>
                    <a:p>
                      <a:r>
                        <a:rPr lang="en-US" dirty="0" smtClean="0"/>
                        <a:t> </a:t>
                      </a:r>
                      <a:endParaRPr lang="en-IN" dirty="0"/>
                    </a:p>
                  </a:txBody>
                  <a:tcPr/>
                </a:tc>
                <a:extLst>
                  <a:ext uri="{0D108BD9-81ED-4DB2-BD59-A6C34878D82A}">
                    <a16:rowId xmlns:a16="http://schemas.microsoft.com/office/drawing/2014/main" xmlns="" val="2802568993"/>
                  </a:ext>
                </a:extLst>
              </a:tr>
              <a:tr h="370840">
                <a:tc>
                  <a:txBody>
                    <a:bodyPr/>
                    <a:lstStyle/>
                    <a:p>
                      <a:r>
                        <a:rPr lang="en-US" dirty="0" smtClean="0"/>
                        <a:t> </a:t>
                      </a:r>
                      <a:endParaRPr lang="en-IN" dirty="0"/>
                    </a:p>
                  </a:txBody>
                  <a:tcPr/>
                </a:tc>
                <a:extLst>
                  <a:ext uri="{0D108BD9-81ED-4DB2-BD59-A6C34878D82A}">
                    <a16:rowId xmlns:a16="http://schemas.microsoft.com/office/drawing/2014/main" xmlns="" val="3873680984"/>
                  </a:ext>
                </a:extLst>
              </a:tr>
              <a:tr h="370840">
                <a:tc>
                  <a:txBody>
                    <a:bodyPr/>
                    <a:lstStyle/>
                    <a:p>
                      <a:r>
                        <a:rPr lang="en-US" dirty="0" smtClean="0"/>
                        <a:t> </a:t>
                      </a:r>
                      <a:endParaRPr lang="en-IN" dirty="0"/>
                    </a:p>
                  </a:txBody>
                  <a:tcPr/>
                </a:tc>
                <a:extLst>
                  <a:ext uri="{0D108BD9-81ED-4DB2-BD59-A6C34878D82A}">
                    <a16:rowId xmlns:a16="http://schemas.microsoft.com/office/drawing/2014/main" xmlns="" val="2315762006"/>
                  </a:ext>
                </a:extLst>
              </a:tr>
              <a:tr h="370840">
                <a:tc>
                  <a:txBody>
                    <a:bodyPr/>
                    <a:lstStyle/>
                    <a:p>
                      <a:r>
                        <a:rPr lang="en-US" dirty="0" smtClean="0"/>
                        <a:t> </a:t>
                      </a:r>
                      <a:endParaRPr lang="en-IN" dirty="0"/>
                    </a:p>
                  </a:txBody>
                  <a:tcPr/>
                </a:tc>
                <a:extLst>
                  <a:ext uri="{0D108BD9-81ED-4DB2-BD59-A6C34878D82A}">
                    <a16:rowId xmlns:a16="http://schemas.microsoft.com/office/drawing/2014/main" xmlns="" val="3392759763"/>
                  </a:ext>
                </a:extLst>
              </a:tr>
              <a:tr h="370840">
                <a:tc>
                  <a:txBody>
                    <a:bodyPr/>
                    <a:lstStyle/>
                    <a:p>
                      <a:r>
                        <a:rPr lang="en-US" dirty="0" smtClean="0"/>
                        <a:t> </a:t>
                      </a:r>
                      <a:endParaRPr lang="en-IN" dirty="0"/>
                    </a:p>
                  </a:txBody>
                  <a:tcPr/>
                </a:tc>
                <a:extLst>
                  <a:ext uri="{0D108BD9-81ED-4DB2-BD59-A6C34878D82A}">
                    <a16:rowId xmlns:a16="http://schemas.microsoft.com/office/drawing/2014/main" xmlns="" val="3769873936"/>
                  </a:ext>
                </a:extLst>
              </a:tr>
            </a:tbl>
          </a:graphicData>
        </a:graphic>
      </p:graphicFrame>
      <p:sp>
        <p:nvSpPr>
          <p:cNvPr id="57" name="TextBox 56">
            <a:extLst>
              <a:ext uri="{FF2B5EF4-FFF2-40B4-BE49-F238E27FC236}">
                <a16:creationId xmlns:a16="http://schemas.microsoft.com/office/drawing/2014/main" xmlns="" id="{62849968-9D17-433B-8046-BDDB49153177}"/>
              </a:ext>
            </a:extLst>
          </p:cNvPr>
          <p:cNvSpPr txBox="1"/>
          <p:nvPr/>
        </p:nvSpPr>
        <p:spPr>
          <a:xfrm>
            <a:off x="1229542" y="2009506"/>
            <a:ext cx="848787" cy="369332"/>
          </a:xfrm>
          <a:prstGeom prst="rect">
            <a:avLst/>
          </a:prstGeom>
          <a:noFill/>
        </p:spPr>
        <p:txBody>
          <a:bodyPr wrap="square">
            <a:spAutoFit/>
          </a:bodyPr>
          <a:lstStyle/>
          <a:p>
            <a:r>
              <a:rPr lang="en-US" sz="1800" b="1" dirty="0" smtClean="0">
                <a:solidFill>
                  <a:schemeClr val="tx1"/>
                </a:solidFill>
              </a:rPr>
              <a:t>Port B</a:t>
            </a:r>
            <a:endParaRPr lang="en-US" sz="1800" b="1" dirty="0">
              <a:solidFill>
                <a:schemeClr val="tx1"/>
              </a:solidFill>
            </a:endParaRPr>
          </a:p>
        </p:txBody>
      </p:sp>
      <p:sp>
        <p:nvSpPr>
          <p:cNvPr id="58" name="TextBox 57">
            <a:extLst>
              <a:ext uri="{FF2B5EF4-FFF2-40B4-BE49-F238E27FC236}">
                <a16:creationId xmlns:a16="http://schemas.microsoft.com/office/drawing/2014/main" xmlns="" id="{6C332F12-F4D9-4763-BA9E-D5C5CEDE5103}"/>
              </a:ext>
            </a:extLst>
          </p:cNvPr>
          <p:cNvSpPr txBox="1"/>
          <p:nvPr/>
        </p:nvSpPr>
        <p:spPr>
          <a:xfrm>
            <a:off x="2037661" y="675564"/>
            <a:ext cx="489033" cy="369332"/>
          </a:xfrm>
          <a:prstGeom prst="rect">
            <a:avLst/>
          </a:prstGeom>
          <a:noFill/>
        </p:spPr>
        <p:txBody>
          <a:bodyPr wrap="square">
            <a:spAutoFit/>
          </a:bodyPr>
          <a:lstStyle/>
          <a:p>
            <a:r>
              <a:rPr lang="en-US" sz="1800" b="1" dirty="0" smtClean="0">
                <a:solidFill>
                  <a:srgbClr val="FF0000"/>
                </a:solidFill>
              </a:rPr>
              <a:t>D0</a:t>
            </a:r>
            <a:endParaRPr lang="en-IN" dirty="0">
              <a:solidFill>
                <a:srgbClr val="FF0000"/>
              </a:solidFill>
            </a:endParaRPr>
          </a:p>
        </p:txBody>
      </p:sp>
      <p:sp>
        <p:nvSpPr>
          <p:cNvPr id="59" name="TextBox 58">
            <a:extLst>
              <a:ext uri="{FF2B5EF4-FFF2-40B4-BE49-F238E27FC236}">
                <a16:creationId xmlns:a16="http://schemas.microsoft.com/office/drawing/2014/main" xmlns="" id="{AF0173C7-1911-4E16-B340-F3284BBE0545}"/>
              </a:ext>
            </a:extLst>
          </p:cNvPr>
          <p:cNvSpPr txBox="1"/>
          <p:nvPr/>
        </p:nvSpPr>
        <p:spPr>
          <a:xfrm>
            <a:off x="2032728" y="1078455"/>
            <a:ext cx="489033" cy="369332"/>
          </a:xfrm>
          <a:prstGeom prst="rect">
            <a:avLst/>
          </a:prstGeom>
          <a:noFill/>
        </p:spPr>
        <p:txBody>
          <a:bodyPr wrap="square">
            <a:spAutoFit/>
          </a:bodyPr>
          <a:lstStyle/>
          <a:p>
            <a:r>
              <a:rPr lang="en-US" sz="1800" b="1" dirty="0" smtClean="0">
                <a:solidFill>
                  <a:srgbClr val="FF0000"/>
                </a:solidFill>
              </a:rPr>
              <a:t>D1</a:t>
            </a:r>
            <a:endParaRPr lang="en-IN" dirty="0">
              <a:solidFill>
                <a:srgbClr val="FF0000"/>
              </a:solidFill>
            </a:endParaRPr>
          </a:p>
        </p:txBody>
      </p:sp>
      <p:sp>
        <p:nvSpPr>
          <p:cNvPr id="60" name="TextBox 59">
            <a:extLst>
              <a:ext uri="{FF2B5EF4-FFF2-40B4-BE49-F238E27FC236}">
                <a16:creationId xmlns:a16="http://schemas.microsoft.com/office/drawing/2014/main" xmlns="" id="{C8FC7C6A-1ADD-48D5-A68C-FAD83BCC4D0A}"/>
              </a:ext>
            </a:extLst>
          </p:cNvPr>
          <p:cNvSpPr txBox="1"/>
          <p:nvPr/>
        </p:nvSpPr>
        <p:spPr>
          <a:xfrm>
            <a:off x="2020580" y="1442217"/>
            <a:ext cx="501181" cy="369332"/>
          </a:xfrm>
          <a:prstGeom prst="rect">
            <a:avLst/>
          </a:prstGeom>
          <a:noFill/>
        </p:spPr>
        <p:txBody>
          <a:bodyPr wrap="square">
            <a:spAutoFit/>
          </a:bodyPr>
          <a:lstStyle/>
          <a:p>
            <a:r>
              <a:rPr lang="en-US" sz="1800" b="1" dirty="0" smtClean="0">
                <a:solidFill>
                  <a:srgbClr val="FF0000"/>
                </a:solidFill>
              </a:rPr>
              <a:t>D2</a:t>
            </a:r>
            <a:endParaRPr lang="en-IN" dirty="0">
              <a:solidFill>
                <a:srgbClr val="FF0000"/>
              </a:solidFill>
            </a:endParaRPr>
          </a:p>
        </p:txBody>
      </p:sp>
      <p:sp>
        <p:nvSpPr>
          <p:cNvPr id="61" name="TextBox 60">
            <a:extLst>
              <a:ext uri="{FF2B5EF4-FFF2-40B4-BE49-F238E27FC236}">
                <a16:creationId xmlns:a16="http://schemas.microsoft.com/office/drawing/2014/main" xmlns="" id="{093871BC-832E-4116-AC30-79F70754C680}"/>
              </a:ext>
            </a:extLst>
          </p:cNvPr>
          <p:cNvSpPr txBox="1"/>
          <p:nvPr/>
        </p:nvSpPr>
        <p:spPr>
          <a:xfrm>
            <a:off x="2071280" y="1839277"/>
            <a:ext cx="568702" cy="369332"/>
          </a:xfrm>
          <a:prstGeom prst="rect">
            <a:avLst/>
          </a:prstGeom>
          <a:noFill/>
        </p:spPr>
        <p:txBody>
          <a:bodyPr wrap="square">
            <a:spAutoFit/>
          </a:bodyPr>
          <a:lstStyle/>
          <a:p>
            <a:r>
              <a:rPr lang="en-US" sz="1800" b="1" dirty="0" smtClean="0">
                <a:solidFill>
                  <a:srgbClr val="FF0000"/>
                </a:solidFill>
              </a:rPr>
              <a:t>D3</a:t>
            </a:r>
            <a:endParaRPr lang="en-IN" dirty="0">
              <a:solidFill>
                <a:srgbClr val="FF0000"/>
              </a:solidFill>
            </a:endParaRPr>
          </a:p>
        </p:txBody>
      </p:sp>
      <p:sp>
        <p:nvSpPr>
          <p:cNvPr id="62" name="TextBox 61">
            <a:extLst>
              <a:ext uri="{FF2B5EF4-FFF2-40B4-BE49-F238E27FC236}">
                <a16:creationId xmlns:a16="http://schemas.microsoft.com/office/drawing/2014/main" xmlns="" id="{BDF96BE2-0B90-40FC-8E19-42D416FFE355}"/>
              </a:ext>
            </a:extLst>
          </p:cNvPr>
          <p:cNvSpPr txBox="1"/>
          <p:nvPr/>
        </p:nvSpPr>
        <p:spPr>
          <a:xfrm>
            <a:off x="2078329" y="2201122"/>
            <a:ext cx="607254" cy="369332"/>
          </a:xfrm>
          <a:prstGeom prst="rect">
            <a:avLst/>
          </a:prstGeom>
          <a:noFill/>
        </p:spPr>
        <p:txBody>
          <a:bodyPr wrap="square">
            <a:spAutoFit/>
          </a:bodyPr>
          <a:lstStyle/>
          <a:p>
            <a:r>
              <a:rPr lang="en-US" sz="1800" b="1" dirty="0" smtClean="0">
                <a:solidFill>
                  <a:srgbClr val="FF0000"/>
                </a:solidFill>
              </a:rPr>
              <a:t>D4</a:t>
            </a:r>
            <a:endParaRPr lang="en-IN" dirty="0">
              <a:solidFill>
                <a:srgbClr val="FF0000"/>
              </a:solidFill>
            </a:endParaRPr>
          </a:p>
        </p:txBody>
      </p:sp>
      <p:sp>
        <p:nvSpPr>
          <p:cNvPr id="63" name="TextBox 62">
            <a:extLst>
              <a:ext uri="{FF2B5EF4-FFF2-40B4-BE49-F238E27FC236}">
                <a16:creationId xmlns:a16="http://schemas.microsoft.com/office/drawing/2014/main" xmlns="" id="{B5292A66-C055-4B13-989F-F2E8812C6AC7}"/>
              </a:ext>
            </a:extLst>
          </p:cNvPr>
          <p:cNvSpPr txBox="1"/>
          <p:nvPr/>
        </p:nvSpPr>
        <p:spPr>
          <a:xfrm>
            <a:off x="2032728" y="3284352"/>
            <a:ext cx="607254" cy="369332"/>
          </a:xfrm>
          <a:prstGeom prst="rect">
            <a:avLst/>
          </a:prstGeom>
          <a:noFill/>
        </p:spPr>
        <p:txBody>
          <a:bodyPr wrap="square">
            <a:spAutoFit/>
          </a:bodyPr>
          <a:lstStyle/>
          <a:p>
            <a:r>
              <a:rPr lang="en-US" sz="1800" b="1" dirty="0" smtClean="0">
                <a:solidFill>
                  <a:srgbClr val="FF0000"/>
                </a:solidFill>
              </a:rPr>
              <a:t>D7</a:t>
            </a:r>
            <a:endParaRPr lang="en-IN" dirty="0">
              <a:solidFill>
                <a:srgbClr val="FF0000"/>
              </a:solidFill>
            </a:endParaRPr>
          </a:p>
        </p:txBody>
      </p:sp>
      <p:sp>
        <p:nvSpPr>
          <p:cNvPr id="64" name="TextBox 63">
            <a:extLst>
              <a:ext uri="{FF2B5EF4-FFF2-40B4-BE49-F238E27FC236}">
                <a16:creationId xmlns:a16="http://schemas.microsoft.com/office/drawing/2014/main" xmlns="" id="{367FE774-7C05-4B36-A693-A9B7C91E4B19}"/>
              </a:ext>
            </a:extLst>
          </p:cNvPr>
          <p:cNvSpPr txBox="1"/>
          <p:nvPr/>
        </p:nvSpPr>
        <p:spPr>
          <a:xfrm>
            <a:off x="2052004" y="2567384"/>
            <a:ext cx="607254" cy="369332"/>
          </a:xfrm>
          <a:prstGeom prst="rect">
            <a:avLst/>
          </a:prstGeom>
          <a:noFill/>
        </p:spPr>
        <p:txBody>
          <a:bodyPr wrap="square">
            <a:spAutoFit/>
          </a:bodyPr>
          <a:lstStyle/>
          <a:p>
            <a:r>
              <a:rPr lang="en-US" sz="1800" b="1" dirty="0" smtClean="0">
                <a:solidFill>
                  <a:srgbClr val="FF0000"/>
                </a:solidFill>
              </a:rPr>
              <a:t>D5</a:t>
            </a:r>
            <a:endParaRPr lang="en-IN" dirty="0">
              <a:solidFill>
                <a:srgbClr val="FF0000"/>
              </a:solidFill>
            </a:endParaRPr>
          </a:p>
        </p:txBody>
      </p:sp>
      <p:sp>
        <p:nvSpPr>
          <p:cNvPr id="65" name="TextBox 64">
            <a:extLst>
              <a:ext uri="{FF2B5EF4-FFF2-40B4-BE49-F238E27FC236}">
                <a16:creationId xmlns:a16="http://schemas.microsoft.com/office/drawing/2014/main" xmlns="" id="{6604890D-8A4A-42E8-906F-3713D51420F4}"/>
              </a:ext>
            </a:extLst>
          </p:cNvPr>
          <p:cNvSpPr txBox="1"/>
          <p:nvPr/>
        </p:nvSpPr>
        <p:spPr>
          <a:xfrm>
            <a:off x="2052004" y="2923977"/>
            <a:ext cx="607254" cy="369332"/>
          </a:xfrm>
          <a:prstGeom prst="rect">
            <a:avLst/>
          </a:prstGeom>
          <a:noFill/>
        </p:spPr>
        <p:txBody>
          <a:bodyPr wrap="square">
            <a:spAutoFit/>
          </a:bodyPr>
          <a:lstStyle/>
          <a:p>
            <a:r>
              <a:rPr lang="en-US" sz="1800" b="1" dirty="0" smtClean="0">
                <a:solidFill>
                  <a:srgbClr val="FF0000"/>
                </a:solidFill>
              </a:rPr>
              <a:t>D6</a:t>
            </a:r>
            <a:endParaRPr lang="en-IN" dirty="0">
              <a:solidFill>
                <a:srgbClr val="FF0000"/>
              </a:solidFill>
            </a:endParaRPr>
          </a:p>
        </p:txBody>
      </p:sp>
      <p:cxnSp>
        <p:nvCxnSpPr>
          <p:cNvPr id="66" name="Straight Arrow Connector 65">
            <a:extLst>
              <a:ext uri="{FF2B5EF4-FFF2-40B4-BE49-F238E27FC236}">
                <a16:creationId xmlns:a16="http://schemas.microsoft.com/office/drawing/2014/main" xmlns="" id="{9BE61314-FD18-4689-BE3D-3803D9865B2E}"/>
              </a:ext>
            </a:extLst>
          </p:cNvPr>
          <p:cNvCxnSpPr>
            <a:cxnSpLocks/>
          </p:cNvCxnSpPr>
          <p:nvPr/>
        </p:nvCxnSpPr>
        <p:spPr>
          <a:xfrm flipV="1">
            <a:off x="2935068" y="911691"/>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9BE61314-FD18-4689-BE3D-3803D9865B2E}"/>
              </a:ext>
            </a:extLst>
          </p:cNvPr>
          <p:cNvCxnSpPr>
            <a:cxnSpLocks/>
          </p:cNvCxnSpPr>
          <p:nvPr/>
        </p:nvCxnSpPr>
        <p:spPr>
          <a:xfrm flipV="1">
            <a:off x="2935068" y="1269000"/>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9BE61314-FD18-4689-BE3D-3803D9865B2E}"/>
              </a:ext>
            </a:extLst>
          </p:cNvPr>
          <p:cNvCxnSpPr>
            <a:cxnSpLocks/>
          </p:cNvCxnSpPr>
          <p:nvPr/>
        </p:nvCxnSpPr>
        <p:spPr>
          <a:xfrm flipV="1">
            <a:off x="2935068" y="1627762"/>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9BE61314-FD18-4689-BE3D-3803D9865B2E}"/>
              </a:ext>
            </a:extLst>
          </p:cNvPr>
          <p:cNvCxnSpPr>
            <a:cxnSpLocks/>
          </p:cNvCxnSpPr>
          <p:nvPr/>
        </p:nvCxnSpPr>
        <p:spPr>
          <a:xfrm flipV="1">
            <a:off x="2935068" y="2012345"/>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9BE61314-FD18-4689-BE3D-3803D9865B2E}"/>
              </a:ext>
            </a:extLst>
          </p:cNvPr>
          <p:cNvCxnSpPr>
            <a:cxnSpLocks/>
          </p:cNvCxnSpPr>
          <p:nvPr/>
        </p:nvCxnSpPr>
        <p:spPr>
          <a:xfrm flipV="1">
            <a:off x="2935068" y="2369654"/>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9BE61314-FD18-4689-BE3D-3803D9865B2E}"/>
              </a:ext>
            </a:extLst>
          </p:cNvPr>
          <p:cNvCxnSpPr>
            <a:cxnSpLocks/>
          </p:cNvCxnSpPr>
          <p:nvPr/>
        </p:nvCxnSpPr>
        <p:spPr>
          <a:xfrm flipV="1">
            <a:off x="2935068" y="2728416"/>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9BE61314-FD18-4689-BE3D-3803D9865B2E}"/>
              </a:ext>
            </a:extLst>
          </p:cNvPr>
          <p:cNvCxnSpPr>
            <a:cxnSpLocks/>
          </p:cNvCxnSpPr>
          <p:nvPr/>
        </p:nvCxnSpPr>
        <p:spPr>
          <a:xfrm flipV="1">
            <a:off x="2935068" y="3102448"/>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9BE61314-FD18-4689-BE3D-3803D9865B2E}"/>
              </a:ext>
            </a:extLst>
          </p:cNvPr>
          <p:cNvCxnSpPr>
            <a:cxnSpLocks/>
          </p:cNvCxnSpPr>
          <p:nvPr/>
        </p:nvCxnSpPr>
        <p:spPr>
          <a:xfrm flipV="1">
            <a:off x="2935068" y="3459757"/>
            <a:ext cx="755240"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752177" y="665019"/>
            <a:ext cx="375807" cy="461665"/>
          </a:xfrm>
          <a:prstGeom prst="rect">
            <a:avLst/>
          </a:prstGeom>
          <a:noFill/>
        </p:spPr>
        <p:txBody>
          <a:bodyPr wrap="square" rtlCol="0">
            <a:spAutoFit/>
          </a:bodyPr>
          <a:lstStyle/>
          <a:p>
            <a:r>
              <a:rPr lang="en-IN" sz="2400" b="1" dirty="0">
                <a:solidFill>
                  <a:srgbClr val="FF0000"/>
                </a:solidFill>
              </a:rPr>
              <a:t>a</a:t>
            </a:r>
          </a:p>
        </p:txBody>
      </p:sp>
      <p:sp>
        <p:nvSpPr>
          <p:cNvPr id="83" name="TextBox 82"/>
          <p:cNvSpPr txBox="1"/>
          <p:nvPr/>
        </p:nvSpPr>
        <p:spPr>
          <a:xfrm>
            <a:off x="3752177" y="1062160"/>
            <a:ext cx="375807" cy="461665"/>
          </a:xfrm>
          <a:prstGeom prst="rect">
            <a:avLst/>
          </a:prstGeom>
          <a:noFill/>
        </p:spPr>
        <p:txBody>
          <a:bodyPr wrap="square" rtlCol="0">
            <a:spAutoFit/>
          </a:bodyPr>
          <a:lstStyle/>
          <a:p>
            <a:r>
              <a:rPr lang="en-IN" sz="2400" b="1" dirty="0">
                <a:solidFill>
                  <a:srgbClr val="FF0000"/>
                </a:solidFill>
              </a:rPr>
              <a:t>b</a:t>
            </a:r>
          </a:p>
        </p:txBody>
      </p:sp>
      <p:sp>
        <p:nvSpPr>
          <p:cNvPr id="84" name="TextBox 83"/>
          <p:cNvSpPr txBox="1"/>
          <p:nvPr/>
        </p:nvSpPr>
        <p:spPr>
          <a:xfrm>
            <a:off x="3752176" y="1374319"/>
            <a:ext cx="375807" cy="461665"/>
          </a:xfrm>
          <a:prstGeom prst="rect">
            <a:avLst/>
          </a:prstGeom>
          <a:noFill/>
        </p:spPr>
        <p:txBody>
          <a:bodyPr wrap="square" rtlCol="0">
            <a:spAutoFit/>
          </a:bodyPr>
          <a:lstStyle/>
          <a:p>
            <a:r>
              <a:rPr lang="en-IN" sz="2400" b="1" dirty="0">
                <a:solidFill>
                  <a:srgbClr val="FF0000"/>
                </a:solidFill>
              </a:rPr>
              <a:t>c</a:t>
            </a:r>
          </a:p>
        </p:txBody>
      </p:sp>
      <p:sp>
        <p:nvSpPr>
          <p:cNvPr id="85" name="TextBox 84"/>
          <p:cNvSpPr txBox="1"/>
          <p:nvPr/>
        </p:nvSpPr>
        <p:spPr>
          <a:xfrm>
            <a:off x="3752175" y="1784695"/>
            <a:ext cx="375807" cy="461665"/>
          </a:xfrm>
          <a:prstGeom prst="rect">
            <a:avLst/>
          </a:prstGeom>
          <a:noFill/>
        </p:spPr>
        <p:txBody>
          <a:bodyPr wrap="square" rtlCol="0">
            <a:spAutoFit/>
          </a:bodyPr>
          <a:lstStyle/>
          <a:p>
            <a:r>
              <a:rPr lang="en-IN" sz="2400" b="1" dirty="0">
                <a:solidFill>
                  <a:srgbClr val="FF0000"/>
                </a:solidFill>
              </a:rPr>
              <a:t>d</a:t>
            </a:r>
          </a:p>
        </p:txBody>
      </p:sp>
      <p:sp>
        <p:nvSpPr>
          <p:cNvPr id="86" name="TextBox 85"/>
          <p:cNvSpPr txBox="1"/>
          <p:nvPr/>
        </p:nvSpPr>
        <p:spPr>
          <a:xfrm>
            <a:off x="3752174" y="2148005"/>
            <a:ext cx="375807" cy="461665"/>
          </a:xfrm>
          <a:prstGeom prst="rect">
            <a:avLst/>
          </a:prstGeom>
          <a:noFill/>
        </p:spPr>
        <p:txBody>
          <a:bodyPr wrap="square" rtlCol="0">
            <a:spAutoFit/>
          </a:bodyPr>
          <a:lstStyle/>
          <a:p>
            <a:r>
              <a:rPr lang="en-IN" sz="2400" b="1" dirty="0" smtClean="0">
                <a:solidFill>
                  <a:srgbClr val="FF0000"/>
                </a:solidFill>
              </a:rPr>
              <a:t>e</a:t>
            </a:r>
            <a:endParaRPr lang="en-IN" sz="2400" b="1" dirty="0">
              <a:solidFill>
                <a:srgbClr val="FF0000"/>
              </a:solidFill>
            </a:endParaRPr>
          </a:p>
        </p:txBody>
      </p:sp>
      <p:sp>
        <p:nvSpPr>
          <p:cNvPr id="87" name="TextBox 86"/>
          <p:cNvSpPr txBox="1"/>
          <p:nvPr/>
        </p:nvSpPr>
        <p:spPr>
          <a:xfrm>
            <a:off x="3752177" y="2497584"/>
            <a:ext cx="375807" cy="461665"/>
          </a:xfrm>
          <a:prstGeom prst="rect">
            <a:avLst/>
          </a:prstGeom>
          <a:noFill/>
        </p:spPr>
        <p:txBody>
          <a:bodyPr wrap="square" rtlCol="0">
            <a:spAutoFit/>
          </a:bodyPr>
          <a:lstStyle/>
          <a:p>
            <a:r>
              <a:rPr lang="en-IN" sz="2400" b="1" dirty="0" smtClean="0">
                <a:solidFill>
                  <a:srgbClr val="FF0000"/>
                </a:solidFill>
              </a:rPr>
              <a:t>f</a:t>
            </a:r>
            <a:endParaRPr lang="en-IN" sz="2400" b="1" dirty="0">
              <a:solidFill>
                <a:srgbClr val="FF0000"/>
              </a:solidFill>
            </a:endParaRPr>
          </a:p>
        </p:txBody>
      </p:sp>
      <p:sp>
        <p:nvSpPr>
          <p:cNvPr id="88" name="TextBox 87"/>
          <p:cNvSpPr txBox="1"/>
          <p:nvPr/>
        </p:nvSpPr>
        <p:spPr>
          <a:xfrm>
            <a:off x="3752173" y="2876500"/>
            <a:ext cx="375807" cy="461665"/>
          </a:xfrm>
          <a:prstGeom prst="rect">
            <a:avLst/>
          </a:prstGeom>
          <a:noFill/>
        </p:spPr>
        <p:txBody>
          <a:bodyPr wrap="square" rtlCol="0">
            <a:spAutoFit/>
          </a:bodyPr>
          <a:lstStyle/>
          <a:p>
            <a:r>
              <a:rPr lang="en-IN" sz="2400" b="1" dirty="0" smtClean="0">
                <a:solidFill>
                  <a:srgbClr val="FF0000"/>
                </a:solidFill>
              </a:rPr>
              <a:t>g</a:t>
            </a:r>
            <a:endParaRPr lang="en-IN" sz="2400" b="1" dirty="0">
              <a:solidFill>
                <a:srgbClr val="FF0000"/>
              </a:solidFill>
            </a:endParaRPr>
          </a:p>
        </p:txBody>
      </p:sp>
      <p:sp>
        <p:nvSpPr>
          <p:cNvPr id="89" name="TextBox 88"/>
          <p:cNvSpPr txBox="1"/>
          <p:nvPr/>
        </p:nvSpPr>
        <p:spPr>
          <a:xfrm>
            <a:off x="3739478" y="3252305"/>
            <a:ext cx="530597" cy="461665"/>
          </a:xfrm>
          <a:prstGeom prst="rect">
            <a:avLst/>
          </a:prstGeom>
          <a:noFill/>
        </p:spPr>
        <p:txBody>
          <a:bodyPr wrap="square" rtlCol="0">
            <a:spAutoFit/>
          </a:bodyPr>
          <a:lstStyle/>
          <a:p>
            <a:r>
              <a:rPr lang="en-IN" sz="2400" b="1" dirty="0" err="1" smtClean="0">
                <a:solidFill>
                  <a:srgbClr val="FF0000"/>
                </a:solidFill>
              </a:rPr>
              <a:t>dp</a:t>
            </a:r>
            <a:endParaRPr lang="en-IN" sz="2400" b="1" dirty="0">
              <a:solidFill>
                <a:srgbClr val="FF0000"/>
              </a:solidFill>
            </a:endParaRPr>
          </a:p>
        </p:txBody>
      </p:sp>
      <p:sp>
        <p:nvSpPr>
          <p:cNvPr id="90" name="Rectangle 89"/>
          <p:cNvSpPr/>
          <p:nvPr/>
        </p:nvSpPr>
        <p:spPr>
          <a:xfrm>
            <a:off x="2698338" y="4679454"/>
            <a:ext cx="1468216" cy="1323439"/>
          </a:xfrm>
          <a:prstGeom prst="rect">
            <a:avLst/>
          </a:prstGeom>
        </p:spPr>
        <p:txBody>
          <a:bodyPr wrap="square">
            <a:spAutoFit/>
          </a:bodyPr>
          <a:lstStyle/>
          <a:p>
            <a:r>
              <a:rPr lang="en-US" sz="1600" dirty="0" smtClean="0"/>
              <a:t>MOV  AL, 92H</a:t>
            </a:r>
          </a:p>
          <a:p>
            <a:r>
              <a:rPr lang="en-US" sz="1600" dirty="0" smtClean="0"/>
              <a:t>OUT 86H, AL</a:t>
            </a:r>
          </a:p>
          <a:p>
            <a:r>
              <a:rPr lang="en-US" sz="1600" dirty="0" smtClean="0"/>
              <a:t>MOV AL, 06H</a:t>
            </a:r>
          </a:p>
          <a:p>
            <a:r>
              <a:rPr lang="en-US" sz="1600" dirty="0" smtClean="0"/>
              <a:t>OUT 80 H ,AL</a:t>
            </a:r>
          </a:p>
          <a:p>
            <a:endParaRPr lang="en-US" sz="1600" dirty="0" smtClean="0"/>
          </a:p>
        </p:txBody>
      </p:sp>
      <p:sp>
        <p:nvSpPr>
          <p:cNvPr id="74" name="TextBox 73"/>
          <p:cNvSpPr txBox="1"/>
          <p:nvPr/>
        </p:nvSpPr>
        <p:spPr>
          <a:xfrm>
            <a:off x="8729682" y="6006693"/>
            <a:ext cx="375807" cy="461665"/>
          </a:xfrm>
          <a:prstGeom prst="rect">
            <a:avLst/>
          </a:prstGeom>
          <a:noFill/>
        </p:spPr>
        <p:txBody>
          <a:bodyPr wrap="square" rtlCol="0">
            <a:spAutoFit/>
          </a:bodyPr>
          <a:lstStyle/>
          <a:p>
            <a:r>
              <a:rPr lang="en-IN" sz="2400" b="1" dirty="0"/>
              <a:t>0</a:t>
            </a:r>
          </a:p>
        </p:txBody>
      </p:sp>
      <p:sp>
        <p:nvSpPr>
          <p:cNvPr id="75" name="TextBox 74"/>
          <p:cNvSpPr txBox="1"/>
          <p:nvPr/>
        </p:nvSpPr>
        <p:spPr>
          <a:xfrm>
            <a:off x="8352132" y="6004467"/>
            <a:ext cx="375807" cy="461665"/>
          </a:xfrm>
          <a:prstGeom prst="rect">
            <a:avLst/>
          </a:prstGeom>
          <a:noFill/>
        </p:spPr>
        <p:txBody>
          <a:bodyPr wrap="square" rtlCol="0">
            <a:spAutoFit/>
          </a:bodyPr>
          <a:lstStyle/>
          <a:p>
            <a:r>
              <a:rPr lang="en-IN" sz="2400" b="1" dirty="0"/>
              <a:t>1</a:t>
            </a:r>
          </a:p>
        </p:txBody>
      </p:sp>
      <p:sp>
        <p:nvSpPr>
          <p:cNvPr id="76" name="TextBox 75"/>
          <p:cNvSpPr txBox="1"/>
          <p:nvPr/>
        </p:nvSpPr>
        <p:spPr>
          <a:xfrm>
            <a:off x="7936930" y="5985046"/>
            <a:ext cx="375807" cy="461665"/>
          </a:xfrm>
          <a:prstGeom prst="rect">
            <a:avLst/>
          </a:prstGeom>
          <a:noFill/>
        </p:spPr>
        <p:txBody>
          <a:bodyPr wrap="square" rtlCol="0">
            <a:spAutoFit/>
          </a:bodyPr>
          <a:lstStyle/>
          <a:p>
            <a:r>
              <a:rPr lang="en-IN" sz="2400" b="1" dirty="0" smtClean="0"/>
              <a:t>0</a:t>
            </a:r>
            <a:endParaRPr lang="en-IN" sz="2400" b="1" dirty="0"/>
          </a:p>
        </p:txBody>
      </p:sp>
      <p:sp>
        <p:nvSpPr>
          <p:cNvPr id="77" name="TextBox 76"/>
          <p:cNvSpPr txBox="1"/>
          <p:nvPr/>
        </p:nvSpPr>
        <p:spPr>
          <a:xfrm>
            <a:off x="7581464" y="5985045"/>
            <a:ext cx="375807" cy="461665"/>
          </a:xfrm>
          <a:prstGeom prst="rect">
            <a:avLst/>
          </a:prstGeom>
          <a:noFill/>
        </p:spPr>
        <p:txBody>
          <a:bodyPr wrap="square" rtlCol="0">
            <a:spAutoFit/>
          </a:bodyPr>
          <a:lstStyle/>
          <a:p>
            <a:r>
              <a:rPr lang="en-IN" sz="2400" b="1" dirty="0"/>
              <a:t>0</a:t>
            </a:r>
          </a:p>
        </p:txBody>
      </p:sp>
      <p:sp>
        <p:nvSpPr>
          <p:cNvPr id="78" name="TextBox 77"/>
          <p:cNvSpPr txBox="1"/>
          <p:nvPr/>
        </p:nvSpPr>
        <p:spPr>
          <a:xfrm>
            <a:off x="7130102" y="5978217"/>
            <a:ext cx="375807" cy="461665"/>
          </a:xfrm>
          <a:prstGeom prst="rect">
            <a:avLst/>
          </a:prstGeom>
          <a:noFill/>
        </p:spPr>
        <p:txBody>
          <a:bodyPr wrap="square" rtlCol="0">
            <a:spAutoFit/>
          </a:bodyPr>
          <a:lstStyle/>
          <a:p>
            <a:r>
              <a:rPr lang="en-IN" sz="2400" b="1" dirty="0" smtClean="0"/>
              <a:t>1</a:t>
            </a:r>
            <a:endParaRPr lang="en-IN" sz="2400" b="1" dirty="0"/>
          </a:p>
        </p:txBody>
      </p:sp>
      <p:sp>
        <p:nvSpPr>
          <p:cNvPr id="79" name="TextBox 78"/>
          <p:cNvSpPr txBox="1"/>
          <p:nvPr/>
        </p:nvSpPr>
        <p:spPr>
          <a:xfrm>
            <a:off x="6690890" y="5978216"/>
            <a:ext cx="375807" cy="461665"/>
          </a:xfrm>
          <a:prstGeom prst="rect">
            <a:avLst/>
          </a:prstGeom>
          <a:noFill/>
        </p:spPr>
        <p:txBody>
          <a:bodyPr wrap="square" rtlCol="0">
            <a:spAutoFit/>
          </a:bodyPr>
          <a:lstStyle/>
          <a:p>
            <a:r>
              <a:rPr lang="en-IN" sz="2400" b="1" dirty="0" smtClean="0"/>
              <a:t>0</a:t>
            </a:r>
            <a:endParaRPr lang="en-IN" sz="2400" b="1" dirty="0"/>
          </a:p>
        </p:txBody>
      </p:sp>
      <p:sp>
        <p:nvSpPr>
          <p:cNvPr id="80" name="TextBox 79"/>
          <p:cNvSpPr txBox="1"/>
          <p:nvPr/>
        </p:nvSpPr>
        <p:spPr>
          <a:xfrm>
            <a:off x="6247566" y="5999709"/>
            <a:ext cx="375807" cy="461665"/>
          </a:xfrm>
          <a:prstGeom prst="rect">
            <a:avLst/>
          </a:prstGeom>
          <a:noFill/>
        </p:spPr>
        <p:txBody>
          <a:bodyPr wrap="square" rtlCol="0">
            <a:spAutoFit/>
          </a:bodyPr>
          <a:lstStyle/>
          <a:p>
            <a:r>
              <a:rPr lang="en-IN" sz="2400" b="1" dirty="0" smtClean="0"/>
              <a:t>0</a:t>
            </a:r>
            <a:endParaRPr lang="en-IN" sz="2400" b="1" dirty="0"/>
          </a:p>
        </p:txBody>
      </p:sp>
      <p:sp>
        <p:nvSpPr>
          <p:cNvPr id="81" name="TextBox 80"/>
          <p:cNvSpPr txBox="1"/>
          <p:nvPr/>
        </p:nvSpPr>
        <p:spPr>
          <a:xfrm>
            <a:off x="5784642" y="6006692"/>
            <a:ext cx="375807" cy="461665"/>
          </a:xfrm>
          <a:prstGeom prst="rect">
            <a:avLst/>
          </a:prstGeom>
          <a:noFill/>
        </p:spPr>
        <p:txBody>
          <a:bodyPr wrap="square" rtlCol="0">
            <a:spAutoFit/>
          </a:bodyPr>
          <a:lstStyle/>
          <a:p>
            <a:r>
              <a:rPr lang="en-IN" sz="2400" b="1" dirty="0" smtClean="0"/>
              <a:t>1</a:t>
            </a:r>
            <a:endParaRPr lang="en-IN" sz="2400" b="1" dirty="0"/>
          </a:p>
        </p:txBody>
      </p:sp>
    </p:spTree>
    <p:extLst>
      <p:ext uri="{BB962C8B-B14F-4D97-AF65-F5344CB8AC3E}">
        <p14:creationId xmlns:p14="http://schemas.microsoft.com/office/powerpoint/2010/main" val="102352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64" grpId="0"/>
      <p:bldP spid="65" grpId="0"/>
      <p:bldP spid="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B42A217-6F69-418C-9F3E-C3AEF638D87C}"/>
              </a:ext>
            </a:extLst>
          </p:cNvPr>
          <p:cNvSpPr/>
          <p:nvPr/>
        </p:nvSpPr>
        <p:spPr>
          <a:xfrm>
            <a:off x="5289444" y="452876"/>
            <a:ext cx="1296304" cy="25517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0000"/>
              </a:solidFill>
            </a:endParaRPr>
          </a:p>
        </p:txBody>
      </p:sp>
      <p:sp>
        <p:nvSpPr>
          <p:cNvPr id="5" name="Rectangle 4"/>
          <p:cNvSpPr/>
          <p:nvPr/>
        </p:nvSpPr>
        <p:spPr>
          <a:xfrm>
            <a:off x="5430887" y="83544"/>
            <a:ext cx="1013418" cy="369332"/>
          </a:xfrm>
          <a:prstGeom prst="rect">
            <a:avLst/>
          </a:prstGeom>
        </p:spPr>
        <p:txBody>
          <a:bodyPr wrap="none">
            <a:spAutoFit/>
          </a:bodyPr>
          <a:lstStyle/>
          <a:p>
            <a:pPr algn="ctr"/>
            <a:r>
              <a:rPr lang="en-US" b="1" dirty="0">
                <a:solidFill>
                  <a:srgbClr val="FF0000"/>
                </a:solidFill>
              </a:rPr>
              <a:t>8255 PPI</a:t>
            </a:r>
          </a:p>
        </p:txBody>
      </p:sp>
      <p:sp>
        <p:nvSpPr>
          <p:cNvPr id="6" name="Rectangle 5"/>
          <p:cNvSpPr/>
          <p:nvPr/>
        </p:nvSpPr>
        <p:spPr>
          <a:xfrm>
            <a:off x="6081228" y="617020"/>
            <a:ext cx="504520" cy="369332"/>
          </a:xfrm>
          <a:prstGeom prst="rect">
            <a:avLst/>
          </a:prstGeom>
        </p:spPr>
        <p:txBody>
          <a:bodyPr wrap="square">
            <a:spAutoFit/>
          </a:bodyPr>
          <a:lstStyle/>
          <a:p>
            <a:pPr algn="ctr"/>
            <a:r>
              <a:rPr lang="en-US" b="1" dirty="0" smtClean="0">
                <a:solidFill>
                  <a:srgbClr val="FF0000"/>
                </a:solidFill>
              </a:rPr>
              <a:t>PA</a:t>
            </a:r>
            <a:endParaRPr lang="en-US" b="1" dirty="0">
              <a:solidFill>
                <a:srgbClr val="FF0000"/>
              </a:solidFill>
            </a:endParaRPr>
          </a:p>
        </p:txBody>
      </p:sp>
      <p:sp>
        <p:nvSpPr>
          <p:cNvPr id="7" name="Rectangle 6"/>
          <p:cNvSpPr/>
          <p:nvPr/>
        </p:nvSpPr>
        <p:spPr>
          <a:xfrm>
            <a:off x="6079720" y="1484293"/>
            <a:ext cx="504520" cy="369332"/>
          </a:xfrm>
          <a:prstGeom prst="rect">
            <a:avLst/>
          </a:prstGeom>
        </p:spPr>
        <p:txBody>
          <a:bodyPr wrap="square">
            <a:spAutoFit/>
          </a:bodyPr>
          <a:lstStyle/>
          <a:p>
            <a:pPr algn="ctr"/>
            <a:r>
              <a:rPr lang="en-US" b="1" dirty="0" smtClean="0">
                <a:solidFill>
                  <a:srgbClr val="FF0000"/>
                </a:solidFill>
              </a:rPr>
              <a:t>PB</a:t>
            </a:r>
            <a:endParaRPr lang="en-US" b="1" dirty="0">
              <a:solidFill>
                <a:srgbClr val="FF0000"/>
              </a:solidFill>
            </a:endParaRPr>
          </a:p>
        </p:txBody>
      </p:sp>
      <p:sp>
        <p:nvSpPr>
          <p:cNvPr id="8" name="Rectangle 7"/>
          <p:cNvSpPr/>
          <p:nvPr/>
        </p:nvSpPr>
        <p:spPr>
          <a:xfrm>
            <a:off x="6079720" y="2285850"/>
            <a:ext cx="504520" cy="369332"/>
          </a:xfrm>
          <a:prstGeom prst="rect">
            <a:avLst/>
          </a:prstGeom>
        </p:spPr>
        <p:txBody>
          <a:bodyPr wrap="square">
            <a:spAutoFit/>
          </a:bodyPr>
          <a:lstStyle/>
          <a:p>
            <a:pPr algn="ctr"/>
            <a:r>
              <a:rPr lang="en-US" b="1" dirty="0" smtClean="0">
                <a:solidFill>
                  <a:srgbClr val="FF0000"/>
                </a:solidFill>
              </a:rPr>
              <a:t>PC</a:t>
            </a:r>
            <a:endParaRPr lang="en-US" b="1" dirty="0">
              <a:solidFill>
                <a:srgbClr val="FF0000"/>
              </a:solidFill>
            </a:endParaRPr>
          </a:p>
        </p:txBody>
      </p:sp>
      <p:sp>
        <p:nvSpPr>
          <p:cNvPr id="9" name="Rectangle 8"/>
          <p:cNvSpPr/>
          <p:nvPr/>
        </p:nvSpPr>
        <p:spPr>
          <a:xfrm>
            <a:off x="5085879" y="2083150"/>
            <a:ext cx="934165" cy="369332"/>
          </a:xfrm>
          <a:prstGeom prst="rect">
            <a:avLst/>
          </a:prstGeom>
        </p:spPr>
        <p:txBody>
          <a:bodyPr wrap="square">
            <a:spAutoFit/>
          </a:bodyPr>
          <a:lstStyle/>
          <a:p>
            <a:pPr algn="ctr"/>
            <a:r>
              <a:rPr lang="en-US" b="1" dirty="0" smtClean="0">
                <a:solidFill>
                  <a:srgbClr val="FF0000"/>
                </a:solidFill>
              </a:rPr>
              <a:t>CWR</a:t>
            </a:r>
            <a:endParaRPr lang="en-US" b="1" dirty="0">
              <a:solidFill>
                <a:srgbClr val="FF0000"/>
              </a:solidFill>
            </a:endParaRPr>
          </a:p>
        </p:txBody>
      </p:sp>
      <p:sp>
        <p:nvSpPr>
          <p:cNvPr id="10" name="Left-Right Arrow 9"/>
          <p:cNvSpPr/>
          <p:nvPr/>
        </p:nvSpPr>
        <p:spPr>
          <a:xfrm>
            <a:off x="4149534" y="562303"/>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 name="Rectangle 10"/>
          <p:cNvSpPr/>
          <p:nvPr/>
        </p:nvSpPr>
        <p:spPr>
          <a:xfrm>
            <a:off x="4253207" y="223749"/>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graphicFrame>
        <p:nvGraphicFramePr>
          <p:cNvPr id="12" name="Table 11"/>
          <p:cNvGraphicFramePr>
            <a:graphicFrameLocks noGrp="1"/>
          </p:cNvGraphicFramePr>
          <p:nvPr>
            <p:extLst>
              <p:ext uri="{D42A27DB-BD31-4B8C-83A1-F6EECF244321}">
                <p14:modId xmlns:p14="http://schemas.microsoft.com/office/powerpoint/2010/main" val="3090336070"/>
              </p:ext>
            </p:extLst>
          </p:nvPr>
        </p:nvGraphicFramePr>
        <p:xfrm>
          <a:off x="8030393" y="4433126"/>
          <a:ext cx="2723661" cy="1854200"/>
        </p:xfrm>
        <a:graphic>
          <a:graphicData uri="http://schemas.openxmlformats.org/drawingml/2006/table">
            <a:tbl>
              <a:tblPr firstRow="1" bandRow="1"/>
              <a:tblGrid>
                <a:gridCol w="907887"/>
                <a:gridCol w="907887"/>
                <a:gridCol w="907887"/>
              </a:tblGrid>
              <a:tr h="370840">
                <a:tc>
                  <a:txBody>
                    <a:bodyPr/>
                    <a:lstStyle/>
                    <a:p>
                      <a:pPr algn="ctr"/>
                      <a:r>
                        <a:rPr lang="en-US" b="1" baseline="0"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a:t>
                      </a:r>
                      <a:endParaRPr lang="en-IN" b="1" dirty="0" smtClean="0"/>
                    </a:p>
                  </a:txBody>
                  <a:tcPr/>
                </a:tc>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A</a:t>
                      </a:r>
                      <a:endParaRPr lang="en-IN" b="1" dirty="0" smtClean="0"/>
                    </a:p>
                  </a:txBody>
                  <a:tcPr/>
                </a:tc>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B</a:t>
                      </a:r>
                      <a:endParaRPr lang="en-IN" b="1" dirty="0" smtClean="0"/>
                    </a:p>
                  </a:txBody>
                  <a:tcPr/>
                </a:tc>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C</a:t>
                      </a:r>
                      <a:endParaRPr lang="en-IN" b="1" dirty="0" smtClean="0"/>
                    </a:p>
                  </a:txBody>
                  <a:tcPr/>
                </a:tc>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CWR</a:t>
                      </a:r>
                      <a:endParaRPr lang="en-IN" b="1" dirty="0" smtClean="0"/>
                    </a:p>
                  </a:txBody>
                  <a:tcPr/>
                </a:tc>
              </a:tr>
            </a:tbl>
          </a:graphicData>
        </a:graphic>
      </p:graphicFrame>
      <p:sp>
        <p:nvSpPr>
          <p:cNvPr id="13" name="Rectangle 12"/>
          <p:cNvSpPr/>
          <p:nvPr/>
        </p:nvSpPr>
        <p:spPr>
          <a:xfrm>
            <a:off x="5202947" y="1261217"/>
            <a:ext cx="504520" cy="646331"/>
          </a:xfrm>
          <a:prstGeom prst="rect">
            <a:avLst/>
          </a:prstGeom>
        </p:spPr>
        <p:txBody>
          <a:bodyPr wrap="square">
            <a:spAutoFit/>
          </a:bodyPr>
          <a:lstStyle/>
          <a:p>
            <a:pPr algn="ctr"/>
            <a:r>
              <a:rPr lang="en-US" b="1" dirty="0" smtClean="0">
                <a:solidFill>
                  <a:srgbClr val="FF0000"/>
                </a:solidFill>
              </a:rPr>
              <a:t>A1</a:t>
            </a:r>
          </a:p>
          <a:p>
            <a:pPr algn="ctr"/>
            <a:r>
              <a:rPr lang="en-US" b="1" dirty="0" smtClean="0">
                <a:solidFill>
                  <a:srgbClr val="FF0000"/>
                </a:solidFill>
              </a:rPr>
              <a:t>A0</a:t>
            </a:r>
            <a:endParaRPr lang="en-US" b="1" dirty="0">
              <a:solidFill>
                <a:srgbClr val="FF0000"/>
              </a:solidFill>
            </a:endParaRPr>
          </a:p>
        </p:txBody>
      </p:sp>
      <p:cxnSp>
        <p:nvCxnSpPr>
          <p:cNvPr id="14" name="Straight Arrow Connector 13">
            <a:extLst>
              <a:ext uri="{FF2B5EF4-FFF2-40B4-BE49-F238E27FC236}">
                <a16:creationId xmlns="" xmlns:a16="http://schemas.microsoft.com/office/drawing/2014/main" id="{66ADD321-EA10-4977-BFC9-12D33C945B2A}"/>
              </a:ext>
            </a:extLst>
          </p:cNvPr>
          <p:cNvCxnSpPr>
            <a:cxnSpLocks/>
          </p:cNvCxnSpPr>
          <p:nvPr/>
        </p:nvCxnSpPr>
        <p:spPr>
          <a:xfrm>
            <a:off x="4748388" y="1484293"/>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66ADD321-EA10-4977-BFC9-12D33C945B2A}"/>
              </a:ext>
            </a:extLst>
          </p:cNvPr>
          <p:cNvCxnSpPr>
            <a:cxnSpLocks/>
          </p:cNvCxnSpPr>
          <p:nvPr/>
        </p:nvCxnSpPr>
        <p:spPr>
          <a:xfrm>
            <a:off x="4748388" y="1728737"/>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43868" y="1261217"/>
            <a:ext cx="504520" cy="646331"/>
          </a:xfrm>
          <a:prstGeom prst="rect">
            <a:avLst/>
          </a:prstGeom>
        </p:spPr>
        <p:txBody>
          <a:bodyPr wrap="square">
            <a:spAutoFit/>
          </a:bodyPr>
          <a:lstStyle/>
          <a:p>
            <a:pPr algn="ctr"/>
            <a:r>
              <a:rPr lang="en-US" b="1" dirty="0" smtClean="0">
                <a:solidFill>
                  <a:srgbClr val="FF0000"/>
                </a:solidFill>
              </a:rPr>
              <a:t>A2</a:t>
            </a:r>
          </a:p>
          <a:p>
            <a:pPr algn="ctr"/>
            <a:r>
              <a:rPr lang="en-US" b="1" dirty="0" smtClean="0">
                <a:solidFill>
                  <a:srgbClr val="FF0000"/>
                </a:solidFill>
              </a:rPr>
              <a:t>A1</a:t>
            </a:r>
            <a:endParaRPr lang="en-US" b="1" dirty="0">
              <a:solidFill>
                <a:srgbClr val="FF0000"/>
              </a:solidFill>
            </a:endParaRPr>
          </a:p>
        </p:txBody>
      </p:sp>
      <p:sp>
        <p:nvSpPr>
          <p:cNvPr id="18" name="Oval 17"/>
          <p:cNvSpPr/>
          <p:nvPr/>
        </p:nvSpPr>
        <p:spPr>
          <a:xfrm>
            <a:off x="5866383" y="3004598"/>
            <a:ext cx="71213" cy="121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p:nvPr/>
        </p:nvCxnSpPr>
        <p:spPr>
          <a:xfrm flipH="1">
            <a:off x="5901989" y="3125744"/>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8529" y="3587471"/>
            <a:ext cx="18734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714649" y="3285689"/>
            <a:ext cx="2" cy="528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714649" y="3285689"/>
            <a:ext cx="313880" cy="301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14649" y="3587471"/>
            <a:ext cx="313880" cy="226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081137" y="3436580"/>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081139" y="3700639"/>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081137" y="2427282"/>
            <a:ext cx="2" cy="1009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20171" y="2427282"/>
            <a:ext cx="5609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893676" y="1021562"/>
            <a:ext cx="1766012" cy="3411564"/>
            <a:chOff x="8685788" y="3324453"/>
            <a:chExt cx="1766012" cy="3411564"/>
          </a:xfrm>
        </p:grpSpPr>
        <p:sp>
          <p:nvSpPr>
            <p:cNvPr id="46" name="Rectangle 45"/>
            <p:cNvSpPr/>
            <p:nvPr/>
          </p:nvSpPr>
          <p:spPr>
            <a:xfrm>
              <a:off x="8701693" y="4067246"/>
              <a:ext cx="1496291" cy="2422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74138  </a:t>
              </a:r>
            </a:p>
            <a:p>
              <a:pPr algn="ctr"/>
              <a:r>
                <a:rPr lang="en-IN" sz="1400" dirty="0" smtClean="0">
                  <a:solidFill>
                    <a:schemeClr val="tx1"/>
                  </a:solidFill>
                </a:rPr>
                <a:t>3:8</a:t>
              </a:r>
            </a:p>
            <a:p>
              <a:pPr algn="ctr"/>
              <a:r>
                <a:rPr lang="en-IN" sz="1400" dirty="0" smtClean="0">
                  <a:solidFill>
                    <a:schemeClr val="tx1"/>
                  </a:solidFill>
                </a:rPr>
                <a:t> decoder</a:t>
              </a:r>
              <a:endParaRPr lang="en-IN" sz="1400" dirty="0">
                <a:solidFill>
                  <a:schemeClr val="tx1"/>
                </a:solidFill>
              </a:endParaRPr>
            </a:p>
          </p:txBody>
        </p:sp>
        <p:sp>
          <p:nvSpPr>
            <p:cNvPr id="47" name="TextBox 46"/>
            <p:cNvSpPr txBox="1"/>
            <p:nvPr/>
          </p:nvSpPr>
          <p:spPr>
            <a:xfrm>
              <a:off x="8685789" y="4249529"/>
              <a:ext cx="598273" cy="307777"/>
            </a:xfrm>
            <a:prstGeom prst="rect">
              <a:avLst/>
            </a:prstGeom>
            <a:noFill/>
          </p:spPr>
          <p:txBody>
            <a:bodyPr wrap="square" rtlCol="0">
              <a:spAutoFit/>
            </a:bodyPr>
            <a:lstStyle/>
            <a:p>
              <a:r>
                <a:rPr lang="en-IN" sz="1400" b="1" dirty="0" smtClean="0">
                  <a:solidFill>
                    <a:srgbClr val="FF0000"/>
                  </a:solidFill>
                </a:rPr>
                <a:t> </a:t>
              </a:r>
              <a:r>
                <a:rPr lang="en-IN" sz="1400" b="1" dirty="0" smtClean="0"/>
                <a:t>C</a:t>
              </a:r>
              <a:endParaRPr lang="en-IN" sz="1400" b="1" dirty="0"/>
            </a:p>
          </p:txBody>
        </p:sp>
        <p:sp>
          <p:nvSpPr>
            <p:cNvPr id="48" name="TextBox 47"/>
            <p:cNvSpPr txBox="1"/>
            <p:nvPr/>
          </p:nvSpPr>
          <p:spPr>
            <a:xfrm>
              <a:off x="8697030" y="4870321"/>
              <a:ext cx="598273" cy="307777"/>
            </a:xfrm>
            <a:prstGeom prst="rect">
              <a:avLst/>
            </a:prstGeom>
            <a:noFill/>
          </p:spPr>
          <p:txBody>
            <a:bodyPr wrap="square" rtlCol="0">
              <a:spAutoFit/>
            </a:bodyPr>
            <a:lstStyle/>
            <a:p>
              <a:r>
                <a:rPr lang="en-IN" sz="1400" b="1" dirty="0" smtClean="0"/>
                <a:t>B</a:t>
              </a:r>
              <a:endParaRPr lang="en-IN" sz="1400" b="1" dirty="0"/>
            </a:p>
          </p:txBody>
        </p:sp>
        <p:sp>
          <p:nvSpPr>
            <p:cNvPr id="49" name="TextBox 48"/>
            <p:cNvSpPr txBox="1"/>
            <p:nvPr/>
          </p:nvSpPr>
          <p:spPr>
            <a:xfrm>
              <a:off x="8685788" y="5656881"/>
              <a:ext cx="598273" cy="307777"/>
            </a:xfrm>
            <a:prstGeom prst="rect">
              <a:avLst/>
            </a:prstGeom>
            <a:noFill/>
          </p:spPr>
          <p:txBody>
            <a:bodyPr wrap="square" rtlCol="0">
              <a:spAutoFit/>
            </a:bodyPr>
            <a:lstStyle/>
            <a:p>
              <a:r>
                <a:rPr lang="en-IN" sz="1400" b="1" dirty="0" smtClean="0"/>
                <a:t>A</a:t>
              </a:r>
              <a:endParaRPr lang="en-IN" sz="1400" b="1" dirty="0"/>
            </a:p>
          </p:txBody>
        </p:sp>
        <p:sp>
          <p:nvSpPr>
            <p:cNvPr id="50" name="Oval 49"/>
            <p:cNvSpPr/>
            <p:nvPr/>
          </p:nvSpPr>
          <p:spPr>
            <a:xfrm>
              <a:off x="10197983" y="415199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10197983" y="467451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10213888" y="493071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10213888" y="521956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9158034" y="4034085"/>
              <a:ext cx="449162" cy="369332"/>
            </a:xfrm>
            <a:prstGeom prst="rect">
              <a:avLst/>
            </a:prstGeom>
          </p:spPr>
          <p:txBody>
            <a:bodyPr wrap="none">
              <a:spAutoFit/>
            </a:bodyPr>
            <a:lstStyle/>
            <a:p>
              <a:r>
                <a:rPr lang="en-IN" b="1" dirty="0" smtClean="0"/>
                <a:t>G1</a:t>
              </a:r>
              <a:endParaRPr lang="en-IN" b="1" dirty="0"/>
            </a:p>
          </p:txBody>
        </p:sp>
        <p:cxnSp>
          <p:nvCxnSpPr>
            <p:cNvPr id="56" name="Straight Connector 55"/>
            <p:cNvCxnSpPr/>
            <p:nvPr/>
          </p:nvCxnSpPr>
          <p:spPr>
            <a:xfrm flipV="1">
              <a:off x="9390770" y="3649929"/>
              <a:ext cx="0" cy="4165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56065" y="3324453"/>
              <a:ext cx="1052739" cy="369332"/>
            </a:xfrm>
            <a:prstGeom prst="rect">
              <a:avLst/>
            </a:prstGeom>
          </p:spPr>
          <p:txBody>
            <a:bodyPr wrap="square">
              <a:spAutoFit/>
            </a:bodyPr>
            <a:lstStyle/>
            <a:p>
              <a:r>
                <a:rPr lang="en-IN" b="1" dirty="0" smtClean="0"/>
                <a:t>VCC</a:t>
              </a:r>
              <a:endParaRPr lang="en-IN" b="1" dirty="0"/>
            </a:p>
          </p:txBody>
        </p:sp>
        <p:sp>
          <p:nvSpPr>
            <p:cNvPr id="58" name="Rectangle 57"/>
            <p:cNvSpPr/>
            <p:nvPr/>
          </p:nvSpPr>
          <p:spPr>
            <a:xfrm>
              <a:off x="8846140" y="6099713"/>
              <a:ext cx="664627" cy="369332"/>
            </a:xfrm>
            <a:prstGeom prst="rect">
              <a:avLst/>
            </a:prstGeom>
          </p:spPr>
          <p:txBody>
            <a:bodyPr wrap="square">
              <a:spAutoFit/>
            </a:bodyPr>
            <a:lstStyle/>
            <a:p>
              <a:r>
                <a:rPr lang="en-IN" b="1" dirty="0" smtClean="0"/>
                <a:t>G2A</a:t>
              </a:r>
              <a:endParaRPr lang="en-IN" b="1" dirty="0"/>
            </a:p>
          </p:txBody>
        </p:sp>
        <p:sp>
          <p:nvSpPr>
            <p:cNvPr id="59" name="Rectangle 58"/>
            <p:cNvSpPr/>
            <p:nvPr/>
          </p:nvSpPr>
          <p:spPr>
            <a:xfrm>
              <a:off x="9510767" y="6099713"/>
              <a:ext cx="664627" cy="369332"/>
            </a:xfrm>
            <a:prstGeom prst="rect">
              <a:avLst/>
            </a:prstGeom>
          </p:spPr>
          <p:txBody>
            <a:bodyPr wrap="square">
              <a:spAutoFit/>
            </a:bodyPr>
            <a:lstStyle/>
            <a:p>
              <a:r>
                <a:rPr lang="en-IN" b="1" dirty="0" smtClean="0"/>
                <a:t>G2B</a:t>
              </a:r>
              <a:endParaRPr lang="en-IN" b="1" dirty="0"/>
            </a:p>
          </p:txBody>
        </p:sp>
        <p:cxnSp>
          <p:nvCxnSpPr>
            <p:cNvPr id="60" name="Straight Connector 59"/>
            <p:cNvCxnSpPr/>
            <p:nvPr/>
          </p:nvCxnSpPr>
          <p:spPr>
            <a:xfrm>
              <a:off x="8996166"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661933"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837252" y="6607749"/>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8807811" y="660774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9020825" y="662972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131661"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091829" y="6489624"/>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572093" y="6602963"/>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9542652"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755666" y="6624937"/>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9866502" y="660988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9826670" y="6484838"/>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924595"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9630975"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9846412" y="4068536"/>
              <a:ext cx="598273" cy="307777"/>
              <a:chOff x="4169889" y="1457698"/>
              <a:chExt cx="598273" cy="307777"/>
            </a:xfrm>
          </p:grpSpPr>
          <p:sp>
            <p:nvSpPr>
              <p:cNvPr id="75" name="TextBox 74"/>
              <p:cNvSpPr txBox="1"/>
              <p:nvPr/>
            </p:nvSpPr>
            <p:spPr>
              <a:xfrm>
                <a:off x="4169889" y="1457698"/>
                <a:ext cx="598273" cy="307777"/>
              </a:xfrm>
              <a:prstGeom prst="rect">
                <a:avLst/>
              </a:prstGeom>
              <a:noFill/>
            </p:spPr>
            <p:txBody>
              <a:bodyPr wrap="square" rtlCol="0">
                <a:spAutoFit/>
              </a:bodyPr>
              <a:lstStyle/>
              <a:p>
                <a:r>
                  <a:rPr lang="en-IN" sz="1400" b="1" dirty="0" smtClean="0"/>
                  <a:t>Y0</a:t>
                </a:r>
                <a:endParaRPr lang="en-IN" sz="1400" b="1" dirty="0"/>
              </a:p>
            </p:txBody>
          </p:sp>
          <p:cxnSp>
            <p:nvCxnSpPr>
              <p:cNvPr id="76" name="Straight Connector 75"/>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9853527" y="4355341"/>
              <a:ext cx="598273" cy="307777"/>
              <a:chOff x="4169889" y="1457698"/>
              <a:chExt cx="598273" cy="307777"/>
            </a:xfrm>
          </p:grpSpPr>
          <p:sp>
            <p:nvSpPr>
              <p:cNvPr id="78" name="TextBox 77"/>
              <p:cNvSpPr txBox="1"/>
              <p:nvPr/>
            </p:nvSpPr>
            <p:spPr>
              <a:xfrm>
                <a:off x="4169889" y="1457698"/>
                <a:ext cx="598273" cy="307777"/>
              </a:xfrm>
              <a:prstGeom prst="rect">
                <a:avLst/>
              </a:prstGeom>
              <a:noFill/>
            </p:spPr>
            <p:txBody>
              <a:bodyPr wrap="square" rtlCol="0">
                <a:spAutoFit/>
              </a:bodyPr>
              <a:lstStyle/>
              <a:p>
                <a:r>
                  <a:rPr lang="en-IN" sz="1400" b="1" dirty="0" smtClean="0"/>
                  <a:t>Y1</a:t>
                </a:r>
                <a:endParaRPr lang="en-IN" sz="1400" b="1" dirty="0"/>
              </a:p>
            </p:txBody>
          </p:sp>
          <p:cxnSp>
            <p:nvCxnSpPr>
              <p:cNvPr id="79" name="Straight Connector 7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9830224" y="4631946"/>
              <a:ext cx="598273" cy="307777"/>
              <a:chOff x="4169889" y="1457698"/>
              <a:chExt cx="598273" cy="307777"/>
            </a:xfrm>
          </p:grpSpPr>
          <p:sp>
            <p:nvSpPr>
              <p:cNvPr id="81" name="TextBox 80"/>
              <p:cNvSpPr txBox="1"/>
              <p:nvPr/>
            </p:nvSpPr>
            <p:spPr>
              <a:xfrm>
                <a:off x="4169889" y="1457698"/>
                <a:ext cx="598273" cy="307777"/>
              </a:xfrm>
              <a:prstGeom prst="rect">
                <a:avLst/>
              </a:prstGeom>
              <a:noFill/>
            </p:spPr>
            <p:txBody>
              <a:bodyPr wrap="square" rtlCol="0">
                <a:spAutoFit/>
              </a:bodyPr>
              <a:lstStyle/>
              <a:p>
                <a:r>
                  <a:rPr lang="en-IN" sz="1400" b="1" dirty="0" smtClean="0"/>
                  <a:t>Y2</a:t>
                </a:r>
                <a:endParaRPr lang="en-IN" sz="1400" b="1" dirty="0"/>
              </a:p>
            </p:txBody>
          </p:sp>
          <p:cxnSp>
            <p:nvCxnSpPr>
              <p:cNvPr id="82" name="Straight Connector 81"/>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9846412" y="4877116"/>
              <a:ext cx="598273" cy="307777"/>
              <a:chOff x="4169889" y="1457698"/>
              <a:chExt cx="598273" cy="307777"/>
            </a:xfrm>
          </p:grpSpPr>
          <p:sp>
            <p:nvSpPr>
              <p:cNvPr id="84" name="TextBox 83"/>
              <p:cNvSpPr txBox="1"/>
              <p:nvPr/>
            </p:nvSpPr>
            <p:spPr>
              <a:xfrm>
                <a:off x="4169889" y="1457698"/>
                <a:ext cx="598273" cy="307777"/>
              </a:xfrm>
              <a:prstGeom prst="rect">
                <a:avLst/>
              </a:prstGeom>
              <a:noFill/>
            </p:spPr>
            <p:txBody>
              <a:bodyPr wrap="square" rtlCol="0">
                <a:spAutoFit/>
              </a:bodyPr>
              <a:lstStyle/>
              <a:p>
                <a:r>
                  <a:rPr lang="en-IN" sz="1400" b="1" dirty="0" smtClean="0"/>
                  <a:t>Y3</a:t>
                </a:r>
                <a:endParaRPr lang="en-IN" sz="1400" b="1" dirty="0"/>
              </a:p>
            </p:txBody>
          </p:sp>
          <p:cxnSp>
            <p:nvCxnSpPr>
              <p:cNvPr id="85" name="Straight Connector 8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9833007" y="5153721"/>
              <a:ext cx="598273" cy="307777"/>
              <a:chOff x="4169889" y="1457698"/>
              <a:chExt cx="598273" cy="307777"/>
            </a:xfrm>
          </p:grpSpPr>
          <p:sp>
            <p:nvSpPr>
              <p:cNvPr id="87" name="TextBox 86"/>
              <p:cNvSpPr txBox="1"/>
              <p:nvPr/>
            </p:nvSpPr>
            <p:spPr>
              <a:xfrm>
                <a:off x="4169889" y="1457698"/>
                <a:ext cx="598273" cy="307777"/>
              </a:xfrm>
              <a:prstGeom prst="rect">
                <a:avLst/>
              </a:prstGeom>
              <a:noFill/>
            </p:spPr>
            <p:txBody>
              <a:bodyPr wrap="square" rtlCol="0">
                <a:spAutoFit/>
              </a:bodyPr>
              <a:lstStyle/>
              <a:p>
                <a:r>
                  <a:rPr lang="en-IN" sz="1400" b="1" dirty="0" smtClean="0"/>
                  <a:t>Y4</a:t>
                </a:r>
                <a:endParaRPr lang="en-IN" sz="1400" b="1" dirty="0"/>
              </a:p>
            </p:txBody>
          </p:sp>
          <p:cxnSp>
            <p:nvCxnSpPr>
              <p:cNvPr id="88" name="Straight Connector 87"/>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9821116" y="5421475"/>
              <a:ext cx="598273" cy="307777"/>
              <a:chOff x="4169889" y="1457698"/>
              <a:chExt cx="598273" cy="307777"/>
            </a:xfrm>
          </p:grpSpPr>
          <p:sp>
            <p:nvSpPr>
              <p:cNvPr id="90" name="TextBox 89"/>
              <p:cNvSpPr txBox="1"/>
              <p:nvPr/>
            </p:nvSpPr>
            <p:spPr>
              <a:xfrm>
                <a:off x="4169889" y="1457698"/>
                <a:ext cx="598273" cy="307777"/>
              </a:xfrm>
              <a:prstGeom prst="rect">
                <a:avLst/>
              </a:prstGeom>
              <a:noFill/>
            </p:spPr>
            <p:txBody>
              <a:bodyPr wrap="square" rtlCol="0">
                <a:spAutoFit/>
              </a:bodyPr>
              <a:lstStyle/>
              <a:p>
                <a:r>
                  <a:rPr lang="en-IN" sz="1400" b="1" dirty="0" smtClean="0"/>
                  <a:t>Y5</a:t>
                </a:r>
                <a:endParaRPr lang="en-IN" sz="1400" b="1" dirty="0"/>
              </a:p>
            </p:txBody>
          </p:sp>
          <p:cxnSp>
            <p:nvCxnSpPr>
              <p:cNvPr id="91" name="Straight Connector 90"/>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9827536" y="5678070"/>
              <a:ext cx="598273" cy="307777"/>
              <a:chOff x="4169889" y="1457698"/>
              <a:chExt cx="598273" cy="307777"/>
            </a:xfrm>
          </p:grpSpPr>
          <p:sp>
            <p:nvSpPr>
              <p:cNvPr id="93" name="TextBox 92"/>
              <p:cNvSpPr txBox="1"/>
              <p:nvPr/>
            </p:nvSpPr>
            <p:spPr>
              <a:xfrm>
                <a:off x="4169889" y="1457698"/>
                <a:ext cx="598273" cy="307777"/>
              </a:xfrm>
              <a:prstGeom prst="rect">
                <a:avLst/>
              </a:prstGeom>
              <a:noFill/>
            </p:spPr>
            <p:txBody>
              <a:bodyPr wrap="square" rtlCol="0">
                <a:spAutoFit/>
              </a:bodyPr>
              <a:lstStyle/>
              <a:p>
                <a:r>
                  <a:rPr lang="en-IN" sz="1400" b="1" dirty="0" smtClean="0"/>
                  <a:t>Y6</a:t>
                </a:r>
                <a:endParaRPr lang="en-IN" sz="1400" b="1" dirty="0"/>
              </a:p>
            </p:txBody>
          </p:sp>
          <p:cxnSp>
            <p:nvCxnSpPr>
              <p:cNvPr id="94" name="Straight Connector 93"/>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9846119" y="5945297"/>
              <a:ext cx="367769" cy="307777"/>
              <a:chOff x="4169889" y="1457698"/>
              <a:chExt cx="367769" cy="307777"/>
            </a:xfrm>
          </p:grpSpPr>
          <p:sp>
            <p:nvSpPr>
              <p:cNvPr id="96" name="TextBox 95"/>
              <p:cNvSpPr txBox="1"/>
              <p:nvPr/>
            </p:nvSpPr>
            <p:spPr>
              <a:xfrm>
                <a:off x="4169889" y="1457698"/>
                <a:ext cx="367769" cy="307777"/>
              </a:xfrm>
              <a:prstGeom prst="rect">
                <a:avLst/>
              </a:prstGeom>
              <a:noFill/>
            </p:spPr>
            <p:txBody>
              <a:bodyPr wrap="square" rtlCol="0">
                <a:spAutoFit/>
              </a:bodyPr>
              <a:lstStyle/>
              <a:p>
                <a:r>
                  <a:rPr lang="en-IN" sz="1400" b="1" dirty="0" smtClean="0"/>
                  <a:t>Y7</a:t>
                </a:r>
                <a:endParaRPr lang="en-IN" sz="1400" b="1" dirty="0"/>
              </a:p>
            </p:txBody>
          </p:sp>
          <p:cxnSp>
            <p:nvCxnSpPr>
              <p:cNvPr id="97" name="Straight Connector 9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9" name="Rectangle 98"/>
          <p:cNvSpPr/>
          <p:nvPr/>
        </p:nvSpPr>
        <p:spPr>
          <a:xfrm>
            <a:off x="8911" y="1998044"/>
            <a:ext cx="504520" cy="1754326"/>
          </a:xfrm>
          <a:prstGeom prst="rect">
            <a:avLst/>
          </a:prstGeom>
        </p:spPr>
        <p:txBody>
          <a:bodyPr wrap="square">
            <a:spAutoFit/>
          </a:bodyPr>
          <a:lstStyle/>
          <a:p>
            <a:pPr algn="ctr"/>
            <a:r>
              <a:rPr lang="en-US" b="1" dirty="0" smtClean="0">
                <a:solidFill>
                  <a:srgbClr val="FF0000"/>
                </a:solidFill>
              </a:rPr>
              <a:t>A7</a:t>
            </a:r>
          </a:p>
          <a:p>
            <a:pPr algn="ctr"/>
            <a:endParaRPr lang="en-US" b="1" dirty="0" smtClean="0">
              <a:solidFill>
                <a:srgbClr val="FF0000"/>
              </a:solidFill>
            </a:endParaRPr>
          </a:p>
          <a:p>
            <a:pPr algn="ctr"/>
            <a:r>
              <a:rPr lang="en-US" b="1" dirty="0" smtClean="0">
                <a:solidFill>
                  <a:srgbClr val="FF0000"/>
                </a:solidFill>
              </a:rPr>
              <a:t>A6</a:t>
            </a:r>
          </a:p>
          <a:p>
            <a:pPr algn="ctr"/>
            <a:endParaRPr lang="en-US" b="1" dirty="0">
              <a:solidFill>
                <a:srgbClr val="FF0000"/>
              </a:solidFill>
            </a:endParaRPr>
          </a:p>
          <a:p>
            <a:pPr algn="ctr"/>
            <a:endParaRPr lang="en-US" b="1" dirty="0" smtClean="0">
              <a:solidFill>
                <a:srgbClr val="FF0000"/>
              </a:solidFill>
            </a:endParaRPr>
          </a:p>
          <a:p>
            <a:pPr algn="ctr"/>
            <a:r>
              <a:rPr lang="en-US" b="1" dirty="0" smtClean="0">
                <a:solidFill>
                  <a:srgbClr val="FF0000"/>
                </a:solidFill>
              </a:rPr>
              <a:t>A5</a:t>
            </a:r>
            <a:endParaRPr lang="en-US" b="1" dirty="0">
              <a:solidFill>
                <a:srgbClr val="FF0000"/>
              </a:solidFill>
            </a:endParaRPr>
          </a:p>
        </p:txBody>
      </p:sp>
      <p:cxnSp>
        <p:nvCxnSpPr>
          <p:cNvPr id="100" name="Straight Arrow Connector 99">
            <a:extLst>
              <a:ext uri="{FF2B5EF4-FFF2-40B4-BE49-F238E27FC236}">
                <a16:creationId xmlns="" xmlns:a16="http://schemas.microsoft.com/office/drawing/2014/main" id="{66ADD321-EA10-4977-BFC9-12D33C945B2A}"/>
              </a:ext>
            </a:extLst>
          </p:cNvPr>
          <p:cNvCxnSpPr>
            <a:cxnSpLocks/>
          </p:cNvCxnSpPr>
          <p:nvPr/>
        </p:nvCxnSpPr>
        <p:spPr>
          <a:xfrm>
            <a:off x="446570" y="2144862"/>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66ADD321-EA10-4977-BFC9-12D33C945B2A}"/>
              </a:ext>
            </a:extLst>
          </p:cNvPr>
          <p:cNvCxnSpPr>
            <a:cxnSpLocks/>
          </p:cNvCxnSpPr>
          <p:nvPr/>
        </p:nvCxnSpPr>
        <p:spPr>
          <a:xfrm>
            <a:off x="427333" y="2745378"/>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 xmlns:a16="http://schemas.microsoft.com/office/drawing/2014/main" id="{66ADD321-EA10-4977-BFC9-12D33C945B2A}"/>
              </a:ext>
            </a:extLst>
          </p:cNvPr>
          <p:cNvCxnSpPr>
            <a:cxnSpLocks/>
          </p:cNvCxnSpPr>
          <p:nvPr/>
        </p:nvCxnSpPr>
        <p:spPr>
          <a:xfrm>
            <a:off x="379806" y="3529636"/>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976453" y="4518955"/>
            <a:ext cx="1272402" cy="646331"/>
          </a:xfrm>
          <a:prstGeom prst="rect">
            <a:avLst/>
          </a:prstGeom>
        </p:spPr>
        <p:txBody>
          <a:bodyPr wrap="square">
            <a:spAutoFit/>
          </a:bodyPr>
          <a:lstStyle/>
          <a:p>
            <a:r>
              <a:rPr lang="en-US" b="1" dirty="0" smtClean="0">
                <a:solidFill>
                  <a:srgbClr val="FF0000"/>
                </a:solidFill>
              </a:rPr>
              <a:t>A4          A3   </a:t>
            </a:r>
          </a:p>
          <a:p>
            <a:pPr algn="ctr"/>
            <a:endParaRPr lang="en-US" b="1" dirty="0">
              <a:solidFill>
                <a:srgbClr val="FF0000"/>
              </a:solidFill>
            </a:endParaRPr>
          </a:p>
        </p:txBody>
      </p:sp>
      <p:sp>
        <p:nvSpPr>
          <p:cNvPr id="104" name="Rectangle 103"/>
          <p:cNvSpPr/>
          <p:nvPr/>
        </p:nvSpPr>
        <p:spPr>
          <a:xfrm>
            <a:off x="2903847" y="3736361"/>
            <a:ext cx="494046" cy="369332"/>
          </a:xfrm>
          <a:prstGeom prst="rect">
            <a:avLst/>
          </a:prstGeom>
        </p:spPr>
        <p:txBody>
          <a:bodyPr wrap="none">
            <a:spAutoFit/>
          </a:bodyPr>
          <a:lstStyle/>
          <a:p>
            <a:r>
              <a:rPr lang="en-US" b="1" dirty="0" smtClean="0">
                <a:solidFill>
                  <a:srgbClr val="FF0000"/>
                </a:solidFill>
              </a:rPr>
              <a:t>A0 </a:t>
            </a:r>
            <a:endParaRPr lang="en-IN" dirty="0"/>
          </a:p>
        </p:txBody>
      </p:sp>
      <p:sp>
        <p:nvSpPr>
          <p:cNvPr id="105" name="Rectangle 104"/>
          <p:cNvSpPr/>
          <p:nvPr/>
        </p:nvSpPr>
        <p:spPr>
          <a:xfrm>
            <a:off x="3150870" y="1389837"/>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6" name="Rectangle 105"/>
          <p:cNvSpPr/>
          <p:nvPr/>
        </p:nvSpPr>
        <p:spPr>
          <a:xfrm>
            <a:off x="5552961" y="1370630"/>
            <a:ext cx="652743" cy="369332"/>
          </a:xfrm>
          <a:prstGeom prst="rect">
            <a:avLst/>
          </a:prstGeom>
        </p:spPr>
        <p:txBody>
          <a:bodyPr wrap="none">
            <a:spAutoFit/>
          </a:bodyPr>
          <a:lstStyle/>
          <a:p>
            <a:r>
              <a:rPr lang="en-US" b="1" dirty="0" smtClean="0">
                <a:solidFill>
                  <a:srgbClr val="FF0000"/>
                </a:solidFill>
              </a:rPr>
              <a:t>8255</a:t>
            </a:r>
            <a:endParaRPr lang="en-IN" dirty="0"/>
          </a:p>
        </p:txBody>
      </p:sp>
      <p:graphicFrame>
        <p:nvGraphicFramePr>
          <p:cNvPr id="107" name="Table 106"/>
          <p:cNvGraphicFramePr>
            <a:graphicFrameLocks noGrp="1"/>
          </p:cNvGraphicFramePr>
          <p:nvPr>
            <p:extLst>
              <p:ext uri="{D42A27DB-BD31-4B8C-83A1-F6EECF244321}">
                <p14:modId xmlns:p14="http://schemas.microsoft.com/office/powerpoint/2010/main" val="535903376"/>
              </p:ext>
            </p:extLst>
          </p:nvPr>
        </p:nvGraphicFramePr>
        <p:xfrm>
          <a:off x="6726725" y="812862"/>
          <a:ext cx="4880648" cy="1854200"/>
        </p:xfrm>
        <a:graphic>
          <a:graphicData uri="http://schemas.openxmlformats.org/drawingml/2006/table">
            <a:tbl>
              <a:tblPr firstRow="1" bandRow="1"/>
              <a:tblGrid>
                <a:gridCol w="606582"/>
                <a:gridCol w="369546"/>
                <a:gridCol w="488065"/>
                <a:gridCol w="488065"/>
                <a:gridCol w="488065"/>
                <a:gridCol w="488065"/>
                <a:gridCol w="488065"/>
                <a:gridCol w="488065"/>
                <a:gridCol w="396700"/>
                <a:gridCol w="579430"/>
              </a:tblGrid>
              <a:tr h="370840">
                <a:tc>
                  <a:txBody>
                    <a:bodyPr/>
                    <a:lstStyle/>
                    <a:p>
                      <a:r>
                        <a:rPr lang="en-IN" sz="1200" b="1" dirty="0" smtClean="0"/>
                        <a:t>Port</a:t>
                      </a:r>
                      <a:endParaRPr lang="en-IN" sz="1200" b="1" dirty="0"/>
                    </a:p>
                  </a:txBody>
                  <a:tcPr/>
                </a:tc>
                <a:tc>
                  <a:txBody>
                    <a:bodyPr/>
                    <a:lstStyle/>
                    <a:p>
                      <a:pPr algn="ctr"/>
                      <a:r>
                        <a:rPr lang="en-US" sz="1200" b="1" baseline="0" dirty="0" smtClean="0"/>
                        <a:t>A7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A6</a:t>
                      </a:r>
                      <a:endParaRPr lang="en-IN"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Add</a:t>
                      </a:r>
                    </a:p>
                  </a:txBody>
                  <a:tcPr/>
                </a:tc>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80H</a:t>
                      </a:r>
                    </a:p>
                  </a:txBody>
                  <a:tcPr/>
                </a:tc>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82H</a:t>
                      </a:r>
                    </a:p>
                  </a:txBody>
                  <a:tcPr/>
                </a:tc>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84H</a:t>
                      </a:r>
                    </a:p>
                  </a:txBody>
                  <a:tcPr/>
                </a:tc>
              </a:tr>
              <a:tr h="370840">
                <a:tc>
                  <a:txBody>
                    <a:bodyPr/>
                    <a:lstStyle/>
                    <a:p>
                      <a:pPr algn="ctr"/>
                      <a:r>
                        <a:rPr lang="en-US" sz="1600" b="1" baseline="0" dirty="0" smtClean="0"/>
                        <a:t>CWR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86H</a:t>
                      </a:r>
                    </a:p>
                  </a:txBody>
                  <a:tcPr/>
                </a:tc>
              </a:tr>
            </a:tbl>
          </a:graphicData>
        </a:graphic>
      </p:graphicFrame>
      <p:sp>
        <p:nvSpPr>
          <p:cNvPr id="108" name="Rectangle 107"/>
          <p:cNvSpPr/>
          <p:nvPr/>
        </p:nvSpPr>
        <p:spPr>
          <a:xfrm>
            <a:off x="8626707" y="335078"/>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9" name="Rectangle 108"/>
          <p:cNvSpPr/>
          <p:nvPr/>
        </p:nvSpPr>
        <p:spPr>
          <a:xfrm>
            <a:off x="5707467" y="2645767"/>
            <a:ext cx="468398" cy="369332"/>
          </a:xfrm>
          <a:prstGeom prst="rect">
            <a:avLst/>
          </a:prstGeom>
        </p:spPr>
        <p:txBody>
          <a:bodyPr wrap="none">
            <a:spAutoFit/>
          </a:bodyPr>
          <a:lstStyle/>
          <a:p>
            <a:r>
              <a:rPr lang="en-US" b="1" dirty="0" smtClean="0">
                <a:solidFill>
                  <a:srgbClr val="FF0000"/>
                </a:solidFill>
              </a:rPr>
              <a:t>CS </a:t>
            </a:r>
            <a:endParaRPr lang="en-IN" dirty="0"/>
          </a:p>
        </p:txBody>
      </p:sp>
      <p:cxnSp>
        <p:nvCxnSpPr>
          <p:cNvPr id="110" name="Straight Connector 109"/>
          <p:cNvCxnSpPr/>
          <p:nvPr/>
        </p:nvCxnSpPr>
        <p:spPr>
          <a:xfrm flipH="1">
            <a:off x="5764472" y="2684105"/>
            <a:ext cx="316756" cy="5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8779106" y="3990813"/>
            <a:ext cx="1156711" cy="369332"/>
          </a:xfrm>
          <a:prstGeom prst="rect">
            <a:avLst/>
          </a:prstGeom>
        </p:spPr>
        <p:txBody>
          <a:bodyPr wrap="square">
            <a:spAutoFit/>
          </a:bodyPr>
          <a:lstStyle/>
          <a:p>
            <a:r>
              <a:rPr lang="en-US" b="1" dirty="0" smtClean="0">
                <a:solidFill>
                  <a:srgbClr val="FF0000"/>
                </a:solidFill>
              </a:rPr>
              <a:t>For 8255</a:t>
            </a:r>
            <a:endParaRPr lang="en-IN" dirty="0"/>
          </a:p>
        </p:txBody>
      </p:sp>
      <p:sp>
        <p:nvSpPr>
          <p:cNvPr id="113" name="Rectangle 112"/>
          <p:cNvSpPr/>
          <p:nvPr/>
        </p:nvSpPr>
        <p:spPr>
          <a:xfrm>
            <a:off x="125648" y="2872089"/>
            <a:ext cx="301685" cy="369332"/>
          </a:xfrm>
          <a:prstGeom prst="rect">
            <a:avLst/>
          </a:prstGeom>
        </p:spPr>
        <p:txBody>
          <a:bodyPr wrap="none">
            <a:spAutoFit/>
          </a:bodyPr>
          <a:lstStyle/>
          <a:p>
            <a:pPr algn="ctr">
              <a:defRPr/>
            </a:pPr>
            <a:r>
              <a:rPr lang="en-IN" b="1" dirty="0"/>
              <a:t>1</a:t>
            </a:r>
          </a:p>
        </p:txBody>
      </p:sp>
      <p:sp>
        <p:nvSpPr>
          <p:cNvPr id="114" name="Rectangle 113"/>
          <p:cNvSpPr/>
          <p:nvPr/>
        </p:nvSpPr>
        <p:spPr>
          <a:xfrm>
            <a:off x="128574" y="2198098"/>
            <a:ext cx="301685" cy="369332"/>
          </a:xfrm>
          <a:prstGeom prst="rect">
            <a:avLst/>
          </a:prstGeom>
        </p:spPr>
        <p:txBody>
          <a:bodyPr wrap="none">
            <a:spAutoFit/>
          </a:bodyPr>
          <a:lstStyle/>
          <a:p>
            <a:pPr algn="ctr">
              <a:defRPr/>
            </a:pPr>
            <a:r>
              <a:rPr lang="en-IN" b="1" dirty="0" smtClean="0"/>
              <a:t>0</a:t>
            </a:r>
            <a:endParaRPr lang="en-IN" b="1" dirty="0"/>
          </a:p>
        </p:txBody>
      </p:sp>
      <p:sp>
        <p:nvSpPr>
          <p:cNvPr id="115" name="Rectangle 114"/>
          <p:cNvSpPr/>
          <p:nvPr/>
        </p:nvSpPr>
        <p:spPr>
          <a:xfrm>
            <a:off x="134772" y="3611628"/>
            <a:ext cx="301685" cy="369332"/>
          </a:xfrm>
          <a:prstGeom prst="rect">
            <a:avLst/>
          </a:prstGeom>
        </p:spPr>
        <p:txBody>
          <a:bodyPr wrap="none">
            <a:spAutoFit/>
          </a:bodyPr>
          <a:lstStyle/>
          <a:p>
            <a:pPr algn="ctr">
              <a:defRPr/>
            </a:pPr>
            <a:r>
              <a:rPr lang="en-IN" b="1" dirty="0" smtClean="0"/>
              <a:t>0</a:t>
            </a:r>
            <a:endParaRPr lang="en-IN" b="1" dirty="0"/>
          </a:p>
        </p:txBody>
      </p:sp>
      <p:sp>
        <p:nvSpPr>
          <p:cNvPr id="116" name="Rectangle 115"/>
          <p:cNvSpPr/>
          <p:nvPr/>
        </p:nvSpPr>
        <p:spPr>
          <a:xfrm>
            <a:off x="114401" y="83544"/>
            <a:ext cx="2555711" cy="369332"/>
          </a:xfrm>
          <a:prstGeom prst="rect">
            <a:avLst/>
          </a:prstGeom>
        </p:spPr>
        <p:txBody>
          <a:bodyPr wrap="square">
            <a:spAutoFit/>
          </a:bodyPr>
          <a:lstStyle/>
          <a:p>
            <a:pPr algn="ctr"/>
            <a:r>
              <a:rPr lang="en-US" b="1" dirty="0" smtClean="0">
                <a:solidFill>
                  <a:srgbClr val="FF0000"/>
                </a:solidFill>
              </a:rPr>
              <a:t>Addressing of 8255 PPI</a:t>
            </a:r>
            <a:endParaRPr lang="en-US" b="1" dirty="0">
              <a:solidFill>
                <a:srgbClr val="FF0000"/>
              </a:solidFill>
            </a:endParaRPr>
          </a:p>
        </p:txBody>
      </p:sp>
    </p:spTree>
    <p:extLst>
      <p:ext uri="{BB962C8B-B14F-4D97-AF65-F5344CB8AC3E}">
        <p14:creationId xmlns:p14="http://schemas.microsoft.com/office/powerpoint/2010/main" val="987824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117404" y="187568"/>
            <a:ext cx="4968204" cy="584775"/>
          </a:xfrm>
          <a:prstGeom prst="rect">
            <a:avLst/>
          </a:prstGeom>
        </p:spPr>
        <p:txBody>
          <a:bodyPr wrap="square">
            <a:spAutoFit/>
          </a:bodyPr>
          <a:lstStyle/>
          <a:p>
            <a:r>
              <a:rPr lang="en-US" sz="1600" dirty="0" smtClean="0"/>
              <a:t>There are various input output devices those are connected with computer system.</a:t>
            </a:r>
          </a:p>
        </p:txBody>
      </p:sp>
      <p:sp>
        <p:nvSpPr>
          <p:cNvPr id="14" name="Rectangle 13">
            <a:extLst>
              <a:ext uri="{FF2B5EF4-FFF2-40B4-BE49-F238E27FC236}">
                <a16:creationId xmlns="" xmlns:a16="http://schemas.microsoft.com/office/drawing/2014/main" id="{FB42A217-6F69-418C-9F3E-C3AEF638D87C}"/>
              </a:ext>
            </a:extLst>
          </p:cNvPr>
          <p:cNvSpPr/>
          <p:nvPr/>
        </p:nvSpPr>
        <p:spPr>
          <a:xfrm>
            <a:off x="139498" y="329730"/>
            <a:ext cx="918926" cy="15306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16" name="Rectangle 15">
            <a:extLst>
              <a:ext uri="{FF2B5EF4-FFF2-40B4-BE49-F238E27FC236}">
                <a16:creationId xmlns="" xmlns:a16="http://schemas.microsoft.com/office/drawing/2014/main" id="{FB42A217-6F69-418C-9F3E-C3AEF638D87C}"/>
              </a:ext>
            </a:extLst>
          </p:cNvPr>
          <p:cNvSpPr/>
          <p:nvPr/>
        </p:nvSpPr>
        <p:spPr>
          <a:xfrm>
            <a:off x="2198334" y="318227"/>
            <a:ext cx="918926" cy="1542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17" name="Rectangle 16">
            <a:extLst>
              <a:ext uri="{FF2B5EF4-FFF2-40B4-BE49-F238E27FC236}">
                <a16:creationId xmlns="" xmlns:a16="http://schemas.microsoft.com/office/drawing/2014/main" id="{FB42A217-6F69-418C-9F3E-C3AEF638D87C}"/>
              </a:ext>
            </a:extLst>
          </p:cNvPr>
          <p:cNvSpPr/>
          <p:nvPr/>
        </p:nvSpPr>
        <p:spPr>
          <a:xfrm>
            <a:off x="4343436" y="306722"/>
            <a:ext cx="918926" cy="1542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I/O Devices</a:t>
            </a:r>
            <a:endParaRPr lang="en-US" sz="1600" b="1" dirty="0">
              <a:solidFill>
                <a:srgbClr val="FF0000"/>
              </a:solidFill>
            </a:endParaRPr>
          </a:p>
        </p:txBody>
      </p:sp>
      <p:sp>
        <p:nvSpPr>
          <p:cNvPr id="2" name="Left-Right Arrow 1"/>
          <p:cNvSpPr/>
          <p:nvPr/>
        </p:nvSpPr>
        <p:spPr>
          <a:xfrm>
            <a:off x="3117260" y="358486"/>
            <a:ext cx="1226176"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9" name="Left-Right Arrow 18"/>
          <p:cNvSpPr/>
          <p:nvPr/>
        </p:nvSpPr>
        <p:spPr>
          <a:xfrm>
            <a:off x="3117260" y="918237"/>
            <a:ext cx="1226176"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4" name="Left-Right Arrow 23"/>
          <p:cNvSpPr/>
          <p:nvPr/>
        </p:nvSpPr>
        <p:spPr>
          <a:xfrm>
            <a:off x="3117260" y="1546990"/>
            <a:ext cx="1226176"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6" name="Left-Right Arrow 25"/>
          <p:cNvSpPr/>
          <p:nvPr/>
        </p:nvSpPr>
        <p:spPr>
          <a:xfrm>
            <a:off x="1058424" y="944111"/>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3" name="Right Brace 2"/>
          <p:cNvSpPr/>
          <p:nvPr/>
        </p:nvSpPr>
        <p:spPr>
          <a:xfrm>
            <a:off x="5452143" y="318225"/>
            <a:ext cx="416212" cy="154219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p>
        </p:txBody>
      </p:sp>
      <p:sp>
        <p:nvSpPr>
          <p:cNvPr id="4" name="Rectangle 3"/>
          <p:cNvSpPr/>
          <p:nvPr/>
        </p:nvSpPr>
        <p:spPr>
          <a:xfrm>
            <a:off x="5991199" y="469034"/>
            <a:ext cx="1119360" cy="1077218"/>
          </a:xfrm>
          <a:prstGeom prst="rect">
            <a:avLst/>
          </a:prstGeom>
        </p:spPr>
        <p:txBody>
          <a:bodyPr wrap="square">
            <a:spAutoFit/>
          </a:bodyPr>
          <a:lstStyle/>
          <a:p>
            <a:r>
              <a:rPr lang="en-US" sz="1600" b="1" dirty="0" smtClean="0">
                <a:solidFill>
                  <a:srgbClr val="FF0000"/>
                </a:solidFill>
              </a:rPr>
              <a:t>Keyboard</a:t>
            </a:r>
          </a:p>
          <a:p>
            <a:r>
              <a:rPr lang="en-US" sz="1600" b="1" dirty="0" smtClean="0">
                <a:solidFill>
                  <a:srgbClr val="FF0000"/>
                </a:solidFill>
              </a:rPr>
              <a:t>Muse</a:t>
            </a:r>
          </a:p>
          <a:p>
            <a:r>
              <a:rPr lang="en-US" sz="1600" b="1" dirty="0" smtClean="0">
                <a:solidFill>
                  <a:srgbClr val="FF0000"/>
                </a:solidFill>
              </a:rPr>
              <a:t>Monitor</a:t>
            </a:r>
          </a:p>
          <a:p>
            <a:r>
              <a:rPr lang="en-US" sz="1600" b="1" dirty="0" smtClean="0">
                <a:solidFill>
                  <a:srgbClr val="FF0000"/>
                </a:solidFill>
              </a:rPr>
              <a:t>Printer</a:t>
            </a:r>
            <a:endParaRPr lang="en-IN" sz="1600" dirty="0"/>
          </a:p>
        </p:txBody>
      </p:sp>
      <p:sp>
        <p:nvSpPr>
          <p:cNvPr id="5" name="Rectangle 4"/>
          <p:cNvSpPr/>
          <p:nvPr/>
        </p:nvSpPr>
        <p:spPr>
          <a:xfrm>
            <a:off x="1115834" y="548905"/>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sp>
        <p:nvSpPr>
          <p:cNvPr id="27" name="Rectangle 26"/>
          <p:cNvSpPr/>
          <p:nvPr/>
        </p:nvSpPr>
        <p:spPr>
          <a:xfrm>
            <a:off x="7146772" y="730936"/>
            <a:ext cx="4968204" cy="584775"/>
          </a:xfrm>
          <a:prstGeom prst="rect">
            <a:avLst/>
          </a:prstGeom>
        </p:spPr>
        <p:txBody>
          <a:bodyPr wrap="square">
            <a:spAutoFit/>
          </a:bodyPr>
          <a:lstStyle/>
          <a:p>
            <a:r>
              <a:rPr lang="en-US" sz="1600" dirty="0" smtClean="0"/>
              <a:t>All these devices are connected with computer through </a:t>
            </a:r>
            <a:r>
              <a:rPr lang="en-US" sz="1600" b="1" dirty="0" smtClean="0">
                <a:solidFill>
                  <a:srgbClr val="FF0000"/>
                </a:solidFill>
              </a:rPr>
              <a:t>ports</a:t>
            </a:r>
            <a:r>
              <a:rPr lang="en-US" sz="1600" dirty="0" smtClean="0"/>
              <a:t>. </a:t>
            </a:r>
          </a:p>
        </p:txBody>
      </p:sp>
      <p:sp>
        <p:nvSpPr>
          <p:cNvPr id="28" name="Rectangle 27"/>
          <p:cNvSpPr/>
          <p:nvPr/>
        </p:nvSpPr>
        <p:spPr>
          <a:xfrm>
            <a:off x="7117404" y="1312784"/>
            <a:ext cx="4968204" cy="584775"/>
          </a:xfrm>
          <a:prstGeom prst="rect">
            <a:avLst/>
          </a:prstGeom>
        </p:spPr>
        <p:txBody>
          <a:bodyPr wrap="square">
            <a:spAutoFit/>
          </a:bodyPr>
          <a:lstStyle/>
          <a:p>
            <a:r>
              <a:rPr lang="en-US" sz="1600" dirty="0" smtClean="0"/>
              <a:t>To handle all these devices or to handle all these ports a device required which is called as 8255 PPI</a:t>
            </a:r>
          </a:p>
        </p:txBody>
      </p:sp>
      <p:sp>
        <p:nvSpPr>
          <p:cNvPr id="29" name="Rectangle 28"/>
          <p:cNvSpPr/>
          <p:nvPr/>
        </p:nvSpPr>
        <p:spPr>
          <a:xfrm>
            <a:off x="7117404" y="1897559"/>
            <a:ext cx="4968204" cy="1077218"/>
          </a:xfrm>
          <a:prstGeom prst="rect">
            <a:avLst/>
          </a:prstGeom>
        </p:spPr>
        <p:txBody>
          <a:bodyPr wrap="square">
            <a:spAutoFit/>
          </a:bodyPr>
          <a:lstStyle/>
          <a:p>
            <a:r>
              <a:rPr lang="en-US" sz="1600" dirty="0" smtClean="0"/>
              <a:t>8255 is an intermediate between 8086 and all I/O devices. 8255 is connected with 8086 through data bus and all I/O devices are connected with 8255 through ports.</a:t>
            </a:r>
          </a:p>
        </p:txBody>
      </p:sp>
      <p:sp>
        <p:nvSpPr>
          <p:cNvPr id="30" name="Rectangle 29"/>
          <p:cNvSpPr/>
          <p:nvPr/>
        </p:nvSpPr>
        <p:spPr>
          <a:xfrm>
            <a:off x="7755980" y="2652502"/>
            <a:ext cx="1827420" cy="338554"/>
          </a:xfrm>
          <a:prstGeom prst="rect">
            <a:avLst/>
          </a:prstGeom>
        </p:spPr>
        <p:txBody>
          <a:bodyPr wrap="square">
            <a:spAutoFit/>
          </a:bodyPr>
          <a:lstStyle/>
          <a:p>
            <a:r>
              <a:rPr lang="en-US" sz="1600" dirty="0" smtClean="0"/>
              <a:t>8255 having 3 ports</a:t>
            </a:r>
          </a:p>
        </p:txBody>
      </p:sp>
      <p:sp>
        <p:nvSpPr>
          <p:cNvPr id="31" name="Rectangle 30"/>
          <p:cNvSpPr/>
          <p:nvPr/>
        </p:nvSpPr>
        <p:spPr>
          <a:xfrm>
            <a:off x="3371980" y="76897"/>
            <a:ext cx="716735" cy="338554"/>
          </a:xfrm>
          <a:prstGeom prst="rect">
            <a:avLst/>
          </a:prstGeom>
        </p:spPr>
        <p:txBody>
          <a:bodyPr wrap="none">
            <a:spAutoFit/>
          </a:bodyPr>
          <a:lstStyle/>
          <a:p>
            <a:r>
              <a:rPr lang="en-US" sz="1600" b="1" dirty="0" smtClean="0">
                <a:solidFill>
                  <a:srgbClr val="FF0000"/>
                </a:solidFill>
              </a:rPr>
              <a:t>Port A</a:t>
            </a:r>
            <a:endParaRPr lang="en-IN" sz="1600" dirty="0"/>
          </a:p>
        </p:txBody>
      </p:sp>
      <p:sp>
        <p:nvSpPr>
          <p:cNvPr id="32" name="Rectangle 31"/>
          <p:cNvSpPr/>
          <p:nvPr/>
        </p:nvSpPr>
        <p:spPr>
          <a:xfrm>
            <a:off x="3371979" y="669089"/>
            <a:ext cx="716735" cy="338554"/>
          </a:xfrm>
          <a:prstGeom prst="rect">
            <a:avLst/>
          </a:prstGeom>
        </p:spPr>
        <p:txBody>
          <a:bodyPr wrap="none">
            <a:spAutoFit/>
          </a:bodyPr>
          <a:lstStyle/>
          <a:p>
            <a:r>
              <a:rPr lang="en-US" sz="1600" b="1" dirty="0" smtClean="0">
                <a:solidFill>
                  <a:srgbClr val="FF0000"/>
                </a:solidFill>
              </a:rPr>
              <a:t>Port B</a:t>
            </a:r>
            <a:endParaRPr lang="en-IN" sz="1600" dirty="0"/>
          </a:p>
        </p:txBody>
      </p:sp>
      <p:sp>
        <p:nvSpPr>
          <p:cNvPr id="33" name="Rectangle 32"/>
          <p:cNvSpPr/>
          <p:nvPr/>
        </p:nvSpPr>
        <p:spPr>
          <a:xfrm>
            <a:off x="3371978" y="1265343"/>
            <a:ext cx="716735" cy="338554"/>
          </a:xfrm>
          <a:prstGeom prst="rect">
            <a:avLst/>
          </a:prstGeom>
        </p:spPr>
        <p:txBody>
          <a:bodyPr wrap="none">
            <a:spAutoFit/>
          </a:bodyPr>
          <a:lstStyle/>
          <a:p>
            <a:r>
              <a:rPr lang="en-US" sz="1600" b="1" dirty="0" smtClean="0">
                <a:solidFill>
                  <a:srgbClr val="FF0000"/>
                </a:solidFill>
              </a:rPr>
              <a:t>Port C</a:t>
            </a:r>
            <a:endParaRPr lang="en-IN" sz="1600" dirty="0"/>
          </a:p>
        </p:txBody>
      </p:sp>
      <p:sp>
        <p:nvSpPr>
          <p:cNvPr id="34" name="Rectangle 33"/>
          <p:cNvSpPr/>
          <p:nvPr/>
        </p:nvSpPr>
        <p:spPr>
          <a:xfrm>
            <a:off x="139498" y="2194364"/>
            <a:ext cx="2421692" cy="369332"/>
          </a:xfrm>
          <a:prstGeom prst="rect">
            <a:avLst/>
          </a:prstGeom>
        </p:spPr>
        <p:txBody>
          <a:bodyPr wrap="square">
            <a:spAutoFit/>
          </a:bodyPr>
          <a:lstStyle/>
          <a:p>
            <a:r>
              <a:rPr lang="en-US" b="1" dirty="0" smtClean="0">
                <a:solidFill>
                  <a:srgbClr val="FF0000"/>
                </a:solidFill>
              </a:rPr>
              <a:t>Why 8255 is required??</a:t>
            </a:r>
            <a:endParaRPr lang="en-IN" b="1" dirty="0"/>
          </a:p>
        </p:txBody>
      </p:sp>
      <p:sp>
        <p:nvSpPr>
          <p:cNvPr id="35" name="Rectangle 34"/>
          <p:cNvSpPr/>
          <p:nvPr/>
        </p:nvSpPr>
        <p:spPr>
          <a:xfrm>
            <a:off x="202123" y="2638127"/>
            <a:ext cx="5666231" cy="584775"/>
          </a:xfrm>
          <a:prstGeom prst="rect">
            <a:avLst/>
          </a:prstGeom>
        </p:spPr>
        <p:txBody>
          <a:bodyPr wrap="square">
            <a:spAutoFit/>
          </a:bodyPr>
          <a:lstStyle/>
          <a:p>
            <a:r>
              <a:rPr lang="en-US" sz="1600" dirty="0" smtClean="0"/>
              <a:t>If there is no intermediate IC between 8086 and I/O devices still transfer can take place. But that transfer is </a:t>
            </a:r>
            <a:r>
              <a:rPr lang="en-US" sz="1600" b="1" dirty="0" smtClean="0">
                <a:solidFill>
                  <a:srgbClr val="FF0000"/>
                </a:solidFill>
              </a:rPr>
              <a:t>unreliable</a:t>
            </a:r>
            <a:r>
              <a:rPr lang="en-US" sz="1600" dirty="0" smtClean="0"/>
              <a:t>. </a:t>
            </a:r>
          </a:p>
        </p:txBody>
      </p:sp>
      <p:sp>
        <p:nvSpPr>
          <p:cNvPr id="36" name="Rectangle 35"/>
          <p:cNvSpPr/>
          <p:nvPr/>
        </p:nvSpPr>
        <p:spPr>
          <a:xfrm>
            <a:off x="139497" y="3279009"/>
            <a:ext cx="5666231" cy="1077218"/>
          </a:xfrm>
          <a:prstGeom prst="rect">
            <a:avLst/>
          </a:prstGeom>
        </p:spPr>
        <p:txBody>
          <a:bodyPr wrap="square">
            <a:spAutoFit/>
          </a:bodyPr>
          <a:lstStyle/>
          <a:p>
            <a:r>
              <a:rPr lang="en-US" sz="1600" b="1" dirty="0" smtClean="0">
                <a:solidFill>
                  <a:srgbClr val="7030A0"/>
                </a:solidFill>
              </a:rPr>
              <a:t>There is no permission signal in 8086, hence I/O devices </a:t>
            </a:r>
            <a:r>
              <a:rPr lang="en-US" sz="1600" b="1" dirty="0">
                <a:solidFill>
                  <a:srgbClr val="7030A0"/>
                </a:solidFill>
              </a:rPr>
              <a:t>can send the data directly </a:t>
            </a:r>
            <a:r>
              <a:rPr lang="en-US" sz="1600" b="1" dirty="0" smtClean="0">
                <a:solidFill>
                  <a:srgbClr val="7030A0"/>
                </a:solidFill>
              </a:rPr>
              <a:t>to 8086 without permission. It may possible that 8086 is busy with other task like interrupt, bus request or other I/O device. </a:t>
            </a:r>
          </a:p>
        </p:txBody>
      </p:sp>
      <p:cxnSp>
        <p:nvCxnSpPr>
          <p:cNvPr id="37" name="Straight Arrow Connector 36">
            <a:extLst>
              <a:ext uri="{FF2B5EF4-FFF2-40B4-BE49-F238E27FC236}">
                <a16:creationId xmlns="" xmlns:a16="http://schemas.microsoft.com/office/drawing/2014/main" id="{66ADD321-EA10-4977-BFC9-12D33C945B2A}"/>
              </a:ext>
            </a:extLst>
          </p:cNvPr>
          <p:cNvCxnSpPr>
            <a:cxnSpLocks/>
          </p:cNvCxnSpPr>
          <p:nvPr/>
        </p:nvCxnSpPr>
        <p:spPr>
          <a:xfrm flipH="1">
            <a:off x="3666654" y="3092718"/>
            <a:ext cx="494487" cy="26036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39496" y="4254458"/>
            <a:ext cx="5666231" cy="830997"/>
          </a:xfrm>
          <a:prstGeom prst="rect">
            <a:avLst/>
          </a:prstGeom>
        </p:spPr>
        <p:txBody>
          <a:bodyPr wrap="square">
            <a:spAutoFit/>
          </a:bodyPr>
          <a:lstStyle/>
          <a:p>
            <a:r>
              <a:rPr lang="en-US" sz="1600" b="1" dirty="0" smtClean="0">
                <a:solidFill>
                  <a:srgbClr val="7030A0"/>
                </a:solidFill>
              </a:rPr>
              <a:t>In this situation I/O devices never gets the acknowledgement about the successful transfer of data. Hence the transfer is unreliable.</a:t>
            </a:r>
          </a:p>
        </p:txBody>
      </p:sp>
      <p:sp>
        <p:nvSpPr>
          <p:cNvPr id="39" name="Rectangle 38"/>
          <p:cNvSpPr/>
          <p:nvPr/>
        </p:nvSpPr>
        <p:spPr>
          <a:xfrm>
            <a:off x="139495" y="5004057"/>
            <a:ext cx="5666231" cy="584775"/>
          </a:xfrm>
          <a:prstGeom prst="rect">
            <a:avLst/>
          </a:prstGeom>
        </p:spPr>
        <p:txBody>
          <a:bodyPr wrap="square">
            <a:spAutoFit/>
          </a:bodyPr>
          <a:lstStyle/>
          <a:p>
            <a:r>
              <a:rPr lang="en-US" sz="1600" dirty="0" smtClean="0"/>
              <a:t>To make transfer between 8086 and I/O devices reliable 8255 PPI IC is required.</a:t>
            </a:r>
          </a:p>
        </p:txBody>
      </p:sp>
      <p:sp>
        <p:nvSpPr>
          <p:cNvPr id="13" name="Oval 12"/>
          <p:cNvSpPr/>
          <p:nvPr/>
        </p:nvSpPr>
        <p:spPr>
          <a:xfrm>
            <a:off x="5939073" y="3507001"/>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IN" b="1" dirty="0">
              <a:solidFill>
                <a:srgbClr val="FF0000"/>
              </a:solidFill>
            </a:endParaRPr>
          </a:p>
        </p:txBody>
      </p:sp>
      <p:sp>
        <p:nvSpPr>
          <p:cNvPr id="40" name="Rectangle 39"/>
          <p:cNvSpPr/>
          <p:nvPr/>
        </p:nvSpPr>
        <p:spPr>
          <a:xfrm>
            <a:off x="7942076" y="3022758"/>
            <a:ext cx="2421692" cy="369332"/>
          </a:xfrm>
          <a:prstGeom prst="rect">
            <a:avLst/>
          </a:prstGeom>
        </p:spPr>
        <p:txBody>
          <a:bodyPr wrap="square">
            <a:spAutoFit/>
          </a:bodyPr>
          <a:lstStyle/>
          <a:p>
            <a:r>
              <a:rPr lang="en-US" b="1" dirty="0" smtClean="0">
                <a:solidFill>
                  <a:srgbClr val="FF0000"/>
                </a:solidFill>
              </a:rPr>
              <a:t>Transfer using 8255</a:t>
            </a:r>
            <a:endParaRPr lang="en-IN" b="1" dirty="0"/>
          </a:p>
        </p:txBody>
      </p:sp>
      <p:sp>
        <p:nvSpPr>
          <p:cNvPr id="41" name="Rectangle 40"/>
          <p:cNvSpPr/>
          <p:nvPr/>
        </p:nvSpPr>
        <p:spPr>
          <a:xfrm>
            <a:off x="6319806" y="3363027"/>
            <a:ext cx="5666231" cy="584775"/>
          </a:xfrm>
          <a:prstGeom prst="rect">
            <a:avLst/>
          </a:prstGeom>
        </p:spPr>
        <p:txBody>
          <a:bodyPr wrap="square">
            <a:spAutoFit/>
          </a:bodyPr>
          <a:lstStyle/>
          <a:p>
            <a:r>
              <a:rPr lang="en-US" sz="1600" dirty="0" smtClean="0"/>
              <a:t>When any device wants to send data it will ask the permission to 8255.</a:t>
            </a:r>
          </a:p>
        </p:txBody>
      </p:sp>
      <p:grpSp>
        <p:nvGrpSpPr>
          <p:cNvPr id="45" name="Group 44"/>
          <p:cNvGrpSpPr/>
          <p:nvPr/>
        </p:nvGrpSpPr>
        <p:grpSpPr>
          <a:xfrm>
            <a:off x="1181326" y="5769564"/>
            <a:ext cx="4081036" cy="982170"/>
            <a:chOff x="1181326" y="5769564"/>
            <a:chExt cx="4081036" cy="982170"/>
          </a:xfrm>
        </p:grpSpPr>
        <p:sp>
          <p:nvSpPr>
            <p:cNvPr id="42" name="Rectangle 41">
              <a:extLst>
                <a:ext uri="{FF2B5EF4-FFF2-40B4-BE49-F238E27FC236}">
                  <a16:creationId xmlns="" xmlns:a16="http://schemas.microsoft.com/office/drawing/2014/main" id="{FB42A217-6F69-418C-9F3E-C3AEF638D87C}"/>
                </a:ext>
              </a:extLst>
            </p:cNvPr>
            <p:cNvSpPr/>
            <p:nvPr/>
          </p:nvSpPr>
          <p:spPr>
            <a:xfrm>
              <a:off x="1181326" y="5809732"/>
              <a:ext cx="894106" cy="9018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8086</a:t>
              </a:r>
              <a:endParaRPr lang="en-US" sz="1600" b="1" dirty="0">
                <a:solidFill>
                  <a:srgbClr val="FF0000"/>
                </a:solidFill>
              </a:endParaRPr>
            </a:p>
          </p:txBody>
        </p:sp>
        <p:sp>
          <p:nvSpPr>
            <p:cNvPr id="43" name="Rectangle 42">
              <a:extLst>
                <a:ext uri="{FF2B5EF4-FFF2-40B4-BE49-F238E27FC236}">
                  <a16:creationId xmlns="" xmlns:a16="http://schemas.microsoft.com/office/drawing/2014/main" id="{FB42A217-6F69-418C-9F3E-C3AEF638D87C}"/>
                </a:ext>
              </a:extLst>
            </p:cNvPr>
            <p:cNvSpPr/>
            <p:nvPr/>
          </p:nvSpPr>
          <p:spPr>
            <a:xfrm>
              <a:off x="2843786" y="5769564"/>
              <a:ext cx="759493" cy="982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8255 PPI</a:t>
              </a:r>
              <a:endParaRPr lang="en-US" sz="1600" b="1" dirty="0">
                <a:solidFill>
                  <a:srgbClr val="FF0000"/>
                </a:solidFill>
              </a:endParaRPr>
            </a:p>
          </p:txBody>
        </p:sp>
        <p:sp>
          <p:nvSpPr>
            <p:cNvPr id="44" name="Rectangle 43">
              <a:extLst>
                <a:ext uri="{FF2B5EF4-FFF2-40B4-BE49-F238E27FC236}">
                  <a16:creationId xmlns="" xmlns:a16="http://schemas.microsoft.com/office/drawing/2014/main" id="{FB42A217-6F69-418C-9F3E-C3AEF638D87C}"/>
                </a:ext>
              </a:extLst>
            </p:cNvPr>
            <p:cNvSpPr/>
            <p:nvPr/>
          </p:nvSpPr>
          <p:spPr>
            <a:xfrm>
              <a:off x="4390910" y="5769564"/>
              <a:ext cx="871452" cy="9731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rPr>
                <a:t>I/O Devices</a:t>
              </a:r>
              <a:endParaRPr lang="en-US" sz="1600" b="1" dirty="0">
                <a:solidFill>
                  <a:srgbClr val="FF0000"/>
                </a:solidFill>
              </a:endParaRPr>
            </a:p>
          </p:txBody>
        </p:sp>
      </p:grpSp>
      <p:cxnSp>
        <p:nvCxnSpPr>
          <p:cNvPr id="46" name="Straight Arrow Connector 45">
            <a:extLst>
              <a:ext uri="{FF2B5EF4-FFF2-40B4-BE49-F238E27FC236}">
                <a16:creationId xmlns="" xmlns:a16="http://schemas.microsoft.com/office/drawing/2014/main" id="{66ADD321-EA10-4977-BFC9-12D33C945B2A}"/>
              </a:ext>
            </a:extLst>
          </p:cNvPr>
          <p:cNvCxnSpPr>
            <a:cxnSpLocks/>
          </p:cNvCxnSpPr>
          <p:nvPr/>
        </p:nvCxnSpPr>
        <p:spPr>
          <a:xfrm flipH="1">
            <a:off x="3603280" y="6034312"/>
            <a:ext cx="78763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939073" y="3994091"/>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IN" b="1" dirty="0">
              <a:solidFill>
                <a:srgbClr val="FF0000"/>
              </a:solidFill>
            </a:endParaRPr>
          </a:p>
        </p:txBody>
      </p:sp>
      <p:sp>
        <p:nvSpPr>
          <p:cNvPr id="50" name="Rectangle 49"/>
          <p:cNvSpPr/>
          <p:nvPr/>
        </p:nvSpPr>
        <p:spPr>
          <a:xfrm>
            <a:off x="6319805" y="3947802"/>
            <a:ext cx="5666231" cy="584775"/>
          </a:xfrm>
          <a:prstGeom prst="rect">
            <a:avLst/>
          </a:prstGeom>
        </p:spPr>
        <p:txBody>
          <a:bodyPr wrap="square">
            <a:spAutoFit/>
          </a:bodyPr>
          <a:lstStyle/>
          <a:p>
            <a:r>
              <a:rPr lang="en-US" sz="1600" dirty="0" smtClean="0"/>
              <a:t>8255 will give the permission and stored the data into its internal register.</a:t>
            </a:r>
          </a:p>
        </p:txBody>
      </p:sp>
      <p:sp>
        <p:nvSpPr>
          <p:cNvPr id="51" name="Rectangle 50"/>
          <p:cNvSpPr/>
          <p:nvPr/>
        </p:nvSpPr>
        <p:spPr>
          <a:xfrm>
            <a:off x="2956567" y="5756519"/>
            <a:ext cx="533929" cy="307777"/>
          </a:xfrm>
          <a:prstGeom prst="rect">
            <a:avLst/>
          </a:prstGeom>
        </p:spPr>
        <p:txBody>
          <a:bodyPr wrap="none">
            <a:spAutoFit/>
          </a:bodyPr>
          <a:lstStyle/>
          <a:p>
            <a:r>
              <a:rPr lang="en-US" sz="1400" b="1" dirty="0">
                <a:solidFill>
                  <a:srgbClr val="7030A0"/>
                </a:solidFill>
              </a:rPr>
              <a:t>Data</a:t>
            </a:r>
            <a:endParaRPr lang="en-IN" sz="1400" dirty="0">
              <a:solidFill>
                <a:srgbClr val="7030A0"/>
              </a:solidFill>
            </a:endParaRPr>
          </a:p>
        </p:txBody>
      </p:sp>
      <p:sp>
        <p:nvSpPr>
          <p:cNvPr id="52" name="Oval 51"/>
          <p:cNvSpPr/>
          <p:nvPr/>
        </p:nvSpPr>
        <p:spPr>
          <a:xfrm>
            <a:off x="5955671" y="4669956"/>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IN" b="1" dirty="0">
              <a:solidFill>
                <a:srgbClr val="FF0000"/>
              </a:solidFill>
            </a:endParaRPr>
          </a:p>
        </p:txBody>
      </p:sp>
      <p:sp>
        <p:nvSpPr>
          <p:cNvPr id="53" name="Rectangle 52"/>
          <p:cNvSpPr/>
          <p:nvPr/>
        </p:nvSpPr>
        <p:spPr>
          <a:xfrm>
            <a:off x="6285184" y="4532577"/>
            <a:ext cx="5666231" cy="584775"/>
          </a:xfrm>
          <a:prstGeom prst="rect">
            <a:avLst/>
          </a:prstGeom>
        </p:spPr>
        <p:txBody>
          <a:bodyPr wrap="square">
            <a:spAutoFit/>
          </a:bodyPr>
          <a:lstStyle/>
          <a:p>
            <a:r>
              <a:rPr lang="en-US" sz="1600" dirty="0" smtClean="0"/>
              <a:t>8255 informs to 8086 about transfer, when 8086 free it will read the data</a:t>
            </a:r>
          </a:p>
        </p:txBody>
      </p:sp>
      <p:cxnSp>
        <p:nvCxnSpPr>
          <p:cNvPr id="54" name="Straight Arrow Connector 53">
            <a:extLst>
              <a:ext uri="{FF2B5EF4-FFF2-40B4-BE49-F238E27FC236}">
                <a16:creationId xmlns="" xmlns:a16="http://schemas.microsoft.com/office/drawing/2014/main" id="{66ADD321-EA10-4977-BFC9-12D33C945B2A}"/>
              </a:ext>
            </a:extLst>
          </p:cNvPr>
          <p:cNvCxnSpPr>
            <a:cxnSpLocks/>
          </p:cNvCxnSpPr>
          <p:nvPr/>
        </p:nvCxnSpPr>
        <p:spPr>
          <a:xfrm flipH="1">
            <a:off x="2048397" y="5913602"/>
            <a:ext cx="78763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 xmlns:a16="http://schemas.microsoft.com/office/drawing/2014/main" id="{66ADD321-EA10-4977-BFC9-12D33C945B2A}"/>
              </a:ext>
            </a:extLst>
          </p:cNvPr>
          <p:cNvCxnSpPr>
            <a:cxnSpLocks/>
          </p:cNvCxnSpPr>
          <p:nvPr/>
        </p:nvCxnSpPr>
        <p:spPr>
          <a:xfrm flipV="1">
            <a:off x="2089910" y="6034312"/>
            <a:ext cx="945328" cy="321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939073" y="5257721"/>
            <a:ext cx="271604" cy="260367"/>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IN" b="1" dirty="0">
              <a:solidFill>
                <a:srgbClr val="FF0000"/>
              </a:solidFill>
            </a:endParaRPr>
          </a:p>
        </p:txBody>
      </p:sp>
      <p:sp>
        <p:nvSpPr>
          <p:cNvPr id="60" name="Rectangle 59"/>
          <p:cNvSpPr/>
          <p:nvPr/>
        </p:nvSpPr>
        <p:spPr>
          <a:xfrm>
            <a:off x="6319806" y="5171744"/>
            <a:ext cx="5666231" cy="830997"/>
          </a:xfrm>
          <a:prstGeom prst="rect">
            <a:avLst/>
          </a:prstGeom>
        </p:spPr>
        <p:txBody>
          <a:bodyPr wrap="square">
            <a:spAutoFit/>
          </a:bodyPr>
          <a:lstStyle/>
          <a:p>
            <a:r>
              <a:rPr lang="en-US" sz="1600" dirty="0" smtClean="0"/>
              <a:t>If another </a:t>
            </a:r>
            <a:r>
              <a:rPr lang="en-US" sz="1600" dirty="0" smtClean="0"/>
              <a:t>device </a:t>
            </a:r>
            <a:r>
              <a:rPr lang="en-US" sz="1600" dirty="0" smtClean="0"/>
              <a:t>wants to send data to 8086 so it will ask to 8255 but 8255 will not grant the permission because still first transfer is not completed.</a:t>
            </a:r>
          </a:p>
        </p:txBody>
      </p:sp>
      <p:sp>
        <p:nvSpPr>
          <p:cNvPr id="61" name="Rectangle 60"/>
          <p:cNvSpPr/>
          <p:nvPr/>
        </p:nvSpPr>
        <p:spPr>
          <a:xfrm>
            <a:off x="6091473" y="6075983"/>
            <a:ext cx="5828723" cy="369332"/>
          </a:xfrm>
          <a:prstGeom prst="rect">
            <a:avLst/>
          </a:prstGeom>
        </p:spPr>
        <p:txBody>
          <a:bodyPr wrap="square">
            <a:spAutoFit/>
          </a:bodyPr>
          <a:lstStyle/>
          <a:p>
            <a:r>
              <a:rPr lang="en-US" b="1" dirty="0" smtClean="0"/>
              <a:t>This entire process is called as </a:t>
            </a:r>
            <a:r>
              <a:rPr lang="en-US" b="1" dirty="0" smtClean="0">
                <a:solidFill>
                  <a:srgbClr val="FF0000"/>
                </a:solidFill>
              </a:rPr>
              <a:t>handshaking </a:t>
            </a:r>
            <a:endParaRPr lang="en-IN" b="1" dirty="0"/>
          </a:p>
        </p:txBody>
      </p:sp>
    </p:spTree>
    <p:extLst>
      <p:ext uri="{BB962C8B-B14F-4D97-AF65-F5344CB8AC3E}">
        <p14:creationId xmlns:p14="http://schemas.microsoft.com/office/powerpoint/2010/main" val="35017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fad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fade">
                                      <p:cBhvr>
                                        <p:cTn id="121" dur="500"/>
                                        <p:tgtEl>
                                          <p:spTgt spid="1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fade">
                                      <p:cBhvr>
                                        <p:cTn id="126" dur="500"/>
                                        <p:tgtEl>
                                          <p:spTgt spid="4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500"/>
                                        <p:tgtEl>
                                          <p:spTgt spid="49"/>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fade">
                                      <p:cBhvr>
                                        <p:cTn id="141" dur="500"/>
                                        <p:tgtEl>
                                          <p:spTgt spid="50"/>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51"/>
                                        </p:tgtEl>
                                        <p:attrNameLst>
                                          <p:attrName>style.visibility</p:attrName>
                                        </p:attrNameLst>
                                      </p:cBhvr>
                                      <p:to>
                                        <p:strVal val="visible"/>
                                      </p:to>
                                    </p:set>
                                    <p:animEffect transition="in" filter="fade">
                                      <p:cBhvr>
                                        <p:cTn id="146" dur="500"/>
                                        <p:tgtEl>
                                          <p:spTgt spid="51"/>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fade">
                                      <p:cBhvr>
                                        <p:cTn id="151" dur="500"/>
                                        <p:tgtEl>
                                          <p:spTgt spid="52"/>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500"/>
                                        <p:tgtEl>
                                          <p:spTgt spid="53"/>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54"/>
                                        </p:tgtEl>
                                        <p:attrNameLst>
                                          <p:attrName>style.visibility</p:attrName>
                                        </p:attrNameLst>
                                      </p:cBhvr>
                                      <p:to>
                                        <p:strVal val="visible"/>
                                      </p:to>
                                    </p:set>
                                    <p:animEffect transition="in" filter="fade">
                                      <p:cBhvr>
                                        <p:cTn id="161" dur="500"/>
                                        <p:tgtEl>
                                          <p:spTgt spid="5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55"/>
                                        </p:tgtEl>
                                        <p:attrNameLst>
                                          <p:attrName>style.visibility</p:attrName>
                                        </p:attrNameLst>
                                      </p:cBhvr>
                                      <p:to>
                                        <p:strVal val="visible"/>
                                      </p:to>
                                    </p:set>
                                    <p:animEffect transition="in" filter="fade">
                                      <p:cBhvr>
                                        <p:cTn id="166" dur="500"/>
                                        <p:tgtEl>
                                          <p:spTgt spid="55"/>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59"/>
                                        </p:tgtEl>
                                        <p:attrNameLst>
                                          <p:attrName>style.visibility</p:attrName>
                                        </p:attrNameLst>
                                      </p:cBhvr>
                                      <p:to>
                                        <p:strVal val="visible"/>
                                      </p:to>
                                    </p:set>
                                    <p:animEffect transition="in" filter="fade">
                                      <p:cBhvr>
                                        <p:cTn id="171" dur="500"/>
                                        <p:tgtEl>
                                          <p:spTgt spid="59"/>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60"/>
                                        </p:tgtEl>
                                        <p:attrNameLst>
                                          <p:attrName>style.visibility</p:attrName>
                                        </p:attrNameLst>
                                      </p:cBhvr>
                                      <p:to>
                                        <p:strVal val="visible"/>
                                      </p:to>
                                    </p:set>
                                    <p:animEffect transition="in" filter="fade">
                                      <p:cBhvr>
                                        <p:cTn id="176" dur="500"/>
                                        <p:tgtEl>
                                          <p:spTgt spid="60"/>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fade">
                                      <p:cBhvr>
                                        <p:cTn id="18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4" grpId="0" animBg="1"/>
      <p:bldP spid="16" grpId="0" animBg="1"/>
      <p:bldP spid="17" grpId="0" animBg="1"/>
      <p:bldP spid="2" grpId="0" animBg="1"/>
      <p:bldP spid="19" grpId="0" animBg="1"/>
      <p:bldP spid="24" grpId="0" animBg="1"/>
      <p:bldP spid="26" grpId="0" animBg="1"/>
      <p:bldP spid="3" grpId="0" animBg="1"/>
      <p:bldP spid="4" grpId="0"/>
      <p:bldP spid="5" grpId="0"/>
      <p:bldP spid="27" grpId="0"/>
      <p:bldP spid="28" grpId="0"/>
      <p:bldP spid="29" grpId="0"/>
      <p:bldP spid="30" grpId="0"/>
      <p:bldP spid="31" grpId="0"/>
      <p:bldP spid="32" grpId="0"/>
      <p:bldP spid="33" grpId="0"/>
      <p:bldP spid="34" grpId="0"/>
      <p:bldP spid="35" grpId="0"/>
      <p:bldP spid="36" grpId="0"/>
      <p:bldP spid="38" grpId="0"/>
      <p:bldP spid="39" grpId="0"/>
      <p:bldP spid="13" grpId="0" animBg="1"/>
      <p:bldP spid="40" grpId="0"/>
      <p:bldP spid="41" grpId="0"/>
      <p:bldP spid="49" grpId="0" animBg="1"/>
      <p:bldP spid="50" grpId="0"/>
      <p:bldP spid="51" grpId="0"/>
      <p:bldP spid="52" grpId="0" animBg="1"/>
      <p:bldP spid="53" grpId="0"/>
      <p:bldP spid="59" grpId="0" animBg="1"/>
      <p:bldP spid="60" grpId="0"/>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6487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435" y="1204111"/>
            <a:ext cx="7329880" cy="538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678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88" y="0"/>
            <a:ext cx="7796703" cy="549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451489" y="94726"/>
            <a:ext cx="4825010" cy="1569660"/>
          </a:xfrm>
          <a:prstGeom prst="rect">
            <a:avLst/>
          </a:prstGeom>
        </p:spPr>
        <p:txBody>
          <a:bodyPr wrap="square">
            <a:spAutoFit/>
          </a:bodyPr>
          <a:lstStyle/>
          <a:p>
            <a:pPr marL="285750" indent="-285750">
              <a:buFont typeface="Wingdings" pitchFamily="2" charset="2"/>
              <a:buChar char="Ø"/>
            </a:pPr>
            <a:r>
              <a:rPr lang="en-US" sz="1600" dirty="0" smtClean="0"/>
              <a:t>8255 is connected between processor and I/O devices.</a:t>
            </a:r>
          </a:p>
          <a:p>
            <a:pPr marL="285750" indent="-285750">
              <a:buFont typeface="Wingdings" pitchFamily="2" charset="2"/>
              <a:buChar char="Ø"/>
            </a:pPr>
            <a:r>
              <a:rPr lang="en-US" sz="1600" dirty="0" smtClean="0"/>
              <a:t>One part of architecture is connected with 8086 and another part is connected with I/O devices through ports.</a:t>
            </a:r>
          </a:p>
          <a:p>
            <a:pPr marL="285750" indent="-285750">
              <a:buFont typeface="Wingdings" pitchFamily="2" charset="2"/>
              <a:buChar char="Ø"/>
            </a:pPr>
            <a:endParaRPr lang="en-US" sz="1600" dirty="0" smtClean="0"/>
          </a:p>
        </p:txBody>
      </p:sp>
      <p:sp>
        <p:nvSpPr>
          <p:cNvPr id="10" name="Rectangle 9"/>
          <p:cNvSpPr/>
          <p:nvPr/>
        </p:nvSpPr>
        <p:spPr>
          <a:xfrm>
            <a:off x="7603889" y="1449670"/>
            <a:ext cx="4825010" cy="1815882"/>
          </a:xfrm>
          <a:prstGeom prst="rect">
            <a:avLst/>
          </a:prstGeom>
        </p:spPr>
        <p:txBody>
          <a:bodyPr wrap="square">
            <a:spAutoFit/>
          </a:bodyPr>
          <a:lstStyle/>
          <a:p>
            <a:pPr marL="285750" indent="-285750">
              <a:buFont typeface="Wingdings" pitchFamily="2" charset="2"/>
              <a:buChar char="Ø"/>
            </a:pPr>
            <a:r>
              <a:rPr lang="en-US" sz="1600" dirty="0" smtClean="0"/>
              <a:t>8255 is having 3 ports : Port A, Port B, Port C ( 8 –bits) each.</a:t>
            </a:r>
          </a:p>
          <a:p>
            <a:pPr marL="285750" indent="-285750">
              <a:buFont typeface="Wingdings" pitchFamily="2" charset="2"/>
              <a:buChar char="Ø"/>
            </a:pPr>
            <a:r>
              <a:rPr lang="en-US" sz="1600" dirty="0" smtClean="0"/>
              <a:t>Port C is divided into 2 parts i.e. Port C Upper and Port C Lower.</a:t>
            </a:r>
          </a:p>
          <a:p>
            <a:pPr marL="285750" indent="-285750">
              <a:buFont typeface="Wingdings" pitchFamily="2" charset="2"/>
              <a:buChar char="Ø"/>
            </a:pPr>
            <a:r>
              <a:rPr lang="en-US" sz="1600" dirty="0" smtClean="0"/>
              <a:t>Physically it is single port but logically it is divided into 2 parts.</a:t>
            </a:r>
          </a:p>
          <a:p>
            <a:pPr marL="285750" indent="-285750">
              <a:buFont typeface="Wingdings" pitchFamily="2" charset="2"/>
              <a:buChar char="Ø"/>
            </a:pPr>
            <a:endParaRPr lang="en-US" sz="1600" dirty="0" smtClean="0"/>
          </a:p>
        </p:txBody>
      </p:sp>
      <p:sp>
        <p:nvSpPr>
          <p:cNvPr id="11" name="Rectangle 10"/>
          <p:cNvSpPr/>
          <p:nvPr/>
        </p:nvSpPr>
        <p:spPr>
          <a:xfrm>
            <a:off x="7942076" y="3080886"/>
            <a:ext cx="1210846" cy="338554"/>
          </a:xfrm>
          <a:prstGeom prst="rect">
            <a:avLst/>
          </a:prstGeom>
        </p:spPr>
        <p:txBody>
          <a:bodyPr wrap="square">
            <a:spAutoFit/>
          </a:bodyPr>
          <a:lstStyle/>
          <a:p>
            <a:r>
              <a:rPr lang="en-US" sz="1600" b="1" dirty="0" smtClean="0">
                <a:solidFill>
                  <a:srgbClr val="FF0000"/>
                </a:solidFill>
              </a:rPr>
              <a:t>Example :</a:t>
            </a:r>
            <a:endParaRPr lang="en-IN" sz="1600" b="1" dirty="0"/>
          </a:p>
        </p:txBody>
      </p:sp>
      <p:sp>
        <p:nvSpPr>
          <p:cNvPr id="6" name="Rectangle 5"/>
          <p:cNvSpPr/>
          <p:nvPr/>
        </p:nvSpPr>
        <p:spPr>
          <a:xfrm>
            <a:off x="7942076" y="3385807"/>
            <a:ext cx="4064519" cy="584775"/>
          </a:xfrm>
          <a:prstGeom prst="rect">
            <a:avLst/>
          </a:prstGeom>
        </p:spPr>
        <p:txBody>
          <a:bodyPr wrap="square">
            <a:spAutoFit/>
          </a:bodyPr>
          <a:lstStyle/>
          <a:p>
            <a:r>
              <a:rPr lang="en-US" sz="1600" dirty="0" smtClean="0"/>
              <a:t>Following devices are connected with 8255 through ports : Printer, Monitor, Speakers. </a:t>
            </a:r>
            <a:endParaRPr lang="en-US" sz="1600" dirty="0"/>
          </a:p>
        </p:txBody>
      </p:sp>
      <p:sp>
        <p:nvSpPr>
          <p:cNvPr id="13" name="Rectangle 12"/>
          <p:cNvSpPr/>
          <p:nvPr/>
        </p:nvSpPr>
        <p:spPr>
          <a:xfrm>
            <a:off x="6731230" y="377659"/>
            <a:ext cx="1210846" cy="338554"/>
          </a:xfrm>
          <a:prstGeom prst="rect">
            <a:avLst/>
          </a:prstGeom>
        </p:spPr>
        <p:txBody>
          <a:bodyPr wrap="square">
            <a:spAutoFit/>
          </a:bodyPr>
          <a:lstStyle/>
          <a:p>
            <a:r>
              <a:rPr lang="en-US" sz="1600" b="1" dirty="0" smtClean="0">
                <a:solidFill>
                  <a:srgbClr val="FF0000"/>
                </a:solidFill>
              </a:rPr>
              <a:t>Printer</a:t>
            </a:r>
            <a:endParaRPr lang="en-IN" sz="1600" b="1" dirty="0"/>
          </a:p>
        </p:txBody>
      </p:sp>
      <p:sp>
        <p:nvSpPr>
          <p:cNvPr id="14" name="Rectangle 13"/>
          <p:cNvSpPr/>
          <p:nvPr/>
        </p:nvSpPr>
        <p:spPr>
          <a:xfrm>
            <a:off x="6657293" y="2366145"/>
            <a:ext cx="1210846" cy="338554"/>
          </a:xfrm>
          <a:prstGeom prst="rect">
            <a:avLst/>
          </a:prstGeom>
        </p:spPr>
        <p:txBody>
          <a:bodyPr wrap="square">
            <a:spAutoFit/>
          </a:bodyPr>
          <a:lstStyle/>
          <a:p>
            <a:r>
              <a:rPr lang="en-US" sz="1600" b="1" dirty="0" smtClean="0">
                <a:solidFill>
                  <a:srgbClr val="FF0000"/>
                </a:solidFill>
              </a:rPr>
              <a:t>Speaker</a:t>
            </a:r>
            <a:endParaRPr lang="en-IN" sz="1600" b="1" dirty="0"/>
          </a:p>
        </p:txBody>
      </p:sp>
      <p:sp>
        <p:nvSpPr>
          <p:cNvPr id="15" name="Rectangle 14"/>
          <p:cNvSpPr/>
          <p:nvPr/>
        </p:nvSpPr>
        <p:spPr>
          <a:xfrm>
            <a:off x="6512408" y="4410719"/>
            <a:ext cx="1210846" cy="338554"/>
          </a:xfrm>
          <a:prstGeom prst="rect">
            <a:avLst/>
          </a:prstGeom>
        </p:spPr>
        <p:txBody>
          <a:bodyPr wrap="square">
            <a:spAutoFit/>
          </a:bodyPr>
          <a:lstStyle/>
          <a:p>
            <a:r>
              <a:rPr lang="en-US" sz="1600" b="1" dirty="0" smtClean="0">
                <a:solidFill>
                  <a:srgbClr val="FF0000"/>
                </a:solidFill>
              </a:rPr>
              <a:t>Monitor</a:t>
            </a:r>
            <a:endParaRPr lang="en-IN" sz="1600" b="1" dirty="0"/>
          </a:p>
        </p:txBody>
      </p:sp>
      <p:sp>
        <p:nvSpPr>
          <p:cNvPr id="16" name="Rectangle 15"/>
          <p:cNvSpPr/>
          <p:nvPr/>
        </p:nvSpPr>
        <p:spPr>
          <a:xfrm>
            <a:off x="7603889" y="3951418"/>
            <a:ext cx="4064519" cy="584775"/>
          </a:xfrm>
          <a:prstGeom prst="rect">
            <a:avLst/>
          </a:prstGeom>
        </p:spPr>
        <p:txBody>
          <a:bodyPr wrap="square">
            <a:spAutoFit/>
          </a:bodyPr>
          <a:lstStyle/>
          <a:p>
            <a:r>
              <a:rPr lang="en-US" sz="1600" dirty="0" smtClean="0"/>
              <a:t>Suppose 8086 wants to send data to printer, processor wants to print something.</a:t>
            </a:r>
            <a:endParaRPr lang="en-US" sz="1600" dirty="0"/>
          </a:p>
        </p:txBody>
      </p:sp>
      <p:sp>
        <p:nvSpPr>
          <p:cNvPr id="17" name="Rectangle 16"/>
          <p:cNvSpPr/>
          <p:nvPr/>
        </p:nvSpPr>
        <p:spPr>
          <a:xfrm>
            <a:off x="7603888" y="4536193"/>
            <a:ext cx="4064519" cy="584775"/>
          </a:xfrm>
          <a:prstGeom prst="rect">
            <a:avLst/>
          </a:prstGeom>
        </p:spPr>
        <p:txBody>
          <a:bodyPr wrap="square">
            <a:spAutoFit/>
          </a:bodyPr>
          <a:lstStyle/>
          <a:p>
            <a:r>
              <a:rPr lang="en-US" sz="1600" dirty="0" smtClean="0"/>
              <a:t>In this case that data will transfer to respective port only </a:t>
            </a:r>
            <a:r>
              <a:rPr lang="en-US" sz="1600" dirty="0" err="1" smtClean="0"/>
              <a:t>i.e</a:t>
            </a:r>
            <a:r>
              <a:rPr lang="en-US" sz="1600" dirty="0" smtClean="0"/>
              <a:t> Port A   </a:t>
            </a:r>
            <a:r>
              <a:rPr lang="en-US" sz="1600" b="1" dirty="0" smtClean="0">
                <a:solidFill>
                  <a:srgbClr val="FF0000"/>
                </a:solidFill>
              </a:rPr>
              <a:t>( Not to all Ports)</a:t>
            </a:r>
            <a:endParaRPr lang="en-US" sz="1600" b="1" dirty="0">
              <a:solidFill>
                <a:srgbClr val="FF0000"/>
              </a:solidFill>
            </a:endParaRPr>
          </a:p>
        </p:txBody>
      </p:sp>
      <p:sp>
        <p:nvSpPr>
          <p:cNvPr id="18" name="Rectangle 17"/>
          <p:cNvSpPr/>
          <p:nvPr/>
        </p:nvSpPr>
        <p:spPr>
          <a:xfrm>
            <a:off x="2278941" y="5288181"/>
            <a:ext cx="6783446" cy="584775"/>
          </a:xfrm>
          <a:prstGeom prst="rect">
            <a:avLst/>
          </a:prstGeom>
        </p:spPr>
        <p:txBody>
          <a:bodyPr wrap="square">
            <a:spAutoFit/>
          </a:bodyPr>
          <a:lstStyle/>
          <a:p>
            <a:r>
              <a:rPr lang="en-US" sz="1600" dirty="0" smtClean="0"/>
              <a:t>There fore every port has it’s unique address. </a:t>
            </a:r>
          </a:p>
          <a:p>
            <a:r>
              <a:rPr lang="en-US" sz="1600" dirty="0" smtClean="0"/>
              <a:t>3 – unique addresses for 3 – ports and 1- CWR i.e. </a:t>
            </a:r>
            <a:r>
              <a:rPr lang="en-US" sz="1600" b="1" dirty="0" smtClean="0">
                <a:solidFill>
                  <a:srgbClr val="FF0000"/>
                </a:solidFill>
              </a:rPr>
              <a:t>Control Word Register </a:t>
            </a:r>
            <a:endParaRPr lang="en-US" sz="1600" b="1" dirty="0">
              <a:solidFill>
                <a:srgbClr val="FF0000"/>
              </a:solidFill>
            </a:endParaRPr>
          </a:p>
        </p:txBody>
      </p:sp>
      <p:sp>
        <p:nvSpPr>
          <p:cNvPr id="12" name="Rectangle 11"/>
          <p:cNvSpPr/>
          <p:nvPr/>
        </p:nvSpPr>
        <p:spPr>
          <a:xfrm>
            <a:off x="251773" y="5978481"/>
            <a:ext cx="646331" cy="369332"/>
          </a:xfrm>
          <a:prstGeom prst="rect">
            <a:avLst/>
          </a:prstGeom>
        </p:spPr>
        <p:txBody>
          <a:bodyPr wrap="none">
            <a:spAutoFit/>
          </a:bodyPr>
          <a:lstStyle/>
          <a:p>
            <a:r>
              <a:rPr lang="en-US" b="1" dirty="0" smtClean="0">
                <a:solidFill>
                  <a:srgbClr val="FF0000"/>
                </a:solidFill>
              </a:rPr>
              <a:t>CWR</a:t>
            </a:r>
            <a:endParaRPr lang="en-US" b="1" dirty="0">
              <a:solidFill>
                <a:srgbClr val="FF0000"/>
              </a:solidFill>
            </a:endParaRPr>
          </a:p>
        </p:txBody>
      </p:sp>
      <p:sp>
        <p:nvSpPr>
          <p:cNvPr id="20" name="Rectangle 19"/>
          <p:cNvSpPr/>
          <p:nvPr/>
        </p:nvSpPr>
        <p:spPr>
          <a:xfrm>
            <a:off x="898104" y="5976783"/>
            <a:ext cx="7123266" cy="338554"/>
          </a:xfrm>
          <a:prstGeom prst="rect">
            <a:avLst/>
          </a:prstGeom>
        </p:spPr>
        <p:txBody>
          <a:bodyPr wrap="square">
            <a:spAutoFit/>
          </a:bodyPr>
          <a:lstStyle/>
          <a:p>
            <a:r>
              <a:rPr lang="en-US" sz="1600" dirty="0" smtClean="0"/>
              <a:t>It is used to give commands to the 8255 </a:t>
            </a:r>
            <a:r>
              <a:rPr lang="en-US" sz="1600" b="1" dirty="0" smtClean="0">
                <a:solidFill>
                  <a:srgbClr val="FF0000"/>
                </a:solidFill>
              </a:rPr>
              <a:t>( I/O  and BSR )</a:t>
            </a:r>
            <a:endParaRPr lang="en-US" sz="1600" b="1" dirty="0">
              <a:solidFill>
                <a:srgbClr val="FF0000"/>
              </a:solidFill>
            </a:endParaRPr>
          </a:p>
        </p:txBody>
      </p:sp>
      <p:cxnSp>
        <p:nvCxnSpPr>
          <p:cNvPr id="21" name="Straight Arrow Connector 20">
            <a:extLst>
              <a:ext uri="{FF2B5EF4-FFF2-40B4-BE49-F238E27FC236}">
                <a16:creationId xmlns="" xmlns:a16="http://schemas.microsoft.com/office/drawing/2014/main" id="{66ADD321-EA10-4977-BFC9-12D33C945B2A}"/>
              </a:ext>
            </a:extLst>
          </p:cNvPr>
          <p:cNvCxnSpPr>
            <a:cxnSpLocks/>
          </p:cNvCxnSpPr>
          <p:nvPr/>
        </p:nvCxnSpPr>
        <p:spPr>
          <a:xfrm>
            <a:off x="7469412" y="5872956"/>
            <a:ext cx="472664" cy="3558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822056" y="6228784"/>
            <a:ext cx="4760614" cy="338554"/>
          </a:xfrm>
          <a:prstGeom prst="rect">
            <a:avLst/>
          </a:prstGeom>
        </p:spPr>
        <p:txBody>
          <a:bodyPr wrap="square">
            <a:spAutoFit/>
          </a:bodyPr>
          <a:lstStyle/>
          <a:p>
            <a:r>
              <a:rPr lang="en-US" sz="1600" dirty="0" smtClean="0"/>
              <a:t>It is used to program the 8255 chip  </a:t>
            </a:r>
            <a:endParaRPr lang="en-US" sz="1600" b="1" dirty="0">
              <a:solidFill>
                <a:srgbClr val="FF0000"/>
              </a:solidFill>
            </a:endParaRPr>
          </a:p>
        </p:txBody>
      </p:sp>
    </p:spTree>
    <p:extLst>
      <p:ext uri="{BB962C8B-B14F-4D97-AF65-F5344CB8AC3E}">
        <p14:creationId xmlns:p14="http://schemas.microsoft.com/office/powerpoint/2010/main" val="45483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13" grpId="0"/>
      <p:bldP spid="14" grpId="0"/>
      <p:bldP spid="15" grpId="0"/>
      <p:bldP spid="16" grpId="0"/>
      <p:bldP spid="17" grpId="0"/>
      <p:bldP spid="18" grpId="0"/>
      <p:bldP spid="12" grpId="0"/>
      <p:bldP spid="20"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B42A217-6F69-418C-9F3E-C3AEF638D87C}"/>
              </a:ext>
            </a:extLst>
          </p:cNvPr>
          <p:cNvSpPr/>
          <p:nvPr/>
        </p:nvSpPr>
        <p:spPr>
          <a:xfrm>
            <a:off x="5289444" y="452876"/>
            <a:ext cx="1296304" cy="25517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FF0000"/>
              </a:solidFill>
            </a:endParaRPr>
          </a:p>
        </p:txBody>
      </p:sp>
      <p:sp>
        <p:nvSpPr>
          <p:cNvPr id="5" name="Rectangle 4"/>
          <p:cNvSpPr/>
          <p:nvPr/>
        </p:nvSpPr>
        <p:spPr>
          <a:xfrm>
            <a:off x="5430887" y="83544"/>
            <a:ext cx="1013418" cy="369332"/>
          </a:xfrm>
          <a:prstGeom prst="rect">
            <a:avLst/>
          </a:prstGeom>
        </p:spPr>
        <p:txBody>
          <a:bodyPr wrap="none">
            <a:spAutoFit/>
          </a:bodyPr>
          <a:lstStyle/>
          <a:p>
            <a:pPr algn="ctr"/>
            <a:r>
              <a:rPr lang="en-US" b="1" dirty="0">
                <a:solidFill>
                  <a:srgbClr val="FF0000"/>
                </a:solidFill>
              </a:rPr>
              <a:t>8255 PPI</a:t>
            </a:r>
          </a:p>
        </p:txBody>
      </p:sp>
      <p:sp>
        <p:nvSpPr>
          <p:cNvPr id="6" name="Rectangle 5"/>
          <p:cNvSpPr/>
          <p:nvPr/>
        </p:nvSpPr>
        <p:spPr>
          <a:xfrm>
            <a:off x="6081228" y="617020"/>
            <a:ext cx="504520" cy="369332"/>
          </a:xfrm>
          <a:prstGeom prst="rect">
            <a:avLst/>
          </a:prstGeom>
        </p:spPr>
        <p:txBody>
          <a:bodyPr wrap="square">
            <a:spAutoFit/>
          </a:bodyPr>
          <a:lstStyle/>
          <a:p>
            <a:pPr algn="ctr"/>
            <a:r>
              <a:rPr lang="en-US" b="1" dirty="0" smtClean="0">
                <a:solidFill>
                  <a:srgbClr val="FF0000"/>
                </a:solidFill>
              </a:rPr>
              <a:t>PA</a:t>
            </a:r>
            <a:endParaRPr lang="en-US" b="1" dirty="0">
              <a:solidFill>
                <a:srgbClr val="FF0000"/>
              </a:solidFill>
            </a:endParaRPr>
          </a:p>
        </p:txBody>
      </p:sp>
      <p:sp>
        <p:nvSpPr>
          <p:cNvPr id="7" name="Rectangle 6"/>
          <p:cNvSpPr/>
          <p:nvPr/>
        </p:nvSpPr>
        <p:spPr>
          <a:xfrm>
            <a:off x="6079720" y="1484293"/>
            <a:ext cx="504520" cy="369332"/>
          </a:xfrm>
          <a:prstGeom prst="rect">
            <a:avLst/>
          </a:prstGeom>
        </p:spPr>
        <p:txBody>
          <a:bodyPr wrap="square">
            <a:spAutoFit/>
          </a:bodyPr>
          <a:lstStyle/>
          <a:p>
            <a:pPr algn="ctr"/>
            <a:r>
              <a:rPr lang="en-US" b="1" dirty="0" smtClean="0">
                <a:solidFill>
                  <a:srgbClr val="FF0000"/>
                </a:solidFill>
              </a:rPr>
              <a:t>PB</a:t>
            </a:r>
            <a:endParaRPr lang="en-US" b="1" dirty="0">
              <a:solidFill>
                <a:srgbClr val="FF0000"/>
              </a:solidFill>
            </a:endParaRPr>
          </a:p>
        </p:txBody>
      </p:sp>
      <p:sp>
        <p:nvSpPr>
          <p:cNvPr id="8" name="Rectangle 7"/>
          <p:cNvSpPr/>
          <p:nvPr/>
        </p:nvSpPr>
        <p:spPr>
          <a:xfrm>
            <a:off x="6079720" y="2285850"/>
            <a:ext cx="504520" cy="369332"/>
          </a:xfrm>
          <a:prstGeom prst="rect">
            <a:avLst/>
          </a:prstGeom>
        </p:spPr>
        <p:txBody>
          <a:bodyPr wrap="square">
            <a:spAutoFit/>
          </a:bodyPr>
          <a:lstStyle/>
          <a:p>
            <a:pPr algn="ctr"/>
            <a:r>
              <a:rPr lang="en-US" b="1" dirty="0" smtClean="0">
                <a:solidFill>
                  <a:srgbClr val="FF0000"/>
                </a:solidFill>
              </a:rPr>
              <a:t>PC</a:t>
            </a:r>
            <a:endParaRPr lang="en-US" b="1" dirty="0">
              <a:solidFill>
                <a:srgbClr val="FF0000"/>
              </a:solidFill>
            </a:endParaRPr>
          </a:p>
        </p:txBody>
      </p:sp>
      <p:sp>
        <p:nvSpPr>
          <p:cNvPr id="9" name="Rectangle 8"/>
          <p:cNvSpPr/>
          <p:nvPr/>
        </p:nvSpPr>
        <p:spPr>
          <a:xfrm>
            <a:off x="5085879" y="2083150"/>
            <a:ext cx="934165" cy="369332"/>
          </a:xfrm>
          <a:prstGeom prst="rect">
            <a:avLst/>
          </a:prstGeom>
        </p:spPr>
        <p:txBody>
          <a:bodyPr wrap="square">
            <a:spAutoFit/>
          </a:bodyPr>
          <a:lstStyle/>
          <a:p>
            <a:pPr algn="ctr"/>
            <a:r>
              <a:rPr lang="en-US" b="1" dirty="0" smtClean="0">
                <a:solidFill>
                  <a:srgbClr val="FF0000"/>
                </a:solidFill>
              </a:rPr>
              <a:t>CWR</a:t>
            </a:r>
            <a:endParaRPr lang="en-US" b="1" dirty="0">
              <a:solidFill>
                <a:srgbClr val="FF0000"/>
              </a:solidFill>
            </a:endParaRPr>
          </a:p>
        </p:txBody>
      </p:sp>
      <p:sp>
        <p:nvSpPr>
          <p:cNvPr id="10" name="Left-Right Arrow 9"/>
          <p:cNvSpPr/>
          <p:nvPr/>
        </p:nvSpPr>
        <p:spPr>
          <a:xfrm>
            <a:off x="4149534" y="562303"/>
            <a:ext cx="1139910" cy="301925"/>
          </a:xfrm>
          <a:prstGeom prst="lef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 name="Rectangle 10"/>
          <p:cNvSpPr/>
          <p:nvPr/>
        </p:nvSpPr>
        <p:spPr>
          <a:xfrm>
            <a:off x="4253207" y="223749"/>
            <a:ext cx="932563" cy="338554"/>
          </a:xfrm>
          <a:prstGeom prst="rect">
            <a:avLst/>
          </a:prstGeom>
        </p:spPr>
        <p:txBody>
          <a:bodyPr wrap="none">
            <a:spAutoFit/>
          </a:bodyPr>
          <a:lstStyle/>
          <a:p>
            <a:r>
              <a:rPr lang="en-US" sz="1600" b="1" dirty="0" smtClean="0">
                <a:solidFill>
                  <a:srgbClr val="FF0000"/>
                </a:solidFill>
              </a:rPr>
              <a:t>Data bus</a:t>
            </a:r>
            <a:endParaRPr lang="en-IN" sz="1600" dirty="0"/>
          </a:p>
        </p:txBody>
      </p:sp>
      <p:graphicFrame>
        <p:nvGraphicFramePr>
          <p:cNvPr id="12" name="Table 11"/>
          <p:cNvGraphicFramePr>
            <a:graphicFrameLocks noGrp="1"/>
          </p:cNvGraphicFramePr>
          <p:nvPr>
            <p:extLst>
              <p:ext uri="{D42A27DB-BD31-4B8C-83A1-F6EECF244321}">
                <p14:modId xmlns:p14="http://schemas.microsoft.com/office/powerpoint/2010/main" val="1217254043"/>
              </p:ext>
            </p:extLst>
          </p:nvPr>
        </p:nvGraphicFramePr>
        <p:xfrm>
          <a:off x="8030393" y="4433126"/>
          <a:ext cx="2723661" cy="1854200"/>
        </p:xfrm>
        <a:graphic>
          <a:graphicData uri="http://schemas.openxmlformats.org/drawingml/2006/table">
            <a:tbl>
              <a:tblPr firstRow="1" bandRow="1"/>
              <a:tblGrid>
                <a:gridCol w="907887"/>
                <a:gridCol w="907887"/>
                <a:gridCol w="907887"/>
              </a:tblGrid>
              <a:tr h="370840">
                <a:tc>
                  <a:txBody>
                    <a:bodyPr/>
                    <a:lstStyle/>
                    <a:p>
                      <a:pPr algn="ctr"/>
                      <a:r>
                        <a:rPr lang="en-US" b="1" baseline="0"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A1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a:t>
                      </a:r>
                      <a:endParaRPr lang="en-IN" b="1" dirty="0" smtClean="0"/>
                    </a:p>
                  </a:txBody>
                  <a:tcPr/>
                </a:tc>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A</a:t>
                      </a:r>
                      <a:endParaRPr lang="en-IN" b="1" dirty="0" smtClean="0"/>
                    </a:p>
                  </a:txBody>
                  <a:tcPr/>
                </a:tc>
              </a:tr>
              <a:tr h="370840">
                <a:tc>
                  <a:txBody>
                    <a:bodyPr/>
                    <a:lstStyle/>
                    <a:p>
                      <a:pPr algn="ctr"/>
                      <a:r>
                        <a:rPr lang="en-US" b="1" baseline="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B</a:t>
                      </a:r>
                      <a:endParaRPr lang="en-IN" b="1" dirty="0" smtClean="0"/>
                    </a:p>
                  </a:txBody>
                  <a:tcPr/>
                </a:tc>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Port C</a:t>
                      </a:r>
                      <a:endParaRPr lang="en-IN" b="1" dirty="0" smtClean="0"/>
                    </a:p>
                  </a:txBody>
                  <a:tcPr/>
                </a:tc>
              </a:tr>
              <a:tr h="370840">
                <a:tc>
                  <a:txBody>
                    <a:bodyPr/>
                    <a:lstStyle/>
                    <a:p>
                      <a:pPr algn="ctr"/>
                      <a:r>
                        <a:rPr lang="en-US" b="1" baseline="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a:t>
                      </a: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CWR</a:t>
                      </a:r>
                      <a:endParaRPr lang="en-IN" b="1" dirty="0" smtClean="0"/>
                    </a:p>
                  </a:txBody>
                  <a:tcPr/>
                </a:tc>
              </a:tr>
            </a:tbl>
          </a:graphicData>
        </a:graphic>
      </p:graphicFrame>
      <p:sp>
        <p:nvSpPr>
          <p:cNvPr id="13" name="Rectangle 12"/>
          <p:cNvSpPr/>
          <p:nvPr/>
        </p:nvSpPr>
        <p:spPr>
          <a:xfrm>
            <a:off x="5202947" y="1261217"/>
            <a:ext cx="504520" cy="646331"/>
          </a:xfrm>
          <a:prstGeom prst="rect">
            <a:avLst/>
          </a:prstGeom>
        </p:spPr>
        <p:txBody>
          <a:bodyPr wrap="square">
            <a:spAutoFit/>
          </a:bodyPr>
          <a:lstStyle/>
          <a:p>
            <a:pPr algn="ctr"/>
            <a:r>
              <a:rPr lang="en-US" b="1" dirty="0" smtClean="0">
                <a:solidFill>
                  <a:srgbClr val="FF0000"/>
                </a:solidFill>
              </a:rPr>
              <a:t>A1</a:t>
            </a:r>
          </a:p>
          <a:p>
            <a:pPr algn="ctr"/>
            <a:r>
              <a:rPr lang="en-US" b="1" dirty="0" smtClean="0">
                <a:solidFill>
                  <a:srgbClr val="FF0000"/>
                </a:solidFill>
              </a:rPr>
              <a:t>A0</a:t>
            </a:r>
            <a:endParaRPr lang="en-US" b="1" dirty="0">
              <a:solidFill>
                <a:srgbClr val="FF0000"/>
              </a:solidFill>
            </a:endParaRPr>
          </a:p>
        </p:txBody>
      </p:sp>
      <p:cxnSp>
        <p:nvCxnSpPr>
          <p:cNvPr id="14" name="Straight Arrow Connector 13">
            <a:extLst>
              <a:ext uri="{FF2B5EF4-FFF2-40B4-BE49-F238E27FC236}">
                <a16:creationId xmlns="" xmlns:a16="http://schemas.microsoft.com/office/drawing/2014/main" id="{66ADD321-EA10-4977-BFC9-12D33C945B2A}"/>
              </a:ext>
            </a:extLst>
          </p:cNvPr>
          <p:cNvCxnSpPr>
            <a:cxnSpLocks/>
          </p:cNvCxnSpPr>
          <p:nvPr/>
        </p:nvCxnSpPr>
        <p:spPr>
          <a:xfrm>
            <a:off x="4748388" y="1484293"/>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66ADD321-EA10-4977-BFC9-12D33C945B2A}"/>
              </a:ext>
            </a:extLst>
          </p:cNvPr>
          <p:cNvCxnSpPr>
            <a:cxnSpLocks/>
          </p:cNvCxnSpPr>
          <p:nvPr/>
        </p:nvCxnSpPr>
        <p:spPr>
          <a:xfrm>
            <a:off x="4748388" y="1728737"/>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43868" y="1261217"/>
            <a:ext cx="504520" cy="646331"/>
          </a:xfrm>
          <a:prstGeom prst="rect">
            <a:avLst/>
          </a:prstGeom>
        </p:spPr>
        <p:txBody>
          <a:bodyPr wrap="square">
            <a:spAutoFit/>
          </a:bodyPr>
          <a:lstStyle/>
          <a:p>
            <a:pPr algn="ctr"/>
            <a:r>
              <a:rPr lang="en-US" b="1" dirty="0" smtClean="0">
                <a:solidFill>
                  <a:srgbClr val="FF0000"/>
                </a:solidFill>
              </a:rPr>
              <a:t>A2</a:t>
            </a:r>
          </a:p>
          <a:p>
            <a:pPr algn="ctr"/>
            <a:r>
              <a:rPr lang="en-US" b="1" dirty="0" smtClean="0">
                <a:solidFill>
                  <a:srgbClr val="FF0000"/>
                </a:solidFill>
              </a:rPr>
              <a:t>A1</a:t>
            </a:r>
            <a:endParaRPr lang="en-US" b="1" dirty="0">
              <a:solidFill>
                <a:srgbClr val="FF0000"/>
              </a:solidFill>
            </a:endParaRPr>
          </a:p>
        </p:txBody>
      </p:sp>
      <p:sp>
        <p:nvSpPr>
          <p:cNvPr id="18" name="Oval 17"/>
          <p:cNvSpPr/>
          <p:nvPr/>
        </p:nvSpPr>
        <p:spPr>
          <a:xfrm>
            <a:off x="5866383" y="3004598"/>
            <a:ext cx="71213" cy="121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p:nvPr/>
        </p:nvCxnSpPr>
        <p:spPr>
          <a:xfrm flipH="1">
            <a:off x="5901989" y="3125744"/>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8529" y="3587471"/>
            <a:ext cx="18734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714649" y="3285689"/>
            <a:ext cx="2" cy="528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714649" y="3285689"/>
            <a:ext cx="313880" cy="301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14649" y="3587471"/>
            <a:ext cx="313880" cy="226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081137" y="3436580"/>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081139" y="3700639"/>
            <a:ext cx="6335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081136" y="2974853"/>
            <a:ext cx="1" cy="461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52810" y="2974853"/>
            <a:ext cx="5283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893676" y="1021562"/>
            <a:ext cx="1766012" cy="3411564"/>
            <a:chOff x="8685788" y="3324453"/>
            <a:chExt cx="1766012" cy="3411564"/>
          </a:xfrm>
        </p:grpSpPr>
        <p:sp>
          <p:nvSpPr>
            <p:cNvPr id="46" name="Rectangle 45"/>
            <p:cNvSpPr/>
            <p:nvPr/>
          </p:nvSpPr>
          <p:spPr>
            <a:xfrm>
              <a:off x="8701693" y="4067246"/>
              <a:ext cx="1496291" cy="2422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74138  </a:t>
              </a:r>
            </a:p>
            <a:p>
              <a:pPr algn="ctr"/>
              <a:r>
                <a:rPr lang="en-IN" sz="1400" dirty="0" smtClean="0">
                  <a:solidFill>
                    <a:schemeClr val="tx1"/>
                  </a:solidFill>
                </a:rPr>
                <a:t>3:8</a:t>
              </a:r>
            </a:p>
            <a:p>
              <a:pPr algn="ctr"/>
              <a:r>
                <a:rPr lang="en-IN" sz="1400" dirty="0" smtClean="0">
                  <a:solidFill>
                    <a:schemeClr val="tx1"/>
                  </a:solidFill>
                </a:rPr>
                <a:t> decoder</a:t>
              </a:r>
              <a:endParaRPr lang="en-IN" sz="1400" dirty="0">
                <a:solidFill>
                  <a:schemeClr val="tx1"/>
                </a:solidFill>
              </a:endParaRPr>
            </a:p>
          </p:txBody>
        </p:sp>
        <p:sp>
          <p:nvSpPr>
            <p:cNvPr id="47" name="TextBox 46"/>
            <p:cNvSpPr txBox="1"/>
            <p:nvPr/>
          </p:nvSpPr>
          <p:spPr>
            <a:xfrm>
              <a:off x="8685789" y="4249529"/>
              <a:ext cx="598273" cy="307777"/>
            </a:xfrm>
            <a:prstGeom prst="rect">
              <a:avLst/>
            </a:prstGeom>
            <a:noFill/>
          </p:spPr>
          <p:txBody>
            <a:bodyPr wrap="square" rtlCol="0">
              <a:spAutoFit/>
            </a:bodyPr>
            <a:lstStyle/>
            <a:p>
              <a:r>
                <a:rPr lang="en-IN" sz="1400" b="1" dirty="0" smtClean="0">
                  <a:solidFill>
                    <a:srgbClr val="FF0000"/>
                  </a:solidFill>
                </a:rPr>
                <a:t> </a:t>
              </a:r>
              <a:r>
                <a:rPr lang="en-IN" sz="1400" b="1" dirty="0" smtClean="0"/>
                <a:t>C</a:t>
              </a:r>
              <a:endParaRPr lang="en-IN" sz="1400" b="1" dirty="0"/>
            </a:p>
          </p:txBody>
        </p:sp>
        <p:sp>
          <p:nvSpPr>
            <p:cNvPr id="48" name="TextBox 47"/>
            <p:cNvSpPr txBox="1"/>
            <p:nvPr/>
          </p:nvSpPr>
          <p:spPr>
            <a:xfrm>
              <a:off x="8697030" y="4870321"/>
              <a:ext cx="598273" cy="307777"/>
            </a:xfrm>
            <a:prstGeom prst="rect">
              <a:avLst/>
            </a:prstGeom>
            <a:noFill/>
          </p:spPr>
          <p:txBody>
            <a:bodyPr wrap="square" rtlCol="0">
              <a:spAutoFit/>
            </a:bodyPr>
            <a:lstStyle/>
            <a:p>
              <a:r>
                <a:rPr lang="en-IN" sz="1400" b="1" dirty="0" smtClean="0"/>
                <a:t>B</a:t>
              </a:r>
              <a:endParaRPr lang="en-IN" sz="1400" b="1" dirty="0"/>
            </a:p>
          </p:txBody>
        </p:sp>
        <p:sp>
          <p:nvSpPr>
            <p:cNvPr id="49" name="TextBox 48"/>
            <p:cNvSpPr txBox="1"/>
            <p:nvPr/>
          </p:nvSpPr>
          <p:spPr>
            <a:xfrm>
              <a:off x="8685788" y="5656881"/>
              <a:ext cx="598273" cy="307777"/>
            </a:xfrm>
            <a:prstGeom prst="rect">
              <a:avLst/>
            </a:prstGeom>
            <a:noFill/>
          </p:spPr>
          <p:txBody>
            <a:bodyPr wrap="square" rtlCol="0">
              <a:spAutoFit/>
            </a:bodyPr>
            <a:lstStyle/>
            <a:p>
              <a:r>
                <a:rPr lang="en-IN" sz="1400" b="1" dirty="0" smtClean="0"/>
                <a:t>A</a:t>
              </a:r>
              <a:endParaRPr lang="en-IN" sz="1400" b="1" dirty="0"/>
            </a:p>
          </p:txBody>
        </p:sp>
        <p:sp>
          <p:nvSpPr>
            <p:cNvPr id="50" name="Oval 49"/>
            <p:cNvSpPr/>
            <p:nvPr/>
          </p:nvSpPr>
          <p:spPr>
            <a:xfrm>
              <a:off x="10197983" y="415199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10197983" y="467451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10213888" y="4930714"/>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10213888" y="5219562"/>
              <a:ext cx="114300" cy="1113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a:off x="9158034" y="4034085"/>
              <a:ext cx="449162" cy="369332"/>
            </a:xfrm>
            <a:prstGeom prst="rect">
              <a:avLst/>
            </a:prstGeom>
          </p:spPr>
          <p:txBody>
            <a:bodyPr wrap="none">
              <a:spAutoFit/>
            </a:bodyPr>
            <a:lstStyle/>
            <a:p>
              <a:r>
                <a:rPr lang="en-IN" b="1" dirty="0" smtClean="0"/>
                <a:t>G1</a:t>
              </a:r>
              <a:endParaRPr lang="en-IN" b="1" dirty="0"/>
            </a:p>
          </p:txBody>
        </p:sp>
        <p:cxnSp>
          <p:nvCxnSpPr>
            <p:cNvPr id="56" name="Straight Connector 55"/>
            <p:cNvCxnSpPr/>
            <p:nvPr/>
          </p:nvCxnSpPr>
          <p:spPr>
            <a:xfrm flipV="1">
              <a:off x="9390770" y="3649929"/>
              <a:ext cx="0" cy="4165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56065" y="3324453"/>
              <a:ext cx="1052739" cy="369332"/>
            </a:xfrm>
            <a:prstGeom prst="rect">
              <a:avLst/>
            </a:prstGeom>
          </p:spPr>
          <p:txBody>
            <a:bodyPr wrap="square">
              <a:spAutoFit/>
            </a:bodyPr>
            <a:lstStyle/>
            <a:p>
              <a:r>
                <a:rPr lang="en-IN" b="1" dirty="0" smtClean="0"/>
                <a:t>VCC</a:t>
              </a:r>
              <a:endParaRPr lang="en-IN" b="1" dirty="0"/>
            </a:p>
          </p:txBody>
        </p:sp>
        <p:sp>
          <p:nvSpPr>
            <p:cNvPr id="58" name="Rectangle 57"/>
            <p:cNvSpPr/>
            <p:nvPr/>
          </p:nvSpPr>
          <p:spPr>
            <a:xfrm>
              <a:off x="8846140" y="6099713"/>
              <a:ext cx="664627" cy="369332"/>
            </a:xfrm>
            <a:prstGeom prst="rect">
              <a:avLst/>
            </a:prstGeom>
          </p:spPr>
          <p:txBody>
            <a:bodyPr wrap="square">
              <a:spAutoFit/>
            </a:bodyPr>
            <a:lstStyle/>
            <a:p>
              <a:r>
                <a:rPr lang="en-IN" b="1" dirty="0" smtClean="0"/>
                <a:t>G2A</a:t>
              </a:r>
              <a:endParaRPr lang="en-IN" b="1" dirty="0"/>
            </a:p>
          </p:txBody>
        </p:sp>
        <p:sp>
          <p:nvSpPr>
            <p:cNvPr id="59" name="Rectangle 58"/>
            <p:cNvSpPr/>
            <p:nvPr/>
          </p:nvSpPr>
          <p:spPr>
            <a:xfrm>
              <a:off x="9510767" y="6099713"/>
              <a:ext cx="664627" cy="369332"/>
            </a:xfrm>
            <a:prstGeom prst="rect">
              <a:avLst/>
            </a:prstGeom>
          </p:spPr>
          <p:txBody>
            <a:bodyPr wrap="square">
              <a:spAutoFit/>
            </a:bodyPr>
            <a:lstStyle/>
            <a:p>
              <a:r>
                <a:rPr lang="en-IN" b="1" dirty="0" smtClean="0"/>
                <a:t>G2B</a:t>
              </a:r>
              <a:endParaRPr lang="en-IN" b="1" dirty="0"/>
            </a:p>
          </p:txBody>
        </p:sp>
        <p:cxnSp>
          <p:nvCxnSpPr>
            <p:cNvPr id="60" name="Straight Connector 59"/>
            <p:cNvCxnSpPr/>
            <p:nvPr/>
          </p:nvCxnSpPr>
          <p:spPr>
            <a:xfrm>
              <a:off x="8996166"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661933" y="6139223"/>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837252" y="6607749"/>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8807811" y="660774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9020825" y="662972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131661"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9091829" y="6489624"/>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572093" y="6602963"/>
              <a:ext cx="446809" cy="21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9542652"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755666" y="6624937"/>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9866502" y="6609889"/>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9826670" y="6484838"/>
              <a:ext cx="1732" cy="14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924595" y="6602963"/>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9630975" y="6614675"/>
              <a:ext cx="58882" cy="10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9846412" y="4068536"/>
              <a:ext cx="598273" cy="307777"/>
              <a:chOff x="4169889" y="1457698"/>
              <a:chExt cx="598273" cy="307777"/>
            </a:xfrm>
          </p:grpSpPr>
          <p:sp>
            <p:nvSpPr>
              <p:cNvPr id="75" name="TextBox 74"/>
              <p:cNvSpPr txBox="1"/>
              <p:nvPr/>
            </p:nvSpPr>
            <p:spPr>
              <a:xfrm>
                <a:off x="4169889" y="1457698"/>
                <a:ext cx="598273" cy="307777"/>
              </a:xfrm>
              <a:prstGeom prst="rect">
                <a:avLst/>
              </a:prstGeom>
              <a:noFill/>
            </p:spPr>
            <p:txBody>
              <a:bodyPr wrap="square" rtlCol="0">
                <a:spAutoFit/>
              </a:bodyPr>
              <a:lstStyle/>
              <a:p>
                <a:r>
                  <a:rPr lang="en-IN" sz="1400" b="1" dirty="0" smtClean="0"/>
                  <a:t>Y0</a:t>
                </a:r>
                <a:endParaRPr lang="en-IN" sz="1400" b="1" dirty="0"/>
              </a:p>
            </p:txBody>
          </p:sp>
          <p:cxnSp>
            <p:nvCxnSpPr>
              <p:cNvPr id="76" name="Straight Connector 75"/>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9853527" y="4355341"/>
              <a:ext cx="598273" cy="307777"/>
              <a:chOff x="4169889" y="1457698"/>
              <a:chExt cx="598273" cy="307777"/>
            </a:xfrm>
          </p:grpSpPr>
          <p:sp>
            <p:nvSpPr>
              <p:cNvPr id="78" name="TextBox 77"/>
              <p:cNvSpPr txBox="1"/>
              <p:nvPr/>
            </p:nvSpPr>
            <p:spPr>
              <a:xfrm>
                <a:off x="4169889" y="1457698"/>
                <a:ext cx="598273" cy="307777"/>
              </a:xfrm>
              <a:prstGeom prst="rect">
                <a:avLst/>
              </a:prstGeom>
              <a:noFill/>
            </p:spPr>
            <p:txBody>
              <a:bodyPr wrap="square" rtlCol="0">
                <a:spAutoFit/>
              </a:bodyPr>
              <a:lstStyle/>
              <a:p>
                <a:r>
                  <a:rPr lang="en-IN" sz="1400" b="1" dirty="0" smtClean="0"/>
                  <a:t>Y1</a:t>
                </a:r>
                <a:endParaRPr lang="en-IN" sz="1400" b="1" dirty="0"/>
              </a:p>
            </p:txBody>
          </p:sp>
          <p:cxnSp>
            <p:nvCxnSpPr>
              <p:cNvPr id="79" name="Straight Connector 78"/>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9830224" y="4631946"/>
              <a:ext cx="598273" cy="307777"/>
              <a:chOff x="4169889" y="1457698"/>
              <a:chExt cx="598273" cy="307777"/>
            </a:xfrm>
          </p:grpSpPr>
          <p:sp>
            <p:nvSpPr>
              <p:cNvPr id="81" name="TextBox 80"/>
              <p:cNvSpPr txBox="1"/>
              <p:nvPr/>
            </p:nvSpPr>
            <p:spPr>
              <a:xfrm>
                <a:off x="4169889" y="1457698"/>
                <a:ext cx="598273" cy="307777"/>
              </a:xfrm>
              <a:prstGeom prst="rect">
                <a:avLst/>
              </a:prstGeom>
              <a:noFill/>
            </p:spPr>
            <p:txBody>
              <a:bodyPr wrap="square" rtlCol="0">
                <a:spAutoFit/>
              </a:bodyPr>
              <a:lstStyle/>
              <a:p>
                <a:r>
                  <a:rPr lang="en-IN" sz="1400" b="1" dirty="0" smtClean="0"/>
                  <a:t>Y2</a:t>
                </a:r>
                <a:endParaRPr lang="en-IN" sz="1400" b="1" dirty="0"/>
              </a:p>
            </p:txBody>
          </p:sp>
          <p:cxnSp>
            <p:nvCxnSpPr>
              <p:cNvPr id="82" name="Straight Connector 81"/>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9846412" y="4877116"/>
              <a:ext cx="598273" cy="307777"/>
              <a:chOff x="4169889" y="1457698"/>
              <a:chExt cx="598273" cy="307777"/>
            </a:xfrm>
          </p:grpSpPr>
          <p:sp>
            <p:nvSpPr>
              <p:cNvPr id="84" name="TextBox 83"/>
              <p:cNvSpPr txBox="1"/>
              <p:nvPr/>
            </p:nvSpPr>
            <p:spPr>
              <a:xfrm>
                <a:off x="4169889" y="1457698"/>
                <a:ext cx="598273" cy="307777"/>
              </a:xfrm>
              <a:prstGeom prst="rect">
                <a:avLst/>
              </a:prstGeom>
              <a:noFill/>
            </p:spPr>
            <p:txBody>
              <a:bodyPr wrap="square" rtlCol="0">
                <a:spAutoFit/>
              </a:bodyPr>
              <a:lstStyle/>
              <a:p>
                <a:r>
                  <a:rPr lang="en-IN" sz="1400" b="1" dirty="0" smtClean="0"/>
                  <a:t>Y3</a:t>
                </a:r>
                <a:endParaRPr lang="en-IN" sz="1400" b="1" dirty="0"/>
              </a:p>
            </p:txBody>
          </p:sp>
          <p:cxnSp>
            <p:nvCxnSpPr>
              <p:cNvPr id="85" name="Straight Connector 84"/>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9833007" y="5153721"/>
              <a:ext cx="598273" cy="307777"/>
              <a:chOff x="4169889" y="1457698"/>
              <a:chExt cx="598273" cy="307777"/>
            </a:xfrm>
          </p:grpSpPr>
          <p:sp>
            <p:nvSpPr>
              <p:cNvPr id="87" name="TextBox 86"/>
              <p:cNvSpPr txBox="1"/>
              <p:nvPr/>
            </p:nvSpPr>
            <p:spPr>
              <a:xfrm>
                <a:off x="4169889" y="1457698"/>
                <a:ext cx="598273" cy="307777"/>
              </a:xfrm>
              <a:prstGeom prst="rect">
                <a:avLst/>
              </a:prstGeom>
              <a:noFill/>
            </p:spPr>
            <p:txBody>
              <a:bodyPr wrap="square" rtlCol="0">
                <a:spAutoFit/>
              </a:bodyPr>
              <a:lstStyle/>
              <a:p>
                <a:r>
                  <a:rPr lang="en-IN" sz="1400" b="1" dirty="0" smtClean="0"/>
                  <a:t>Y4</a:t>
                </a:r>
                <a:endParaRPr lang="en-IN" sz="1400" b="1" dirty="0"/>
              </a:p>
            </p:txBody>
          </p:sp>
          <p:cxnSp>
            <p:nvCxnSpPr>
              <p:cNvPr id="88" name="Straight Connector 87"/>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9821116" y="5421475"/>
              <a:ext cx="598273" cy="307777"/>
              <a:chOff x="4169889" y="1457698"/>
              <a:chExt cx="598273" cy="307777"/>
            </a:xfrm>
          </p:grpSpPr>
          <p:sp>
            <p:nvSpPr>
              <p:cNvPr id="90" name="TextBox 89"/>
              <p:cNvSpPr txBox="1"/>
              <p:nvPr/>
            </p:nvSpPr>
            <p:spPr>
              <a:xfrm>
                <a:off x="4169889" y="1457698"/>
                <a:ext cx="598273" cy="307777"/>
              </a:xfrm>
              <a:prstGeom prst="rect">
                <a:avLst/>
              </a:prstGeom>
              <a:noFill/>
            </p:spPr>
            <p:txBody>
              <a:bodyPr wrap="square" rtlCol="0">
                <a:spAutoFit/>
              </a:bodyPr>
              <a:lstStyle/>
              <a:p>
                <a:r>
                  <a:rPr lang="en-IN" sz="1400" b="1" dirty="0" smtClean="0"/>
                  <a:t>Y5</a:t>
                </a:r>
                <a:endParaRPr lang="en-IN" sz="1400" b="1" dirty="0"/>
              </a:p>
            </p:txBody>
          </p:sp>
          <p:cxnSp>
            <p:nvCxnSpPr>
              <p:cNvPr id="91" name="Straight Connector 90"/>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9827536" y="5678070"/>
              <a:ext cx="598273" cy="307777"/>
              <a:chOff x="4169889" y="1457698"/>
              <a:chExt cx="598273" cy="307777"/>
            </a:xfrm>
          </p:grpSpPr>
          <p:sp>
            <p:nvSpPr>
              <p:cNvPr id="93" name="TextBox 92"/>
              <p:cNvSpPr txBox="1"/>
              <p:nvPr/>
            </p:nvSpPr>
            <p:spPr>
              <a:xfrm>
                <a:off x="4169889" y="1457698"/>
                <a:ext cx="598273" cy="307777"/>
              </a:xfrm>
              <a:prstGeom prst="rect">
                <a:avLst/>
              </a:prstGeom>
              <a:noFill/>
            </p:spPr>
            <p:txBody>
              <a:bodyPr wrap="square" rtlCol="0">
                <a:spAutoFit/>
              </a:bodyPr>
              <a:lstStyle/>
              <a:p>
                <a:r>
                  <a:rPr lang="en-IN" sz="1400" b="1" dirty="0" smtClean="0"/>
                  <a:t>Y6</a:t>
                </a:r>
                <a:endParaRPr lang="en-IN" sz="1400" b="1" dirty="0"/>
              </a:p>
            </p:txBody>
          </p:sp>
          <p:cxnSp>
            <p:nvCxnSpPr>
              <p:cNvPr id="94" name="Straight Connector 93"/>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9846119" y="5945297"/>
              <a:ext cx="367769" cy="307777"/>
              <a:chOff x="4169889" y="1457698"/>
              <a:chExt cx="367769" cy="307777"/>
            </a:xfrm>
          </p:grpSpPr>
          <p:sp>
            <p:nvSpPr>
              <p:cNvPr id="96" name="TextBox 95"/>
              <p:cNvSpPr txBox="1"/>
              <p:nvPr/>
            </p:nvSpPr>
            <p:spPr>
              <a:xfrm>
                <a:off x="4169889" y="1457698"/>
                <a:ext cx="367769" cy="307777"/>
              </a:xfrm>
              <a:prstGeom prst="rect">
                <a:avLst/>
              </a:prstGeom>
              <a:noFill/>
            </p:spPr>
            <p:txBody>
              <a:bodyPr wrap="square" rtlCol="0">
                <a:spAutoFit/>
              </a:bodyPr>
              <a:lstStyle/>
              <a:p>
                <a:r>
                  <a:rPr lang="en-IN" sz="1400" b="1" dirty="0" smtClean="0"/>
                  <a:t>Y7</a:t>
                </a:r>
                <a:endParaRPr lang="en-IN" sz="1400" b="1" dirty="0"/>
              </a:p>
            </p:txBody>
          </p:sp>
          <p:cxnSp>
            <p:nvCxnSpPr>
              <p:cNvPr id="97" name="Straight Connector 96"/>
              <p:cNvCxnSpPr/>
              <p:nvPr/>
            </p:nvCxnSpPr>
            <p:spPr>
              <a:xfrm>
                <a:off x="4242163" y="1541156"/>
                <a:ext cx="230333" cy="41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9" name="Rectangle 98"/>
          <p:cNvSpPr/>
          <p:nvPr/>
        </p:nvSpPr>
        <p:spPr>
          <a:xfrm>
            <a:off x="8911" y="1998044"/>
            <a:ext cx="504520" cy="1754326"/>
          </a:xfrm>
          <a:prstGeom prst="rect">
            <a:avLst/>
          </a:prstGeom>
        </p:spPr>
        <p:txBody>
          <a:bodyPr wrap="square">
            <a:spAutoFit/>
          </a:bodyPr>
          <a:lstStyle/>
          <a:p>
            <a:pPr algn="ctr"/>
            <a:r>
              <a:rPr lang="en-US" b="1" dirty="0" smtClean="0">
                <a:solidFill>
                  <a:srgbClr val="FF0000"/>
                </a:solidFill>
              </a:rPr>
              <a:t>A7</a:t>
            </a:r>
          </a:p>
          <a:p>
            <a:pPr algn="ctr"/>
            <a:endParaRPr lang="en-US" b="1" dirty="0" smtClean="0">
              <a:solidFill>
                <a:srgbClr val="FF0000"/>
              </a:solidFill>
            </a:endParaRPr>
          </a:p>
          <a:p>
            <a:pPr algn="ctr"/>
            <a:r>
              <a:rPr lang="en-US" b="1" dirty="0" smtClean="0">
                <a:solidFill>
                  <a:srgbClr val="FF0000"/>
                </a:solidFill>
              </a:rPr>
              <a:t>A6</a:t>
            </a:r>
          </a:p>
          <a:p>
            <a:pPr algn="ctr"/>
            <a:endParaRPr lang="en-US" b="1" dirty="0">
              <a:solidFill>
                <a:srgbClr val="FF0000"/>
              </a:solidFill>
            </a:endParaRPr>
          </a:p>
          <a:p>
            <a:pPr algn="ctr"/>
            <a:endParaRPr lang="en-US" b="1" dirty="0" smtClean="0">
              <a:solidFill>
                <a:srgbClr val="FF0000"/>
              </a:solidFill>
            </a:endParaRPr>
          </a:p>
          <a:p>
            <a:pPr algn="ctr"/>
            <a:r>
              <a:rPr lang="en-US" b="1" dirty="0" smtClean="0">
                <a:solidFill>
                  <a:srgbClr val="FF0000"/>
                </a:solidFill>
              </a:rPr>
              <a:t>A5</a:t>
            </a:r>
            <a:endParaRPr lang="en-US" b="1" dirty="0">
              <a:solidFill>
                <a:srgbClr val="FF0000"/>
              </a:solidFill>
            </a:endParaRPr>
          </a:p>
        </p:txBody>
      </p:sp>
      <p:cxnSp>
        <p:nvCxnSpPr>
          <p:cNvPr id="100" name="Straight Arrow Connector 99">
            <a:extLst>
              <a:ext uri="{FF2B5EF4-FFF2-40B4-BE49-F238E27FC236}">
                <a16:creationId xmlns="" xmlns:a16="http://schemas.microsoft.com/office/drawing/2014/main" id="{66ADD321-EA10-4977-BFC9-12D33C945B2A}"/>
              </a:ext>
            </a:extLst>
          </p:cNvPr>
          <p:cNvCxnSpPr>
            <a:cxnSpLocks/>
          </p:cNvCxnSpPr>
          <p:nvPr/>
        </p:nvCxnSpPr>
        <p:spPr>
          <a:xfrm>
            <a:off x="446570" y="2144862"/>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 xmlns:a16="http://schemas.microsoft.com/office/drawing/2014/main" id="{66ADD321-EA10-4977-BFC9-12D33C945B2A}"/>
              </a:ext>
            </a:extLst>
          </p:cNvPr>
          <p:cNvCxnSpPr>
            <a:cxnSpLocks/>
          </p:cNvCxnSpPr>
          <p:nvPr/>
        </p:nvCxnSpPr>
        <p:spPr>
          <a:xfrm>
            <a:off x="427333" y="2745378"/>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 xmlns:a16="http://schemas.microsoft.com/office/drawing/2014/main" id="{66ADD321-EA10-4977-BFC9-12D33C945B2A}"/>
              </a:ext>
            </a:extLst>
          </p:cNvPr>
          <p:cNvCxnSpPr>
            <a:cxnSpLocks/>
          </p:cNvCxnSpPr>
          <p:nvPr/>
        </p:nvCxnSpPr>
        <p:spPr>
          <a:xfrm>
            <a:off x="379806" y="3529636"/>
            <a:ext cx="54105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976453" y="4518955"/>
            <a:ext cx="1272402" cy="646331"/>
          </a:xfrm>
          <a:prstGeom prst="rect">
            <a:avLst/>
          </a:prstGeom>
        </p:spPr>
        <p:txBody>
          <a:bodyPr wrap="square">
            <a:spAutoFit/>
          </a:bodyPr>
          <a:lstStyle/>
          <a:p>
            <a:r>
              <a:rPr lang="en-US" b="1" dirty="0" smtClean="0">
                <a:solidFill>
                  <a:srgbClr val="FF0000"/>
                </a:solidFill>
              </a:rPr>
              <a:t>A4          A3   </a:t>
            </a:r>
          </a:p>
          <a:p>
            <a:pPr algn="ctr"/>
            <a:endParaRPr lang="en-US" b="1" dirty="0">
              <a:solidFill>
                <a:srgbClr val="FF0000"/>
              </a:solidFill>
            </a:endParaRPr>
          </a:p>
        </p:txBody>
      </p:sp>
      <p:sp>
        <p:nvSpPr>
          <p:cNvPr id="104" name="Rectangle 103"/>
          <p:cNvSpPr/>
          <p:nvPr/>
        </p:nvSpPr>
        <p:spPr>
          <a:xfrm>
            <a:off x="2903847" y="3736361"/>
            <a:ext cx="494046" cy="369332"/>
          </a:xfrm>
          <a:prstGeom prst="rect">
            <a:avLst/>
          </a:prstGeom>
        </p:spPr>
        <p:txBody>
          <a:bodyPr wrap="none">
            <a:spAutoFit/>
          </a:bodyPr>
          <a:lstStyle/>
          <a:p>
            <a:r>
              <a:rPr lang="en-US" b="1" dirty="0" smtClean="0">
                <a:solidFill>
                  <a:srgbClr val="FF0000"/>
                </a:solidFill>
              </a:rPr>
              <a:t>A0 </a:t>
            </a:r>
            <a:endParaRPr lang="en-IN" dirty="0"/>
          </a:p>
        </p:txBody>
      </p:sp>
      <p:sp>
        <p:nvSpPr>
          <p:cNvPr id="105" name="Rectangle 104"/>
          <p:cNvSpPr/>
          <p:nvPr/>
        </p:nvSpPr>
        <p:spPr>
          <a:xfrm>
            <a:off x="3150870" y="1389837"/>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6" name="Rectangle 105"/>
          <p:cNvSpPr/>
          <p:nvPr/>
        </p:nvSpPr>
        <p:spPr>
          <a:xfrm>
            <a:off x="5552961" y="1370630"/>
            <a:ext cx="652743" cy="369332"/>
          </a:xfrm>
          <a:prstGeom prst="rect">
            <a:avLst/>
          </a:prstGeom>
        </p:spPr>
        <p:txBody>
          <a:bodyPr wrap="none">
            <a:spAutoFit/>
          </a:bodyPr>
          <a:lstStyle/>
          <a:p>
            <a:r>
              <a:rPr lang="en-US" b="1" dirty="0" smtClean="0">
                <a:solidFill>
                  <a:srgbClr val="FF0000"/>
                </a:solidFill>
              </a:rPr>
              <a:t>8255</a:t>
            </a:r>
            <a:endParaRPr lang="en-IN" dirty="0"/>
          </a:p>
        </p:txBody>
      </p:sp>
      <p:graphicFrame>
        <p:nvGraphicFramePr>
          <p:cNvPr id="107" name="Table 106"/>
          <p:cNvGraphicFramePr>
            <a:graphicFrameLocks noGrp="1"/>
          </p:cNvGraphicFramePr>
          <p:nvPr>
            <p:extLst>
              <p:ext uri="{D42A27DB-BD31-4B8C-83A1-F6EECF244321}">
                <p14:modId xmlns:p14="http://schemas.microsoft.com/office/powerpoint/2010/main" val="671409851"/>
              </p:ext>
            </p:extLst>
          </p:nvPr>
        </p:nvGraphicFramePr>
        <p:xfrm>
          <a:off x="6726725" y="812862"/>
          <a:ext cx="4880648" cy="1854200"/>
        </p:xfrm>
        <a:graphic>
          <a:graphicData uri="http://schemas.openxmlformats.org/drawingml/2006/table">
            <a:tbl>
              <a:tblPr firstRow="1" bandRow="1"/>
              <a:tblGrid>
                <a:gridCol w="606582"/>
                <a:gridCol w="369546"/>
                <a:gridCol w="488065"/>
                <a:gridCol w="488065"/>
                <a:gridCol w="488065"/>
                <a:gridCol w="488065"/>
                <a:gridCol w="488065"/>
                <a:gridCol w="488065"/>
                <a:gridCol w="396700"/>
                <a:gridCol w="579430"/>
              </a:tblGrid>
              <a:tr h="370840">
                <a:tc>
                  <a:txBody>
                    <a:bodyPr/>
                    <a:lstStyle/>
                    <a:p>
                      <a:r>
                        <a:rPr lang="en-IN" sz="1200" b="1" dirty="0" smtClean="0"/>
                        <a:t>Port</a:t>
                      </a:r>
                      <a:endParaRPr lang="en-IN" sz="1200" b="1" dirty="0"/>
                    </a:p>
                  </a:txBody>
                  <a:tcPr/>
                </a:tc>
                <a:tc>
                  <a:txBody>
                    <a:bodyPr/>
                    <a:lstStyle/>
                    <a:p>
                      <a:pPr algn="ctr"/>
                      <a:r>
                        <a:rPr lang="en-US" sz="1200" b="1" baseline="0" dirty="0" smtClean="0"/>
                        <a:t>A7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A6</a:t>
                      </a:r>
                      <a:endParaRPr lang="en-IN" sz="12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t>Add</a:t>
                      </a:r>
                    </a:p>
                  </a:txBody>
                  <a:tcPr/>
                </a:tc>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80H</a:t>
                      </a:r>
                    </a:p>
                  </a:txBody>
                  <a:tcPr/>
                </a:tc>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82H</a:t>
                      </a:r>
                    </a:p>
                  </a:txBody>
                  <a:tcPr/>
                </a:tc>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84H</a:t>
                      </a:r>
                    </a:p>
                  </a:txBody>
                  <a:tcPr/>
                </a:tc>
              </a:tr>
              <a:tr h="370840">
                <a:tc>
                  <a:txBody>
                    <a:bodyPr/>
                    <a:lstStyle/>
                    <a:p>
                      <a:pPr algn="ctr"/>
                      <a:r>
                        <a:rPr lang="en-US" sz="1600" b="1" baseline="0" dirty="0" smtClean="0"/>
                        <a:t>CWR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86H</a:t>
                      </a:r>
                    </a:p>
                  </a:txBody>
                  <a:tcPr/>
                </a:tc>
              </a:tr>
            </a:tbl>
          </a:graphicData>
        </a:graphic>
      </p:graphicFrame>
      <p:sp>
        <p:nvSpPr>
          <p:cNvPr id="108" name="Rectangle 107"/>
          <p:cNvSpPr/>
          <p:nvPr/>
        </p:nvSpPr>
        <p:spPr>
          <a:xfrm>
            <a:off x="8626707" y="335078"/>
            <a:ext cx="1156711" cy="369332"/>
          </a:xfrm>
          <a:prstGeom prst="rect">
            <a:avLst/>
          </a:prstGeom>
        </p:spPr>
        <p:txBody>
          <a:bodyPr wrap="square">
            <a:spAutoFit/>
          </a:bodyPr>
          <a:lstStyle/>
          <a:p>
            <a:r>
              <a:rPr lang="en-US" b="1" dirty="0" smtClean="0">
                <a:solidFill>
                  <a:srgbClr val="FF0000"/>
                </a:solidFill>
              </a:rPr>
              <a:t>For </a:t>
            </a:r>
            <a:r>
              <a:rPr lang="en-US" b="1" dirty="0">
                <a:solidFill>
                  <a:srgbClr val="FF0000"/>
                </a:solidFill>
              </a:rPr>
              <a:t>8086</a:t>
            </a:r>
            <a:endParaRPr lang="en-IN" dirty="0"/>
          </a:p>
        </p:txBody>
      </p:sp>
      <p:sp>
        <p:nvSpPr>
          <p:cNvPr id="109" name="Rectangle 108"/>
          <p:cNvSpPr/>
          <p:nvPr/>
        </p:nvSpPr>
        <p:spPr>
          <a:xfrm>
            <a:off x="5707467" y="2645767"/>
            <a:ext cx="468398" cy="369332"/>
          </a:xfrm>
          <a:prstGeom prst="rect">
            <a:avLst/>
          </a:prstGeom>
        </p:spPr>
        <p:txBody>
          <a:bodyPr wrap="none">
            <a:spAutoFit/>
          </a:bodyPr>
          <a:lstStyle/>
          <a:p>
            <a:r>
              <a:rPr lang="en-US" b="1" dirty="0" smtClean="0">
                <a:solidFill>
                  <a:srgbClr val="FF0000"/>
                </a:solidFill>
              </a:rPr>
              <a:t>CS </a:t>
            </a:r>
            <a:endParaRPr lang="en-IN" dirty="0"/>
          </a:p>
        </p:txBody>
      </p:sp>
      <p:cxnSp>
        <p:nvCxnSpPr>
          <p:cNvPr id="110" name="Straight Connector 109"/>
          <p:cNvCxnSpPr/>
          <p:nvPr/>
        </p:nvCxnSpPr>
        <p:spPr>
          <a:xfrm flipH="1">
            <a:off x="5764472" y="2684105"/>
            <a:ext cx="316756" cy="5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8779106" y="3990813"/>
            <a:ext cx="1156711" cy="369332"/>
          </a:xfrm>
          <a:prstGeom prst="rect">
            <a:avLst/>
          </a:prstGeom>
        </p:spPr>
        <p:txBody>
          <a:bodyPr wrap="square">
            <a:spAutoFit/>
          </a:bodyPr>
          <a:lstStyle/>
          <a:p>
            <a:r>
              <a:rPr lang="en-US" b="1" dirty="0" smtClean="0">
                <a:solidFill>
                  <a:srgbClr val="FF0000"/>
                </a:solidFill>
              </a:rPr>
              <a:t>For 8255</a:t>
            </a:r>
            <a:endParaRPr lang="en-IN" dirty="0"/>
          </a:p>
        </p:txBody>
      </p:sp>
      <p:sp>
        <p:nvSpPr>
          <p:cNvPr id="113" name="Rectangle 112"/>
          <p:cNvSpPr/>
          <p:nvPr/>
        </p:nvSpPr>
        <p:spPr>
          <a:xfrm>
            <a:off x="125648" y="2206338"/>
            <a:ext cx="301685" cy="369332"/>
          </a:xfrm>
          <a:prstGeom prst="rect">
            <a:avLst/>
          </a:prstGeom>
        </p:spPr>
        <p:txBody>
          <a:bodyPr wrap="none">
            <a:spAutoFit/>
          </a:bodyPr>
          <a:lstStyle/>
          <a:p>
            <a:pPr algn="ctr">
              <a:defRPr/>
            </a:pPr>
            <a:r>
              <a:rPr lang="en-IN" b="1" dirty="0"/>
              <a:t>1</a:t>
            </a:r>
          </a:p>
        </p:txBody>
      </p:sp>
      <p:sp>
        <p:nvSpPr>
          <p:cNvPr id="114" name="Rectangle 113"/>
          <p:cNvSpPr/>
          <p:nvPr/>
        </p:nvSpPr>
        <p:spPr>
          <a:xfrm>
            <a:off x="144885" y="2787666"/>
            <a:ext cx="301685" cy="369332"/>
          </a:xfrm>
          <a:prstGeom prst="rect">
            <a:avLst/>
          </a:prstGeom>
        </p:spPr>
        <p:txBody>
          <a:bodyPr wrap="none">
            <a:spAutoFit/>
          </a:bodyPr>
          <a:lstStyle/>
          <a:p>
            <a:pPr algn="ctr">
              <a:defRPr/>
            </a:pPr>
            <a:r>
              <a:rPr lang="en-IN" b="1" dirty="0" smtClean="0"/>
              <a:t>0</a:t>
            </a:r>
            <a:endParaRPr lang="en-IN" b="1" dirty="0"/>
          </a:p>
        </p:txBody>
      </p:sp>
      <p:sp>
        <p:nvSpPr>
          <p:cNvPr id="115" name="Rectangle 114"/>
          <p:cNvSpPr/>
          <p:nvPr/>
        </p:nvSpPr>
        <p:spPr>
          <a:xfrm>
            <a:off x="134772" y="3611628"/>
            <a:ext cx="301685" cy="369332"/>
          </a:xfrm>
          <a:prstGeom prst="rect">
            <a:avLst/>
          </a:prstGeom>
        </p:spPr>
        <p:txBody>
          <a:bodyPr wrap="none">
            <a:spAutoFit/>
          </a:bodyPr>
          <a:lstStyle/>
          <a:p>
            <a:pPr algn="ctr">
              <a:defRPr/>
            </a:pPr>
            <a:r>
              <a:rPr lang="en-IN" b="1" dirty="0" smtClean="0"/>
              <a:t>0</a:t>
            </a:r>
            <a:endParaRPr lang="en-IN" b="1" dirty="0"/>
          </a:p>
        </p:txBody>
      </p:sp>
      <p:sp>
        <p:nvSpPr>
          <p:cNvPr id="116" name="Rectangle 115"/>
          <p:cNvSpPr/>
          <p:nvPr/>
        </p:nvSpPr>
        <p:spPr>
          <a:xfrm>
            <a:off x="114401" y="83544"/>
            <a:ext cx="2555711" cy="369332"/>
          </a:xfrm>
          <a:prstGeom prst="rect">
            <a:avLst/>
          </a:prstGeom>
        </p:spPr>
        <p:txBody>
          <a:bodyPr wrap="square">
            <a:spAutoFit/>
          </a:bodyPr>
          <a:lstStyle/>
          <a:p>
            <a:pPr algn="ctr"/>
            <a:r>
              <a:rPr lang="en-US" b="1" dirty="0" smtClean="0">
                <a:solidFill>
                  <a:srgbClr val="FF0000"/>
                </a:solidFill>
              </a:rPr>
              <a:t>Addressing of 8255 PPI</a:t>
            </a:r>
            <a:endParaRPr lang="en-US" b="1" dirty="0">
              <a:solidFill>
                <a:srgbClr val="FF0000"/>
              </a:solidFill>
            </a:endParaRPr>
          </a:p>
        </p:txBody>
      </p:sp>
    </p:spTree>
    <p:extLst>
      <p:ext uri="{BB962C8B-B14F-4D97-AF65-F5344CB8AC3E}">
        <p14:creationId xmlns:p14="http://schemas.microsoft.com/office/powerpoint/2010/main" val="2770062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999" y="127303"/>
            <a:ext cx="6785849" cy="369332"/>
          </a:xfrm>
          <a:prstGeom prst="rect">
            <a:avLst/>
          </a:prstGeom>
        </p:spPr>
        <p:txBody>
          <a:bodyPr wrap="square">
            <a:spAutoFit/>
          </a:bodyPr>
          <a:lstStyle/>
          <a:p>
            <a:r>
              <a:rPr lang="en-US" b="1" dirty="0" smtClean="0">
                <a:solidFill>
                  <a:srgbClr val="FF0000"/>
                </a:solidFill>
              </a:rPr>
              <a:t>Why Port C is divided into two parts????</a:t>
            </a:r>
          </a:p>
        </p:txBody>
      </p:sp>
      <p:sp>
        <p:nvSpPr>
          <p:cNvPr id="5" name="Rectangle 4"/>
          <p:cNvSpPr/>
          <p:nvPr/>
        </p:nvSpPr>
        <p:spPr>
          <a:xfrm>
            <a:off x="354465" y="772343"/>
            <a:ext cx="4968204" cy="338554"/>
          </a:xfrm>
          <a:prstGeom prst="rect">
            <a:avLst/>
          </a:prstGeom>
        </p:spPr>
        <p:txBody>
          <a:bodyPr wrap="square">
            <a:spAutoFit/>
          </a:bodyPr>
          <a:lstStyle/>
          <a:p>
            <a:r>
              <a:rPr lang="en-US" sz="1600" b="1" dirty="0" smtClean="0"/>
              <a:t>8255 works in three modes : </a:t>
            </a:r>
            <a:r>
              <a:rPr lang="en-US" sz="1600" b="1" dirty="0" smtClean="0">
                <a:solidFill>
                  <a:srgbClr val="FF0000"/>
                </a:solidFill>
              </a:rPr>
              <a:t>Mode 0 , Mode 1, Mode 2</a:t>
            </a:r>
          </a:p>
        </p:txBody>
      </p:sp>
      <p:graphicFrame>
        <p:nvGraphicFramePr>
          <p:cNvPr id="6" name="Table 5"/>
          <p:cNvGraphicFramePr>
            <a:graphicFrameLocks noGrp="1"/>
          </p:cNvGraphicFramePr>
          <p:nvPr>
            <p:extLst>
              <p:ext uri="{D42A27DB-BD31-4B8C-83A1-F6EECF244321}">
                <p14:modId xmlns:p14="http://schemas.microsoft.com/office/powerpoint/2010/main" val="3245208930"/>
              </p:ext>
            </p:extLst>
          </p:nvPr>
        </p:nvGraphicFramePr>
        <p:xfrm>
          <a:off x="561315" y="1337963"/>
          <a:ext cx="4581052" cy="2179320"/>
        </p:xfrm>
        <a:graphic>
          <a:graphicData uri="http://schemas.openxmlformats.org/drawingml/2006/table">
            <a:tbl>
              <a:tblPr firstRow="1" bandRow="1"/>
              <a:tblGrid>
                <a:gridCol w="1423369"/>
                <a:gridCol w="867155"/>
                <a:gridCol w="1145264"/>
                <a:gridCol w="1145264"/>
              </a:tblGrid>
              <a:tr h="370840">
                <a:tc>
                  <a:txBody>
                    <a:bodyPr/>
                    <a:lstStyle/>
                    <a:p>
                      <a:endParaRPr lang="en-IN" sz="1200" b="1" dirty="0"/>
                    </a:p>
                  </a:txBody>
                  <a:tcPr/>
                </a:tc>
                <a:tc>
                  <a:txBody>
                    <a:bodyPr/>
                    <a:lstStyle/>
                    <a:p>
                      <a:pPr algn="ctr"/>
                      <a:r>
                        <a:rPr lang="en-US" sz="1600" b="1" baseline="0" dirty="0" smtClean="0"/>
                        <a:t>M0</a:t>
                      </a:r>
                    </a:p>
                    <a:p>
                      <a:pPr algn="ctr"/>
                      <a:r>
                        <a:rPr lang="en-US" sz="1600" b="1" baseline="0" dirty="0" smtClean="0"/>
                        <a:t>Simple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M1</a:t>
                      </a:r>
                    </a:p>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Handshake I/O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M2</a:t>
                      </a:r>
                    </a:p>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Bi-directional</a:t>
                      </a:r>
                    </a:p>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smtClean="0"/>
                        <a:t>handshake</a:t>
                      </a:r>
                    </a:p>
                  </a:txBody>
                  <a:tcPr/>
                </a:tc>
              </a:tr>
              <a:tr h="370840">
                <a:tc>
                  <a:txBody>
                    <a:bodyPr/>
                    <a:lstStyle/>
                    <a:p>
                      <a:pPr algn="ctr"/>
                      <a:r>
                        <a:rPr lang="en-US" sz="1600" b="1" baseline="0" dirty="0" smtClean="0"/>
                        <a:t>PA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r>
              <a:tr h="370840">
                <a:tc>
                  <a:txBody>
                    <a:bodyPr/>
                    <a:lstStyle/>
                    <a:p>
                      <a:pPr algn="ctr"/>
                      <a:r>
                        <a:rPr lang="en-US" sz="1600" b="1" baseline="0" dirty="0" smtClean="0"/>
                        <a:t>PB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r>
              <a:tr h="370840">
                <a:tc>
                  <a:txBody>
                    <a:bodyPr/>
                    <a:lstStyle/>
                    <a:p>
                      <a:pPr algn="ctr"/>
                      <a:r>
                        <a:rPr lang="en-US" sz="1600" b="1" baseline="0" dirty="0" smtClean="0"/>
                        <a:t>PC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b="1" dirty="0" smtClean="0"/>
                    </a:p>
                  </a:txBody>
                  <a:tcPr/>
                </a:tc>
              </a:tr>
            </a:tbl>
          </a:graphicData>
        </a:graphic>
      </p:graphicFrame>
      <p:sp>
        <p:nvSpPr>
          <p:cNvPr id="7" name="Rectangle 6"/>
          <p:cNvSpPr/>
          <p:nvPr/>
        </p:nvSpPr>
        <p:spPr>
          <a:xfrm>
            <a:off x="5883984" y="157753"/>
            <a:ext cx="5666231" cy="584775"/>
          </a:xfrm>
          <a:prstGeom prst="rect">
            <a:avLst/>
          </a:prstGeom>
        </p:spPr>
        <p:txBody>
          <a:bodyPr wrap="square">
            <a:spAutoFit/>
          </a:bodyPr>
          <a:lstStyle/>
          <a:p>
            <a:r>
              <a:rPr lang="en-US" sz="1600" dirty="0" smtClean="0"/>
              <a:t>For reliable transfer 8255 is used which provides handshake signals like permission and acknowledgement and etc.</a:t>
            </a:r>
          </a:p>
        </p:txBody>
      </p:sp>
      <p:sp>
        <p:nvSpPr>
          <p:cNvPr id="8" name="Rectangle 7"/>
          <p:cNvSpPr/>
          <p:nvPr/>
        </p:nvSpPr>
        <p:spPr>
          <a:xfrm>
            <a:off x="5883984" y="783964"/>
            <a:ext cx="5666231" cy="584775"/>
          </a:xfrm>
          <a:prstGeom prst="rect">
            <a:avLst/>
          </a:prstGeom>
        </p:spPr>
        <p:txBody>
          <a:bodyPr wrap="square">
            <a:spAutoFit/>
          </a:bodyPr>
          <a:lstStyle/>
          <a:p>
            <a:r>
              <a:rPr lang="en-US" sz="1600" dirty="0" smtClean="0"/>
              <a:t>When 8255 is in Mode 0 i.e. simple mode all three ports are used to transfer the data without handshaking.</a:t>
            </a:r>
          </a:p>
        </p:txBody>
      </p:sp>
      <p:sp>
        <p:nvSpPr>
          <p:cNvPr id="9" name="Rectangle 8"/>
          <p:cNvSpPr/>
          <p:nvPr/>
        </p:nvSpPr>
        <p:spPr>
          <a:xfrm>
            <a:off x="2096674" y="2420469"/>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0" name="Rectangle 9"/>
          <p:cNvSpPr/>
          <p:nvPr/>
        </p:nvSpPr>
        <p:spPr>
          <a:xfrm>
            <a:off x="2096674" y="2757360"/>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1" name="Rectangle 10"/>
          <p:cNvSpPr/>
          <p:nvPr/>
        </p:nvSpPr>
        <p:spPr>
          <a:xfrm>
            <a:off x="2109582" y="3137483"/>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2" name="Rectangle 11"/>
          <p:cNvSpPr/>
          <p:nvPr/>
        </p:nvSpPr>
        <p:spPr>
          <a:xfrm>
            <a:off x="5883983" y="1530348"/>
            <a:ext cx="5666231" cy="830997"/>
          </a:xfrm>
          <a:prstGeom prst="rect">
            <a:avLst/>
          </a:prstGeom>
        </p:spPr>
        <p:txBody>
          <a:bodyPr wrap="square">
            <a:spAutoFit/>
          </a:bodyPr>
          <a:lstStyle/>
          <a:p>
            <a:r>
              <a:rPr lang="en-US" sz="1600" dirty="0" smtClean="0"/>
              <a:t>When 8255 is in Mode 1 i.e. Handshake I/O mode, data transfer is done with handshaking signals. Hence only PA and PB is used for data transfer. Port C is used to perform handshaking.</a:t>
            </a:r>
          </a:p>
        </p:txBody>
      </p:sp>
      <p:sp>
        <p:nvSpPr>
          <p:cNvPr id="13" name="Rectangle 12"/>
          <p:cNvSpPr/>
          <p:nvPr/>
        </p:nvSpPr>
        <p:spPr>
          <a:xfrm>
            <a:off x="3163474" y="2431260"/>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4" name="Rectangle 13"/>
          <p:cNvSpPr/>
          <p:nvPr/>
        </p:nvSpPr>
        <p:spPr>
          <a:xfrm>
            <a:off x="3163474" y="2768151"/>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15" name="Rectangle 14"/>
          <p:cNvSpPr/>
          <p:nvPr/>
        </p:nvSpPr>
        <p:spPr>
          <a:xfrm>
            <a:off x="5883984" y="2434899"/>
            <a:ext cx="5666231" cy="584775"/>
          </a:xfrm>
          <a:prstGeom prst="rect">
            <a:avLst/>
          </a:prstGeom>
        </p:spPr>
        <p:txBody>
          <a:bodyPr wrap="square">
            <a:spAutoFit/>
          </a:bodyPr>
          <a:lstStyle/>
          <a:p>
            <a:r>
              <a:rPr lang="en-US" sz="1600" dirty="0" smtClean="0"/>
              <a:t>There 4 signals are required to perform handshaking so Upper Port C is used for Port A and Lower Port C is used for Port B.</a:t>
            </a:r>
          </a:p>
        </p:txBody>
      </p:sp>
      <p:sp>
        <p:nvSpPr>
          <p:cNvPr id="16" name="Rectangle 15"/>
          <p:cNvSpPr/>
          <p:nvPr/>
        </p:nvSpPr>
        <p:spPr>
          <a:xfrm>
            <a:off x="6020554" y="3143577"/>
            <a:ext cx="5803272" cy="369332"/>
          </a:xfrm>
          <a:prstGeom prst="rect">
            <a:avLst/>
          </a:prstGeom>
        </p:spPr>
        <p:txBody>
          <a:bodyPr wrap="square">
            <a:spAutoFit/>
          </a:bodyPr>
          <a:lstStyle/>
          <a:p>
            <a:r>
              <a:rPr lang="en-US" b="1" dirty="0" smtClean="0">
                <a:solidFill>
                  <a:srgbClr val="FF0000"/>
                </a:solidFill>
              </a:rPr>
              <a:t>For above port can be either Input or Output</a:t>
            </a:r>
            <a:endParaRPr lang="en-IN" b="1" dirty="0"/>
          </a:p>
        </p:txBody>
      </p:sp>
      <p:sp>
        <p:nvSpPr>
          <p:cNvPr id="17" name="Rectangle 16"/>
          <p:cNvSpPr/>
          <p:nvPr/>
        </p:nvSpPr>
        <p:spPr>
          <a:xfrm>
            <a:off x="2819085" y="3158131"/>
            <a:ext cx="1239570" cy="369332"/>
          </a:xfrm>
          <a:prstGeom prst="rect">
            <a:avLst/>
          </a:prstGeom>
        </p:spPr>
        <p:txBody>
          <a:bodyPr wrap="none">
            <a:spAutoFit/>
          </a:bodyPr>
          <a:lstStyle/>
          <a:p>
            <a:r>
              <a:rPr lang="en-US" b="1" dirty="0" smtClean="0">
                <a:solidFill>
                  <a:srgbClr val="FF0000"/>
                </a:solidFill>
              </a:rPr>
              <a:t>Handshake</a:t>
            </a:r>
            <a:endParaRPr lang="en-IN" dirty="0"/>
          </a:p>
        </p:txBody>
      </p:sp>
      <p:sp>
        <p:nvSpPr>
          <p:cNvPr id="18" name="Rectangle 17"/>
          <p:cNvSpPr/>
          <p:nvPr/>
        </p:nvSpPr>
        <p:spPr>
          <a:xfrm>
            <a:off x="5728566" y="3527463"/>
            <a:ext cx="5666231" cy="830997"/>
          </a:xfrm>
          <a:prstGeom prst="rect">
            <a:avLst/>
          </a:prstGeom>
        </p:spPr>
        <p:txBody>
          <a:bodyPr wrap="square">
            <a:spAutoFit/>
          </a:bodyPr>
          <a:lstStyle/>
          <a:p>
            <a:r>
              <a:rPr lang="en-US" sz="1600" dirty="0" smtClean="0"/>
              <a:t>When 8255 is in Mode 2 i.e. bidirectional handshaking, (port can be at a time input and output) only Port A is used. Port B not used in M2. Port C is used for handshaking.</a:t>
            </a:r>
          </a:p>
        </p:txBody>
      </p:sp>
      <p:sp>
        <p:nvSpPr>
          <p:cNvPr id="19" name="Rectangle 18"/>
          <p:cNvSpPr/>
          <p:nvPr/>
        </p:nvSpPr>
        <p:spPr>
          <a:xfrm>
            <a:off x="4302701" y="2398994"/>
            <a:ext cx="550792" cy="369332"/>
          </a:xfrm>
          <a:prstGeom prst="rect">
            <a:avLst/>
          </a:prstGeom>
        </p:spPr>
        <p:txBody>
          <a:bodyPr wrap="none">
            <a:spAutoFit/>
          </a:bodyPr>
          <a:lstStyle/>
          <a:p>
            <a:r>
              <a:rPr lang="en-US" b="1" dirty="0" smtClean="0">
                <a:solidFill>
                  <a:srgbClr val="FF0000"/>
                </a:solidFill>
              </a:rPr>
              <a:t>Yes </a:t>
            </a:r>
            <a:endParaRPr lang="en-IN" dirty="0"/>
          </a:p>
        </p:txBody>
      </p:sp>
      <p:sp>
        <p:nvSpPr>
          <p:cNvPr id="20" name="Rectangle 19"/>
          <p:cNvSpPr/>
          <p:nvPr/>
        </p:nvSpPr>
        <p:spPr>
          <a:xfrm>
            <a:off x="3958312" y="3137483"/>
            <a:ext cx="1239570" cy="369332"/>
          </a:xfrm>
          <a:prstGeom prst="rect">
            <a:avLst/>
          </a:prstGeom>
        </p:spPr>
        <p:txBody>
          <a:bodyPr wrap="none">
            <a:spAutoFit/>
          </a:bodyPr>
          <a:lstStyle/>
          <a:p>
            <a:r>
              <a:rPr lang="en-US" b="1" dirty="0" smtClean="0">
                <a:solidFill>
                  <a:srgbClr val="FF0000"/>
                </a:solidFill>
              </a:rPr>
              <a:t>Handshake</a:t>
            </a:r>
            <a:endParaRPr lang="en-IN" dirty="0"/>
          </a:p>
        </p:txBody>
      </p:sp>
      <p:sp>
        <p:nvSpPr>
          <p:cNvPr id="21" name="Rectangle 20"/>
          <p:cNvSpPr/>
          <p:nvPr/>
        </p:nvSpPr>
        <p:spPr>
          <a:xfrm>
            <a:off x="4302701" y="2788799"/>
            <a:ext cx="513282" cy="369332"/>
          </a:xfrm>
          <a:prstGeom prst="rect">
            <a:avLst/>
          </a:prstGeom>
        </p:spPr>
        <p:txBody>
          <a:bodyPr wrap="none">
            <a:spAutoFit/>
          </a:bodyPr>
          <a:lstStyle/>
          <a:p>
            <a:r>
              <a:rPr lang="en-US" b="1" dirty="0" smtClean="0">
                <a:solidFill>
                  <a:srgbClr val="FF0000"/>
                </a:solidFill>
              </a:rPr>
              <a:t>No </a:t>
            </a:r>
            <a:endParaRPr lang="en-IN" dirty="0"/>
          </a:p>
        </p:txBody>
      </p:sp>
    </p:spTree>
    <p:extLst>
      <p:ext uri="{BB962C8B-B14F-4D97-AF65-F5344CB8AC3E}">
        <p14:creationId xmlns:p14="http://schemas.microsoft.com/office/powerpoint/2010/main" val="347849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83" y="490208"/>
            <a:ext cx="6345693" cy="621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108"/>
            <a:ext cx="6134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880800620"/>
              </p:ext>
            </p:extLst>
          </p:nvPr>
        </p:nvGraphicFramePr>
        <p:xfrm>
          <a:off x="5883984" y="2086141"/>
          <a:ext cx="5485628" cy="370840"/>
        </p:xfrm>
        <a:graphic>
          <a:graphicData uri="http://schemas.openxmlformats.org/drawingml/2006/table">
            <a:tbl>
              <a:tblPr firstRow="1" bandRow="1"/>
              <a:tblGrid>
                <a:gridCol w="684224"/>
                <a:gridCol w="684224"/>
                <a:gridCol w="684224"/>
                <a:gridCol w="684224"/>
                <a:gridCol w="684224"/>
                <a:gridCol w="684224"/>
                <a:gridCol w="684224"/>
                <a:gridCol w="696060"/>
              </a:tblGrid>
              <a:tr h="370840">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c>
                  <a:txBody>
                    <a:bodyPr/>
                    <a:lstStyle/>
                    <a:p>
                      <a:pPr algn="ctr"/>
                      <a:r>
                        <a:rPr lang="en-IN" b="1" dirty="0" smtClean="0"/>
                        <a:t>1</a:t>
                      </a:r>
                      <a:endParaRPr lang="en-IN" b="1" dirty="0"/>
                    </a:p>
                  </a:txBody>
                  <a:tcPr/>
                </a:tc>
                <a:tc>
                  <a:txBody>
                    <a:bodyPr/>
                    <a:lstStyle/>
                    <a:p>
                      <a:pPr algn="ctr"/>
                      <a:r>
                        <a:rPr lang="en-IN" b="1" dirty="0" smtClean="0"/>
                        <a:t>0</a:t>
                      </a:r>
                      <a:endParaRPr lang="en-IN" b="1"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15724476"/>
              </p:ext>
            </p:extLst>
          </p:nvPr>
        </p:nvGraphicFramePr>
        <p:xfrm>
          <a:off x="5789447" y="1684201"/>
          <a:ext cx="5597424" cy="370840"/>
        </p:xfrm>
        <a:graphic>
          <a:graphicData uri="http://schemas.openxmlformats.org/drawingml/2006/table">
            <a:tbl>
              <a:tblPr firstRow="1" bandRow="1"/>
              <a:tblGrid>
                <a:gridCol w="699678"/>
                <a:gridCol w="699678"/>
                <a:gridCol w="699678"/>
                <a:gridCol w="699678"/>
                <a:gridCol w="699678"/>
                <a:gridCol w="699678"/>
                <a:gridCol w="699678"/>
                <a:gridCol w="699678"/>
              </a:tblGrid>
              <a:tr h="370840">
                <a:tc>
                  <a:txBody>
                    <a:bodyPr/>
                    <a:lstStyle/>
                    <a:p>
                      <a:pPr algn="ctr"/>
                      <a:r>
                        <a:rPr lang="en-IN" dirty="0" smtClean="0"/>
                        <a:t>D7</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D6</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D5</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D4</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D3</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D2</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D1</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dirty="0" smtClean="0"/>
                        <a:t>D0</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6" name="Rectangle 5"/>
          <p:cNvSpPr/>
          <p:nvPr/>
        </p:nvSpPr>
        <p:spPr>
          <a:xfrm>
            <a:off x="6065844" y="171031"/>
            <a:ext cx="2620955" cy="400110"/>
          </a:xfrm>
          <a:prstGeom prst="rect">
            <a:avLst/>
          </a:prstGeom>
        </p:spPr>
        <p:txBody>
          <a:bodyPr wrap="square">
            <a:spAutoFit/>
          </a:bodyPr>
          <a:lstStyle/>
          <a:p>
            <a:r>
              <a:rPr lang="en-US" sz="2000" b="1" dirty="0" smtClean="0">
                <a:solidFill>
                  <a:srgbClr val="FF0000"/>
                </a:solidFill>
              </a:rPr>
              <a:t>Examples:</a:t>
            </a:r>
            <a:endParaRPr lang="en-IN" sz="2000" b="1" dirty="0"/>
          </a:p>
        </p:txBody>
      </p:sp>
      <p:sp>
        <p:nvSpPr>
          <p:cNvPr id="7" name="Rectangle 6"/>
          <p:cNvSpPr/>
          <p:nvPr/>
        </p:nvSpPr>
        <p:spPr>
          <a:xfrm>
            <a:off x="5883984" y="606983"/>
            <a:ext cx="5666231" cy="1077218"/>
          </a:xfrm>
          <a:prstGeom prst="rect">
            <a:avLst/>
          </a:prstGeom>
        </p:spPr>
        <p:txBody>
          <a:bodyPr wrap="square">
            <a:spAutoFit/>
          </a:bodyPr>
          <a:lstStyle/>
          <a:p>
            <a:r>
              <a:rPr lang="en-US" sz="1600" dirty="0" smtClean="0"/>
              <a:t>Write a program to transfer 25H to an o/p device which is connected with Port A. Port B and Port C  both are i/p ports. All three ports are in mode 0. Assume port addresses as follows: PA = 13H, PB = 14H, PC= 15H, CWR = 16H </a:t>
            </a:r>
          </a:p>
        </p:txBody>
      </p:sp>
      <p:sp>
        <p:nvSpPr>
          <p:cNvPr id="2" name="Rectangle 1"/>
          <p:cNvSpPr/>
          <p:nvPr/>
        </p:nvSpPr>
        <p:spPr>
          <a:xfrm>
            <a:off x="11373724" y="2079768"/>
            <a:ext cx="352982" cy="369332"/>
          </a:xfrm>
          <a:prstGeom prst="rect">
            <a:avLst/>
          </a:prstGeom>
        </p:spPr>
        <p:txBody>
          <a:bodyPr wrap="none">
            <a:spAutoFit/>
          </a:bodyPr>
          <a:lstStyle/>
          <a:p>
            <a:r>
              <a:rPr lang="en-US" dirty="0"/>
              <a:t>= </a:t>
            </a:r>
            <a:endParaRPr lang="en-IN" dirty="0"/>
          </a:p>
        </p:txBody>
      </p:sp>
      <p:sp>
        <p:nvSpPr>
          <p:cNvPr id="9" name="Rectangle 8"/>
          <p:cNvSpPr/>
          <p:nvPr/>
        </p:nvSpPr>
        <p:spPr>
          <a:xfrm>
            <a:off x="11616351" y="2075288"/>
            <a:ext cx="494046" cy="369332"/>
          </a:xfrm>
          <a:prstGeom prst="rect">
            <a:avLst/>
          </a:prstGeom>
        </p:spPr>
        <p:txBody>
          <a:bodyPr wrap="none">
            <a:spAutoFit/>
          </a:bodyPr>
          <a:lstStyle/>
          <a:p>
            <a:r>
              <a:rPr lang="en-US" b="1" dirty="0" smtClean="0"/>
              <a:t>9A </a:t>
            </a:r>
            <a:endParaRPr lang="en-IN" b="1" dirty="0"/>
          </a:p>
        </p:txBody>
      </p:sp>
      <p:sp>
        <p:nvSpPr>
          <p:cNvPr id="10" name="Rectangle 9"/>
          <p:cNvSpPr/>
          <p:nvPr/>
        </p:nvSpPr>
        <p:spPr>
          <a:xfrm>
            <a:off x="5989822" y="2674447"/>
            <a:ext cx="5666231" cy="1323439"/>
          </a:xfrm>
          <a:prstGeom prst="rect">
            <a:avLst/>
          </a:prstGeom>
        </p:spPr>
        <p:txBody>
          <a:bodyPr wrap="square">
            <a:spAutoFit/>
          </a:bodyPr>
          <a:lstStyle/>
          <a:p>
            <a:r>
              <a:rPr lang="en-US" sz="1600" dirty="0" smtClean="0"/>
              <a:t>MOV  AL, 9AH</a:t>
            </a:r>
          </a:p>
          <a:p>
            <a:r>
              <a:rPr lang="en-US" sz="1600" dirty="0" smtClean="0"/>
              <a:t>OUT 16H, AL</a:t>
            </a:r>
          </a:p>
          <a:p>
            <a:r>
              <a:rPr lang="en-US" sz="1600" dirty="0" smtClean="0"/>
              <a:t>MOV AL, 25H</a:t>
            </a:r>
          </a:p>
          <a:p>
            <a:r>
              <a:rPr lang="en-US" sz="1600" dirty="0" smtClean="0"/>
              <a:t>OUT 13 H ,AL</a:t>
            </a:r>
          </a:p>
          <a:p>
            <a:endParaRPr lang="en-US" sz="1600" dirty="0" smtClean="0"/>
          </a:p>
        </p:txBody>
      </p:sp>
    </p:spTree>
    <p:extLst>
      <p:ext uri="{BB962C8B-B14F-4D97-AF65-F5344CB8AC3E}">
        <p14:creationId xmlns:p14="http://schemas.microsoft.com/office/powerpoint/2010/main" val="400290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95" y="104687"/>
            <a:ext cx="562418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5248"/>
            <a:ext cx="6111681" cy="444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6075478" y="2005470"/>
            <a:ext cx="5559135" cy="4741101"/>
          </a:xfrm>
          <a:prstGeom prst="rect">
            <a:avLst/>
          </a:prstGeom>
        </p:spPr>
      </p:pic>
      <p:sp>
        <p:nvSpPr>
          <p:cNvPr id="6" name="Rectangle 5"/>
          <p:cNvSpPr/>
          <p:nvPr/>
        </p:nvSpPr>
        <p:spPr>
          <a:xfrm>
            <a:off x="108395" y="622181"/>
            <a:ext cx="10626437" cy="1477328"/>
          </a:xfrm>
          <a:prstGeom prst="rect">
            <a:avLst/>
          </a:prstGeom>
        </p:spPr>
        <p:txBody>
          <a:bodyPr wrap="square">
            <a:spAutoFit/>
          </a:bodyPr>
          <a:lstStyle/>
          <a:p>
            <a:pPr>
              <a:buFont typeface="Arial" panose="020B0604020202020204" pitchFamily="34" charset="0"/>
              <a:buChar char="•"/>
            </a:pPr>
            <a:r>
              <a:rPr lang="en-IN" dirty="0">
                <a:solidFill>
                  <a:srgbClr val="333333"/>
                </a:solidFill>
                <a:latin typeface="Source Sans Pro"/>
              </a:rPr>
              <a:t>BSR Mode (BSR Command) is only applicable for Port C. In this Mode the individual bits of Port C can be set or reset. This is very useful as it provides 8 individually controllable lines which can be used while interfacing with devices like an A to D Converter or a 7-segment display etc.</a:t>
            </a:r>
          </a:p>
          <a:p>
            <a:pPr>
              <a:buFont typeface="Arial" panose="020B0604020202020204" pitchFamily="34" charset="0"/>
              <a:buChar char="•"/>
            </a:pPr>
            <a:r>
              <a:rPr lang="en-IN" dirty="0">
                <a:solidFill>
                  <a:srgbClr val="333333"/>
                </a:solidFill>
                <a:latin typeface="Source Sans Pro"/>
              </a:rPr>
              <a:t>The individual bit is selected and Set/reset through the control word. Since the D7 bit of the Control Word is 0, the BSR operation will not affect the I/O operations of 8255.</a:t>
            </a:r>
            <a:endParaRPr lang="en-IN" b="0" i="0" dirty="0">
              <a:solidFill>
                <a:srgbClr val="333333"/>
              </a:solidFill>
              <a:effectLst/>
              <a:latin typeface="Source Sans Pro"/>
            </a:endParaRPr>
          </a:p>
        </p:txBody>
      </p:sp>
    </p:spTree>
    <p:extLst>
      <p:ext uri="{BB962C8B-B14F-4D97-AF65-F5344CB8AC3E}">
        <p14:creationId xmlns:p14="http://schemas.microsoft.com/office/powerpoint/2010/main" val="3068197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11" y="677862"/>
            <a:ext cx="9133995" cy="477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65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D966EDA367BD4E9EA2F76554033656" ma:contentTypeVersion="8" ma:contentTypeDescription="Create a new document." ma:contentTypeScope="" ma:versionID="394c5ac6de38b08784afe011ace41209">
  <xsd:schema xmlns:xsd="http://www.w3.org/2001/XMLSchema" xmlns:xs="http://www.w3.org/2001/XMLSchema" xmlns:p="http://schemas.microsoft.com/office/2006/metadata/properties" xmlns:ns2="ac663f0c-f01a-4c83-871f-d16a46bcdc67" xmlns:ns3="2639db57-25c1-4f65-bd5b-b8808369bb33" targetNamespace="http://schemas.microsoft.com/office/2006/metadata/properties" ma:root="true" ma:fieldsID="6ea801e5538f3158f46a667fb0adef4a" ns2:_="" ns3:_="">
    <xsd:import namespace="ac663f0c-f01a-4c83-871f-d16a46bcdc67"/>
    <xsd:import namespace="2639db57-25c1-4f65-bd5b-b8808369bb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663f0c-f01a-4c83-871f-d16a46bcd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9db57-25c1-4f65-bd5b-b8808369bb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3bba3de-a200-49fa-8ceb-76f3a4a41a2f}" ma:internalName="TaxCatchAll" ma:showField="CatchAllData" ma:web="2639db57-25c1-4f65-bd5b-b8808369bb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39db57-25c1-4f65-bd5b-b8808369bb33" xsi:nil="true"/>
    <lcf76f155ced4ddcb4097134ff3c332f xmlns="ac663f0c-f01a-4c83-871f-d16a46bcdc6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AC472A5-CFE6-4BB6-98AF-5BD994BC35C3}"/>
</file>

<file path=customXml/itemProps2.xml><?xml version="1.0" encoding="utf-8"?>
<ds:datastoreItem xmlns:ds="http://schemas.openxmlformats.org/officeDocument/2006/customXml" ds:itemID="{EFF99C96-A07F-46D5-88C8-808BF0F2CDAD}"/>
</file>

<file path=customXml/itemProps3.xml><?xml version="1.0" encoding="utf-8"?>
<ds:datastoreItem xmlns:ds="http://schemas.openxmlformats.org/officeDocument/2006/customXml" ds:itemID="{6F048981-CFB6-45B8-ADB3-994359E832F4}"/>
</file>

<file path=docProps/app.xml><?xml version="1.0" encoding="utf-8"?>
<Properties xmlns="http://schemas.openxmlformats.org/officeDocument/2006/extended-properties" xmlns:vt="http://schemas.openxmlformats.org/officeDocument/2006/docPropsVTypes">
  <TotalTime>4168</TotalTime>
  <Words>2095</Words>
  <Application>Microsoft Office PowerPoint</Application>
  <PresentationFormat>Widescreen</PresentationFormat>
  <Paragraphs>625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Source Sans Pro</vt:lpstr>
      <vt:lpstr>Wingdings</vt:lpstr>
      <vt:lpstr>Office Theme</vt:lpstr>
      <vt:lpstr>8255 PPI Programmable Peripheral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dc:title>
  <dc:creator>Sharyu Kadam</dc:creator>
  <cp:lastModifiedBy>Sharyu Kadam</cp:lastModifiedBy>
  <cp:revision>188</cp:revision>
  <dcterms:created xsi:type="dcterms:W3CDTF">2018-03-23T05:23:46Z</dcterms:created>
  <dcterms:modified xsi:type="dcterms:W3CDTF">2022-05-12T06:17:51Z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0x010100E8D966EDA367BD4E9EA2F76554033656</vt:lpwstr>
  </property>
</Properties>
</file>