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42" r:id="rId6"/>
    <p:sldId id="257" r:id="rId7"/>
    <p:sldId id="341" r:id="rId8"/>
    <p:sldId id="323" r:id="rId9"/>
    <p:sldId id="324" r:id="rId10"/>
    <p:sldId id="339" r:id="rId11"/>
    <p:sldId id="340" r:id="rId12"/>
    <p:sldId id="325" r:id="rId13"/>
    <p:sldId id="326" r:id="rId14"/>
    <p:sldId id="327" r:id="rId15"/>
    <p:sldId id="328" r:id="rId16"/>
    <p:sldId id="338" r:id="rId17"/>
    <p:sldId id="333" r:id="rId18"/>
    <p:sldId id="329" r:id="rId19"/>
    <p:sldId id="330" r:id="rId20"/>
    <p:sldId id="346" r:id="rId21"/>
    <p:sldId id="344" r:id="rId22"/>
    <p:sldId id="343" r:id="rId23"/>
    <p:sldId id="349" r:id="rId24"/>
    <p:sldId id="345" r:id="rId25"/>
    <p:sldId id="347" r:id="rId26"/>
    <p:sldId id="348" r:id="rId27"/>
    <p:sldId id="350" r:id="rId28"/>
    <p:sldId id="351" r:id="rId29"/>
    <p:sldId id="331" r:id="rId30"/>
    <p:sldId id="332" r:id="rId31"/>
    <p:sldId id="334" r:id="rId32"/>
    <p:sldId id="352" r:id="rId33"/>
    <p:sldId id="335" r:id="rId34"/>
    <p:sldId id="354" r:id="rId35"/>
    <p:sldId id="353" r:id="rId36"/>
    <p:sldId id="336" r:id="rId37"/>
    <p:sldId id="33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3" d="100"/>
          <a:sy n="73" d="100"/>
        </p:scale>
        <p:origin x="80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919301-C172-44E6-9D58-2D5490B6F52A}" type="datetimeFigureOut">
              <a:rPr lang="en-IN" smtClean="0"/>
              <a:pPr/>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76233-8929-4DF4-8728-126D82FCDEC3}" type="slidenum">
              <a:rPr lang="en-IN" smtClean="0"/>
              <a:pPr/>
              <a:t>‹#›</a:t>
            </a:fld>
            <a:endParaRPr lang="en-IN"/>
          </a:p>
        </p:txBody>
      </p:sp>
    </p:spTree>
    <p:extLst>
      <p:ext uri="{BB962C8B-B14F-4D97-AF65-F5344CB8AC3E}">
        <p14:creationId xmlns:p14="http://schemas.microsoft.com/office/powerpoint/2010/main" val="354752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919301-C172-44E6-9D58-2D5490B6F52A}" type="datetimeFigureOut">
              <a:rPr lang="en-IN" smtClean="0"/>
              <a:pPr/>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76233-8929-4DF4-8728-126D82FCDEC3}" type="slidenum">
              <a:rPr lang="en-IN" smtClean="0"/>
              <a:pPr/>
              <a:t>‹#›</a:t>
            </a:fld>
            <a:endParaRPr lang="en-IN"/>
          </a:p>
        </p:txBody>
      </p:sp>
    </p:spTree>
    <p:extLst>
      <p:ext uri="{BB962C8B-B14F-4D97-AF65-F5344CB8AC3E}">
        <p14:creationId xmlns:p14="http://schemas.microsoft.com/office/powerpoint/2010/main" val="15969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919301-C172-44E6-9D58-2D5490B6F52A}" type="datetimeFigureOut">
              <a:rPr lang="en-IN" smtClean="0"/>
              <a:pPr/>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76233-8929-4DF4-8728-126D82FCDEC3}" type="slidenum">
              <a:rPr lang="en-IN" smtClean="0"/>
              <a:pPr/>
              <a:t>‹#›</a:t>
            </a:fld>
            <a:endParaRPr lang="en-IN"/>
          </a:p>
        </p:txBody>
      </p:sp>
    </p:spTree>
    <p:extLst>
      <p:ext uri="{BB962C8B-B14F-4D97-AF65-F5344CB8AC3E}">
        <p14:creationId xmlns:p14="http://schemas.microsoft.com/office/powerpoint/2010/main" val="358751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919301-C172-44E6-9D58-2D5490B6F52A}" type="datetimeFigureOut">
              <a:rPr lang="en-IN" smtClean="0"/>
              <a:pPr/>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76233-8929-4DF4-8728-126D82FCDEC3}" type="slidenum">
              <a:rPr lang="en-IN" smtClean="0"/>
              <a:pPr/>
              <a:t>‹#›</a:t>
            </a:fld>
            <a:endParaRPr lang="en-IN"/>
          </a:p>
        </p:txBody>
      </p:sp>
    </p:spTree>
    <p:extLst>
      <p:ext uri="{BB962C8B-B14F-4D97-AF65-F5344CB8AC3E}">
        <p14:creationId xmlns:p14="http://schemas.microsoft.com/office/powerpoint/2010/main" val="770968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19301-C172-44E6-9D58-2D5490B6F52A}" type="datetimeFigureOut">
              <a:rPr lang="en-IN" smtClean="0"/>
              <a:pPr/>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76233-8929-4DF4-8728-126D82FCDEC3}" type="slidenum">
              <a:rPr lang="en-IN" smtClean="0"/>
              <a:pPr/>
              <a:t>‹#›</a:t>
            </a:fld>
            <a:endParaRPr lang="en-IN"/>
          </a:p>
        </p:txBody>
      </p:sp>
    </p:spTree>
    <p:extLst>
      <p:ext uri="{BB962C8B-B14F-4D97-AF65-F5344CB8AC3E}">
        <p14:creationId xmlns:p14="http://schemas.microsoft.com/office/powerpoint/2010/main" val="227245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5919301-C172-44E6-9D58-2D5490B6F52A}" type="datetimeFigureOut">
              <a:rPr lang="en-IN" smtClean="0"/>
              <a:pPr/>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A76233-8929-4DF4-8728-126D82FCDEC3}" type="slidenum">
              <a:rPr lang="en-IN" smtClean="0"/>
              <a:pPr/>
              <a:t>‹#›</a:t>
            </a:fld>
            <a:endParaRPr lang="en-IN"/>
          </a:p>
        </p:txBody>
      </p:sp>
    </p:spTree>
    <p:extLst>
      <p:ext uri="{BB962C8B-B14F-4D97-AF65-F5344CB8AC3E}">
        <p14:creationId xmlns:p14="http://schemas.microsoft.com/office/powerpoint/2010/main" val="3120621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5919301-C172-44E6-9D58-2D5490B6F52A}" type="datetimeFigureOut">
              <a:rPr lang="en-IN" smtClean="0"/>
              <a:pPr/>
              <a:t>19-04-2023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A76233-8929-4DF4-8728-126D82FCDEC3}" type="slidenum">
              <a:rPr lang="en-IN" smtClean="0"/>
              <a:pPr/>
              <a:t>‹#›</a:t>
            </a:fld>
            <a:endParaRPr lang="en-IN"/>
          </a:p>
        </p:txBody>
      </p:sp>
    </p:spTree>
    <p:extLst>
      <p:ext uri="{BB962C8B-B14F-4D97-AF65-F5344CB8AC3E}">
        <p14:creationId xmlns:p14="http://schemas.microsoft.com/office/powerpoint/2010/main" val="2121971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919301-C172-44E6-9D58-2D5490B6F52A}" type="datetimeFigureOut">
              <a:rPr lang="en-IN" smtClean="0"/>
              <a:pPr/>
              <a:t>19-04-2023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A76233-8929-4DF4-8728-126D82FCDEC3}" type="slidenum">
              <a:rPr lang="en-IN" smtClean="0"/>
              <a:pPr/>
              <a:t>‹#›</a:t>
            </a:fld>
            <a:endParaRPr lang="en-IN"/>
          </a:p>
        </p:txBody>
      </p:sp>
    </p:spTree>
    <p:extLst>
      <p:ext uri="{BB962C8B-B14F-4D97-AF65-F5344CB8AC3E}">
        <p14:creationId xmlns:p14="http://schemas.microsoft.com/office/powerpoint/2010/main" val="41585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919301-C172-44E6-9D58-2D5490B6F52A}" type="datetimeFigureOut">
              <a:rPr lang="en-IN" smtClean="0"/>
              <a:pPr/>
              <a:t>19-04-2023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A76233-8929-4DF4-8728-126D82FCDEC3}" type="slidenum">
              <a:rPr lang="en-IN" smtClean="0"/>
              <a:pPr/>
              <a:t>‹#›</a:t>
            </a:fld>
            <a:endParaRPr lang="en-IN"/>
          </a:p>
        </p:txBody>
      </p:sp>
    </p:spTree>
    <p:extLst>
      <p:ext uri="{BB962C8B-B14F-4D97-AF65-F5344CB8AC3E}">
        <p14:creationId xmlns:p14="http://schemas.microsoft.com/office/powerpoint/2010/main" val="249832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919301-C172-44E6-9D58-2D5490B6F52A}" type="datetimeFigureOut">
              <a:rPr lang="en-IN" smtClean="0"/>
              <a:pPr/>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A76233-8929-4DF4-8728-126D82FCDEC3}" type="slidenum">
              <a:rPr lang="en-IN" smtClean="0"/>
              <a:pPr/>
              <a:t>‹#›</a:t>
            </a:fld>
            <a:endParaRPr lang="en-IN"/>
          </a:p>
        </p:txBody>
      </p:sp>
    </p:spTree>
    <p:extLst>
      <p:ext uri="{BB962C8B-B14F-4D97-AF65-F5344CB8AC3E}">
        <p14:creationId xmlns:p14="http://schemas.microsoft.com/office/powerpoint/2010/main" val="3457970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919301-C172-44E6-9D58-2D5490B6F52A}" type="datetimeFigureOut">
              <a:rPr lang="en-IN" smtClean="0"/>
              <a:pPr/>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A76233-8929-4DF4-8728-126D82FCDEC3}" type="slidenum">
              <a:rPr lang="en-IN" smtClean="0"/>
              <a:pPr/>
              <a:t>‹#›</a:t>
            </a:fld>
            <a:endParaRPr lang="en-IN"/>
          </a:p>
        </p:txBody>
      </p:sp>
    </p:spTree>
    <p:extLst>
      <p:ext uri="{BB962C8B-B14F-4D97-AF65-F5344CB8AC3E}">
        <p14:creationId xmlns:p14="http://schemas.microsoft.com/office/powerpoint/2010/main" val="143573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19301-C172-44E6-9D58-2D5490B6F52A}" type="datetimeFigureOut">
              <a:rPr lang="en-IN" smtClean="0"/>
              <a:pPr/>
              <a:t>19-04-2023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76233-8929-4DF4-8728-126D82FCDEC3}" type="slidenum">
              <a:rPr lang="en-IN" smtClean="0"/>
              <a:pPr/>
              <a:t>‹#›</a:t>
            </a:fld>
            <a:endParaRPr lang="en-IN"/>
          </a:p>
        </p:txBody>
      </p:sp>
    </p:spTree>
    <p:extLst>
      <p:ext uri="{BB962C8B-B14F-4D97-AF65-F5344CB8AC3E}">
        <p14:creationId xmlns:p14="http://schemas.microsoft.com/office/powerpoint/2010/main" val="2645679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5646" y="1424287"/>
            <a:ext cx="10363200" cy="2387600"/>
          </a:xfrm>
        </p:spPr>
        <p:txBody>
          <a:bodyPr>
            <a:normAutofit fontScale="90000"/>
          </a:bodyPr>
          <a:lstStyle/>
          <a:p>
            <a:r>
              <a:rPr lang="en-IN" b="1" dirty="0" smtClean="0"/>
              <a:t>8255 PPI</a:t>
            </a:r>
            <a:br>
              <a:rPr lang="en-IN" b="1" dirty="0" smtClean="0"/>
            </a:br>
            <a:r>
              <a:rPr lang="en-IN" b="1" dirty="0" smtClean="0"/>
              <a:t>Programmable Peripheral Interface</a:t>
            </a:r>
            <a:endParaRPr lang="en-IN" b="1" dirty="0"/>
          </a:p>
        </p:txBody>
      </p:sp>
    </p:spTree>
    <p:extLst>
      <p:ext uri="{BB962C8B-B14F-4D97-AF65-F5344CB8AC3E}">
        <p14:creationId xmlns:p14="http://schemas.microsoft.com/office/powerpoint/2010/main" val="2305064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0999" y="127303"/>
            <a:ext cx="6785849" cy="369332"/>
          </a:xfrm>
          <a:prstGeom prst="rect">
            <a:avLst/>
          </a:prstGeom>
        </p:spPr>
        <p:txBody>
          <a:bodyPr wrap="square">
            <a:spAutoFit/>
          </a:bodyPr>
          <a:lstStyle/>
          <a:p>
            <a:r>
              <a:rPr lang="en-US" b="1" dirty="0" smtClean="0">
                <a:solidFill>
                  <a:srgbClr val="FF0000"/>
                </a:solidFill>
              </a:rPr>
              <a:t>Why Port C is divided into two parts????</a:t>
            </a:r>
          </a:p>
        </p:txBody>
      </p:sp>
      <p:sp>
        <p:nvSpPr>
          <p:cNvPr id="5" name="Rectangle 4"/>
          <p:cNvSpPr/>
          <p:nvPr/>
        </p:nvSpPr>
        <p:spPr>
          <a:xfrm>
            <a:off x="354465" y="772343"/>
            <a:ext cx="4968204" cy="338554"/>
          </a:xfrm>
          <a:prstGeom prst="rect">
            <a:avLst/>
          </a:prstGeom>
        </p:spPr>
        <p:txBody>
          <a:bodyPr wrap="square">
            <a:spAutoFit/>
          </a:bodyPr>
          <a:lstStyle/>
          <a:p>
            <a:r>
              <a:rPr lang="en-US" sz="1600" b="1" dirty="0" smtClean="0"/>
              <a:t>8255 works in three modes : </a:t>
            </a:r>
            <a:r>
              <a:rPr lang="en-US" sz="1600" b="1" dirty="0" smtClean="0">
                <a:solidFill>
                  <a:srgbClr val="FF0000"/>
                </a:solidFill>
              </a:rPr>
              <a:t>Mode 0 , Mode 1, Mode 2</a:t>
            </a:r>
          </a:p>
        </p:txBody>
      </p:sp>
      <p:graphicFrame>
        <p:nvGraphicFramePr>
          <p:cNvPr id="6" name="Table 5"/>
          <p:cNvGraphicFramePr>
            <a:graphicFrameLocks noGrp="1"/>
          </p:cNvGraphicFramePr>
          <p:nvPr>
            <p:extLst>
              <p:ext uri="{D42A27DB-BD31-4B8C-83A1-F6EECF244321}">
                <p14:modId xmlns:p14="http://schemas.microsoft.com/office/powerpoint/2010/main" val="3245208930"/>
              </p:ext>
            </p:extLst>
          </p:nvPr>
        </p:nvGraphicFramePr>
        <p:xfrm>
          <a:off x="561315" y="1337963"/>
          <a:ext cx="4581052" cy="2179320"/>
        </p:xfrm>
        <a:graphic>
          <a:graphicData uri="http://schemas.openxmlformats.org/drawingml/2006/table">
            <a:tbl>
              <a:tblPr firstRow="1" bandRow="1"/>
              <a:tblGrid>
                <a:gridCol w="1423369">
                  <a:extLst>
                    <a:ext uri="{9D8B030D-6E8A-4147-A177-3AD203B41FA5}">
                      <a16:colId xmlns:a16="http://schemas.microsoft.com/office/drawing/2014/main" val="20000"/>
                    </a:ext>
                  </a:extLst>
                </a:gridCol>
                <a:gridCol w="867155">
                  <a:extLst>
                    <a:ext uri="{9D8B030D-6E8A-4147-A177-3AD203B41FA5}">
                      <a16:colId xmlns:a16="http://schemas.microsoft.com/office/drawing/2014/main" val="20001"/>
                    </a:ext>
                  </a:extLst>
                </a:gridCol>
                <a:gridCol w="1145264">
                  <a:extLst>
                    <a:ext uri="{9D8B030D-6E8A-4147-A177-3AD203B41FA5}">
                      <a16:colId xmlns:a16="http://schemas.microsoft.com/office/drawing/2014/main" val="20002"/>
                    </a:ext>
                  </a:extLst>
                </a:gridCol>
                <a:gridCol w="1145264">
                  <a:extLst>
                    <a:ext uri="{9D8B030D-6E8A-4147-A177-3AD203B41FA5}">
                      <a16:colId xmlns:a16="http://schemas.microsoft.com/office/drawing/2014/main" val="20003"/>
                    </a:ext>
                  </a:extLst>
                </a:gridCol>
              </a:tblGrid>
              <a:tr h="370840">
                <a:tc>
                  <a:txBody>
                    <a:bodyPr/>
                    <a:lstStyle/>
                    <a:p>
                      <a:endParaRPr lang="en-IN" sz="1200" b="1" dirty="0"/>
                    </a:p>
                  </a:txBody>
                  <a:tcPr/>
                </a:tc>
                <a:tc>
                  <a:txBody>
                    <a:bodyPr/>
                    <a:lstStyle/>
                    <a:p>
                      <a:pPr algn="ctr"/>
                      <a:r>
                        <a:rPr lang="en-US" sz="1600" b="1" baseline="0" dirty="0" smtClean="0"/>
                        <a:t>M0</a:t>
                      </a:r>
                    </a:p>
                    <a:p>
                      <a:pPr algn="ctr"/>
                      <a:r>
                        <a:rPr lang="en-US" sz="1600" b="1" baseline="0" dirty="0" smtClean="0"/>
                        <a:t>Simple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M1</a:t>
                      </a:r>
                    </a:p>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Handshake I/O</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M2</a:t>
                      </a:r>
                    </a:p>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Bi-directional</a:t>
                      </a:r>
                    </a:p>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handshake</a:t>
                      </a:r>
                    </a:p>
                  </a:txBody>
                  <a:tcPr/>
                </a:tc>
                <a:extLst>
                  <a:ext uri="{0D108BD9-81ED-4DB2-BD59-A6C34878D82A}">
                    <a16:rowId xmlns:a16="http://schemas.microsoft.com/office/drawing/2014/main" val="10000"/>
                  </a:ext>
                </a:extLst>
              </a:tr>
              <a:tr h="370840">
                <a:tc>
                  <a:txBody>
                    <a:bodyPr/>
                    <a:lstStyle/>
                    <a:p>
                      <a:pPr algn="ctr"/>
                      <a:r>
                        <a:rPr lang="en-US" sz="1600" b="1" baseline="0" dirty="0" smtClean="0"/>
                        <a:t>PA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b="1" dirty="0" smtClean="0"/>
                    </a:p>
                  </a:txBody>
                  <a:tcPr/>
                </a:tc>
                <a:extLst>
                  <a:ext uri="{0D108BD9-81ED-4DB2-BD59-A6C34878D82A}">
                    <a16:rowId xmlns:a16="http://schemas.microsoft.com/office/drawing/2014/main" val="10001"/>
                  </a:ext>
                </a:extLst>
              </a:tr>
              <a:tr h="370840">
                <a:tc>
                  <a:txBody>
                    <a:bodyPr/>
                    <a:lstStyle/>
                    <a:p>
                      <a:pPr algn="ctr"/>
                      <a:r>
                        <a:rPr lang="en-US" sz="1600" b="1" baseline="0" dirty="0" smtClean="0"/>
                        <a:t>PB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b="1" dirty="0" smtClean="0"/>
                    </a:p>
                  </a:txBody>
                  <a:tcPr/>
                </a:tc>
                <a:extLst>
                  <a:ext uri="{0D108BD9-81ED-4DB2-BD59-A6C34878D82A}">
                    <a16:rowId xmlns:a16="http://schemas.microsoft.com/office/drawing/2014/main" val="10002"/>
                  </a:ext>
                </a:extLst>
              </a:tr>
              <a:tr h="370840">
                <a:tc>
                  <a:txBody>
                    <a:bodyPr/>
                    <a:lstStyle/>
                    <a:p>
                      <a:pPr algn="ctr"/>
                      <a:r>
                        <a:rPr lang="en-US" sz="1600" b="1" baseline="0" dirty="0" smtClean="0"/>
                        <a:t>PC</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b="1" dirty="0" smtClean="0"/>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5883984" y="157753"/>
            <a:ext cx="5666231" cy="584775"/>
          </a:xfrm>
          <a:prstGeom prst="rect">
            <a:avLst/>
          </a:prstGeom>
        </p:spPr>
        <p:txBody>
          <a:bodyPr wrap="square">
            <a:spAutoFit/>
          </a:bodyPr>
          <a:lstStyle/>
          <a:p>
            <a:r>
              <a:rPr lang="en-US" sz="1600" dirty="0" smtClean="0"/>
              <a:t>For reliable transfer 8255 is used which provides handshake signals like permission and acknowledgement and etc.</a:t>
            </a:r>
          </a:p>
        </p:txBody>
      </p:sp>
      <p:sp>
        <p:nvSpPr>
          <p:cNvPr id="8" name="Rectangle 7"/>
          <p:cNvSpPr/>
          <p:nvPr/>
        </p:nvSpPr>
        <p:spPr>
          <a:xfrm>
            <a:off x="5883984" y="783964"/>
            <a:ext cx="5666231" cy="584775"/>
          </a:xfrm>
          <a:prstGeom prst="rect">
            <a:avLst/>
          </a:prstGeom>
        </p:spPr>
        <p:txBody>
          <a:bodyPr wrap="square">
            <a:spAutoFit/>
          </a:bodyPr>
          <a:lstStyle/>
          <a:p>
            <a:r>
              <a:rPr lang="en-US" sz="1600" dirty="0" smtClean="0"/>
              <a:t>When 8255 is in Mode 0 i.e. simple mode all three ports are used to transfer the data without handshaking.</a:t>
            </a:r>
          </a:p>
        </p:txBody>
      </p:sp>
      <p:sp>
        <p:nvSpPr>
          <p:cNvPr id="9" name="Rectangle 8"/>
          <p:cNvSpPr/>
          <p:nvPr/>
        </p:nvSpPr>
        <p:spPr>
          <a:xfrm>
            <a:off x="2096674" y="2420469"/>
            <a:ext cx="550792" cy="369332"/>
          </a:xfrm>
          <a:prstGeom prst="rect">
            <a:avLst/>
          </a:prstGeom>
        </p:spPr>
        <p:txBody>
          <a:bodyPr wrap="none">
            <a:spAutoFit/>
          </a:bodyPr>
          <a:lstStyle/>
          <a:p>
            <a:r>
              <a:rPr lang="en-US" b="1" dirty="0" smtClean="0">
                <a:solidFill>
                  <a:srgbClr val="FF0000"/>
                </a:solidFill>
              </a:rPr>
              <a:t>Yes </a:t>
            </a:r>
            <a:endParaRPr lang="en-IN" dirty="0"/>
          </a:p>
        </p:txBody>
      </p:sp>
      <p:sp>
        <p:nvSpPr>
          <p:cNvPr id="10" name="Rectangle 9"/>
          <p:cNvSpPr/>
          <p:nvPr/>
        </p:nvSpPr>
        <p:spPr>
          <a:xfrm>
            <a:off x="2096674" y="2757360"/>
            <a:ext cx="550792" cy="369332"/>
          </a:xfrm>
          <a:prstGeom prst="rect">
            <a:avLst/>
          </a:prstGeom>
        </p:spPr>
        <p:txBody>
          <a:bodyPr wrap="none">
            <a:spAutoFit/>
          </a:bodyPr>
          <a:lstStyle/>
          <a:p>
            <a:r>
              <a:rPr lang="en-US" b="1" dirty="0" smtClean="0">
                <a:solidFill>
                  <a:srgbClr val="FF0000"/>
                </a:solidFill>
              </a:rPr>
              <a:t>Yes </a:t>
            </a:r>
            <a:endParaRPr lang="en-IN" dirty="0"/>
          </a:p>
        </p:txBody>
      </p:sp>
      <p:sp>
        <p:nvSpPr>
          <p:cNvPr id="11" name="Rectangle 10"/>
          <p:cNvSpPr/>
          <p:nvPr/>
        </p:nvSpPr>
        <p:spPr>
          <a:xfrm>
            <a:off x="2109582" y="3137483"/>
            <a:ext cx="550792" cy="369332"/>
          </a:xfrm>
          <a:prstGeom prst="rect">
            <a:avLst/>
          </a:prstGeom>
        </p:spPr>
        <p:txBody>
          <a:bodyPr wrap="none">
            <a:spAutoFit/>
          </a:bodyPr>
          <a:lstStyle/>
          <a:p>
            <a:r>
              <a:rPr lang="en-US" b="1" dirty="0" smtClean="0">
                <a:solidFill>
                  <a:srgbClr val="FF0000"/>
                </a:solidFill>
              </a:rPr>
              <a:t>Yes </a:t>
            </a:r>
            <a:endParaRPr lang="en-IN" dirty="0"/>
          </a:p>
        </p:txBody>
      </p:sp>
      <p:sp>
        <p:nvSpPr>
          <p:cNvPr id="12" name="Rectangle 11"/>
          <p:cNvSpPr/>
          <p:nvPr/>
        </p:nvSpPr>
        <p:spPr>
          <a:xfrm>
            <a:off x="5883983" y="1530348"/>
            <a:ext cx="5666231" cy="830997"/>
          </a:xfrm>
          <a:prstGeom prst="rect">
            <a:avLst/>
          </a:prstGeom>
        </p:spPr>
        <p:txBody>
          <a:bodyPr wrap="square">
            <a:spAutoFit/>
          </a:bodyPr>
          <a:lstStyle/>
          <a:p>
            <a:r>
              <a:rPr lang="en-US" sz="1600" dirty="0" smtClean="0"/>
              <a:t>When 8255 is in Mode 1 i.e. Handshake I/O mode, data transfer is done with handshaking signals. Hence only PA and PB is used for data transfer. Port C is used to perform handshaking.</a:t>
            </a:r>
          </a:p>
        </p:txBody>
      </p:sp>
      <p:sp>
        <p:nvSpPr>
          <p:cNvPr id="13" name="Rectangle 12"/>
          <p:cNvSpPr/>
          <p:nvPr/>
        </p:nvSpPr>
        <p:spPr>
          <a:xfrm>
            <a:off x="3163474" y="2431260"/>
            <a:ext cx="550792" cy="369332"/>
          </a:xfrm>
          <a:prstGeom prst="rect">
            <a:avLst/>
          </a:prstGeom>
        </p:spPr>
        <p:txBody>
          <a:bodyPr wrap="none">
            <a:spAutoFit/>
          </a:bodyPr>
          <a:lstStyle/>
          <a:p>
            <a:r>
              <a:rPr lang="en-US" b="1" dirty="0" smtClean="0">
                <a:solidFill>
                  <a:srgbClr val="FF0000"/>
                </a:solidFill>
              </a:rPr>
              <a:t>Yes </a:t>
            </a:r>
            <a:endParaRPr lang="en-IN" dirty="0"/>
          </a:p>
        </p:txBody>
      </p:sp>
      <p:sp>
        <p:nvSpPr>
          <p:cNvPr id="14" name="Rectangle 13"/>
          <p:cNvSpPr/>
          <p:nvPr/>
        </p:nvSpPr>
        <p:spPr>
          <a:xfrm>
            <a:off x="3163474" y="2768151"/>
            <a:ext cx="550792" cy="369332"/>
          </a:xfrm>
          <a:prstGeom prst="rect">
            <a:avLst/>
          </a:prstGeom>
        </p:spPr>
        <p:txBody>
          <a:bodyPr wrap="none">
            <a:spAutoFit/>
          </a:bodyPr>
          <a:lstStyle/>
          <a:p>
            <a:r>
              <a:rPr lang="en-US" b="1" dirty="0" smtClean="0">
                <a:solidFill>
                  <a:srgbClr val="FF0000"/>
                </a:solidFill>
              </a:rPr>
              <a:t>Yes </a:t>
            </a:r>
            <a:endParaRPr lang="en-IN" dirty="0"/>
          </a:p>
        </p:txBody>
      </p:sp>
      <p:sp>
        <p:nvSpPr>
          <p:cNvPr id="15" name="Rectangle 14"/>
          <p:cNvSpPr/>
          <p:nvPr/>
        </p:nvSpPr>
        <p:spPr>
          <a:xfrm>
            <a:off x="5883984" y="2434899"/>
            <a:ext cx="5666231" cy="584775"/>
          </a:xfrm>
          <a:prstGeom prst="rect">
            <a:avLst/>
          </a:prstGeom>
        </p:spPr>
        <p:txBody>
          <a:bodyPr wrap="square">
            <a:spAutoFit/>
          </a:bodyPr>
          <a:lstStyle/>
          <a:p>
            <a:r>
              <a:rPr lang="en-US" sz="1600" dirty="0" smtClean="0"/>
              <a:t>There 4 signals are required to perform handshaking so Upper Port C is used for Port A and Lower Port C is used for Port B.</a:t>
            </a:r>
          </a:p>
        </p:txBody>
      </p:sp>
      <p:sp>
        <p:nvSpPr>
          <p:cNvPr id="16" name="Rectangle 15"/>
          <p:cNvSpPr/>
          <p:nvPr/>
        </p:nvSpPr>
        <p:spPr>
          <a:xfrm>
            <a:off x="6020554" y="3143577"/>
            <a:ext cx="5803272" cy="369332"/>
          </a:xfrm>
          <a:prstGeom prst="rect">
            <a:avLst/>
          </a:prstGeom>
        </p:spPr>
        <p:txBody>
          <a:bodyPr wrap="square">
            <a:spAutoFit/>
          </a:bodyPr>
          <a:lstStyle/>
          <a:p>
            <a:r>
              <a:rPr lang="en-US" b="1" dirty="0" smtClean="0">
                <a:solidFill>
                  <a:srgbClr val="FF0000"/>
                </a:solidFill>
              </a:rPr>
              <a:t>For above port can be either Input or Output</a:t>
            </a:r>
            <a:endParaRPr lang="en-IN" b="1" dirty="0"/>
          </a:p>
        </p:txBody>
      </p:sp>
      <p:sp>
        <p:nvSpPr>
          <p:cNvPr id="17" name="Rectangle 16"/>
          <p:cNvSpPr/>
          <p:nvPr/>
        </p:nvSpPr>
        <p:spPr>
          <a:xfrm>
            <a:off x="2819085" y="3158131"/>
            <a:ext cx="1239570" cy="369332"/>
          </a:xfrm>
          <a:prstGeom prst="rect">
            <a:avLst/>
          </a:prstGeom>
        </p:spPr>
        <p:txBody>
          <a:bodyPr wrap="none">
            <a:spAutoFit/>
          </a:bodyPr>
          <a:lstStyle/>
          <a:p>
            <a:r>
              <a:rPr lang="en-US" b="1" dirty="0" smtClean="0">
                <a:solidFill>
                  <a:srgbClr val="FF0000"/>
                </a:solidFill>
              </a:rPr>
              <a:t>Handshake</a:t>
            </a:r>
            <a:endParaRPr lang="en-IN" dirty="0"/>
          </a:p>
        </p:txBody>
      </p:sp>
      <p:sp>
        <p:nvSpPr>
          <p:cNvPr id="18" name="Rectangle 17"/>
          <p:cNvSpPr/>
          <p:nvPr/>
        </p:nvSpPr>
        <p:spPr>
          <a:xfrm>
            <a:off x="5728566" y="3527463"/>
            <a:ext cx="5666231" cy="830997"/>
          </a:xfrm>
          <a:prstGeom prst="rect">
            <a:avLst/>
          </a:prstGeom>
        </p:spPr>
        <p:txBody>
          <a:bodyPr wrap="square">
            <a:spAutoFit/>
          </a:bodyPr>
          <a:lstStyle/>
          <a:p>
            <a:r>
              <a:rPr lang="en-US" sz="1600" dirty="0" smtClean="0"/>
              <a:t>When 8255 is in Mode 2 i.e. bidirectional handshaking, (port can be at a time input and output) only Port A is used. Port B not used in M2. Port C is used for handshaking.</a:t>
            </a:r>
          </a:p>
        </p:txBody>
      </p:sp>
      <p:sp>
        <p:nvSpPr>
          <p:cNvPr id="19" name="Rectangle 18"/>
          <p:cNvSpPr/>
          <p:nvPr/>
        </p:nvSpPr>
        <p:spPr>
          <a:xfrm>
            <a:off x="4302701" y="2398994"/>
            <a:ext cx="550792" cy="369332"/>
          </a:xfrm>
          <a:prstGeom prst="rect">
            <a:avLst/>
          </a:prstGeom>
        </p:spPr>
        <p:txBody>
          <a:bodyPr wrap="none">
            <a:spAutoFit/>
          </a:bodyPr>
          <a:lstStyle/>
          <a:p>
            <a:r>
              <a:rPr lang="en-US" b="1" dirty="0" smtClean="0">
                <a:solidFill>
                  <a:srgbClr val="FF0000"/>
                </a:solidFill>
              </a:rPr>
              <a:t>Yes </a:t>
            </a:r>
            <a:endParaRPr lang="en-IN" dirty="0"/>
          </a:p>
        </p:txBody>
      </p:sp>
      <p:sp>
        <p:nvSpPr>
          <p:cNvPr id="20" name="Rectangle 19"/>
          <p:cNvSpPr/>
          <p:nvPr/>
        </p:nvSpPr>
        <p:spPr>
          <a:xfrm>
            <a:off x="3958312" y="3137483"/>
            <a:ext cx="1239570" cy="369332"/>
          </a:xfrm>
          <a:prstGeom prst="rect">
            <a:avLst/>
          </a:prstGeom>
        </p:spPr>
        <p:txBody>
          <a:bodyPr wrap="none">
            <a:spAutoFit/>
          </a:bodyPr>
          <a:lstStyle/>
          <a:p>
            <a:r>
              <a:rPr lang="en-US" b="1" dirty="0" smtClean="0">
                <a:solidFill>
                  <a:srgbClr val="FF0000"/>
                </a:solidFill>
              </a:rPr>
              <a:t>Handshake</a:t>
            </a:r>
            <a:endParaRPr lang="en-IN" dirty="0"/>
          </a:p>
        </p:txBody>
      </p:sp>
      <p:sp>
        <p:nvSpPr>
          <p:cNvPr id="21" name="Rectangle 20"/>
          <p:cNvSpPr/>
          <p:nvPr/>
        </p:nvSpPr>
        <p:spPr>
          <a:xfrm>
            <a:off x="4302701" y="2788799"/>
            <a:ext cx="513282" cy="369332"/>
          </a:xfrm>
          <a:prstGeom prst="rect">
            <a:avLst/>
          </a:prstGeom>
        </p:spPr>
        <p:txBody>
          <a:bodyPr wrap="none">
            <a:spAutoFit/>
          </a:bodyPr>
          <a:lstStyle/>
          <a:p>
            <a:r>
              <a:rPr lang="en-US" b="1" dirty="0" smtClean="0">
                <a:solidFill>
                  <a:srgbClr val="FF0000"/>
                </a:solidFill>
              </a:rPr>
              <a:t>No </a:t>
            </a:r>
            <a:endParaRPr lang="en-IN" dirty="0"/>
          </a:p>
        </p:txBody>
      </p:sp>
    </p:spTree>
    <p:extLst>
      <p:ext uri="{BB962C8B-B14F-4D97-AF65-F5344CB8AC3E}">
        <p14:creationId xmlns:p14="http://schemas.microsoft.com/office/powerpoint/2010/main" val="347849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83" y="490208"/>
            <a:ext cx="6345693" cy="621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108"/>
            <a:ext cx="61341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3880800620"/>
              </p:ext>
            </p:extLst>
          </p:nvPr>
        </p:nvGraphicFramePr>
        <p:xfrm>
          <a:off x="5883984" y="2086141"/>
          <a:ext cx="5485628" cy="370840"/>
        </p:xfrm>
        <a:graphic>
          <a:graphicData uri="http://schemas.openxmlformats.org/drawingml/2006/table">
            <a:tbl>
              <a:tblPr firstRow="1" bandRow="1"/>
              <a:tblGrid>
                <a:gridCol w="684224">
                  <a:extLst>
                    <a:ext uri="{9D8B030D-6E8A-4147-A177-3AD203B41FA5}">
                      <a16:colId xmlns:a16="http://schemas.microsoft.com/office/drawing/2014/main" val="20000"/>
                    </a:ext>
                  </a:extLst>
                </a:gridCol>
                <a:gridCol w="684224">
                  <a:extLst>
                    <a:ext uri="{9D8B030D-6E8A-4147-A177-3AD203B41FA5}">
                      <a16:colId xmlns:a16="http://schemas.microsoft.com/office/drawing/2014/main" val="20001"/>
                    </a:ext>
                  </a:extLst>
                </a:gridCol>
                <a:gridCol w="684224">
                  <a:extLst>
                    <a:ext uri="{9D8B030D-6E8A-4147-A177-3AD203B41FA5}">
                      <a16:colId xmlns:a16="http://schemas.microsoft.com/office/drawing/2014/main" val="20002"/>
                    </a:ext>
                  </a:extLst>
                </a:gridCol>
                <a:gridCol w="684224">
                  <a:extLst>
                    <a:ext uri="{9D8B030D-6E8A-4147-A177-3AD203B41FA5}">
                      <a16:colId xmlns:a16="http://schemas.microsoft.com/office/drawing/2014/main" val="20003"/>
                    </a:ext>
                  </a:extLst>
                </a:gridCol>
                <a:gridCol w="684224">
                  <a:extLst>
                    <a:ext uri="{9D8B030D-6E8A-4147-A177-3AD203B41FA5}">
                      <a16:colId xmlns:a16="http://schemas.microsoft.com/office/drawing/2014/main" val="20004"/>
                    </a:ext>
                  </a:extLst>
                </a:gridCol>
                <a:gridCol w="684224">
                  <a:extLst>
                    <a:ext uri="{9D8B030D-6E8A-4147-A177-3AD203B41FA5}">
                      <a16:colId xmlns:a16="http://schemas.microsoft.com/office/drawing/2014/main" val="20005"/>
                    </a:ext>
                  </a:extLst>
                </a:gridCol>
                <a:gridCol w="684224">
                  <a:extLst>
                    <a:ext uri="{9D8B030D-6E8A-4147-A177-3AD203B41FA5}">
                      <a16:colId xmlns:a16="http://schemas.microsoft.com/office/drawing/2014/main" val="20006"/>
                    </a:ext>
                  </a:extLst>
                </a:gridCol>
                <a:gridCol w="696060">
                  <a:extLst>
                    <a:ext uri="{9D8B030D-6E8A-4147-A177-3AD203B41FA5}">
                      <a16:colId xmlns:a16="http://schemas.microsoft.com/office/drawing/2014/main" val="20007"/>
                    </a:ext>
                  </a:extLst>
                </a:gridCol>
              </a:tblGrid>
              <a:tr h="370840">
                <a:tc>
                  <a:txBody>
                    <a:bodyPr/>
                    <a:lstStyle/>
                    <a:p>
                      <a:pPr algn="ctr"/>
                      <a:r>
                        <a:rPr lang="en-IN" b="1" dirty="0" smtClean="0"/>
                        <a:t>1</a:t>
                      </a:r>
                      <a:endParaRPr lang="en-IN" b="1" dirty="0"/>
                    </a:p>
                  </a:txBody>
                  <a:tcPr/>
                </a:tc>
                <a:tc>
                  <a:txBody>
                    <a:bodyPr/>
                    <a:lstStyle/>
                    <a:p>
                      <a:pPr algn="ctr"/>
                      <a:r>
                        <a:rPr lang="en-IN" b="1" dirty="0" smtClean="0"/>
                        <a:t>0</a:t>
                      </a:r>
                      <a:endParaRPr lang="en-IN" b="1" dirty="0"/>
                    </a:p>
                  </a:txBody>
                  <a:tcPr/>
                </a:tc>
                <a:tc>
                  <a:txBody>
                    <a:bodyPr/>
                    <a:lstStyle/>
                    <a:p>
                      <a:pPr algn="ctr"/>
                      <a:r>
                        <a:rPr lang="en-IN" b="1" dirty="0" smtClean="0"/>
                        <a:t>0</a:t>
                      </a:r>
                      <a:endParaRPr lang="en-IN" b="1" dirty="0"/>
                    </a:p>
                  </a:txBody>
                  <a:tcPr/>
                </a:tc>
                <a:tc>
                  <a:txBody>
                    <a:bodyPr/>
                    <a:lstStyle/>
                    <a:p>
                      <a:pPr algn="ctr"/>
                      <a:r>
                        <a:rPr lang="en-IN" b="1" dirty="0" smtClean="0"/>
                        <a:t>1</a:t>
                      </a:r>
                      <a:endParaRPr lang="en-IN" b="1" dirty="0"/>
                    </a:p>
                  </a:txBody>
                  <a:tcPr/>
                </a:tc>
                <a:tc>
                  <a:txBody>
                    <a:bodyPr/>
                    <a:lstStyle/>
                    <a:p>
                      <a:pPr algn="ctr"/>
                      <a:r>
                        <a:rPr lang="en-IN" b="1" dirty="0" smtClean="0"/>
                        <a:t>1</a:t>
                      </a:r>
                      <a:endParaRPr lang="en-IN" b="1" dirty="0"/>
                    </a:p>
                  </a:txBody>
                  <a:tcPr/>
                </a:tc>
                <a:tc>
                  <a:txBody>
                    <a:bodyPr/>
                    <a:lstStyle/>
                    <a:p>
                      <a:pPr algn="ctr"/>
                      <a:r>
                        <a:rPr lang="en-IN" b="1" dirty="0" smtClean="0"/>
                        <a:t>0</a:t>
                      </a:r>
                      <a:endParaRPr lang="en-IN" b="1" dirty="0"/>
                    </a:p>
                  </a:txBody>
                  <a:tcPr/>
                </a:tc>
                <a:tc>
                  <a:txBody>
                    <a:bodyPr/>
                    <a:lstStyle/>
                    <a:p>
                      <a:pPr algn="ctr"/>
                      <a:r>
                        <a:rPr lang="en-IN" b="1" dirty="0" smtClean="0"/>
                        <a:t>1</a:t>
                      </a:r>
                      <a:endParaRPr lang="en-IN" b="1" dirty="0"/>
                    </a:p>
                  </a:txBody>
                  <a:tcPr/>
                </a:tc>
                <a:tc>
                  <a:txBody>
                    <a:bodyPr/>
                    <a:lstStyle/>
                    <a:p>
                      <a:pPr algn="ctr"/>
                      <a:r>
                        <a:rPr lang="en-IN" b="1" dirty="0" smtClean="0"/>
                        <a:t>0</a:t>
                      </a:r>
                      <a:endParaRPr lang="en-IN" b="1" dirty="0"/>
                    </a:p>
                  </a:txBody>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15724476"/>
              </p:ext>
            </p:extLst>
          </p:nvPr>
        </p:nvGraphicFramePr>
        <p:xfrm>
          <a:off x="5789447" y="1684201"/>
          <a:ext cx="5597424" cy="370840"/>
        </p:xfrm>
        <a:graphic>
          <a:graphicData uri="http://schemas.openxmlformats.org/drawingml/2006/table">
            <a:tbl>
              <a:tblPr firstRow="1" bandRow="1"/>
              <a:tblGrid>
                <a:gridCol w="699678">
                  <a:extLst>
                    <a:ext uri="{9D8B030D-6E8A-4147-A177-3AD203B41FA5}">
                      <a16:colId xmlns:a16="http://schemas.microsoft.com/office/drawing/2014/main" val="20000"/>
                    </a:ext>
                  </a:extLst>
                </a:gridCol>
                <a:gridCol w="699678">
                  <a:extLst>
                    <a:ext uri="{9D8B030D-6E8A-4147-A177-3AD203B41FA5}">
                      <a16:colId xmlns:a16="http://schemas.microsoft.com/office/drawing/2014/main" val="20001"/>
                    </a:ext>
                  </a:extLst>
                </a:gridCol>
                <a:gridCol w="699678">
                  <a:extLst>
                    <a:ext uri="{9D8B030D-6E8A-4147-A177-3AD203B41FA5}">
                      <a16:colId xmlns:a16="http://schemas.microsoft.com/office/drawing/2014/main" val="20002"/>
                    </a:ext>
                  </a:extLst>
                </a:gridCol>
                <a:gridCol w="699678">
                  <a:extLst>
                    <a:ext uri="{9D8B030D-6E8A-4147-A177-3AD203B41FA5}">
                      <a16:colId xmlns:a16="http://schemas.microsoft.com/office/drawing/2014/main" val="20003"/>
                    </a:ext>
                  </a:extLst>
                </a:gridCol>
                <a:gridCol w="699678">
                  <a:extLst>
                    <a:ext uri="{9D8B030D-6E8A-4147-A177-3AD203B41FA5}">
                      <a16:colId xmlns:a16="http://schemas.microsoft.com/office/drawing/2014/main" val="20004"/>
                    </a:ext>
                  </a:extLst>
                </a:gridCol>
                <a:gridCol w="699678">
                  <a:extLst>
                    <a:ext uri="{9D8B030D-6E8A-4147-A177-3AD203B41FA5}">
                      <a16:colId xmlns:a16="http://schemas.microsoft.com/office/drawing/2014/main" val="20005"/>
                    </a:ext>
                  </a:extLst>
                </a:gridCol>
                <a:gridCol w="699678">
                  <a:extLst>
                    <a:ext uri="{9D8B030D-6E8A-4147-A177-3AD203B41FA5}">
                      <a16:colId xmlns:a16="http://schemas.microsoft.com/office/drawing/2014/main" val="20006"/>
                    </a:ext>
                  </a:extLst>
                </a:gridCol>
                <a:gridCol w="699678">
                  <a:extLst>
                    <a:ext uri="{9D8B030D-6E8A-4147-A177-3AD203B41FA5}">
                      <a16:colId xmlns:a16="http://schemas.microsoft.com/office/drawing/2014/main" val="20007"/>
                    </a:ext>
                  </a:extLst>
                </a:gridCol>
              </a:tblGrid>
              <a:tr h="370840">
                <a:tc>
                  <a:txBody>
                    <a:bodyPr/>
                    <a:lstStyle/>
                    <a:p>
                      <a:pPr algn="ctr"/>
                      <a:r>
                        <a:rPr lang="en-IN" dirty="0" smtClean="0"/>
                        <a:t>D7</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D6</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D5</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D4</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D3</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D2</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D1</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D0</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ectangle 5"/>
          <p:cNvSpPr/>
          <p:nvPr/>
        </p:nvSpPr>
        <p:spPr>
          <a:xfrm>
            <a:off x="6065844" y="171031"/>
            <a:ext cx="2620955" cy="400110"/>
          </a:xfrm>
          <a:prstGeom prst="rect">
            <a:avLst/>
          </a:prstGeom>
        </p:spPr>
        <p:txBody>
          <a:bodyPr wrap="square">
            <a:spAutoFit/>
          </a:bodyPr>
          <a:lstStyle/>
          <a:p>
            <a:r>
              <a:rPr lang="en-US" sz="2000" b="1" dirty="0" smtClean="0">
                <a:solidFill>
                  <a:srgbClr val="FF0000"/>
                </a:solidFill>
              </a:rPr>
              <a:t>Examples:</a:t>
            </a:r>
            <a:endParaRPr lang="en-IN" sz="2000" b="1" dirty="0"/>
          </a:p>
        </p:txBody>
      </p:sp>
      <p:sp>
        <p:nvSpPr>
          <p:cNvPr id="7" name="Rectangle 6"/>
          <p:cNvSpPr/>
          <p:nvPr/>
        </p:nvSpPr>
        <p:spPr>
          <a:xfrm>
            <a:off x="5883984" y="606983"/>
            <a:ext cx="5666231" cy="1077218"/>
          </a:xfrm>
          <a:prstGeom prst="rect">
            <a:avLst/>
          </a:prstGeom>
        </p:spPr>
        <p:txBody>
          <a:bodyPr wrap="square">
            <a:spAutoFit/>
          </a:bodyPr>
          <a:lstStyle/>
          <a:p>
            <a:r>
              <a:rPr lang="en-US" sz="1600" dirty="0" smtClean="0"/>
              <a:t>Write a program to transfer 25H to an o/p device which is connected with Port A. Port B and Port C  both are i/p ports. All three ports are in mode 0. Assume port addresses as follows: PA = 13H, PB = 14H, PC= 15H, CWR = 16H </a:t>
            </a:r>
          </a:p>
        </p:txBody>
      </p:sp>
      <p:sp>
        <p:nvSpPr>
          <p:cNvPr id="2" name="Rectangle 1"/>
          <p:cNvSpPr/>
          <p:nvPr/>
        </p:nvSpPr>
        <p:spPr>
          <a:xfrm>
            <a:off x="11373724" y="2079768"/>
            <a:ext cx="352982" cy="369332"/>
          </a:xfrm>
          <a:prstGeom prst="rect">
            <a:avLst/>
          </a:prstGeom>
        </p:spPr>
        <p:txBody>
          <a:bodyPr wrap="none">
            <a:spAutoFit/>
          </a:bodyPr>
          <a:lstStyle/>
          <a:p>
            <a:r>
              <a:rPr lang="en-US" dirty="0"/>
              <a:t>= </a:t>
            </a:r>
            <a:endParaRPr lang="en-IN" dirty="0"/>
          </a:p>
        </p:txBody>
      </p:sp>
      <p:sp>
        <p:nvSpPr>
          <p:cNvPr id="9" name="Rectangle 8"/>
          <p:cNvSpPr/>
          <p:nvPr/>
        </p:nvSpPr>
        <p:spPr>
          <a:xfrm>
            <a:off x="11616351" y="2075288"/>
            <a:ext cx="494046" cy="369332"/>
          </a:xfrm>
          <a:prstGeom prst="rect">
            <a:avLst/>
          </a:prstGeom>
        </p:spPr>
        <p:txBody>
          <a:bodyPr wrap="none">
            <a:spAutoFit/>
          </a:bodyPr>
          <a:lstStyle/>
          <a:p>
            <a:r>
              <a:rPr lang="en-US" b="1" dirty="0" smtClean="0"/>
              <a:t>9A </a:t>
            </a:r>
            <a:endParaRPr lang="en-IN" b="1" dirty="0"/>
          </a:p>
        </p:txBody>
      </p:sp>
      <p:sp>
        <p:nvSpPr>
          <p:cNvPr id="10" name="Rectangle 9"/>
          <p:cNvSpPr/>
          <p:nvPr/>
        </p:nvSpPr>
        <p:spPr>
          <a:xfrm>
            <a:off x="5989822" y="2674447"/>
            <a:ext cx="5666231" cy="1323439"/>
          </a:xfrm>
          <a:prstGeom prst="rect">
            <a:avLst/>
          </a:prstGeom>
        </p:spPr>
        <p:txBody>
          <a:bodyPr wrap="square">
            <a:spAutoFit/>
          </a:bodyPr>
          <a:lstStyle/>
          <a:p>
            <a:r>
              <a:rPr lang="en-US" sz="1600" dirty="0" smtClean="0"/>
              <a:t>MOV  AL, 9AH</a:t>
            </a:r>
          </a:p>
          <a:p>
            <a:r>
              <a:rPr lang="en-US" sz="1600" dirty="0" smtClean="0"/>
              <a:t>OUT 16H, AL</a:t>
            </a:r>
          </a:p>
          <a:p>
            <a:r>
              <a:rPr lang="en-US" sz="1600" dirty="0" smtClean="0"/>
              <a:t>MOV AL, 25H</a:t>
            </a:r>
          </a:p>
          <a:p>
            <a:r>
              <a:rPr lang="en-US" sz="1600" dirty="0" smtClean="0"/>
              <a:t>OUT 13 H ,AL</a:t>
            </a:r>
          </a:p>
          <a:p>
            <a:endParaRPr lang="en-US" sz="1600" dirty="0" smtClean="0"/>
          </a:p>
        </p:txBody>
      </p:sp>
    </p:spTree>
    <p:extLst>
      <p:ext uri="{BB962C8B-B14F-4D97-AF65-F5344CB8AC3E}">
        <p14:creationId xmlns:p14="http://schemas.microsoft.com/office/powerpoint/2010/main" val="400290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95" y="104687"/>
            <a:ext cx="5624183"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15248"/>
            <a:ext cx="6111681" cy="4442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4"/>
          <a:stretch>
            <a:fillRect/>
          </a:stretch>
        </p:blipFill>
        <p:spPr>
          <a:xfrm>
            <a:off x="6075478" y="2005470"/>
            <a:ext cx="5559135" cy="4741101"/>
          </a:xfrm>
          <a:prstGeom prst="rect">
            <a:avLst/>
          </a:prstGeom>
        </p:spPr>
      </p:pic>
      <p:sp>
        <p:nvSpPr>
          <p:cNvPr id="6" name="Rectangle 5"/>
          <p:cNvSpPr/>
          <p:nvPr/>
        </p:nvSpPr>
        <p:spPr>
          <a:xfrm>
            <a:off x="108395" y="622181"/>
            <a:ext cx="10626437" cy="1477328"/>
          </a:xfrm>
          <a:prstGeom prst="rect">
            <a:avLst/>
          </a:prstGeom>
        </p:spPr>
        <p:txBody>
          <a:bodyPr wrap="square">
            <a:spAutoFit/>
          </a:bodyPr>
          <a:lstStyle/>
          <a:p>
            <a:pPr>
              <a:buFont typeface="Arial" panose="020B0604020202020204" pitchFamily="34" charset="0"/>
              <a:buChar char="•"/>
            </a:pPr>
            <a:r>
              <a:rPr lang="en-IN" dirty="0">
                <a:solidFill>
                  <a:srgbClr val="333333"/>
                </a:solidFill>
                <a:latin typeface="Source Sans Pro"/>
              </a:rPr>
              <a:t>BSR Mode (BSR Command) is only applicable for Port C. In this Mode the individual bits of Port C can be set or reset. This is very useful as it provides 8 individually controllable lines which can be used while interfacing with devices like an A to D Converter or a 7-segment display etc.</a:t>
            </a:r>
          </a:p>
          <a:p>
            <a:pPr>
              <a:buFont typeface="Arial" panose="020B0604020202020204" pitchFamily="34" charset="0"/>
              <a:buChar char="•"/>
            </a:pPr>
            <a:r>
              <a:rPr lang="en-IN" dirty="0">
                <a:solidFill>
                  <a:srgbClr val="333333"/>
                </a:solidFill>
                <a:latin typeface="Source Sans Pro"/>
              </a:rPr>
              <a:t>The individual bit is selected and Set/reset through the control word. Since the D7 bit of the Control Word is 0, the BSR operation will not affect the I/O operations of 8255.</a:t>
            </a:r>
            <a:endParaRPr lang="en-IN" b="0" i="0" dirty="0">
              <a:solidFill>
                <a:srgbClr val="333333"/>
              </a:solidFill>
              <a:effectLst/>
              <a:latin typeface="Source Sans Pro"/>
            </a:endParaRPr>
          </a:p>
        </p:txBody>
      </p:sp>
    </p:spTree>
    <p:extLst>
      <p:ext uri="{BB962C8B-B14F-4D97-AF65-F5344CB8AC3E}">
        <p14:creationId xmlns:p14="http://schemas.microsoft.com/office/powerpoint/2010/main" val="3068197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111" y="677862"/>
            <a:ext cx="9133995" cy="4777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655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077" y="189780"/>
            <a:ext cx="6847935" cy="626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368"/>
            <a:ext cx="5814204" cy="6498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969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8508" y="193036"/>
            <a:ext cx="2620955" cy="584775"/>
          </a:xfrm>
          <a:prstGeom prst="rect">
            <a:avLst/>
          </a:prstGeom>
        </p:spPr>
        <p:txBody>
          <a:bodyPr wrap="square">
            <a:spAutoFit/>
          </a:bodyPr>
          <a:lstStyle/>
          <a:p>
            <a:r>
              <a:rPr lang="en-US" sz="3200" b="1" u="sng" dirty="0" smtClean="0">
                <a:solidFill>
                  <a:srgbClr val="FF0000"/>
                </a:solidFill>
              </a:rPr>
              <a:t>8255 modes : </a:t>
            </a:r>
            <a:endParaRPr lang="en-IN" sz="3200" b="1" u="sng" dirty="0"/>
          </a:p>
        </p:txBody>
      </p:sp>
      <p:sp>
        <p:nvSpPr>
          <p:cNvPr id="6" name="Rectangle 5"/>
          <p:cNvSpPr/>
          <p:nvPr/>
        </p:nvSpPr>
        <p:spPr>
          <a:xfrm>
            <a:off x="159463" y="1830148"/>
            <a:ext cx="4503903" cy="523220"/>
          </a:xfrm>
          <a:prstGeom prst="rect">
            <a:avLst/>
          </a:prstGeom>
        </p:spPr>
        <p:txBody>
          <a:bodyPr wrap="square">
            <a:spAutoFit/>
          </a:bodyPr>
          <a:lstStyle/>
          <a:p>
            <a:pPr>
              <a:defRPr/>
            </a:pPr>
            <a:r>
              <a:rPr lang="en-IN" sz="2800" b="1" dirty="0" smtClean="0"/>
              <a:t>2.    M1 Handshake </a:t>
            </a:r>
            <a:r>
              <a:rPr lang="en-IN" sz="2800" b="1" dirty="0"/>
              <a:t>I/O</a:t>
            </a:r>
          </a:p>
        </p:txBody>
      </p:sp>
      <p:sp>
        <p:nvSpPr>
          <p:cNvPr id="7" name="Rectangle 6"/>
          <p:cNvSpPr/>
          <p:nvPr/>
        </p:nvSpPr>
        <p:spPr>
          <a:xfrm>
            <a:off x="148162" y="1112917"/>
            <a:ext cx="8849189" cy="523220"/>
          </a:xfrm>
          <a:prstGeom prst="rect">
            <a:avLst/>
          </a:prstGeom>
        </p:spPr>
        <p:txBody>
          <a:bodyPr wrap="square">
            <a:spAutoFit/>
          </a:bodyPr>
          <a:lstStyle/>
          <a:p>
            <a:r>
              <a:rPr lang="en-US" sz="2800" b="1" dirty="0" smtClean="0"/>
              <a:t>1.    M0  Simple</a:t>
            </a:r>
            <a:endParaRPr lang="en-US" sz="2800" b="1" dirty="0"/>
          </a:p>
        </p:txBody>
      </p:sp>
      <p:sp>
        <p:nvSpPr>
          <p:cNvPr id="8" name="Rectangle 7"/>
          <p:cNvSpPr/>
          <p:nvPr/>
        </p:nvSpPr>
        <p:spPr>
          <a:xfrm>
            <a:off x="175973" y="2494598"/>
            <a:ext cx="5956452" cy="523220"/>
          </a:xfrm>
          <a:prstGeom prst="rect">
            <a:avLst/>
          </a:prstGeom>
        </p:spPr>
        <p:txBody>
          <a:bodyPr wrap="square">
            <a:spAutoFit/>
          </a:bodyPr>
          <a:lstStyle/>
          <a:p>
            <a:pPr>
              <a:defRPr/>
            </a:pPr>
            <a:r>
              <a:rPr lang="en-IN" sz="2800" b="1" dirty="0" smtClean="0"/>
              <a:t>3.    M2 Bi-directional handshake</a:t>
            </a:r>
            <a:endParaRPr lang="en-IN" sz="2800" b="1" dirty="0"/>
          </a:p>
        </p:txBody>
      </p:sp>
      <p:sp>
        <p:nvSpPr>
          <p:cNvPr id="2" name="Rectangle 1"/>
          <p:cNvSpPr/>
          <p:nvPr/>
        </p:nvSpPr>
        <p:spPr>
          <a:xfrm>
            <a:off x="2612661" y="1204926"/>
            <a:ext cx="2762744" cy="369332"/>
          </a:xfrm>
          <a:prstGeom prst="rect">
            <a:avLst/>
          </a:prstGeom>
        </p:spPr>
        <p:txBody>
          <a:bodyPr wrap="none">
            <a:spAutoFit/>
          </a:bodyPr>
          <a:lstStyle/>
          <a:p>
            <a:pPr algn="ctr"/>
            <a:r>
              <a:rPr lang="en-US" b="1" dirty="0" smtClean="0">
                <a:solidFill>
                  <a:srgbClr val="FF0000"/>
                </a:solidFill>
              </a:rPr>
              <a:t>Port A , Port B, Port C  : I/O</a:t>
            </a:r>
            <a:endParaRPr lang="en-US" b="1" dirty="0">
              <a:solidFill>
                <a:srgbClr val="FF0000"/>
              </a:solidFill>
            </a:endParaRPr>
          </a:p>
        </p:txBody>
      </p:sp>
      <p:sp>
        <p:nvSpPr>
          <p:cNvPr id="10" name="Rectangle 9"/>
          <p:cNvSpPr/>
          <p:nvPr/>
        </p:nvSpPr>
        <p:spPr>
          <a:xfrm>
            <a:off x="5535050" y="1191924"/>
            <a:ext cx="1747594" cy="369332"/>
          </a:xfrm>
          <a:prstGeom prst="rect">
            <a:avLst/>
          </a:prstGeom>
        </p:spPr>
        <p:txBody>
          <a:bodyPr wrap="none">
            <a:spAutoFit/>
          </a:bodyPr>
          <a:lstStyle/>
          <a:p>
            <a:pPr algn="ctr"/>
            <a:r>
              <a:rPr lang="en-US" b="1" dirty="0" smtClean="0">
                <a:solidFill>
                  <a:srgbClr val="FF0000"/>
                </a:solidFill>
              </a:rPr>
              <a:t>No Handshaking</a:t>
            </a:r>
            <a:endParaRPr lang="en-US" b="1" dirty="0">
              <a:solidFill>
                <a:srgbClr val="FF0000"/>
              </a:solidFill>
            </a:endParaRPr>
          </a:p>
        </p:txBody>
      </p:sp>
      <p:sp>
        <p:nvSpPr>
          <p:cNvPr id="11" name="Rectangle 10"/>
          <p:cNvSpPr/>
          <p:nvPr/>
        </p:nvSpPr>
        <p:spPr>
          <a:xfrm>
            <a:off x="3809531" y="1907092"/>
            <a:ext cx="2073581" cy="369332"/>
          </a:xfrm>
          <a:prstGeom prst="rect">
            <a:avLst/>
          </a:prstGeom>
        </p:spPr>
        <p:txBody>
          <a:bodyPr wrap="none">
            <a:spAutoFit/>
          </a:bodyPr>
          <a:lstStyle/>
          <a:p>
            <a:pPr algn="ctr"/>
            <a:r>
              <a:rPr lang="en-US" b="1" dirty="0" smtClean="0">
                <a:solidFill>
                  <a:srgbClr val="FF0000"/>
                </a:solidFill>
              </a:rPr>
              <a:t>Port A , Port B  : I/O</a:t>
            </a:r>
            <a:endParaRPr lang="en-US" b="1" dirty="0">
              <a:solidFill>
                <a:srgbClr val="FF0000"/>
              </a:solidFill>
            </a:endParaRPr>
          </a:p>
        </p:txBody>
      </p:sp>
      <p:sp>
        <p:nvSpPr>
          <p:cNvPr id="12" name="Rectangle 11"/>
          <p:cNvSpPr/>
          <p:nvPr/>
        </p:nvSpPr>
        <p:spPr>
          <a:xfrm>
            <a:off x="5883112" y="1907092"/>
            <a:ext cx="2535759" cy="369332"/>
          </a:xfrm>
          <a:prstGeom prst="rect">
            <a:avLst/>
          </a:prstGeom>
        </p:spPr>
        <p:txBody>
          <a:bodyPr wrap="none">
            <a:spAutoFit/>
          </a:bodyPr>
          <a:lstStyle/>
          <a:p>
            <a:pPr algn="ctr"/>
            <a:r>
              <a:rPr lang="en-US" b="1" dirty="0" smtClean="0">
                <a:solidFill>
                  <a:srgbClr val="FF0000"/>
                </a:solidFill>
              </a:rPr>
              <a:t>Handshaking with Port C</a:t>
            </a:r>
            <a:endParaRPr lang="en-US" b="1" dirty="0">
              <a:solidFill>
                <a:srgbClr val="FF0000"/>
              </a:solidFill>
            </a:endParaRPr>
          </a:p>
        </p:txBody>
      </p:sp>
      <p:sp>
        <p:nvSpPr>
          <p:cNvPr id="13" name="Rectangle 12"/>
          <p:cNvSpPr/>
          <p:nvPr/>
        </p:nvSpPr>
        <p:spPr>
          <a:xfrm>
            <a:off x="5222771" y="2596688"/>
            <a:ext cx="1320682" cy="369332"/>
          </a:xfrm>
          <a:prstGeom prst="rect">
            <a:avLst/>
          </a:prstGeom>
        </p:spPr>
        <p:txBody>
          <a:bodyPr wrap="none">
            <a:spAutoFit/>
          </a:bodyPr>
          <a:lstStyle/>
          <a:p>
            <a:pPr algn="ctr"/>
            <a:r>
              <a:rPr lang="en-US" b="1" dirty="0" smtClean="0">
                <a:solidFill>
                  <a:srgbClr val="FF0000"/>
                </a:solidFill>
              </a:rPr>
              <a:t>Port A  : I/O</a:t>
            </a:r>
            <a:endParaRPr lang="en-US" b="1" dirty="0">
              <a:solidFill>
                <a:srgbClr val="FF0000"/>
              </a:solidFill>
            </a:endParaRPr>
          </a:p>
        </p:txBody>
      </p:sp>
      <p:sp>
        <p:nvSpPr>
          <p:cNvPr id="14" name="Rectangle 13"/>
          <p:cNvSpPr/>
          <p:nvPr/>
        </p:nvSpPr>
        <p:spPr>
          <a:xfrm>
            <a:off x="6639361" y="2571542"/>
            <a:ext cx="2535759" cy="369332"/>
          </a:xfrm>
          <a:prstGeom prst="rect">
            <a:avLst/>
          </a:prstGeom>
        </p:spPr>
        <p:txBody>
          <a:bodyPr wrap="none">
            <a:spAutoFit/>
          </a:bodyPr>
          <a:lstStyle/>
          <a:p>
            <a:pPr algn="ctr"/>
            <a:r>
              <a:rPr lang="en-US" b="1" dirty="0" smtClean="0">
                <a:solidFill>
                  <a:srgbClr val="FF0000"/>
                </a:solidFill>
              </a:rPr>
              <a:t>Handshaking with Port C</a:t>
            </a:r>
            <a:endParaRPr lang="en-US" b="1" dirty="0">
              <a:solidFill>
                <a:srgbClr val="FF0000"/>
              </a:solidFill>
            </a:endParaRPr>
          </a:p>
        </p:txBody>
      </p:sp>
    </p:spTree>
    <p:extLst>
      <p:ext uri="{BB962C8B-B14F-4D97-AF65-F5344CB8AC3E}">
        <p14:creationId xmlns:p14="http://schemas.microsoft.com/office/powerpoint/2010/main" val="14934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10" grpId="0"/>
      <p:bldP spid="11" grpId="0"/>
      <p:bldP spid="12"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161" y="65610"/>
            <a:ext cx="8849189" cy="523220"/>
          </a:xfrm>
          <a:prstGeom prst="rect">
            <a:avLst/>
          </a:prstGeom>
        </p:spPr>
        <p:txBody>
          <a:bodyPr wrap="square">
            <a:spAutoFit/>
          </a:bodyPr>
          <a:lstStyle/>
          <a:p>
            <a:r>
              <a:rPr lang="en-US" sz="2800" b="1" dirty="0" smtClean="0"/>
              <a:t>1.    M0  Simple</a:t>
            </a:r>
            <a:endParaRPr lang="en-US" sz="2800" b="1" dirty="0"/>
          </a:p>
        </p:txBody>
      </p:sp>
      <p:sp>
        <p:nvSpPr>
          <p:cNvPr id="5" name="Rectangle 4"/>
          <p:cNvSpPr/>
          <p:nvPr/>
        </p:nvSpPr>
        <p:spPr>
          <a:xfrm>
            <a:off x="2681673" y="151043"/>
            <a:ext cx="2762744" cy="369332"/>
          </a:xfrm>
          <a:prstGeom prst="rect">
            <a:avLst/>
          </a:prstGeom>
        </p:spPr>
        <p:txBody>
          <a:bodyPr wrap="none">
            <a:spAutoFit/>
          </a:bodyPr>
          <a:lstStyle/>
          <a:p>
            <a:pPr algn="ctr"/>
            <a:r>
              <a:rPr lang="en-US" b="1" dirty="0" smtClean="0">
                <a:solidFill>
                  <a:srgbClr val="FF0000"/>
                </a:solidFill>
              </a:rPr>
              <a:t>Port A , Port B, Port C  : I/O</a:t>
            </a:r>
            <a:endParaRPr lang="en-US" b="1" dirty="0">
              <a:solidFill>
                <a:srgbClr val="FF0000"/>
              </a:solidFill>
            </a:endParaRPr>
          </a:p>
        </p:txBody>
      </p:sp>
      <p:sp>
        <p:nvSpPr>
          <p:cNvPr id="6" name="Rectangle 5"/>
          <p:cNvSpPr/>
          <p:nvPr/>
        </p:nvSpPr>
        <p:spPr>
          <a:xfrm>
            <a:off x="5444417" y="151043"/>
            <a:ext cx="1747594" cy="369332"/>
          </a:xfrm>
          <a:prstGeom prst="rect">
            <a:avLst/>
          </a:prstGeom>
        </p:spPr>
        <p:txBody>
          <a:bodyPr wrap="none">
            <a:spAutoFit/>
          </a:bodyPr>
          <a:lstStyle/>
          <a:p>
            <a:pPr algn="ctr"/>
            <a:r>
              <a:rPr lang="en-US" b="1" dirty="0" smtClean="0">
                <a:solidFill>
                  <a:srgbClr val="FF0000"/>
                </a:solidFill>
              </a:rPr>
              <a:t>No Handshaking</a:t>
            </a:r>
            <a:endParaRPr lang="en-US" b="1"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61" y="923809"/>
            <a:ext cx="10106032" cy="3752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0190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Operating Mode 0 [ Simple Mode ]</a:t>
            </a:r>
            <a:br>
              <a:rPr lang="en-US" b="1" dirty="0"/>
            </a:br>
            <a:endParaRPr lang="en-IN" dirty="0"/>
          </a:p>
        </p:txBody>
      </p:sp>
      <p:sp>
        <p:nvSpPr>
          <p:cNvPr id="3" name="Content Placeholder 2"/>
          <p:cNvSpPr>
            <a:spLocks noGrp="1"/>
          </p:cNvSpPr>
          <p:nvPr>
            <p:ph idx="1"/>
          </p:nvPr>
        </p:nvSpPr>
        <p:spPr/>
        <p:txBody>
          <a:bodyPr/>
          <a:lstStyle/>
          <a:p>
            <a:pPr fontAlgn="base"/>
            <a:r>
              <a:rPr lang="en-US" dirty="0" smtClean="0"/>
              <a:t>It </a:t>
            </a:r>
            <a:r>
              <a:rPr lang="en-US" dirty="0"/>
              <a:t>is a normal mode of data transfer. </a:t>
            </a:r>
          </a:p>
          <a:p>
            <a:pPr fontAlgn="base"/>
            <a:r>
              <a:rPr lang="en-US" dirty="0"/>
              <a:t>All 3 ports are available for data transfer.</a:t>
            </a:r>
            <a:br>
              <a:rPr lang="en-US" dirty="0"/>
            </a:br>
            <a:r>
              <a:rPr lang="en-US" dirty="0"/>
              <a:t>Port A, B will be used as 2 8-bit ports and Port C is used as 2 4-bit ports. </a:t>
            </a:r>
          </a:p>
          <a:p>
            <a:pPr fontAlgn="base"/>
            <a:r>
              <a:rPr lang="en-US" dirty="0"/>
              <a:t>It is less reliable because of no handshaking.</a:t>
            </a:r>
          </a:p>
          <a:p>
            <a:pPr fontAlgn="base"/>
            <a:r>
              <a:rPr lang="en-US" dirty="0"/>
              <a:t>Here slower devices cannot be interfaced easily</a:t>
            </a:r>
          </a:p>
          <a:p>
            <a:endParaRPr lang="en-IN" dirty="0"/>
          </a:p>
        </p:txBody>
      </p:sp>
    </p:spTree>
    <p:extLst>
      <p:ext uri="{BB962C8B-B14F-4D97-AF65-F5344CB8AC3E}">
        <p14:creationId xmlns:p14="http://schemas.microsoft.com/office/powerpoint/2010/main" val="311680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Mode 1 [ Input Handshaking ]</a:t>
            </a:r>
            <a:endParaRPr lang="en-US" b="1"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Mode </a:t>
            </a:r>
            <a:r>
              <a:rPr lang="en-US" dirty="0"/>
              <a:t>1 is unidirectional handshaking, which means either handshaking can be done for input devices or output devices only. </a:t>
            </a:r>
            <a:endParaRPr lang="en-US" dirty="0" smtClean="0"/>
          </a:p>
          <a:p>
            <a:pPr fontAlgn="base"/>
            <a:r>
              <a:rPr lang="en-US" dirty="0" smtClean="0"/>
              <a:t>In </a:t>
            </a:r>
            <a:r>
              <a:rPr lang="en-US" dirty="0"/>
              <a:t>traditional CPUs, there were separate ports only for keyboard, mouse….. Which means the keyboard port could be only used for keyboard only</a:t>
            </a:r>
            <a:r>
              <a:rPr lang="en-US" dirty="0" smtClean="0"/>
              <a:t>.</a:t>
            </a:r>
          </a:p>
          <a:p>
            <a:pPr fontAlgn="base"/>
            <a:r>
              <a:rPr lang="en-US" dirty="0" smtClean="0"/>
              <a:t> </a:t>
            </a:r>
            <a:r>
              <a:rPr lang="en-US" dirty="0"/>
              <a:t>In present day computers, USB ( universal serial bus ) is used, which is bidirectional handshaking. Here there are 4 signal pins, but in architecture we have seen RD pin is already attached to the control pin. </a:t>
            </a:r>
            <a:endParaRPr lang="en-US" dirty="0" smtClean="0"/>
          </a:p>
          <a:p>
            <a:pPr fontAlgn="base"/>
            <a:r>
              <a:rPr lang="en-US" dirty="0" smtClean="0"/>
              <a:t>So </a:t>
            </a:r>
            <a:r>
              <a:rPr lang="en-US" dirty="0"/>
              <a:t>we need 3 pins from Port C for handshaking. This was second operating modes of 8255 PPI.</a:t>
            </a:r>
          </a:p>
          <a:p>
            <a:r>
              <a:rPr lang="en-US" dirty="0"/>
              <a:t/>
            </a:r>
            <a:br>
              <a:rPr lang="en-US" dirty="0"/>
            </a:br>
            <a:endParaRPr lang="en-IN" dirty="0"/>
          </a:p>
        </p:txBody>
      </p:sp>
    </p:spTree>
    <p:extLst>
      <p:ext uri="{BB962C8B-B14F-4D97-AF65-F5344CB8AC3E}">
        <p14:creationId xmlns:p14="http://schemas.microsoft.com/office/powerpoint/2010/main" val="561303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2" name="Picture 4" descr="Operating mode - 1 of 8255 PP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7004" y="1825625"/>
            <a:ext cx="1043799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293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8255A</a:t>
            </a:r>
            <a:endParaRPr lang="en-US" dirty="0"/>
          </a:p>
        </p:txBody>
      </p:sp>
      <p:sp>
        <p:nvSpPr>
          <p:cNvPr id="3" name="Content Placeholder 2"/>
          <p:cNvSpPr>
            <a:spLocks noGrp="1"/>
          </p:cNvSpPr>
          <p:nvPr>
            <p:ph idx="1"/>
          </p:nvPr>
        </p:nvSpPr>
        <p:spPr/>
        <p:txBody>
          <a:bodyPr/>
          <a:lstStyle/>
          <a:p>
            <a:r>
              <a:rPr lang="en-US" dirty="0" smtClean="0"/>
              <a:t>The </a:t>
            </a:r>
            <a:r>
              <a:rPr lang="en-US" dirty="0"/>
              <a:t>prominent features of 8255A are as follows −</a:t>
            </a:r>
          </a:p>
          <a:p>
            <a:r>
              <a:rPr lang="en-US" dirty="0"/>
              <a:t>It consists of 3 8-bit IO ports i.e. PA, PB, and PC.</a:t>
            </a:r>
          </a:p>
          <a:p>
            <a:r>
              <a:rPr lang="en-US" dirty="0"/>
              <a:t>Address/data bus must be externally </a:t>
            </a:r>
            <a:r>
              <a:rPr lang="en-US" dirty="0" err="1"/>
              <a:t>demux'd</a:t>
            </a:r>
            <a:r>
              <a:rPr lang="en-US" dirty="0"/>
              <a:t>.</a:t>
            </a:r>
          </a:p>
          <a:p>
            <a:r>
              <a:rPr lang="en-US" dirty="0"/>
              <a:t>It is TTL compatible.</a:t>
            </a:r>
          </a:p>
          <a:p>
            <a:r>
              <a:rPr lang="en-US" dirty="0"/>
              <a:t>It has improved DC driving capability.</a:t>
            </a:r>
          </a:p>
          <a:p>
            <a:endParaRPr lang="en-IN" dirty="0"/>
          </a:p>
        </p:txBody>
      </p:sp>
    </p:spTree>
    <p:extLst>
      <p:ext uri="{BB962C8B-B14F-4D97-AF65-F5344CB8AC3E}">
        <p14:creationId xmlns:p14="http://schemas.microsoft.com/office/powerpoint/2010/main" val="3298705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744583"/>
            <a:ext cx="10530840" cy="5432380"/>
          </a:xfrm>
        </p:spPr>
        <p:txBody>
          <a:bodyPr>
            <a:normAutofit/>
          </a:bodyPr>
          <a:lstStyle/>
          <a:p>
            <a:pPr fontAlgn="base"/>
            <a:r>
              <a:rPr lang="en-US" dirty="0"/>
              <a:t>Input device gives STB signal ( active low ) to 8255 before sending data. If 8255 already has some data, then it doesn’t allow the Input device to send data. </a:t>
            </a:r>
          </a:p>
          <a:p>
            <a:pPr fontAlgn="base"/>
            <a:r>
              <a:rPr lang="en-US" dirty="0"/>
              <a:t>8255 accepts data and stores it in the input buffer register. As soon as it receives the data, it gives an IBF signal ( input buffer is full ) . If IBF = 1, it does not allow any other data to enter 8255 PPI. </a:t>
            </a:r>
          </a:p>
          <a:p>
            <a:pPr fontAlgn="base"/>
            <a:r>
              <a:rPr lang="en-US" dirty="0"/>
              <a:t>Now 8255 has data that should be sent to 8086. It makes INTR high, which means it is interrupting the processor.</a:t>
            </a:r>
          </a:p>
          <a:p>
            <a:pPr fontAlgn="base"/>
            <a:r>
              <a:rPr lang="en-US" dirty="0"/>
              <a:t>Whenever the processor is free, it services this INTR. Then the Processor sends an RD ( active low ) signal and makes data transfer via data bus. </a:t>
            </a:r>
          </a:p>
          <a:p>
            <a:pPr fontAlgn="base"/>
            <a:r>
              <a:rPr lang="en-US" dirty="0"/>
              <a:t>As soon as the RD signal is given , INTR gets low. </a:t>
            </a:r>
          </a:p>
          <a:p>
            <a:endParaRPr lang="en-IN" dirty="0"/>
          </a:p>
        </p:txBody>
      </p:sp>
    </p:spTree>
    <p:extLst>
      <p:ext uri="{BB962C8B-B14F-4D97-AF65-F5344CB8AC3E}">
        <p14:creationId xmlns:p14="http://schemas.microsoft.com/office/powerpoint/2010/main" val="338825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Complete stepwise handshaking :</a:t>
            </a:r>
            <a:r>
              <a:rPr lang="en-US" dirty="0"/>
              <a:t/>
            </a:r>
            <a:br>
              <a:rPr lang="en-US" dirty="0"/>
            </a:br>
            <a:endParaRPr lang="en-IN" dirty="0"/>
          </a:p>
        </p:txBody>
      </p:sp>
      <p:sp>
        <p:nvSpPr>
          <p:cNvPr id="3" name="Content Placeholder 2"/>
          <p:cNvSpPr>
            <a:spLocks noGrp="1"/>
          </p:cNvSpPr>
          <p:nvPr>
            <p:ph idx="1"/>
          </p:nvPr>
        </p:nvSpPr>
        <p:spPr/>
        <p:txBody>
          <a:bodyPr/>
          <a:lstStyle/>
          <a:p>
            <a:pPr fontAlgn="base"/>
            <a:r>
              <a:rPr lang="en-US" dirty="0" smtClean="0"/>
              <a:t>STB </a:t>
            </a:r>
            <a:r>
              <a:rPr lang="en-US" dirty="0"/>
              <a:t>( active low ) goes low.</a:t>
            </a:r>
          </a:p>
          <a:p>
            <a:pPr fontAlgn="base"/>
            <a:r>
              <a:rPr lang="en-US" dirty="0"/>
              <a:t>IBF goes high</a:t>
            </a:r>
            <a:r>
              <a:rPr lang="en-US" dirty="0" smtClean="0"/>
              <a:t>.</a:t>
            </a:r>
            <a:r>
              <a:rPr lang="en-US" dirty="0"/>
              <a:t> </a:t>
            </a:r>
            <a:r>
              <a:rPr lang="en-US" dirty="0" smtClean="0"/>
              <a:t>(</a:t>
            </a:r>
            <a:r>
              <a:rPr lang="en-US" dirty="0"/>
              <a:t> IBF = 1, it does not allow any other data to enter 8255 PPI</a:t>
            </a:r>
            <a:r>
              <a:rPr lang="en-US" dirty="0" smtClean="0"/>
              <a:t>.)</a:t>
            </a:r>
            <a:endParaRPr lang="en-US" dirty="0"/>
          </a:p>
          <a:p>
            <a:pPr fontAlgn="base"/>
            <a:r>
              <a:rPr lang="en-US" dirty="0"/>
              <a:t>INTR goes high.</a:t>
            </a:r>
          </a:p>
          <a:p>
            <a:pPr fontAlgn="base"/>
            <a:r>
              <a:rPr lang="en-US" dirty="0"/>
              <a:t>RD ( active low ) goes low.</a:t>
            </a:r>
          </a:p>
          <a:p>
            <a:pPr fontAlgn="base"/>
            <a:r>
              <a:rPr lang="en-US" dirty="0"/>
              <a:t>INTR goes low.</a:t>
            </a:r>
          </a:p>
          <a:p>
            <a:pPr fontAlgn="base"/>
            <a:r>
              <a:rPr lang="en-US" dirty="0"/>
              <a:t>RD ( active low ) goes high.</a:t>
            </a:r>
          </a:p>
          <a:p>
            <a:pPr fontAlgn="base"/>
            <a:r>
              <a:rPr lang="en-US" dirty="0"/>
              <a:t>IBF goes low</a:t>
            </a:r>
            <a:r>
              <a:rPr lang="en-US" dirty="0" smtClean="0"/>
              <a:t>.(Input buffer full)</a:t>
            </a:r>
            <a:endParaRPr lang="en-US" dirty="0"/>
          </a:p>
          <a:p>
            <a:endParaRPr lang="en-IN" dirty="0"/>
          </a:p>
        </p:txBody>
      </p:sp>
    </p:spTree>
    <p:extLst>
      <p:ext uri="{BB962C8B-B14F-4D97-AF65-F5344CB8AC3E}">
        <p14:creationId xmlns:p14="http://schemas.microsoft.com/office/powerpoint/2010/main" val="3926818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369731" cy="1894749"/>
          </a:xfrm>
        </p:spPr>
        <p:txBody>
          <a:bodyPr>
            <a:normAutofit fontScale="90000"/>
          </a:bodyPr>
          <a:lstStyle/>
          <a:p>
            <a:pPr fontAlgn="base"/>
            <a:r>
              <a:rPr lang="en-US" b="1" dirty="0"/>
              <a:t>Mode – 1 [ Output Handshaking ]</a:t>
            </a:r>
            <a:br>
              <a:rPr lang="en-US" b="1" dirty="0"/>
            </a:br>
            <a:r>
              <a:rPr lang="en-US" dirty="0"/>
              <a:t/>
            </a:r>
            <a:br>
              <a:rPr lang="en-US" dirty="0"/>
            </a:br>
            <a:endParaRPr lang="en-IN" dirty="0"/>
          </a:p>
        </p:txBody>
      </p:sp>
      <p:pic>
        <p:nvPicPr>
          <p:cNvPr id="3074" name="Picture 2" descr="Operating mode - 1 of 8255 PP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0951" y="1825625"/>
            <a:ext cx="9104832" cy="4261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477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9086" y="561703"/>
            <a:ext cx="10504714" cy="5615260"/>
          </a:xfrm>
        </p:spPr>
        <p:txBody>
          <a:bodyPr>
            <a:normAutofit lnSpcReduction="10000"/>
          </a:bodyPr>
          <a:lstStyle/>
          <a:p>
            <a:r>
              <a:rPr lang="en-US" dirty="0"/>
              <a:t>In this type, 8255 will be accepting data from 8086 processor. It is vice versa to input handshaking. Here there are 4 signal pins, but in architecture we have seen WR pin is already attached to the control pin. So we need 3 pins from Port C </a:t>
            </a:r>
            <a:r>
              <a:rPr lang="en-US" dirty="0" smtClean="0"/>
              <a:t>for Handshaking</a:t>
            </a:r>
          </a:p>
          <a:p>
            <a:pPr fontAlgn="base"/>
            <a:r>
              <a:rPr lang="en-US" b="1" dirty="0"/>
              <a:t>Complete stepwise handshaking </a:t>
            </a:r>
            <a:endParaRPr lang="en-US" dirty="0"/>
          </a:p>
          <a:p>
            <a:pPr fontAlgn="base"/>
            <a:r>
              <a:rPr lang="en-US" dirty="0"/>
              <a:t>WR signal is activated.</a:t>
            </a:r>
          </a:p>
          <a:p>
            <a:pPr fontAlgn="base"/>
            <a:r>
              <a:rPr lang="en-US" dirty="0"/>
              <a:t>INTR is set to low. [ now 8086 cannot send data again ]</a:t>
            </a:r>
          </a:p>
          <a:p>
            <a:pPr fontAlgn="base"/>
            <a:r>
              <a:rPr lang="en-US" dirty="0"/>
              <a:t>OBF goes low [ Output buffer is full ]</a:t>
            </a:r>
          </a:p>
          <a:p>
            <a:pPr fontAlgn="base"/>
            <a:r>
              <a:rPr lang="en-US" dirty="0"/>
              <a:t>ACK goes low ( it is active low signal )</a:t>
            </a:r>
          </a:p>
          <a:p>
            <a:pPr fontAlgn="base"/>
            <a:r>
              <a:rPr lang="en-US" dirty="0"/>
              <a:t>OBF goes back to high </a:t>
            </a:r>
          </a:p>
          <a:p>
            <a:pPr fontAlgn="base"/>
            <a:r>
              <a:rPr lang="en-US" dirty="0"/>
              <a:t>ACK goes back to high</a:t>
            </a:r>
          </a:p>
          <a:p>
            <a:pPr fontAlgn="base"/>
            <a:r>
              <a:rPr lang="en-US" dirty="0"/>
              <a:t>Data transfer is successful, so INTR goes back to high.</a:t>
            </a:r>
          </a:p>
          <a:p>
            <a:endParaRPr lang="en-IN" dirty="0"/>
          </a:p>
        </p:txBody>
      </p:sp>
    </p:spTree>
    <p:extLst>
      <p:ext uri="{BB962C8B-B14F-4D97-AF65-F5344CB8AC3E}">
        <p14:creationId xmlns:p14="http://schemas.microsoft.com/office/powerpoint/2010/main" val="3945580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 2 [ Bidirectional Handshaking ]</a:t>
            </a:r>
            <a:br>
              <a:rPr lang="en-US" b="1" dirty="0"/>
            </a:br>
            <a:endParaRPr lang="en-IN" dirty="0"/>
          </a:p>
        </p:txBody>
      </p:sp>
      <p:sp>
        <p:nvSpPr>
          <p:cNvPr id="3" name="Content Placeholder 2"/>
          <p:cNvSpPr>
            <a:spLocks noGrp="1"/>
          </p:cNvSpPr>
          <p:nvPr>
            <p:ph idx="1"/>
          </p:nvPr>
        </p:nvSpPr>
        <p:spPr/>
        <p:txBody>
          <a:bodyPr/>
          <a:lstStyle/>
          <a:p>
            <a:pPr fontAlgn="base"/>
            <a:r>
              <a:rPr lang="en-US" dirty="0" smtClean="0"/>
              <a:t>In </a:t>
            </a:r>
            <a:r>
              <a:rPr lang="en-US" dirty="0"/>
              <a:t>this mode, two way handshaking can be done. For normal input handshaking we require 3 pins for handshaking, similarly 3 pins for output handshaking. For bidirectional handshaking we need 5 pins ( because one INTR is enough ) </a:t>
            </a:r>
            <a:endParaRPr lang="en-US" dirty="0" smtClean="0"/>
          </a:p>
          <a:p>
            <a:pPr fontAlgn="base"/>
            <a:r>
              <a:rPr lang="en-US" dirty="0"/>
              <a:t>If PA is in mode 2, which means it is utilizing ⅝ pins of port C for handshaking. So there are 3 remaining pins of port C, so definitely port B cannot be operated in mode-2, but while port-A is in mode-2, port-B can be operated in Mode – 0 or mode – 1. </a:t>
            </a:r>
          </a:p>
          <a:p>
            <a:endParaRPr lang="en-IN" dirty="0"/>
          </a:p>
        </p:txBody>
      </p:sp>
    </p:spTree>
    <p:extLst>
      <p:ext uri="{BB962C8B-B14F-4D97-AF65-F5344CB8AC3E}">
        <p14:creationId xmlns:p14="http://schemas.microsoft.com/office/powerpoint/2010/main" val="161541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ode-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6994" y="1867990"/>
            <a:ext cx="6949440" cy="358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156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74099"/>
            <a:ext cx="4503903" cy="523220"/>
          </a:xfrm>
          <a:prstGeom prst="rect">
            <a:avLst/>
          </a:prstGeom>
        </p:spPr>
        <p:txBody>
          <a:bodyPr wrap="square">
            <a:spAutoFit/>
          </a:bodyPr>
          <a:lstStyle/>
          <a:p>
            <a:pPr>
              <a:defRPr/>
            </a:pPr>
            <a:r>
              <a:rPr lang="en-IN" sz="2800" b="1" dirty="0" smtClean="0"/>
              <a:t>2.    M1 Handshake </a:t>
            </a:r>
            <a:r>
              <a:rPr lang="en-IN" sz="2800" b="1" dirty="0"/>
              <a:t>I/O</a:t>
            </a:r>
          </a:p>
        </p:txBody>
      </p:sp>
      <p:sp>
        <p:nvSpPr>
          <p:cNvPr id="8" name="Rectangle 7"/>
          <p:cNvSpPr/>
          <p:nvPr/>
        </p:nvSpPr>
        <p:spPr>
          <a:xfrm>
            <a:off x="341925" y="506596"/>
            <a:ext cx="2073581" cy="369332"/>
          </a:xfrm>
          <a:prstGeom prst="rect">
            <a:avLst/>
          </a:prstGeom>
        </p:spPr>
        <p:txBody>
          <a:bodyPr wrap="none">
            <a:spAutoFit/>
          </a:bodyPr>
          <a:lstStyle/>
          <a:p>
            <a:pPr algn="ctr"/>
            <a:r>
              <a:rPr lang="en-US" b="1" dirty="0" smtClean="0">
                <a:solidFill>
                  <a:srgbClr val="FF0000"/>
                </a:solidFill>
              </a:rPr>
              <a:t>Port A , Port B  : I/O</a:t>
            </a:r>
            <a:endParaRPr lang="en-US" b="1" dirty="0">
              <a:solidFill>
                <a:srgbClr val="FF0000"/>
              </a:solidFill>
            </a:endParaRPr>
          </a:p>
        </p:txBody>
      </p:sp>
      <p:sp>
        <p:nvSpPr>
          <p:cNvPr id="9" name="Rectangle 8"/>
          <p:cNvSpPr/>
          <p:nvPr/>
        </p:nvSpPr>
        <p:spPr>
          <a:xfrm>
            <a:off x="2381312" y="565433"/>
            <a:ext cx="2535759" cy="369332"/>
          </a:xfrm>
          <a:prstGeom prst="rect">
            <a:avLst/>
          </a:prstGeom>
        </p:spPr>
        <p:txBody>
          <a:bodyPr wrap="none">
            <a:spAutoFit/>
          </a:bodyPr>
          <a:lstStyle/>
          <a:p>
            <a:pPr algn="ctr"/>
            <a:r>
              <a:rPr lang="en-US" b="1" dirty="0" smtClean="0">
                <a:solidFill>
                  <a:srgbClr val="FF0000"/>
                </a:solidFill>
              </a:rPr>
              <a:t>Handshaking with Port C</a:t>
            </a:r>
            <a:endParaRPr lang="en-US" b="1" dirty="0">
              <a:solidFill>
                <a:srgbClr val="FF0000"/>
              </a:solidFill>
            </a:endParaRPr>
          </a:p>
        </p:txBody>
      </p:sp>
      <p:grpSp>
        <p:nvGrpSpPr>
          <p:cNvPr id="11" name="Group 10"/>
          <p:cNvGrpSpPr/>
          <p:nvPr/>
        </p:nvGrpSpPr>
        <p:grpSpPr>
          <a:xfrm>
            <a:off x="36247" y="2283980"/>
            <a:ext cx="5578953" cy="2079790"/>
            <a:chOff x="921150" y="5769564"/>
            <a:chExt cx="4485636" cy="982170"/>
          </a:xfrm>
        </p:grpSpPr>
        <p:sp>
          <p:nvSpPr>
            <p:cNvPr id="12" name="Rectangle 11">
              <a:extLst>
                <a:ext uri="{FF2B5EF4-FFF2-40B4-BE49-F238E27FC236}">
                  <a16:creationId xmlns:a16="http://schemas.microsoft.com/office/drawing/2014/main" id="{FB42A217-6F69-418C-9F3E-C3AEF638D87C}"/>
                </a:ext>
              </a:extLst>
            </p:cNvPr>
            <p:cNvSpPr/>
            <p:nvPr/>
          </p:nvSpPr>
          <p:spPr>
            <a:xfrm>
              <a:off x="921150" y="5769564"/>
              <a:ext cx="1154282" cy="9821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8086</a:t>
              </a:r>
              <a:endParaRPr lang="en-US" sz="1600" b="1" dirty="0">
                <a:solidFill>
                  <a:srgbClr val="FF0000"/>
                </a:solidFill>
              </a:endParaRPr>
            </a:p>
          </p:txBody>
        </p:sp>
        <p:sp>
          <p:nvSpPr>
            <p:cNvPr id="13" name="Rectangle 12">
              <a:extLst>
                <a:ext uri="{FF2B5EF4-FFF2-40B4-BE49-F238E27FC236}">
                  <a16:creationId xmlns:a16="http://schemas.microsoft.com/office/drawing/2014/main" id="{FB42A217-6F69-418C-9F3E-C3AEF638D87C}"/>
                </a:ext>
              </a:extLst>
            </p:cNvPr>
            <p:cNvSpPr/>
            <p:nvPr/>
          </p:nvSpPr>
          <p:spPr>
            <a:xfrm>
              <a:off x="2864707" y="5769564"/>
              <a:ext cx="807450" cy="9821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8255 PPI</a:t>
              </a:r>
              <a:endParaRPr lang="en-US" sz="1600" b="1" dirty="0">
                <a:solidFill>
                  <a:srgbClr val="FF0000"/>
                </a:solidFill>
              </a:endParaRPr>
            </a:p>
          </p:txBody>
        </p:sp>
        <p:sp>
          <p:nvSpPr>
            <p:cNvPr id="14" name="Rectangle 13">
              <a:extLst>
                <a:ext uri="{FF2B5EF4-FFF2-40B4-BE49-F238E27FC236}">
                  <a16:creationId xmlns:a16="http://schemas.microsoft.com/office/drawing/2014/main" id="{FB42A217-6F69-418C-9F3E-C3AEF638D87C}"/>
                </a:ext>
              </a:extLst>
            </p:cNvPr>
            <p:cNvSpPr/>
            <p:nvPr/>
          </p:nvSpPr>
          <p:spPr>
            <a:xfrm>
              <a:off x="4398189" y="5769564"/>
              <a:ext cx="1008597" cy="97311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I/P device</a:t>
              </a:r>
              <a:endParaRPr lang="en-US" sz="1600" b="1" dirty="0">
                <a:solidFill>
                  <a:srgbClr val="FF0000"/>
                </a:solidFill>
              </a:endParaRPr>
            </a:p>
          </p:txBody>
        </p:sp>
      </p:grpSp>
      <p:sp>
        <p:nvSpPr>
          <p:cNvPr id="15" name="Left-Right Arrow 14"/>
          <p:cNvSpPr/>
          <p:nvPr/>
        </p:nvSpPr>
        <p:spPr>
          <a:xfrm>
            <a:off x="1471871" y="3172913"/>
            <a:ext cx="981650" cy="301925"/>
          </a:xfrm>
          <a:prstGeom prst="lef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6" name="Rectangle 15"/>
          <p:cNvSpPr/>
          <p:nvPr/>
        </p:nvSpPr>
        <p:spPr>
          <a:xfrm>
            <a:off x="1471871" y="2732677"/>
            <a:ext cx="1010065" cy="338554"/>
          </a:xfrm>
          <a:prstGeom prst="rect">
            <a:avLst/>
          </a:prstGeom>
        </p:spPr>
        <p:txBody>
          <a:bodyPr wrap="square">
            <a:spAutoFit/>
          </a:bodyPr>
          <a:lstStyle/>
          <a:p>
            <a:r>
              <a:rPr lang="en-US" sz="1600" b="1" dirty="0" smtClean="0">
                <a:solidFill>
                  <a:srgbClr val="FF0000"/>
                </a:solidFill>
              </a:rPr>
              <a:t>Data bus</a:t>
            </a:r>
            <a:endParaRPr lang="en-IN" sz="1600" dirty="0"/>
          </a:p>
        </p:txBody>
      </p:sp>
      <p:sp>
        <p:nvSpPr>
          <p:cNvPr id="2" name="Left Arrow 1"/>
          <p:cNvSpPr/>
          <p:nvPr/>
        </p:nvSpPr>
        <p:spPr>
          <a:xfrm>
            <a:off x="3471207" y="3218901"/>
            <a:ext cx="893940" cy="301925"/>
          </a:xfrm>
          <a:prstGeom prst="lef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66ADD321-EA10-4977-BFC9-12D33C945B2A}"/>
              </a:ext>
            </a:extLst>
          </p:cNvPr>
          <p:cNvCxnSpPr>
            <a:cxnSpLocks/>
          </p:cNvCxnSpPr>
          <p:nvPr/>
        </p:nvCxnSpPr>
        <p:spPr>
          <a:xfrm flipH="1">
            <a:off x="2622532" y="3474838"/>
            <a:ext cx="1256714" cy="2477065"/>
          </a:xfrm>
          <a:prstGeom prst="straightConnector1">
            <a:avLst/>
          </a:prstGeom>
          <a:ln w="63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41925" y="5951903"/>
            <a:ext cx="2795189" cy="369332"/>
          </a:xfrm>
          <a:prstGeom prst="rect">
            <a:avLst/>
          </a:prstGeom>
        </p:spPr>
        <p:txBody>
          <a:bodyPr wrap="none">
            <a:spAutoFit/>
          </a:bodyPr>
          <a:lstStyle/>
          <a:p>
            <a:pPr algn="ctr"/>
            <a:r>
              <a:rPr lang="en-US" b="1" dirty="0" smtClean="0">
                <a:solidFill>
                  <a:srgbClr val="FF0000"/>
                </a:solidFill>
              </a:rPr>
              <a:t>This can be Port A or Port B</a:t>
            </a:r>
            <a:endParaRPr lang="en-US" b="1" dirty="0">
              <a:solidFill>
                <a:srgbClr val="FF0000"/>
              </a:solidFill>
            </a:endParaRPr>
          </a:p>
        </p:txBody>
      </p:sp>
      <p:sp>
        <p:nvSpPr>
          <p:cNvPr id="24" name="Rectangle 23"/>
          <p:cNvSpPr/>
          <p:nvPr/>
        </p:nvSpPr>
        <p:spPr>
          <a:xfrm>
            <a:off x="31619" y="880602"/>
            <a:ext cx="2213020" cy="461665"/>
          </a:xfrm>
          <a:prstGeom prst="rect">
            <a:avLst/>
          </a:prstGeom>
        </p:spPr>
        <p:txBody>
          <a:bodyPr wrap="square">
            <a:spAutoFit/>
          </a:bodyPr>
          <a:lstStyle/>
          <a:p>
            <a:pPr>
              <a:defRPr/>
            </a:pPr>
            <a:r>
              <a:rPr lang="en-IN" sz="2400" b="1" dirty="0" smtClean="0"/>
              <a:t>1.  Mode 1 - I/P</a:t>
            </a:r>
            <a:endParaRPr lang="en-IN" sz="2400" b="1" dirty="0"/>
          </a:p>
        </p:txBody>
      </p:sp>
      <p:grpSp>
        <p:nvGrpSpPr>
          <p:cNvPr id="1025" name="Group 1024"/>
          <p:cNvGrpSpPr/>
          <p:nvPr/>
        </p:nvGrpSpPr>
        <p:grpSpPr>
          <a:xfrm>
            <a:off x="3003805" y="1806447"/>
            <a:ext cx="1990477" cy="477533"/>
            <a:chOff x="3628462" y="1806447"/>
            <a:chExt cx="1990477" cy="477533"/>
          </a:xfrm>
        </p:grpSpPr>
        <p:cxnSp>
          <p:nvCxnSpPr>
            <p:cNvPr id="25" name="Straight Connector 24"/>
            <p:cNvCxnSpPr/>
            <p:nvPr/>
          </p:nvCxnSpPr>
          <p:spPr>
            <a:xfrm flipH="1">
              <a:off x="3628462" y="1810184"/>
              <a:ext cx="19904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427145" y="1806447"/>
              <a:ext cx="119179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628462"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5618939"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632055" y="1806447"/>
            <a:ext cx="1990477" cy="477533"/>
            <a:chOff x="3628462" y="1806447"/>
            <a:chExt cx="1990477" cy="477533"/>
          </a:xfrm>
        </p:grpSpPr>
        <p:cxnSp>
          <p:nvCxnSpPr>
            <p:cNvPr id="38" name="Straight Connector 37"/>
            <p:cNvCxnSpPr/>
            <p:nvPr/>
          </p:nvCxnSpPr>
          <p:spPr>
            <a:xfrm flipH="1">
              <a:off x="3628462" y="1810184"/>
              <a:ext cx="19904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301719" y="1806447"/>
              <a:ext cx="333117" cy="37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628462"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618939"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0" name="Group 1029"/>
          <p:cNvGrpSpPr/>
          <p:nvPr/>
        </p:nvGrpSpPr>
        <p:grpSpPr>
          <a:xfrm>
            <a:off x="4149951" y="1410742"/>
            <a:ext cx="496867" cy="338554"/>
            <a:chOff x="7455728" y="2099314"/>
            <a:chExt cx="496867" cy="338554"/>
          </a:xfrm>
        </p:grpSpPr>
        <p:sp>
          <p:nvSpPr>
            <p:cNvPr id="1028" name="Rectangle 1027"/>
            <p:cNvSpPr/>
            <p:nvPr/>
          </p:nvSpPr>
          <p:spPr>
            <a:xfrm>
              <a:off x="7455728" y="2099314"/>
              <a:ext cx="496867" cy="338554"/>
            </a:xfrm>
            <a:prstGeom prst="rect">
              <a:avLst/>
            </a:prstGeom>
          </p:spPr>
          <p:txBody>
            <a:bodyPr wrap="none">
              <a:spAutoFit/>
            </a:bodyPr>
            <a:lstStyle/>
            <a:p>
              <a:r>
                <a:rPr lang="en-US" sz="1600" b="1" dirty="0" smtClean="0">
                  <a:solidFill>
                    <a:srgbClr val="FF0000"/>
                  </a:solidFill>
                </a:rPr>
                <a:t>STB</a:t>
              </a:r>
              <a:endParaRPr lang="en-IN" sz="1600" dirty="0"/>
            </a:p>
          </p:txBody>
        </p:sp>
        <p:cxnSp>
          <p:nvCxnSpPr>
            <p:cNvPr id="44" name="Straight Connector 43"/>
            <p:cNvCxnSpPr/>
            <p:nvPr/>
          </p:nvCxnSpPr>
          <p:spPr>
            <a:xfrm>
              <a:off x="7489018" y="2108367"/>
              <a:ext cx="43028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1638429" y="1333214"/>
            <a:ext cx="463575" cy="338554"/>
            <a:chOff x="7455728" y="2099314"/>
            <a:chExt cx="463575" cy="338554"/>
          </a:xfrm>
        </p:grpSpPr>
        <p:sp>
          <p:nvSpPr>
            <p:cNvPr id="51" name="Rectangle 50"/>
            <p:cNvSpPr/>
            <p:nvPr/>
          </p:nvSpPr>
          <p:spPr>
            <a:xfrm>
              <a:off x="7455728" y="2099314"/>
              <a:ext cx="429926" cy="338554"/>
            </a:xfrm>
            <a:prstGeom prst="rect">
              <a:avLst/>
            </a:prstGeom>
          </p:spPr>
          <p:txBody>
            <a:bodyPr wrap="none">
              <a:spAutoFit/>
            </a:bodyPr>
            <a:lstStyle/>
            <a:p>
              <a:r>
                <a:rPr lang="en-US" sz="1600" b="1" dirty="0" smtClean="0">
                  <a:solidFill>
                    <a:srgbClr val="FF0000"/>
                  </a:solidFill>
                </a:rPr>
                <a:t>RD</a:t>
              </a:r>
              <a:endParaRPr lang="en-IN" sz="1600" dirty="0"/>
            </a:p>
          </p:txBody>
        </p:sp>
        <p:cxnSp>
          <p:nvCxnSpPr>
            <p:cNvPr id="52" name="Straight Connector 51"/>
            <p:cNvCxnSpPr/>
            <p:nvPr/>
          </p:nvCxnSpPr>
          <p:spPr>
            <a:xfrm>
              <a:off x="7489018" y="2108367"/>
              <a:ext cx="43028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3734079" y="5040283"/>
            <a:ext cx="449162" cy="338554"/>
          </a:xfrm>
          <a:prstGeom prst="rect">
            <a:avLst/>
          </a:prstGeom>
        </p:spPr>
        <p:txBody>
          <a:bodyPr wrap="none">
            <a:spAutoFit/>
          </a:bodyPr>
          <a:lstStyle/>
          <a:p>
            <a:r>
              <a:rPr lang="en-US" sz="1600" b="1" dirty="0" smtClean="0">
                <a:solidFill>
                  <a:srgbClr val="FF0000"/>
                </a:solidFill>
              </a:rPr>
              <a:t>IBF</a:t>
            </a:r>
            <a:endParaRPr lang="en-IN" sz="1600" dirty="0"/>
          </a:p>
        </p:txBody>
      </p:sp>
      <p:grpSp>
        <p:nvGrpSpPr>
          <p:cNvPr id="61" name="Group 60"/>
          <p:cNvGrpSpPr/>
          <p:nvPr/>
        </p:nvGrpSpPr>
        <p:grpSpPr>
          <a:xfrm rot="10800000">
            <a:off x="3118720" y="4363770"/>
            <a:ext cx="1990477" cy="477533"/>
            <a:chOff x="3628462" y="1806447"/>
            <a:chExt cx="1990477" cy="477533"/>
          </a:xfrm>
        </p:grpSpPr>
        <p:cxnSp>
          <p:nvCxnSpPr>
            <p:cNvPr id="62" name="Straight Connector 61"/>
            <p:cNvCxnSpPr/>
            <p:nvPr/>
          </p:nvCxnSpPr>
          <p:spPr>
            <a:xfrm flipH="1">
              <a:off x="3628462" y="1810184"/>
              <a:ext cx="19904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4427145" y="1806447"/>
              <a:ext cx="119179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3628462"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5618939"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6" name="Rectangle 65"/>
          <p:cNvSpPr/>
          <p:nvPr/>
        </p:nvSpPr>
        <p:spPr>
          <a:xfrm>
            <a:off x="1138129" y="5080347"/>
            <a:ext cx="590226" cy="338554"/>
          </a:xfrm>
          <a:prstGeom prst="rect">
            <a:avLst/>
          </a:prstGeom>
        </p:spPr>
        <p:txBody>
          <a:bodyPr wrap="none">
            <a:spAutoFit/>
          </a:bodyPr>
          <a:lstStyle/>
          <a:p>
            <a:r>
              <a:rPr lang="en-US" sz="1600" b="1" dirty="0" smtClean="0">
                <a:solidFill>
                  <a:srgbClr val="FF0000"/>
                </a:solidFill>
              </a:rPr>
              <a:t>INTR</a:t>
            </a:r>
            <a:endParaRPr lang="en-IN" sz="1600" dirty="0"/>
          </a:p>
        </p:txBody>
      </p:sp>
      <p:grpSp>
        <p:nvGrpSpPr>
          <p:cNvPr id="67" name="Group 66"/>
          <p:cNvGrpSpPr/>
          <p:nvPr/>
        </p:nvGrpSpPr>
        <p:grpSpPr>
          <a:xfrm rot="10800000">
            <a:off x="577694" y="4361901"/>
            <a:ext cx="1990477" cy="477533"/>
            <a:chOff x="3628462" y="1806447"/>
            <a:chExt cx="1990477" cy="477533"/>
          </a:xfrm>
        </p:grpSpPr>
        <p:cxnSp>
          <p:nvCxnSpPr>
            <p:cNvPr id="68" name="Straight Connector 67"/>
            <p:cNvCxnSpPr/>
            <p:nvPr/>
          </p:nvCxnSpPr>
          <p:spPr>
            <a:xfrm flipH="1">
              <a:off x="3628462" y="1810184"/>
              <a:ext cx="19904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301719" y="1806447"/>
              <a:ext cx="333117" cy="37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3628462"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5618939"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 name="Rectangle 72"/>
          <p:cNvSpPr/>
          <p:nvPr/>
        </p:nvSpPr>
        <p:spPr>
          <a:xfrm>
            <a:off x="5809062" y="24796"/>
            <a:ext cx="5666231" cy="830997"/>
          </a:xfrm>
          <a:prstGeom prst="rect">
            <a:avLst/>
          </a:prstGeom>
        </p:spPr>
        <p:txBody>
          <a:bodyPr wrap="square">
            <a:spAutoFit/>
          </a:bodyPr>
          <a:lstStyle/>
          <a:p>
            <a:r>
              <a:rPr lang="en-US" sz="1600" dirty="0" smtClean="0"/>
              <a:t>- When any input device wants to send data to processor, it will first send data to 8255. Then 8255 will send that data to processor.</a:t>
            </a:r>
          </a:p>
        </p:txBody>
      </p:sp>
      <p:sp>
        <p:nvSpPr>
          <p:cNvPr id="1032" name="Rectangle 1031"/>
          <p:cNvSpPr/>
          <p:nvPr/>
        </p:nvSpPr>
        <p:spPr>
          <a:xfrm>
            <a:off x="5824392" y="819629"/>
            <a:ext cx="6096000" cy="830997"/>
          </a:xfrm>
          <a:prstGeom prst="rect">
            <a:avLst/>
          </a:prstGeom>
        </p:spPr>
        <p:txBody>
          <a:bodyPr>
            <a:spAutoFit/>
          </a:bodyPr>
          <a:lstStyle/>
          <a:p>
            <a:r>
              <a:rPr lang="en-US" sz="1600" dirty="0"/>
              <a:t>-  When any connected input device wants to send data to 8255, first it has to take permission from 8255. Device has to inform to 8255 about the transfer otherwise 8255 will receive the garbage value.  </a:t>
            </a:r>
          </a:p>
        </p:txBody>
      </p:sp>
      <p:sp>
        <p:nvSpPr>
          <p:cNvPr id="76" name="Rectangle 75"/>
          <p:cNvSpPr/>
          <p:nvPr/>
        </p:nvSpPr>
        <p:spPr>
          <a:xfrm>
            <a:off x="5727581" y="1691841"/>
            <a:ext cx="6096000" cy="584775"/>
          </a:xfrm>
          <a:prstGeom prst="rect">
            <a:avLst/>
          </a:prstGeom>
        </p:spPr>
        <p:txBody>
          <a:bodyPr>
            <a:spAutoFit/>
          </a:bodyPr>
          <a:lstStyle/>
          <a:p>
            <a:r>
              <a:rPr lang="en-US" sz="1600" dirty="0"/>
              <a:t>-  </a:t>
            </a:r>
            <a:r>
              <a:rPr lang="en-US" sz="1600" dirty="0" smtClean="0"/>
              <a:t>I/P device first send STB bar signal ( Strobe) to 8255 along with the data. This s/g is to wake up the 8255.</a:t>
            </a:r>
            <a:endParaRPr lang="en-US" sz="1600" dirty="0"/>
          </a:p>
        </p:txBody>
      </p:sp>
      <p:sp>
        <p:nvSpPr>
          <p:cNvPr id="84" name="Rectangle 83"/>
          <p:cNvSpPr/>
          <p:nvPr/>
        </p:nvSpPr>
        <p:spPr>
          <a:xfrm>
            <a:off x="5824392" y="2317179"/>
            <a:ext cx="6096000" cy="338554"/>
          </a:xfrm>
          <a:prstGeom prst="rect">
            <a:avLst/>
          </a:prstGeom>
        </p:spPr>
        <p:txBody>
          <a:bodyPr>
            <a:spAutoFit/>
          </a:bodyPr>
          <a:lstStyle/>
          <a:p>
            <a:r>
              <a:rPr lang="en-US" sz="1600" dirty="0" smtClean="0"/>
              <a:t>- 8255 will receive the data which is stored into it’s internal register.</a:t>
            </a:r>
            <a:endParaRPr lang="en-US" sz="1600" dirty="0"/>
          </a:p>
        </p:txBody>
      </p:sp>
      <p:cxnSp>
        <p:nvCxnSpPr>
          <p:cNvPr id="85" name="Straight Arrow Connector 84">
            <a:extLst>
              <a:ext uri="{FF2B5EF4-FFF2-40B4-BE49-F238E27FC236}">
                <a16:creationId xmlns:a16="http://schemas.microsoft.com/office/drawing/2014/main" id="{66ADD321-EA10-4977-BFC9-12D33C945B2A}"/>
              </a:ext>
            </a:extLst>
          </p:cNvPr>
          <p:cNvCxnSpPr>
            <a:cxnSpLocks/>
          </p:cNvCxnSpPr>
          <p:nvPr/>
        </p:nvCxnSpPr>
        <p:spPr>
          <a:xfrm flipH="1">
            <a:off x="3118720" y="2589291"/>
            <a:ext cx="1582349" cy="0"/>
          </a:xfrm>
          <a:prstGeom prst="straightConnector1">
            <a:avLst/>
          </a:prstGeom>
          <a:ln w="63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2811218" y="2394123"/>
            <a:ext cx="288862" cy="338554"/>
          </a:xfrm>
          <a:prstGeom prst="rect">
            <a:avLst/>
          </a:prstGeom>
          <a:ln>
            <a:solidFill>
              <a:schemeClr val="tx1"/>
            </a:solidFill>
          </a:ln>
        </p:spPr>
        <p:txBody>
          <a:bodyPr wrap="none">
            <a:spAutoFit/>
          </a:bodyPr>
          <a:lstStyle/>
          <a:p>
            <a:r>
              <a:rPr lang="en-US" sz="1600" b="1" dirty="0" smtClean="0">
                <a:solidFill>
                  <a:srgbClr val="FF0000"/>
                </a:solidFill>
              </a:rPr>
              <a:t>3</a:t>
            </a:r>
            <a:endParaRPr lang="en-IN" sz="1600" dirty="0"/>
          </a:p>
        </p:txBody>
      </p:sp>
      <p:sp>
        <p:nvSpPr>
          <p:cNvPr id="93" name="Rectangle 92"/>
          <p:cNvSpPr/>
          <p:nvPr/>
        </p:nvSpPr>
        <p:spPr>
          <a:xfrm>
            <a:off x="5824392" y="2732677"/>
            <a:ext cx="6096000" cy="584775"/>
          </a:xfrm>
          <a:prstGeom prst="rect">
            <a:avLst/>
          </a:prstGeom>
        </p:spPr>
        <p:txBody>
          <a:bodyPr>
            <a:spAutoFit/>
          </a:bodyPr>
          <a:lstStyle/>
          <a:p>
            <a:r>
              <a:rPr lang="en-US" sz="1600" dirty="0" smtClean="0"/>
              <a:t>- After receiving and storing data into it’s internal register 8255 will generate IBF s/g to input device. (Input Buffer Full). </a:t>
            </a:r>
            <a:endParaRPr lang="en-US" sz="1600" dirty="0"/>
          </a:p>
        </p:txBody>
      </p:sp>
      <p:grpSp>
        <p:nvGrpSpPr>
          <p:cNvPr id="94" name="Group 93"/>
          <p:cNvGrpSpPr/>
          <p:nvPr/>
        </p:nvGrpSpPr>
        <p:grpSpPr>
          <a:xfrm>
            <a:off x="4180011" y="5080347"/>
            <a:ext cx="567433" cy="276098"/>
            <a:chOff x="4976176" y="1415743"/>
            <a:chExt cx="567433" cy="276098"/>
          </a:xfrm>
        </p:grpSpPr>
        <p:cxnSp>
          <p:nvCxnSpPr>
            <p:cNvPr id="95" name="Straight Connector 94"/>
            <p:cNvCxnSpPr/>
            <p:nvPr/>
          </p:nvCxnSpPr>
          <p:spPr>
            <a:xfrm>
              <a:off x="5261983" y="1426617"/>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257802" y="1415743"/>
              <a:ext cx="0" cy="2747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976176" y="1691841"/>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98" name="Rectangle 97"/>
          <p:cNvSpPr/>
          <p:nvPr/>
        </p:nvSpPr>
        <p:spPr>
          <a:xfrm>
            <a:off x="5809062" y="3323875"/>
            <a:ext cx="6096000" cy="830997"/>
          </a:xfrm>
          <a:prstGeom prst="rect">
            <a:avLst/>
          </a:prstGeom>
        </p:spPr>
        <p:txBody>
          <a:bodyPr>
            <a:spAutoFit/>
          </a:bodyPr>
          <a:lstStyle/>
          <a:p>
            <a:r>
              <a:rPr lang="en-US" sz="1600" dirty="0" smtClean="0"/>
              <a:t>- If I/P device wants to send another data then  I/P device will check the status of IBF s/g. If IBF = 1 means still first data is not proceed. So device has to wait.</a:t>
            </a:r>
            <a:endParaRPr lang="en-US" sz="1600" dirty="0"/>
          </a:p>
        </p:txBody>
      </p:sp>
      <p:sp>
        <p:nvSpPr>
          <p:cNvPr id="99" name="Rectangle 98"/>
          <p:cNvSpPr/>
          <p:nvPr/>
        </p:nvSpPr>
        <p:spPr>
          <a:xfrm>
            <a:off x="5824392" y="4015893"/>
            <a:ext cx="6096000" cy="584775"/>
          </a:xfrm>
          <a:prstGeom prst="rect">
            <a:avLst/>
          </a:prstGeom>
        </p:spPr>
        <p:txBody>
          <a:bodyPr>
            <a:spAutoFit/>
          </a:bodyPr>
          <a:lstStyle/>
          <a:p>
            <a:r>
              <a:rPr lang="en-US" sz="1600" dirty="0" smtClean="0"/>
              <a:t>- 8255 wants to send the data to the processor, it will not directly send the data. It will first send INTR s/g i.e. interrupt to processor.</a:t>
            </a:r>
            <a:endParaRPr lang="en-US" sz="1600" dirty="0"/>
          </a:p>
        </p:txBody>
      </p:sp>
      <p:sp>
        <p:nvSpPr>
          <p:cNvPr id="100" name="Rectangle 99"/>
          <p:cNvSpPr/>
          <p:nvPr/>
        </p:nvSpPr>
        <p:spPr>
          <a:xfrm>
            <a:off x="5824392" y="4511436"/>
            <a:ext cx="6096000" cy="584775"/>
          </a:xfrm>
          <a:prstGeom prst="rect">
            <a:avLst/>
          </a:prstGeom>
        </p:spPr>
        <p:txBody>
          <a:bodyPr>
            <a:spAutoFit/>
          </a:bodyPr>
          <a:lstStyle/>
          <a:p>
            <a:r>
              <a:rPr lang="en-US" sz="1600" dirty="0" smtClean="0"/>
              <a:t>- When processor will free, it will start reading the data from 8255 by making RD bar low.</a:t>
            </a:r>
            <a:endParaRPr lang="en-US" sz="1600" dirty="0"/>
          </a:p>
        </p:txBody>
      </p:sp>
      <p:sp>
        <p:nvSpPr>
          <p:cNvPr id="101" name="Rectangle 100"/>
          <p:cNvSpPr/>
          <p:nvPr/>
        </p:nvSpPr>
        <p:spPr>
          <a:xfrm>
            <a:off x="5809062" y="5065019"/>
            <a:ext cx="6096000" cy="338554"/>
          </a:xfrm>
          <a:prstGeom prst="rect">
            <a:avLst/>
          </a:prstGeom>
        </p:spPr>
        <p:txBody>
          <a:bodyPr>
            <a:spAutoFit/>
          </a:bodyPr>
          <a:lstStyle/>
          <a:p>
            <a:r>
              <a:rPr lang="en-US" sz="1600" dirty="0" smtClean="0"/>
              <a:t>- 8255 will make INTR  low as soon as it will receive RD bar from 8086 </a:t>
            </a:r>
            <a:endParaRPr lang="en-US" sz="1600" dirty="0"/>
          </a:p>
        </p:txBody>
      </p:sp>
      <p:grpSp>
        <p:nvGrpSpPr>
          <p:cNvPr id="102" name="Group 101"/>
          <p:cNvGrpSpPr/>
          <p:nvPr/>
        </p:nvGrpSpPr>
        <p:grpSpPr>
          <a:xfrm>
            <a:off x="1678979" y="5040283"/>
            <a:ext cx="567433" cy="276098"/>
            <a:chOff x="4976176" y="1415743"/>
            <a:chExt cx="567433" cy="276098"/>
          </a:xfrm>
        </p:grpSpPr>
        <p:cxnSp>
          <p:nvCxnSpPr>
            <p:cNvPr id="103" name="Straight Connector 102"/>
            <p:cNvCxnSpPr/>
            <p:nvPr/>
          </p:nvCxnSpPr>
          <p:spPr>
            <a:xfrm>
              <a:off x="5261983" y="1426617"/>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257802" y="1415743"/>
              <a:ext cx="0" cy="2747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976176" y="1691841"/>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2175154" y="1342267"/>
            <a:ext cx="556733" cy="274712"/>
            <a:chOff x="4701069" y="1417129"/>
            <a:chExt cx="556733" cy="274712"/>
          </a:xfrm>
        </p:grpSpPr>
        <p:cxnSp>
          <p:nvCxnSpPr>
            <p:cNvPr id="107" name="Straight Connector 106"/>
            <p:cNvCxnSpPr/>
            <p:nvPr/>
          </p:nvCxnSpPr>
          <p:spPr>
            <a:xfrm>
              <a:off x="4701069" y="1417129"/>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4982695" y="1417129"/>
              <a:ext cx="0" cy="2747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976176" y="1691841"/>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2237742" y="5036568"/>
            <a:ext cx="0" cy="382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2228611" y="5408127"/>
            <a:ext cx="36246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5824392" y="5425100"/>
            <a:ext cx="6096000" cy="338554"/>
          </a:xfrm>
          <a:prstGeom prst="rect">
            <a:avLst/>
          </a:prstGeom>
        </p:spPr>
        <p:txBody>
          <a:bodyPr>
            <a:spAutoFit/>
          </a:bodyPr>
          <a:lstStyle/>
          <a:p>
            <a:r>
              <a:rPr lang="en-US" sz="1600" dirty="0" smtClean="0"/>
              <a:t>When 8086 completes its reading it will make RD bar high </a:t>
            </a:r>
            <a:endParaRPr lang="en-US" sz="1600" dirty="0"/>
          </a:p>
        </p:txBody>
      </p:sp>
      <p:grpSp>
        <p:nvGrpSpPr>
          <p:cNvPr id="1052" name="Group 1051"/>
          <p:cNvGrpSpPr/>
          <p:nvPr/>
        </p:nvGrpSpPr>
        <p:grpSpPr>
          <a:xfrm>
            <a:off x="2731887" y="1344791"/>
            <a:ext cx="267314" cy="272188"/>
            <a:chOff x="2731887" y="1344791"/>
            <a:chExt cx="267314" cy="272188"/>
          </a:xfrm>
        </p:grpSpPr>
        <p:cxnSp>
          <p:nvCxnSpPr>
            <p:cNvPr id="119" name="Straight Connector 118"/>
            <p:cNvCxnSpPr/>
            <p:nvPr/>
          </p:nvCxnSpPr>
          <p:spPr>
            <a:xfrm>
              <a:off x="2731887" y="1344791"/>
              <a:ext cx="0" cy="2721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2736274" y="1344791"/>
              <a:ext cx="26292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6" name="Rectangle 125"/>
          <p:cNvSpPr/>
          <p:nvPr/>
        </p:nvSpPr>
        <p:spPr>
          <a:xfrm>
            <a:off x="5824392" y="5763654"/>
            <a:ext cx="6096000" cy="338554"/>
          </a:xfrm>
          <a:prstGeom prst="rect">
            <a:avLst/>
          </a:prstGeom>
        </p:spPr>
        <p:txBody>
          <a:bodyPr>
            <a:spAutoFit/>
          </a:bodyPr>
          <a:lstStyle/>
          <a:p>
            <a:r>
              <a:rPr lang="en-US" sz="1600" dirty="0" smtClean="0"/>
              <a:t>After receiving RD bar high, 8255 will make IBF low.  </a:t>
            </a:r>
            <a:endParaRPr lang="en-US" sz="1600" dirty="0"/>
          </a:p>
        </p:txBody>
      </p:sp>
      <p:grpSp>
        <p:nvGrpSpPr>
          <p:cNvPr id="36" name="Group 35"/>
          <p:cNvGrpSpPr/>
          <p:nvPr/>
        </p:nvGrpSpPr>
        <p:grpSpPr>
          <a:xfrm>
            <a:off x="4841882" y="1417129"/>
            <a:ext cx="556733" cy="274712"/>
            <a:chOff x="4841882" y="1417129"/>
            <a:chExt cx="556733" cy="274712"/>
          </a:xfrm>
        </p:grpSpPr>
        <p:cxnSp>
          <p:nvCxnSpPr>
            <p:cNvPr id="127" name="Straight Connector 126"/>
            <p:cNvCxnSpPr/>
            <p:nvPr/>
          </p:nvCxnSpPr>
          <p:spPr>
            <a:xfrm>
              <a:off x="5259582" y="1417129"/>
              <a:ext cx="0" cy="2747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841882" y="1417129"/>
              <a:ext cx="556733" cy="274712"/>
              <a:chOff x="4841882" y="1417129"/>
              <a:chExt cx="556733" cy="274712"/>
            </a:xfrm>
          </p:grpSpPr>
          <p:grpSp>
            <p:nvGrpSpPr>
              <p:cNvPr id="1035" name="Group 1034"/>
              <p:cNvGrpSpPr/>
              <p:nvPr/>
            </p:nvGrpSpPr>
            <p:grpSpPr>
              <a:xfrm>
                <a:off x="4841882" y="1417129"/>
                <a:ext cx="415920" cy="274712"/>
                <a:chOff x="4841882" y="1417129"/>
                <a:chExt cx="415920" cy="274712"/>
              </a:xfrm>
            </p:grpSpPr>
            <p:cxnSp>
              <p:nvCxnSpPr>
                <p:cNvPr id="77" name="Straight Connector 76"/>
                <p:cNvCxnSpPr/>
                <p:nvPr/>
              </p:nvCxnSpPr>
              <p:spPr>
                <a:xfrm flipV="1">
                  <a:off x="4841882" y="1417129"/>
                  <a:ext cx="140813" cy="594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982695" y="1417129"/>
                  <a:ext cx="0" cy="2747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976176" y="1691841"/>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128" name="Straight Connector 127"/>
              <p:cNvCxnSpPr/>
              <p:nvPr/>
            </p:nvCxnSpPr>
            <p:spPr>
              <a:xfrm>
                <a:off x="5257802" y="1423074"/>
                <a:ext cx="140813"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cxnSp>
        <p:nvCxnSpPr>
          <p:cNvPr id="131" name="Straight Connector 130"/>
          <p:cNvCxnSpPr/>
          <p:nvPr/>
        </p:nvCxnSpPr>
        <p:spPr>
          <a:xfrm>
            <a:off x="4740187" y="5082046"/>
            <a:ext cx="9130" cy="2784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4740187" y="5349699"/>
            <a:ext cx="2632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4113958" y="1877805"/>
            <a:ext cx="791572" cy="338554"/>
          </a:xfrm>
          <a:prstGeom prst="rect">
            <a:avLst/>
          </a:prstGeom>
        </p:spPr>
        <p:txBody>
          <a:bodyPr wrap="square">
            <a:spAutoFit/>
          </a:bodyPr>
          <a:lstStyle/>
          <a:p>
            <a:r>
              <a:rPr lang="en-US" sz="1600" b="1" dirty="0" smtClean="0">
                <a:solidFill>
                  <a:srgbClr val="FF0000"/>
                </a:solidFill>
              </a:rPr>
              <a:t>PC s/g</a:t>
            </a:r>
            <a:endParaRPr lang="en-IN" sz="1600" dirty="0"/>
          </a:p>
        </p:txBody>
      </p:sp>
      <p:sp>
        <p:nvSpPr>
          <p:cNvPr id="138" name="Rectangle 137"/>
          <p:cNvSpPr/>
          <p:nvPr/>
        </p:nvSpPr>
        <p:spPr>
          <a:xfrm>
            <a:off x="3649191" y="4431391"/>
            <a:ext cx="791572" cy="338554"/>
          </a:xfrm>
          <a:prstGeom prst="rect">
            <a:avLst/>
          </a:prstGeom>
        </p:spPr>
        <p:txBody>
          <a:bodyPr wrap="square">
            <a:spAutoFit/>
          </a:bodyPr>
          <a:lstStyle/>
          <a:p>
            <a:r>
              <a:rPr lang="en-US" sz="1600" b="1" dirty="0" smtClean="0">
                <a:solidFill>
                  <a:srgbClr val="FF0000"/>
                </a:solidFill>
              </a:rPr>
              <a:t>PC s/g</a:t>
            </a:r>
            <a:endParaRPr lang="en-IN" sz="1600" dirty="0"/>
          </a:p>
        </p:txBody>
      </p:sp>
      <p:sp>
        <p:nvSpPr>
          <p:cNvPr id="139" name="Rectangle 138"/>
          <p:cNvSpPr/>
          <p:nvPr/>
        </p:nvSpPr>
        <p:spPr>
          <a:xfrm>
            <a:off x="1476201" y="4414514"/>
            <a:ext cx="791572" cy="338554"/>
          </a:xfrm>
          <a:prstGeom prst="rect">
            <a:avLst/>
          </a:prstGeom>
        </p:spPr>
        <p:txBody>
          <a:bodyPr wrap="square">
            <a:spAutoFit/>
          </a:bodyPr>
          <a:lstStyle/>
          <a:p>
            <a:r>
              <a:rPr lang="en-US" sz="1600" b="1" dirty="0" smtClean="0">
                <a:solidFill>
                  <a:srgbClr val="FF0000"/>
                </a:solidFill>
              </a:rPr>
              <a:t>PC s/g</a:t>
            </a:r>
            <a:endParaRPr lang="en-IN" sz="1600" dirty="0"/>
          </a:p>
        </p:txBody>
      </p:sp>
    </p:spTree>
    <p:extLst>
      <p:ext uri="{BB962C8B-B14F-4D97-AF65-F5344CB8AC3E}">
        <p14:creationId xmlns:p14="http://schemas.microsoft.com/office/powerpoint/2010/main" val="330216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fade">
                                      <p:cBhvr>
                                        <p:cTn id="12" dur="500"/>
                                        <p:tgtEl>
                                          <p:spTgt spid="10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5"/>
                                        </p:tgtEl>
                                        <p:attrNameLst>
                                          <p:attrName>style.visibility</p:attrName>
                                        </p:attrNameLst>
                                      </p:cBhvr>
                                      <p:to>
                                        <p:strVal val="visible"/>
                                      </p:to>
                                    </p:set>
                                    <p:animEffect transition="in" filter="fade">
                                      <p:cBhvr>
                                        <p:cTn id="22" dur="500"/>
                                        <p:tgtEl>
                                          <p:spTgt spid="1025"/>
                                        </p:tgtEl>
                                      </p:cBhvr>
                                    </p:animEffect>
                                  </p:childTnLst>
                                </p:cTn>
                              </p:par>
                              <p:par>
                                <p:cTn id="23" presetID="10" presetClass="entr" presetSubtype="0" fill="hold" nodeType="withEffect">
                                  <p:stCondLst>
                                    <p:cond delay="0"/>
                                  </p:stCondLst>
                                  <p:childTnLst>
                                    <p:set>
                                      <p:cBhvr>
                                        <p:cTn id="24" dur="1" fill="hold">
                                          <p:stCondLst>
                                            <p:cond delay="0"/>
                                          </p:stCondLst>
                                        </p:cTn>
                                        <p:tgtEl>
                                          <p:spTgt spid="1030"/>
                                        </p:tgtEl>
                                        <p:attrNameLst>
                                          <p:attrName>style.visibility</p:attrName>
                                        </p:attrNameLst>
                                      </p:cBhvr>
                                      <p:to>
                                        <p:strVal val="visible"/>
                                      </p:to>
                                    </p:set>
                                    <p:animEffect transition="in" filter="fade">
                                      <p:cBhvr>
                                        <p:cTn id="25" dur="500"/>
                                        <p:tgtEl>
                                          <p:spTgt spid="10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fade">
                                      <p:cBhvr>
                                        <p:cTn id="35" dur="500"/>
                                        <p:tgtEl>
                                          <p:spTgt spid="8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500"/>
                                        <p:tgtEl>
                                          <p:spTgt spid="8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92"/>
                                        </p:tgtEl>
                                        <p:attrNameLst>
                                          <p:attrName>style.visibility</p:attrName>
                                        </p:attrNameLst>
                                      </p:cBhvr>
                                      <p:to>
                                        <p:strVal val="visible"/>
                                      </p:to>
                                    </p:set>
                                    <p:animEffect transition="in" filter="fade">
                                      <p:cBhvr>
                                        <p:cTn id="45" dur="500"/>
                                        <p:tgtEl>
                                          <p:spTgt spid="9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3"/>
                                        </p:tgtEl>
                                        <p:attrNameLst>
                                          <p:attrName>style.visibility</p:attrName>
                                        </p:attrNameLst>
                                      </p:cBhvr>
                                      <p:to>
                                        <p:strVal val="visible"/>
                                      </p:to>
                                    </p:set>
                                    <p:animEffect transition="in" filter="fade">
                                      <p:cBhvr>
                                        <p:cTn id="50" dur="500"/>
                                        <p:tgtEl>
                                          <p:spTgt spid="9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fade">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fade">
                                      <p:cBhvr>
                                        <p:cTn id="60" dur="500"/>
                                        <p:tgtEl>
                                          <p:spTgt spid="5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94"/>
                                        </p:tgtEl>
                                        <p:attrNameLst>
                                          <p:attrName>style.visibility</p:attrName>
                                        </p:attrNameLst>
                                      </p:cBhvr>
                                      <p:to>
                                        <p:strVal val="visible"/>
                                      </p:to>
                                    </p:set>
                                    <p:animEffect transition="in" filter="fade">
                                      <p:cBhvr>
                                        <p:cTn id="65" dur="500"/>
                                        <p:tgtEl>
                                          <p:spTgt spid="9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98"/>
                                        </p:tgtEl>
                                        <p:attrNameLst>
                                          <p:attrName>style.visibility</p:attrName>
                                        </p:attrNameLst>
                                      </p:cBhvr>
                                      <p:to>
                                        <p:strVal val="visible"/>
                                      </p:to>
                                    </p:set>
                                    <p:animEffect transition="in" filter="fade">
                                      <p:cBhvr>
                                        <p:cTn id="70" dur="500"/>
                                        <p:tgtEl>
                                          <p:spTgt spid="9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99"/>
                                        </p:tgtEl>
                                        <p:attrNameLst>
                                          <p:attrName>style.visibility</p:attrName>
                                        </p:attrNameLst>
                                      </p:cBhvr>
                                      <p:to>
                                        <p:strVal val="visible"/>
                                      </p:to>
                                    </p:set>
                                    <p:animEffect transition="in" filter="fade">
                                      <p:cBhvr>
                                        <p:cTn id="75" dur="500"/>
                                        <p:tgtEl>
                                          <p:spTgt spid="9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fade">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102"/>
                                        </p:tgtEl>
                                        <p:attrNameLst>
                                          <p:attrName>style.visibility</p:attrName>
                                        </p:attrNameLst>
                                      </p:cBhvr>
                                      <p:to>
                                        <p:strVal val="visible"/>
                                      </p:to>
                                    </p:set>
                                    <p:animEffect transition="in" filter="fade">
                                      <p:cBhvr>
                                        <p:cTn id="88" dur="500"/>
                                        <p:tgtEl>
                                          <p:spTgt spid="102"/>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00"/>
                                        </p:tgtEl>
                                        <p:attrNameLst>
                                          <p:attrName>style.visibility</p:attrName>
                                        </p:attrNameLst>
                                      </p:cBhvr>
                                      <p:to>
                                        <p:strVal val="visible"/>
                                      </p:to>
                                    </p:set>
                                    <p:animEffect transition="in" filter="fade">
                                      <p:cBhvr>
                                        <p:cTn id="93" dur="500"/>
                                        <p:tgtEl>
                                          <p:spTgt spid="10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106"/>
                                        </p:tgtEl>
                                        <p:attrNameLst>
                                          <p:attrName>style.visibility</p:attrName>
                                        </p:attrNameLst>
                                      </p:cBhvr>
                                      <p:to>
                                        <p:strVal val="visible"/>
                                      </p:to>
                                    </p:set>
                                    <p:animEffect transition="in" filter="fade">
                                      <p:cBhvr>
                                        <p:cTn id="98" dur="500"/>
                                        <p:tgtEl>
                                          <p:spTgt spid="106"/>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500"/>
                                        <p:tgtEl>
                                          <p:spTgt spid="37"/>
                                        </p:tgtEl>
                                      </p:cBhvr>
                                    </p:animEffect>
                                  </p:childTnLst>
                                </p:cTn>
                              </p:par>
                              <p:par>
                                <p:cTn id="104" presetID="10" presetClass="entr" presetSubtype="0" fill="hold" nodeType="with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fade">
                                      <p:cBhvr>
                                        <p:cTn id="106" dur="500"/>
                                        <p:tgtEl>
                                          <p:spTgt spid="50"/>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101"/>
                                        </p:tgtEl>
                                        <p:attrNameLst>
                                          <p:attrName>style.visibility</p:attrName>
                                        </p:attrNameLst>
                                      </p:cBhvr>
                                      <p:to>
                                        <p:strVal val="visible"/>
                                      </p:to>
                                    </p:set>
                                    <p:animEffect transition="in" filter="fade">
                                      <p:cBhvr>
                                        <p:cTn id="111" dur="500"/>
                                        <p:tgtEl>
                                          <p:spTgt spid="10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113"/>
                                        </p:tgtEl>
                                        <p:attrNameLst>
                                          <p:attrName>style.visibility</p:attrName>
                                        </p:attrNameLst>
                                      </p:cBhvr>
                                      <p:to>
                                        <p:strVal val="visible"/>
                                      </p:to>
                                    </p:set>
                                    <p:animEffect transition="in" filter="fade">
                                      <p:cBhvr>
                                        <p:cTn id="116" dur="500"/>
                                        <p:tgtEl>
                                          <p:spTgt spid="113"/>
                                        </p:tgtEl>
                                      </p:cBhvr>
                                    </p:animEffect>
                                  </p:childTnLst>
                                </p:cTn>
                              </p:par>
                              <p:par>
                                <p:cTn id="117" presetID="10" presetClass="entr" presetSubtype="0" fill="hold" nodeType="with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fade">
                                      <p:cBhvr>
                                        <p:cTn id="119" dur="500"/>
                                        <p:tgtEl>
                                          <p:spTgt spid="110"/>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118"/>
                                        </p:tgtEl>
                                        <p:attrNameLst>
                                          <p:attrName>style.visibility</p:attrName>
                                        </p:attrNameLst>
                                      </p:cBhvr>
                                      <p:to>
                                        <p:strVal val="visible"/>
                                      </p:to>
                                    </p:set>
                                    <p:animEffect transition="in" filter="fade">
                                      <p:cBhvr>
                                        <p:cTn id="124" dur="500"/>
                                        <p:tgtEl>
                                          <p:spTgt spid="118"/>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1052"/>
                                        </p:tgtEl>
                                        <p:attrNameLst>
                                          <p:attrName>style.visibility</p:attrName>
                                        </p:attrNameLst>
                                      </p:cBhvr>
                                      <p:to>
                                        <p:strVal val="visible"/>
                                      </p:to>
                                    </p:set>
                                    <p:animEffect transition="in" filter="fade">
                                      <p:cBhvr>
                                        <p:cTn id="129" dur="500"/>
                                        <p:tgtEl>
                                          <p:spTgt spid="1052"/>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126"/>
                                        </p:tgtEl>
                                        <p:attrNameLst>
                                          <p:attrName>style.visibility</p:attrName>
                                        </p:attrNameLst>
                                      </p:cBhvr>
                                      <p:to>
                                        <p:strVal val="visible"/>
                                      </p:to>
                                    </p:set>
                                    <p:animEffect transition="in" filter="fade">
                                      <p:cBhvr>
                                        <p:cTn id="134" dur="500"/>
                                        <p:tgtEl>
                                          <p:spTgt spid="126"/>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132"/>
                                        </p:tgtEl>
                                        <p:attrNameLst>
                                          <p:attrName>style.visibility</p:attrName>
                                        </p:attrNameLst>
                                      </p:cBhvr>
                                      <p:to>
                                        <p:strVal val="visible"/>
                                      </p:to>
                                    </p:set>
                                    <p:animEffect transition="in" filter="fade">
                                      <p:cBhvr>
                                        <p:cTn id="139" dur="500"/>
                                        <p:tgtEl>
                                          <p:spTgt spid="132"/>
                                        </p:tgtEl>
                                      </p:cBhvr>
                                    </p:animEffect>
                                  </p:childTnLst>
                                </p:cTn>
                              </p:par>
                              <p:par>
                                <p:cTn id="140" presetID="10" presetClass="entr" presetSubtype="0" fill="hold" nodeType="withEffect">
                                  <p:stCondLst>
                                    <p:cond delay="0"/>
                                  </p:stCondLst>
                                  <p:childTnLst>
                                    <p:set>
                                      <p:cBhvr>
                                        <p:cTn id="141" dur="1" fill="hold">
                                          <p:stCondLst>
                                            <p:cond delay="0"/>
                                          </p:stCondLst>
                                        </p:cTn>
                                        <p:tgtEl>
                                          <p:spTgt spid="131"/>
                                        </p:tgtEl>
                                        <p:attrNameLst>
                                          <p:attrName>style.visibility</p:attrName>
                                        </p:attrNameLst>
                                      </p:cBhvr>
                                      <p:to>
                                        <p:strVal val="visible"/>
                                      </p:to>
                                    </p:set>
                                    <p:animEffect transition="in" filter="fade">
                                      <p:cBhvr>
                                        <p:cTn id="142" dur="500"/>
                                        <p:tgtEl>
                                          <p:spTgt spid="131"/>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137"/>
                                        </p:tgtEl>
                                        <p:attrNameLst>
                                          <p:attrName>style.visibility</p:attrName>
                                        </p:attrNameLst>
                                      </p:cBhvr>
                                      <p:to>
                                        <p:strVal val="visible"/>
                                      </p:to>
                                    </p:set>
                                    <p:animEffect transition="in" filter="fade">
                                      <p:cBhvr>
                                        <p:cTn id="147" dur="500"/>
                                        <p:tgtEl>
                                          <p:spTgt spid="137"/>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138"/>
                                        </p:tgtEl>
                                        <p:attrNameLst>
                                          <p:attrName>style.visibility</p:attrName>
                                        </p:attrNameLst>
                                      </p:cBhvr>
                                      <p:to>
                                        <p:strVal val="visible"/>
                                      </p:to>
                                    </p:set>
                                    <p:animEffect transition="in" filter="fade">
                                      <p:cBhvr>
                                        <p:cTn id="152" dur="500"/>
                                        <p:tgtEl>
                                          <p:spTgt spid="138"/>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139"/>
                                        </p:tgtEl>
                                        <p:attrNameLst>
                                          <p:attrName>style.visibility</p:attrName>
                                        </p:attrNameLst>
                                      </p:cBhvr>
                                      <p:to>
                                        <p:strVal val="visible"/>
                                      </p:to>
                                    </p:set>
                                    <p:animEffect transition="in" filter="fade">
                                      <p:cBhvr>
                                        <p:cTn id="157"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6" grpId="0"/>
      <p:bldP spid="73" grpId="0"/>
      <p:bldP spid="1032" grpId="0"/>
      <p:bldP spid="76" grpId="0"/>
      <p:bldP spid="84" grpId="0"/>
      <p:bldP spid="92" grpId="0" animBg="1"/>
      <p:bldP spid="93" grpId="0"/>
      <p:bldP spid="98" grpId="0"/>
      <p:bldP spid="99" grpId="0"/>
      <p:bldP spid="100" grpId="0"/>
      <p:bldP spid="101" grpId="0"/>
      <p:bldP spid="118" grpId="0"/>
      <p:bldP spid="126" grpId="0"/>
      <p:bldP spid="137" grpId="0"/>
      <p:bldP spid="138" grpId="0"/>
      <p:bldP spid="1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74099"/>
            <a:ext cx="4503903" cy="523220"/>
          </a:xfrm>
          <a:prstGeom prst="rect">
            <a:avLst/>
          </a:prstGeom>
        </p:spPr>
        <p:txBody>
          <a:bodyPr wrap="square">
            <a:spAutoFit/>
          </a:bodyPr>
          <a:lstStyle/>
          <a:p>
            <a:pPr>
              <a:defRPr/>
            </a:pPr>
            <a:r>
              <a:rPr lang="en-IN" sz="2800" b="1" dirty="0" smtClean="0"/>
              <a:t>2.    M1 Handshake </a:t>
            </a:r>
            <a:r>
              <a:rPr lang="en-IN" sz="2800" b="1" dirty="0"/>
              <a:t>I/O</a:t>
            </a:r>
          </a:p>
        </p:txBody>
      </p:sp>
      <p:sp>
        <p:nvSpPr>
          <p:cNvPr id="8" name="Rectangle 7"/>
          <p:cNvSpPr/>
          <p:nvPr/>
        </p:nvSpPr>
        <p:spPr>
          <a:xfrm>
            <a:off x="341925" y="506596"/>
            <a:ext cx="2073581" cy="369332"/>
          </a:xfrm>
          <a:prstGeom prst="rect">
            <a:avLst/>
          </a:prstGeom>
        </p:spPr>
        <p:txBody>
          <a:bodyPr wrap="none">
            <a:spAutoFit/>
          </a:bodyPr>
          <a:lstStyle/>
          <a:p>
            <a:pPr algn="ctr"/>
            <a:r>
              <a:rPr lang="en-US" b="1" dirty="0" smtClean="0">
                <a:solidFill>
                  <a:srgbClr val="FF0000"/>
                </a:solidFill>
              </a:rPr>
              <a:t>Port A , Port B  : I/O</a:t>
            </a:r>
            <a:endParaRPr lang="en-US" b="1" dirty="0">
              <a:solidFill>
                <a:srgbClr val="FF0000"/>
              </a:solidFill>
            </a:endParaRPr>
          </a:p>
        </p:txBody>
      </p:sp>
      <p:sp>
        <p:nvSpPr>
          <p:cNvPr id="9" name="Rectangle 8"/>
          <p:cNvSpPr/>
          <p:nvPr/>
        </p:nvSpPr>
        <p:spPr>
          <a:xfrm>
            <a:off x="2381312" y="565433"/>
            <a:ext cx="2535759" cy="369332"/>
          </a:xfrm>
          <a:prstGeom prst="rect">
            <a:avLst/>
          </a:prstGeom>
        </p:spPr>
        <p:txBody>
          <a:bodyPr wrap="none">
            <a:spAutoFit/>
          </a:bodyPr>
          <a:lstStyle/>
          <a:p>
            <a:pPr algn="ctr"/>
            <a:r>
              <a:rPr lang="en-US" b="1" dirty="0" smtClean="0">
                <a:solidFill>
                  <a:srgbClr val="FF0000"/>
                </a:solidFill>
              </a:rPr>
              <a:t>Handshaking with Port C</a:t>
            </a:r>
            <a:endParaRPr lang="en-US" b="1" dirty="0">
              <a:solidFill>
                <a:srgbClr val="FF0000"/>
              </a:solidFill>
            </a:endParaRPr>
          </a:p>
        </p:txBody>
      </p:sp>
      <p:grpSp>
        <p:nvGrpSpPr>
          <p:cNvPr id="11" name="Group 10"/>
          <p:cNvGrpSpPr/>
          <p:nvPr/>
        </p:nvGrpSpPr>
        <p:grpSpPr>
          <a:xfrm>
            <a:off x="36247" y="2283980"/>
            <a:ext cx="5578953" cy="2079790"/>
            <a:chOff x="921150" y="5769564"/>
            <a:chExt cx="4485636" cy="982170"/>
          </a:xfrm>
        </p:grpSpPr>
        <p:sp>
          <p:nvSpPr>
            <p:cNvPr id="12" name="Rectangle 11">
              <a:extLst>
                <a:ext uri="{FF2B5EF4-FFF2-40B4-BE49-F238E27FC236}">
                  <a16:creationId xmlns:a16="http://schemas.microsoft.com/office/drawing/2014/main" id="{FB42A217-6F69-418C-9F3E-C3AEF638D87C}"/>
                </a:ext>
              </a:extLst>
            </p:cNvPr>
            <p:cNvSpPr/>
            <p:nvPr/>
          </p:nvSpPr>
          <p:spPr>
            <a:xfrm>
              <a:off x="921150" y="5769564"/>
              <a:ext cx="1154282" cy="9821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8086</a:t>
              </a:r>
              <a:endParaRPr lang="en-US" sz="1600" b="1" dirty="0">
                <a:solidFill>
                  <a:srgbClr val="FF0000"/>
                </a:solidFill>
              </a:endParaRPr>
            </a:p>
          </p:txBody>
        </p:sp>
        <p:sp>
          <p:nvSpPr>
            <p:cNvPr id="13" name="Rectangle 12">
              <a:extLst>
                <a:ext uri="{FF2B5EF4-FFF2-40B4-BE49-F238E27FC236}">
                  <a16:creationId xmlns:a16="http://schemas.microsoft.com/office/drawing/2014/main" id="{FB42A217-6F69-418C-9F3E-C3AEF638D87C}"/>
                </a:ext>
              </a:extLst>
            </p:cNvPr>
            <p:cNvSpPr/>
            <p:nvPr/>
          </p:nvSpPr>
          <p:spPr>
            <a:xfrm>
              <a:off x="2864707" y="5769564"/>
              <a:ext cx="807450" cy="9821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8255 PPI</a:t>
              </a:r>
              <a:endParaRPr lang="en-US" sz="1600" b="1" dirty="0">
                <a:solidFill>
                  <a:srgbClr val="FF0000"/>
                </a:solidFill>
              </a:endParaRPr>
            </a:p>
          </p:txBody>
        </p:sp>
        <p:sp>
          <p:nvSpPr>
            <p:cNvPr id="14" name="Rectangle 13">
              <a:extLst>
                <a:ext uri="{FF2B5EF4-FFF2-40B4-BE49-F238E27FC236}">
                  <a16:creationId xmlns:a16="http://schemas.microsoft.com/office/drawing/2014/main" id="{FB42A217-6F69-418C-9F3E-C3AEF638D87C}"/>
                </a:ext>
              </a:extLst>
            </p:cNvPr>
            <p:cNvSpPr/>
            <p:nvPr/>
          </p:nvSpPr>
          <p:spPr>
            <a:xfrm>
              <a:off x="4398189" y="5769564"/>
              <a:ext cx="1008597" cy="97311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rgbClr val="FF0000"/>
                  </a:solidFill>
                </a:rPr>
                <a:t>O/P </a:t>
              </a:r>
              <a:r>
                <a:rPr lang="en-US" sz="1600" b="1" dirty="0" smtClean="0">
                  <a:solidFill>
                    <a:srgbClr val="FF0000"/>
                  </a:solidFill>
                </a:rPr>
                <a:t>device</a:t>
              </a:r>
              <a:endParaRPr lang="en-US" sz="1600" b="1" dirty="0">
                <a:solidFill>
                  <a:srgbClr val="FF0000"/>
                </a:solidFill>
              </a:endParaRPr>
            </a:p>
          </p:txBody>
        </p:sp>
      </p:grpSp>
      <p:sp>
        <p:nvSpPr>
          <p:cNvPr id="15" name="Left-Right Arrow 14"/>
          <p:cNvSpPr/>
          <p:nvPr/>
        </p:nvSpPr>
        <p:spPr>
          <a:xfrm>
            <a:off x="1471871" y="3172913"/>
            <a:ext cx="981650" cy="301925"/>
          </a:xfrm>
          <a:prstGeom prst="lef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6" name="Rectangle 15"/>
          <p:cNvSpPr/>
          <p:nvPr/>
        </p:nvSpPr>
        <p:spPr>
          <a:xfrm>
            <a:off x="1471871" y="2732677"/>
            <a:ext cx="1010065" cy="338554"/>
          </a:xfrm>
          <a:prstGeom prst="rect">
            <a:avLst/>
          </a:prstGeom>
        </p:spPr>
        <p:txBody>
          <a:bodyPr wrap="square">
            <a:spAutoFit/>
          </a:bodyPr>
          <a:lstStyle/>
          <a:p>
            <a:r>
              <a:rPr lang="en-US" sz="1600" b="1" dirty="0" smtClean="0">
                <a:solidFill>
                  <a:srgbClr val="FF0000"/>
                </a:solidFill>
              </a:rPr>
              <a:t>Data bus</a:t>
            </a:r>
            <a:endParaRPr lang="en-IN" sz="1600" dirty="0"/>
          </a:p>
        </p:txBody>
      </p:sp>
      <p:sp>
        <p:nvSpPr>
          <p:cNvPr id="2" name="Left Arrow 1"/>
          <p:cNvSpPr/>
          <p:nvPr/>
        </p:nvSpPr>
        <p:spPr>
          <a:xfrm rot="10800000">
            <a:off x="3471207" y="3218901"/>
            <a:ext cx="893940" cy="301925"/>
          </a:xfrm>
          <a:prstGeom prst="lef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66ADD321-EA10-4977-BFC9-12D33C945B2A}"/>
              </a:ext>
            </a:extLst>
          </p:cNvPr>
          <p:cNvCxnSpPr>
            <a:cxnSpLocks/>
          </p:cNvCxnSpPr>
          <p:nvPr/>
        </p:nvCxnSpPr>
        <p:spPr>
          <a:xfrm flipH="1">
            <a:off x="2622532" y="3474838"/>
            <a:ext cx="1256714" cy="2477065"/>
          </a:xfrm>
          <a:prstGeom prst="straightConnector1">
            <a:avLst/>
          </a:prstGeom>
          <a:ln w="63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41925" y="5951903"/>
            <a:ext cx="2795189" cy="369332"/>
          </a:xfrm>
          <a:prstGeom prst="rect">
            <a:avLst/>
          </a:prstGeom>
        </p:spPr>
        <p:txBody>
          <a:bodyPr wrap="none">
            <a:spAutoFit/>
          </a:bodyPr>
          <a:lstStyle/>
          <a:p>
            <a:pPr algn="ctr"/>
            <a:r>
              <a:rPr lang="en-US" b="1" dirty="0" smtClean="0">
                <a:solidFill>
                  <a:srgbClr val="FF0000"/>
                </a:solidFill>
              </a:rPr>
              <a:t>This can be Port A or Port B</a:t>
            </a:r>
            <a:endParaRPr lang="en-US" b="1" dirty="0">
              <a:solidFill>
                <a:srgbClr val="FF0000"/>
              </a:solidFill>
            </a:endParaRPr>
          </a:p>
        </p:txBody>
      </p:sp>
      <p:sp>
        <p:nvSpPr>
          <p:cNvPr id="24" name="Rectangle 23"/>
          <p:cNvSpPr/>
          <p:nvPr/>
        </p:nvSpPr>
        <p:spPr>
          <a:xfrm>
            <a:off x="31618" y="880602"/>
            <a:ext cx="2779599" cy="461665"/>
          </a:xfrm>
          <a:prstGeom prst="rect">
            <a:avLst/>
          </a:prstGeom>
        </p:spPr>
        <p:txBody>
          <a:bodyPr wrap="square">
            <a:spAutoFit/>
          </a:bodyPr>
          <a:lstStyle/>
          <a:p>
            <a:pPr>
              <a:defRPr/>
            </a:pPr>
            <a:r>
              <a:rPr lang="en-IN" sz="2400" b="1" dirty="0" smtClean="0"/>
              <a:t>1.  Mode 1 - O/P</a:t>
            </a:r>
            <a:endParaRPr lang="en-IN" sz="2400" b="1" dirty="0"/>
          </a:p>
        </p:txBody>
      </p:sp>
      <p:grpSp>
        <p:nvGrpSpPr>
          <p:cNvPr id="1025" name="Group 1024"/>
          <p:cNvGrpSpPr/>
          <p:nvPr/>
        </p:nvGrpSpPr>
        <p:grpSpPr>
          <a:xfrm>
            <a:off x="3003805" y="1806447"/>
            <a:ext cx="1990477" cy="477533"/>
            <a:chOff x="3628462" y="1806447"/>
            <a:chExt cx="1990477" cy="477533"/>
          </a:xfrm>
        </p:grpSpPr>
        <p:cxnSp>
          <p:nvCxnSpPr>
            <p:cNvPr id="25" name="Straight Connector 24"/>
            <p:cNvCxnSpPr/>
            <p:nvPr/>
          </p:nvCxnSpPr>
          <p:spPr>
            <a:xfrm flipH="1">
              <a:off x="3628462" y="1810184"/>
              <a:ext cx="19904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427145" y="1806447"/>
              <a:ext cx="119179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628462"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5618939"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632055" y="1806447"/>
            <a:ext cx="1990477" cy="477533"/>
            <a:chOff x="3628462" y="1806447"/>
            <a:chExt cx="1990477" cy="477533"/>
          </a:xfrm>
        </p:grpSpPr>
        <p:cxnSp>
          <p:nvCxnSpPr>
            <p:cNvPr id="38" name="Straight Connector 37"/>
            <p:cNvCxnSpPr/>
            <p:nvPr/>
          </p:nvCxnSpPr>
          <p:spPr>
            <a:xfrm flipH="1">
              <a:off x="3628462" y="1810184"/>
              <a:ext cx="19904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301719" y="1806447"/>
              <a:ext cx="333117" cy="37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628462"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618939"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0" name="Group 1029"/>
          <p:cNvGrpSpPr/>
          <p:nvPr/>
        </p:nvGrpSpPr>
        <p:grpSpPr>
          <a:xfrm>
            <a:off x="4149951" y="1410742"/>
            <a:ext cx="528478" cy="338554"/>
            <a:chOff x="7455728" y="2099314"/>
            <a:chExt cx="528478" cy="338554"/>
          </a:xfrm>
        </p:grpSpPr>
        <p:sp>
          <p:nvSpPr>
            <p:cNvPr id="1028" name="Rectangle 1027"/>
            <p:cNvSpPr/>
            <p:nvPr/>
          </p:nvSpPr>
          <p:spPr>
            <a:xfrm>
              <a:off x="7455728" y="2099314"/>
              <a:ext cx="528478" cy="338554"/>
            </a:xfrm>
            <a:prstGeom prst="rect">
              <a:avLst/>
            </a:prstGeom>
          </p:spPr>
          <p:txBody>
            <a:bodyPr wrap="none">
              <a:spAutoFit/>
            </a:bodyPr>
            <a:lstStyle/>
            <a:p>
              <a:r>
                <a:rPr lang="en-US" sz="1600" b="1" dirty="0" smtClean="0">
                  <a:solidFill>
                    <a:srgbClr val="FF0000"/>
                  </a:solidFill>
                </a:rPr>
                <a:t>ACK</a:t>
              </a:r>
              <a:endParaRPr lang="en-IN" sz="1600" dirty="0"/>
            </a:p>
          </p:txBody>
        </p:sp>
        <p:cxnSp>
          <p:nvCxnSpPr>
            <p:cNvPr id="44" name="Straight Connector 43"/>
            <p:cNvCxnSpPr/>
            <p:nvPr/>
          </p:nvCxnSpPr>
          <p:spPr>
            <a:xfrm>
              <a:off x="7489018" y="2108367"/>
              <a:ext cx="43028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1638429" y="1333214"/>
            <a:ext cx="486030" cy="338554"/>
            <a:chOff x="7455728" y="2099314"/>
            <a:chExt cx="486030" cy="338554"/>
          </a:xfrm>
        </p:grpSpPr>
        <p:sp>
          <p:nvSpPr>
            <p:cNvPr id="51" name="Rectangle 50"/>
            <p:cNvSpPr/>
            <p:nvPr/>
          </p:nvSpPr>
          <p:spPr>
            <a:xfrm>
              <a:off x="7455728" y="2099314"/>
              <a:ext cx="486030" cy="338554"/>
            </a:xfrm>
            <a:prstGeom prst="rect">
              <a:avLst/>
            </a:prstGeom>
          </p:spPr>
          <p:txBody>
            <a:bodyPr wrap="none">
              <a:spAutoFit/>
            </a:bodyPr>
            <a:lstStyle/>
            <a:p>
              <a:r>
                <a:rPr lang="en-US" sz="1600" b="1" dirty="0" smtClean="0">
                  <a:solidFill>
                    <a:srgbClr val="FF0000"/>
                  </a:solidFill>
                </a:rPr>
                <a:t>WR</a:t>
              </a:r>
              <a:endParaRPr lang="en-IN" sz="1600" dirty="0"/>
            </a:p>
          </p:txBody>
        </p:sp>
        <p:cxnSp>
          <p:nvCxnSpPr>
            <p:cNvPr id="52" name="Straight Connector 51"/>
            <p:cNvCxnSpPr/>
            <p:nvPr/>
          </p:nvCxnSpPr>
          <p:spPr>
            <a:xfrm>
              <a:off x="7489018" y="2108367"/>
              <a:ext cx="43028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rot="10800000">
            <a:off x="3118720" y="4363770"/>
            <a:ext cx="1990477" cy="477533"/>
            <a:chOff x="3628462" y="1806447"/>
            <a:chExt cx="1990477" cy="477533"/>
          </a:xfrm>
        </p:grpSpPr>
        <p:cxnSp>
          <p:nvCxnSpPr>
            <p:cNvPr id="62" name="Straight Connector 61"/>
            <p:cNvCxnSpPr/>
            <p:nvPr/>
          </p:nvCxnSpPr>
          <p:spPr>
            <a:xfrm flipH="1">
              <a:off x="3628462" y="1810184"/>
              <a:ext cx="19904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4427145" y="1806447"/>
              <a:ext cx="119179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3628462"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5618939"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6" name="Rectangle 65"/>
          <p:cNvSpPr/>
          <p:nvPr/>
        </p:nvSpPr>
        <p:spPr>
          <a:xfrm>
            <a:off x="1138129" y="5080347"/>
            <a:ext cx="590226" cy="338554"/>
          </a:xfrm>
          <a:prstGeom prst="rect">
            <a:avLst/>
          </a:prstGeom>
        </p:spPr>
        <p:txBody>
          <a:bodyPr wrap="none">
            <a:spAutoFit/>
          </a:bodyPr>
          <a:lstStyle/>
          <a:p>
            <a:r>
              <a:rPr lang="en-US" sz="1600" b="1" dirty="0" smtClean="0">
                <a:solidFill>
                  <a:srgbClr val="FF0000"/>
                </a:solidFill>
              </a:rPr>
              <a:t>INTR</a:t>
            </a:r>
            <a:endParaRPr lang="en-IN" sz="1600" dirty="0"/>
          </a:p>
        </p:txBody>
      </p:sp>
      <p:grpSp>
        <p:nvGrpSpPr>
          <p:cNvPr id="67" name="Group 66"/>
          <p:cNvGrpSpPr/>
          <p:nvPr/>
        </p:nvGrpSpPr>
        <p:grpSpPr>
          <a:xfrm rot="10800000">
            <a:off x="577694" y="4361901"/>
            <a:ext cx="1990477" cy="477533"/>
            <a:chOff x="3628462" y="1806447"/>
            <a:chExt cx="1990477" cy="477533"/>
          </a:xfrm>
        </p:grpSpPr>
        <p:cxnSp>
          <p:nvCxnSpPr>
            <p:cNvPr id="68" name="Straight Connector 67"/>
            <p:cNvCxnSpPr/>
            <p:nvPr/>
          </p:nvCxnSpPr>
          <p:spPr>
            <a:xfrm flipH="1">
              <a:off x="3628462" y="1810184"/>
              <a:ext cx="19904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301719" y="1806447"/>
              <a:ext cx="333117" cy="37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3628462"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5618939"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 name="Rectangle 72"/>
          <p:cNvSpPr/>
          <p:nvPr/>
        </p:nvSpPr>
        <p:spPr>
          <a:xfrm>
            <a:off x="5809062" y="24796"/>
            <a:ext cx="6096000" cy="584775"/>
          </a:xfrm>
          <a:prstGeom prst="rect">
            <a:avLst/>
          </a:prstGeom>
        </p:spPr>
        <p:txBody>
          <a:bodyPr wrap="square">
            <a:spAutoFit/>
          </a:bodyPr>
          <a:lstStyle/>
          <a:p>
            <a:r>
              <a:rPr lang="en-US" sz="1600" dirty="0" smtClean="0"/>
              <a:t>- When </a:t>
            </a:r>
            <a:r>
              <a:rPr lang="en-US" sz="1600" dirty="0"/>
              <a:t>processor</a:t>
            </a:r>
            <a:r>
              <a:rPr lang="en-US" sz="1600" dirty="0" smtClean="0"/>
              <a:t> wants to send data to any output </a:t>
            </a:r>
            <a:r>
              <a:rPr lang="en-US" sz="1600" dirty="0"/>
              <a:t>device</a:t>
            </a:r>
            <a:r>
              <a:rPr lang="en-US" sz="1600" dirty="0" smtClean="0"/>
              <a:t>, it will first send data to 8255. Then 8255 will send that data to O/P device.</a:t>
            </a:r>
          </a:p>
        </p:txBody>
      </p:sp>
      <p:sp>
        <p:nvSpPr>
          <p:cNvPr id="1032" name="Rectangle 1031"/>
          <p:cNvSpPr/>
          <p:nvPr/>
        </p:nvSpPr>
        <p:spPr>
          <a:xfrm>
            <a:off x="5824392" y="593616"/>
            <a:ext cx="6096000" cy="584775"/>
          </a:xfrm>
          <a:prstGeom prst="rect">
            <a:avLst/>
          </a:prstGeom>
        </p:spPr>
        <p:txBody>
          <a:bodyPr>
            <a:spAutoFit/>
          </a:bodyPr>
          <a:lstStyle/>
          <a:p>
            <a:r>
              <a:rPr lang="en-US" sz="1600" dirty="0"/>
              <a:t>-  When </a:t>
            </a:r>
            <a:r>
              <a:rPr lang="en-US" sz="1600" dirty="0" smtClean="0"/>
              <a:t>8086 wants </a:t>
            </a:r>
            <a:r>
              <a:rPr lang="en-US" sz="1600" dirty="0"/>
              <a:t>to send data to 8255, first it has to </a:t>
            </a:r>
            <a:r>
              <a:rPr lang="en-US" sz="1600" dirty="0" smtClean="0"/>
              <a:t>check whether  the 8255 is free or not.    </a:t>
            </a:r>
            <a:endParaRPr lang="en-US" sz="1600" dirty="0"/>
          </a:p>
        </p:txBody>
      </p:sp>
      <p:sp>
        <p:nvSpPr>
          <p:cNvPr id="76" name="Rectangle 75"/>
          <p:cNvSpPr/>
          <p:nvPr/>
        </p:nvSpPr>
        <p:spPr>
          <a:xfrm>
            <a:off x="5727581" y="1631583"/>
            <a:ext cx="6096000" cy="830997"/>
          </a:xfrm>
          <a:prstGeom prst="rect">
            <a:avLst/>
          </a:prstGeom>
        </p:spPr>
        <p:txBody>
          <a:bodyPr>
            <a:spAutoFit/>
          </a:bodyPr>
          <a:lstStyle/>
          <a:p>
            <a:r>
              <a:rPr lang="en-US" sz="1600" dirty="0" smtClean="0"/>
              <a:t>-   If 8255 is free by default INTR is 1  ( by default INTR is high means 8255 keep interrupting to 8086, it’s depend upon the processor whether to  and when to entertain the interrupt </a:t>
            </a:r>
            <a:endParaRPr lang="en-US" sz="1600" dirty="0"/>
          </a:p>
        </p:txBody>
      </p:sp>
      <p:sp>
        <p:nvSpPr>
          <p:cNvPr id="84" name="Rectangle 83"/>
          <p:cNvSpPr/>
          <p:nvPr/>
        </p:nvSpPr>
        <p:spPr>
          <a:xfrm>
            <a:off x="5824392" y="2420014"/>
            <a:ext cx="6096000" cy="584775"/>
          </a:xfrm>
          <a:prstGeom prst="rect">
            <a:avLst/>
          </a:prstGeom>
        </p:spPr>
        <p:txBody>
          <a:bodyPr>
            <a:spAutoFit/>
          </a:bodyPr>
          <a:lstStyle/>
          <a:p>
            <a:r>
              <a:rPr lang="en-US" sz="1600" dirty="0" smtClean="0"/>
              <a:t>- When 8086 wants to send data to an O/P device it will send data to 8255 by making WR bar = 0</a:t>
            </a:r>
            <a:endParaRPr lang="en-US" sz="1600" dirty="0"/>
          </a:p>
        </p:txBody>
      </p:sp>
      <p:cxnSp>
        <p:nvCxnSpPr>
          <p:cNvPr id="85" name="Straight Arrow Connector 84">
            <a:extLst>
              <a:ext uri="{FF2B5EF4-FFF2-40B4-BE49-F238E27FC236}">
                <a16:creationId xmlns:a16="http://schemas.microsoft.com/office/drawing/2014/main" id="{66ADD321-EA10-4977-BFC9-12D33C945B2A}"/>
              </a:ext>
            </a:extLst>
          </p:cNvPr>
          <p:cNvCxnSpPr>
            <a:cxnSpLocks/>
          </p:cNvCxnSpPr>
          <p:nvPr/>
        </p:nvCxnSpPr>
        <p:spPr>
          <a:xfrm>
            <a:off x="3157975" y="2568564"/>
            <a:ext cx="841068" cy="801299"/>
          </a:xfrm>
          <a:prstGeom prst="straightConnector1">
            <a:avLst/>
          </a:prstGeom>
          <a:ln w="63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2811218" y="2394123"/>
            <a:ext cx="288862" cy="338554"/>
          </a:xfrm>
          <a:prstGeom prst="rect">
            <a:avLst/>
          </a:prstGeom>
          <a:ln>
            <a:solidFill>
              <a:schemeClr val="tx1"/>
            </a:solidFill>
          </a:ln>
        </p:spPr>
        <p:txBody>
          <a:bodyPr wrap="none">
            <a:spAutoFit/>
          </a:bodyPr>
          <a:lstStyle/>
          <a:p>
            <a:r>
              <a:rPr lang="en-US" sz="1600" b="1" dirty="0" smtClean="0">
                <a:solidFill>
                  <a:srgbClr val="FF0000"/>
                </a:solidFill>
              </a:rPr>
              <a:t>3</a:t>
            </a:r>
            <a:endParaRPr lang="en-IN" sz="1600" dirty="0"/>
          </a:p>
        </p:txBody>
      </p:sp>
      <p:grpSp>
        <p:nvGrpSpPr>
          <p:cNvPr id="94" name="Group 93"/>
          <p:cNvGrpSpPr/>
          <p:nvPr/>
        </p:nvGrpSpPr>
        <p:grpSpPr>
          <a:xfrm>
            <a:off x="5027619" y="5074889"/>
            <a:ext cx="285807" cy="274712"/>
            <a:chOff x="5257802" y="1415743"/>
            <a:chExt cx="285807" cy="274712"/>
          </a:xfrm>
        </p:grpSpPr>
        <p:cxnSp>
          <p:nvCxnSpPr>
            <p:cNvPr id="95" name="Straight Connector 94"/>
            <p:cNvCxnSpPr/>
            <p:nvPr/>
          </p:nvCxnSpPr>
          <p:spPr>
            <a:xfrm>
              <a:off x="5261983" y="1426617"/>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257802" y="1415743"/>
              <a:ext cx="0" cy="2747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00" name="Rectangle 99"/>
          <p:cNvSpPr/>
          <p:nvPr/>
        </p:nvSpPr>
        <p:spPr>
          <a:xfrm>
            <a:off x="5839722" y="4632928"/>
            <a:ext cx="6096000" cy="584775"/>
          </a:xfrm>
          <a:prstGeom prst="rect">
            <a:avLst/>
          </a:prstGeom>
        </p:spPr>
        <p:txBody>
          <a:bodyPr>
            <a:spAutoFit/>
          </a:bodyPr>
          <a:lstStyle/>
          <a:p>
            <a:r>
              <a:rPr lang="en-US" sz="1600" dirty="0" smtClean="0"/>
              <a:t>- Once the data received by device and </a:t>
            </a:r>
            <a:r>
              <a:rPr lang="en-US" sz="1600" dirty="0" err="1" smtClean="0"/>
              <a:t>ack</a:t>
            </a:r>
            <a:r>
              <a:rPr lang="en-US" sz="1600" dirty="0" smtClean="0"/>
              <a:t> bar =0 , 8255 will make OBF bar = 1.</a:t>
            </a:r>
            <a:endParaRPr lang="en-US" sz="1600" dirty="0"/>
          </a:p>
        </p:txBody>
      </p:sp>
      <p:sp>
        <p:nvSpPr>
          <p:cNvPr id="101" name="Rectangle 100"/>
          <p:cNvSpPr/>
          <p:nvPr/>
        </p:nvSpPr>
        <p:spPr>
          <a:xfrm>
            <a:off x="5913418" y="5253589"/>
            <a:ext cx="6096000" cy="338554"/>
          </a:xfrm>
          <a:prstGeom prst="rect">
            <a:avLst/>
          </a:prstGeom>
        </p:spPr>
        <p:txBody>
          <a:bodyPr>
            <a:spAutoFit/>
          </a:bodyPr>
          <a:lstStyle/>
          <a:p>
            <a:r>
              <a:rPr lang="en-US" sz="1600" dirty="0" smtClean="0"/>
              <a:t>- 8255 will make INTR = 1 as soon as data is received by device</a:t>
            </a:r>
            <a:endParaRPr lang="en-US" sz="1600" dirty="0"/>
          </a:p>
        </p:txBody>
      </p:sp>
      <p:grpSp>
        <p:nvGrpSpPr>
          <p:cNvPr id="102" name="Group 101"/>
          <p:cNvGrpSpPr/>
          <p:nvPr/>
        </p:nvGrpSpPr>
        <p:grpSpPr>
          <a:xfrm>
            <a:off x="1678979" y="5040283"/>
            <a:ext cx="567433" cy="276098"/>
            <a:chOff x="4976176" y="1415743"/>
            <a:chExt cx="567433" cy="276098"/>
          </a:xfrm>
        </p:grpSpPr>
        <p:cxnSp>
          <p:nvCxnSpPr>
            <p:cNvPr id="103" name="Straight Connector 102"/>
            <p:cNvCxnSpPr/>
            <p:nvPr/>
          </p:nvCxnSpPr>
          <p:spPr>
            <a:xfrm>
              <a:off x="5261983" y="1426617"/>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257802" y="1415743"/>
              <a:ext cx="0" cy="2747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976176" y="1691841"/>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2228611" y="5036568"/>
            <a:ext cx="362463" cy="382333"/>
            <a:chOff x="2228611" y="5036568"/>
            <a:chExt cx="362463" cy="382333"/>
          </a:xfrm>
        </p:grpSpPr>
        <p:cxnSp>
          <p:nvCxnSpPr>
            <p:cNvPr id="110" name="Straight Connector 109"/>
            <p:cNvCxnSpPr/>
            <p:nvPr/>
          </p:nvCxnSpPr>
          <p:spPr>
            <a:xfrm>
              <a:off x="2237742" y="5036568"/>
              <a:ext cx="0" cy="382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2228611" y="5408127"/>
              <a:ext cx="36246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2175154" y="1342267"/>
            <a:ext cx="824047" cy="274712"/>
            <a:chOff x="2175154" y="1342267"/>
            <a:chExt cx="824047" cy="274712"/>
          </a:xfrm>
        </p:grpSpPr>
        <p:grpSp>
          <p:nvGrpSpPr>
            <p:cNvPr id="106" name="Group 105"/>
            <p:cNvGrpSpPr/>
            <p:nvPr/>
          </p:nvGrpSpPr>
          <p:grpSpPr>
            <a:xfrm>
              <a:off x="2175154" y="1342267"/>
              <a:ext cx="556733" cy="274712"/>
              <a:chOff x="4701069" y="1417129"/>
              <a:chExt cx="556733" cy="274712"/>
            </a:xfrm>
          </p:grpSpPr>
          <p:cxnSp>
            <p:nvCxnSpPr>
              <p:cNvPr id="107" name="Straight Connector 106"/>
              <p:cNvCxnSpPr/>
              <p:nvPr/>
            </p:nvCxnSpPr>
            <p:spPr>
              <a:xfrm>
                <a:off x="4701069" y="1417129"/>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4982695" y="1417129"/>
                <a:ext cx="0" cy="2747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976176" y="1691841"/>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052" name="Group 1051"/>
            <p:cNvGrpSpPr/>
            <p:nvPr/>
          </p:nvGrpSpPr>
          <p:grpSpPr>
            <a:xfrm>
              <a:off x="2731887" y="1344791"/>
              <a:ext cx="267314" cy="272188"/>
              <a:chOff x="2731887" y="1344791"/>
              <a:chExt cx="267314" cy="272188"/>
            </a:xfrm>
          </p:grpSpPr>
          <p:cxnSp>
            <p:nvCxnSpPr>
              <p:cNvPr id="119" name="Straight Connector 118"/>
              <p:cNvCxnSpPr/>
              <p:nvPr/>
            </p:nvCxnSpPr>
            <p:spPr>
              <a:xfrm>
                <a:off x="2731887" y="1344791"/>
                <a:ext cx="0" cy="27218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2736274" y="1344791"/>
                <a:ext cx="262927"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36" name="Group 35"/>
          <p:cNvGrpSpPr/>
          <p:nvPr/>
        </p:nvGrpSpPr>
        <p:grpSpPr>
          <a:xfrm>
            <a:off x="4841882" y="1417129"/>
            <a:ext cx="556733" cy="274712"/>
            <a:chOff x="4841882" y="1417129"/>
            <a:chExt cx="556733" cy="274712"/>
          </a:xfrm>
        </p:grpSpPr>
        <p:cxnSp>
          <p:nvCxnSpPr>
            <p:cNvPr id="127" name="Straight Connector 126"/>
            <p:cNvCxnSpPr/>
            <p:nvPr/>
          </p:nvCxnSpPr>
          <p:spPr>
            <a:xfrm>
              <a:off x="5259582" y="1417129"/>
              <a:ext cx="0" cy="2747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841882" y="1417129"/>
              <a:ext cx="556733" cy="274712"/>
              <a:chOff x="4841882" y="1417129"/>
              <a:chExt cx="556733" cy="274712"/>
            </a:xfrm>
          </p:grpSpPr>
          <p:grpSp>
            <p:nvGrpSpPr>
              <p:cNvPr id="1035" name="Group 1034"/>
              <p:cNvGrpSpPr/>
              <p:nvPr/>
            </p:nvGrpSpPr>
            <p:grpSpPr>
              <a:xfrm>
                <a:off x="4841882" y="1417129"/>
                <a:ext cx="415920" cy="274712"/>
                <a:chOff x="4841882" y="1417129"/>
                <a:chExt cx="415920" cy="274712"/>
              </a:xfrm>
            </p:grpSpPr>
            <p:cxnSp>
              <p:nvCxnSpPr>
                <p:cNvPr id="77" name="Straight Connector 76"/>
                <p:cNvCxnSpPr/>
                <p:nvPr/>
              </p:nvCxnSpPr>
              <p:spPr>
                <a:xfrm flipV="1">
                  <a:off x="4841882" y="1417129"/>
                  <a:ext cx="140813" cy="594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982695" y="1417129"/>
                  <a:ext cx="0" cy="2747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976176" y="1691841"/>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128" name="Straight Connector 127"/>
              <p:cNvCxnSpPr/>
              <p:nvPr/>
            </p:nvCxnSpPr>
            <p:spPr>
              <a:xfrm>
                <a:off x="5257802" y="1423074"/>
                <a:ext cx="140813"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cxnSp>
        <p:nvCxnSpPr>
          <p:cNvPr id="131" name="Straight Connector 130"/>
          <p:cNvCxnSpPr/>
          <p:nvPr/>
        </p:nvCxnSpPr>
        <p:spPr>
          <a:xfrm>
            <a:off x="4740187" y="5082046"/>
            <a:ext cx="9130" cy="2784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4740187" y="5349699"/>
            <a:ext cx="2632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615830" y="5119078"/>
            <a:ext cx="534121" cy="338554"/>
            <a:chOff x="3731982" y="5798015"/>
            <a:chExt cx="534121" cy="338554"/>
          </a:xfrm>
        </p:grpSpPr>
        <p:sp>
          <p:nvSpPr>
            <p:cNvPr id="54" name="Rectangle 53"/>
            <p:cNvSpPr/>
            <p:nvPr/>
          </p:nvSpPr>
          <p:spPr>
            <a:xfrm>
              <a:off x="3731982" y="5798015"/>
              <a:ext cx="534121" cy="338554"/>
            </a:xfrm>
            <a:prstGeom prst="rect">
              <a:avLst/>
            </a:prstGeom>
          </p:spPr>
          <p:txBody>
            <a:bodyPr wrap="none">
              <a:spAutoFit/>
            </a:bodyPr>
            <a:lstStyle/>
            <a:p>
              <a:r>
                <a:rPr lang="en-US" sz="1600" b="1" dirty="0" smtClean="0">
                  <a:solidFill>
                    <a:srgbClr val="FF0000"/>
                  </a:solidFill>
                </a:rPr>
                <a:t>OBF</a:t>
              </a:r>
              <a:endParaRPr lang="en-IN" sz="1600" dirty="0"/>
            </a:p>
          </p:txBody>
        </p:sp>
        <p:cxnSp>
          <p:nvCxnSpPr>
            <p:cNvPr id="83" name="Straight Connector 82"/>
            <p:cNvCxnSpPr/>
            <p:nvPr/>
          </p:nvCxnSpPr>
          <p:spPr>
            <a:xfrm>
              <a:off x="3783899" y="5800089"/>
              <a:ext cx="43028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a:off x="5913418" y="1118354"/>
            <a:ext cx="6096000" cy="584775"/>
          </a:xfrm>
          <a:prstGeom prst="rect">
            <a:avLst/>
          </a:prstGeom>
        </p:spPr>
        <p:txBody>
          <a:bodyPr>
            <a:spAutoFit/>
          </a:bodyPr>
          <a:lstStyle/>
          <a:p>
            <a:r>
              <a:rPr lang="en-US" sz="1600" dirty="0"/>
              <a:t>-  </a:t>
            </a:r>
            <a:r>
              <a:rPr lang="en-US" sz="1600" dirty="0" smtClean="0"/>
              <a:t>Instead of performing polling (continuously keep checking) by 8086, 8255 will inform by itself to 8086 whether it has free or not.  </a:t>
            </a:r>
            <a:endParaRPr lang="en-US" sz="1600" dirty="0"/>
          </a:p>
        </p:txBody>
      </p:sp>
      <p:sp>
        <p:nvSpPr>
          <p:cNvPr id="87" name="Rectangle 86"/>
          <p:cNvSpPr/>
          <p:nvPr/>
        </p:nvSpPr>
        <p:spPr>
          <a:xfrm>
            <a:off x="5839722" y="3020426"/>
            <a:ext cx="6096000" cy="830997"/>
          </a:xfrm>
          <a:prstGeom prst="rect">
            <a:avLst/>
          </a:prstGeom>
        </p:spPr>
        <p:txBody>
          <a:bodyPr>
            <a:spAutoFit/>
          </a:bodyPr>
          <a:lstStyle/>
          <a:p>
            <a:r>
              <a:rPr lang="en-US" sz="1600" dirty="0" smtClean="0"/>
              <a:t>- After receiving WR bar = 0, 8255 will immediately make INTR = 0, otherwise 8086 will keep sending the data to 8255 and 8255 will loss the previous data. </a:t>
            </a:r>
            <a:endParaRPr lang="en-US" sz="1600" dirty="0"/>
          </a:p>
        </p:txBody>
      </p:sp>
      <p:sp>
        <p:nvSpPr>
          <p:cNvPr id="89" name="Rectangle 88"/>
          <p:cNvSpPr/>
          <p:nvPr/>
        </p:nvSpPr>
        <p:spPr>
          <a:xfrm>
            <a:off x="5839722" y="3851062"/>
            <a:ext cx="6096000" cy="338554"/>
          </a:xfrm>
          <a:prstGeom prst="rect">
            <a:avLst/>
          </a:prstGeom>
        </p:spPr>
        <p:txBody>
          <a:bodyPr>
            <a:spAutoFit/>
          </a:bodyPr>
          <a:lstStyle/>
          <a:p>
            <a:r>
              <a:rPr lang="en-US" sz="1600" dirty="0" smtClean="0"/>
              <a:t>- 8255 will put the data on port and make OBF bar = 0 </a:t>
            </a:r>
            <a:endParaRPr lang="en-US" sz="1600" dirty="0"/>
          </a:p>
        </p:txBody>
      </p:sp>
      <p:sp>
        <p:nvSpPr>
          <p:cNvPr id="111" name="Rectangle 110"/>
          <p:cNvSpPr/>
          <p:nvPr/>
        </p:nvSpPr>
        <p:spPr>
          <a:xfrm>
            <a:off x="5839722" y="4260245"/>
            <a:ext cx="6096000" cy="338554"/>
          </a:xfrm>
          <a:prstGeom prst="rect">
            <a:avLst/>
          </a:prstGeom>
        </p:spPr>
        <p:txBody>
          <a:bodyPr>
            <a:spAutoFit/>
          </a:bodyPr>
          <a:lstStyle/>
          <a:p>
            <a:r>
              <a:rPr lang="en-US" sz="1600" dirty="0" smtClean="0"/>
              <a:t>- Device will give the acknowledgment to 8255 by sending ACK bar = 0 </a:t>
            </a:r>
            <a:endParaRPr lang="en-US" sz="1600" dirty="0"/>
          </a:p>
        </p:txBody>
      </p:sp>
      <p:cxnSp>
        <p:nvCxnSpPr>
          <p:cNvPr id="115" name="Straight Connector 114"/>
          <p:cNvCxnSpPr/>
          <p:nvPr/>
        </p:nvCxnSpPr>
        <p:spPr>
          <a:xfrm flipH="1">
            <a:off x="4476962" y="5074889"/>
            <a:ext cx="2632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2315967" y="5130205"/>
            <a:ext cx="567433" cy="276098"/>
            <a:chOff x="4976176" y="1415743"/>
            <a:chExt cx="567433" cy="276098"/>
          </a:xfrm>
        </p:grpSpPr>
        <p:cxnSp>
          <p:nvCxnSpPr>
            <p:cNvPr id="117" name="Straight Connector 116"/>
            <p:cNvCxnSpPr/>
            <p:nvPr/>
          </p:nvCxnSpPr>
          <p:spPr>
            <a:xfrm>
              <a:off x="5261983" y="1426617"/>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257802" y="1415743"/>
              <a:ext cx="0" cy="2747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4976176" y="1691841"/>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23" name="Rectangle 122"/>
          <p:cNvSpPr/>
          <p:nvPr/>
        </p:nvSpPr>
        <p:spPr>
          <a:xfrm>
            <a:off x="1476201" y="4414514"/>
            <a:ext cx="791572" cy="338554"/>
          </a:xfrm>
          <a:prstGeom prst="rect">
            <a:avLst/>
          </a:prstGeom>
        </p:spPr>
        <p:txBody>
          <a:bodyPr wrap="square">
            <a:spAutoFit/>
          </a:bodyPr>
          <a:lstStyle/>
          <a:p>
            <a:r>
              <a:rPr lang="en-US" sz="1600" b="1" dirty="0" smtClean="0">
                <a:solidFill>
                  <a:srgbClr val="FF0000"/>
                </a:solidFill>
              </a:rPr>
              <a:t>PC s/g</a:t>
            </a:r>
            <a:endParaRPr lang="en-IN" sz="1600" dirty="0"/>
          </a:p>
        </p:txBody>
      </p:sp>
      <p:sp>
        <p:nvSpPr>
          <p:cNvPr id="124" name="Rectangle 123"/>
          <p:cNvSpPr/>
          <p:nvPr/>
        </p:nvSpPr>
        <p:spPr>
          <a:xfrm>
            <a:off x="4149951" y="1877804"/>
            <a:ext cx="791572" cy="338554"/>
          </a:xfrm>
          <a:prstGeom prst="rect">
            <a:avLst/>
          </a:prstGeom>
        </p:spPr>
        <p:txBody>
          <a:bodyPr wrap="square">
            <a:spAutoFit/>
          </a:bodyPr>
          <a:lstStyle/>
          <a:p>
            <a:r>
              <a:rPr lang="en-US" sz="1600" b="1" dirty="0" smtClean="0">
                <a:solidFill>
                  <a:srgbClr val="FF0000"/>
                </a:solidFill>
              </a:rPr>
              <a:t>PC s/g</a:t>
            </a:r>
            <a:endParaRPr lang="en-IN" sz="1600" dirty="0"/>
          </a:p>
        </p:txBody>
      </p:sp>
      <p:sp>
        <p:nvSpPr>
          <p:cNvPr id="125" name="Rectangle 124"/>
          <p:cNvSpPr/>
          <p:nvPr/>
        </p:nvSpPr>
        <p:spPr>
          <a:xfrm>
            <a:off x="3980591" y="4378783"/>
            <a:ext cx="791572" cy="338554"/>
          </a:xfrm>
          <a:prstGeom prst="rect">
            <a:avLst/>
          </a:prstGeom>
        </p:spPr>
        <p:txBody>
          <a:bodyPr wrap="square">
            <a:spAutoFit/>
          </a:bodyPr>
          <a:lstStyle/>
          <a:p>
            <a:r>
              <a:rPr lang="en-US" sz="1600" b="1" dirty="0" smtClean="0">
                <a:solidFill>
                  <a:srgbClr val="FF0000"/>
                </a:solidFill>
              </a:rPr>
              <a:t>PC s/g</a:t>
            </a:r>
            <a:endParaRPr lang="en-IN" sz="1600" dirty="0"/>
          </a:p>
        </p:txBody>
      </p:sp>
    </p:spTree>
    <p:extLst>
      <p:ext uri="{BB962C8B-B14F-4D97-AF65-F5344CB8AC3E}">
        <p14:creationId xmlns:p14="http://schemas.microsoft.com/office/powerpoint/2010/main" val="148776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fade">
                                      <p:cBhvr>
                                        <p:cTn id="12" dur="500"/>
                                        <p:tgtEl>
                                          <p:spTgt spid="10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fade">
                                      <p:cBhvr>
                                        <p:cTn id="17" dur="500"/>
                                        <p:tgtEl>
                                          <p:spTgt spid="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fade">
                                      <p:cBhvr>
                                        <p:cTn id="30" dur="500"/>
                                        <p:tgtEl>
                                          <p:spTgt spid="66"/>
                                        </p:tgtEl>
                                      </p:cBhvr>
                                    </p:animEffect>
                                  </p:childTnLst>
                                </p:cTn>
                              </p:par>
                              <p:par>
                                <p:cTn id="31" presetID="10" presetClass="entr" presetSubtype="0" fill="hold" nodeType="with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fade">
                                      <p:cBhvr>
                                        <p:cTn id="33" dur="500"/>
                                        <p:tgtEl>
                                          <p:spTgt spid="10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fade">
                                      <p:cBhvr>
                                        <p:cTn id="38" dur="500"/>
                                        <p:tgtEl>
                                          <p:spTgt spid="8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par>
                                <p:cTn id="49" presetID="10"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Effect transition="in" filter="fade">
                                      <p:cBhvr>
                                        <p:cTn id="54" dur="500"/>
                                        <p:tgtEl>
                                          <p:spTgt spid="9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7"/>
                                        </p:tgtEl>
                                        <p:attrNameLst>
                                          <p:attrName>style.visibility</p:attrName>
                                        </p:attrNameLst>
                                      </p:cBhvr>
                                      <p:to>
                                        <p:strVal val="visible"/>
                                      </p:to>
                                    </p:set>
                                    <p:animEffect transition="in" filter="fade">
                                      <p:cBhvr>
                                        <p:cTn id="59" dur="500"/>
                                        <p:tgtEl>
                                          <p:spTgt spid="8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fade">
                                      <p:cBhvr>
                                        <p:cTn id="64" dur="500"/>
                                        <p:tgtEl>
                                          <p:spTgt spid="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fade">
                                      <p:cBhvr>
                                        <p:cTn id="69" dur="500"/>
                                        <p:tgtEl>
                                          <p:spTgt spid="8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85"/>
                                        </p:tgtEl>
                                        <p:attrNameLst>
                                          <p:attrName>style.visibility</p:attrName>
                                        </p:attrNameLst>
                                      </p:cBhvr>
                                      <p:to>
                                        <p:strVal val="visible"/>
                                      </p:to>
                                    </p:set>
                                    <p:animEffect transition="in" filter="fade">
                                      <p:cBhvr>
                                        <p:cTn id="74" dur="500"/>
                                        <p:tgtEl>
                                          <p:spTgt spid="85"/>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fade">
                                      <p:cBhvr>
                                        <p:cTn id="79" dur="500"/>
                                        <p:tgtEl>
                                          <p:spTgt spid="61"/>
                                        </p:tgtEl>
                                      </p:cBhvr>
                                    </p:animEffect>
                                  </p:childTnLst>
                                </p:cTn>
                              </p:par>
                              <p:par>
                                <p:cTn id="80" presetID="10" presetClass="entr" presetSubtype="0" fill="hold" nodeType="with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fade">
                                      <p:cBhvr>
                                        <p:cTn id="82" dur="500"/>
                                        <p:tgtEl>
                                          <p:spTgt spid="4"/>
                                        </p:tgtEl>
                                      </p:cBhvr>
                                    </p:animEffect>
                                  </p:childTnLst>
                                </p:cTn>
                              </p:par>
                              <p:par>
                                <p:cTn id="83" presetID="10" presetClass="entr" presetSubtype="0" fill="hold" nodeType="withEffect">
                                  <p:stCondLst>
                                    <p:cond delay="0"/>
                                  </p:stCondLst>
                                  <p:childTnLst>
                                    <p:set>
                                      <p:cBhvr>
                                        <p:cTn id="84" dur="1" fill="hold">
                                          <p:stCondLst>
                                            <p:cond delay="0"/>
                                          </p:stCondLst>
                                        </p:cTn>
                                        <p:tgtEl>
                                          <p:spTgt spid="131"/>
                                        </p:tgtEl>
                                        <p:attrNameLst>
                                          <p:attrName>style.visibility</p:attrName>
                                        </p:attrNameLst>
                                      </p:cBhvr>
                                      <p:to>
                                        <p:strVal val="visible"/>
                                      </p:to>
                                    </p:set>
                                    <p:animEffect transition="in" filter="fade">
                                      <p:cBhvr>
                                        <p:cTn id="85" dur="500"/>
                                        <p:tgtEl>
                                          <p:spTgt spid="131"/>
                                        </p:tgtEl>
                                      </p:cBhvr>
                                    </p:animEffect>
                                  </p:childTnLst>
                                </p:cTn>
                              </p:par>
                              <p:par>
                                <p:cTn id="86" presetID="10" presetClass="entr" presetSubtype="0" fill="hold" nodeType="withEffect">
                                  <p:stCondLst>
                                    <p:cond delay="0"/>
                                  </p:stCondLst>
                                  <p:childTnLst>
                                    <p:set>
                                      <p:cBhvr>
                                        <p:cTn id="87" dur="1" fill="hold">
                                          <p:stCondLst>
                                            <p:cond delay="0"/>
                                          </p:stCondLst>
                                        </p:cTn>
                                        <p:tgtEl>
                                          <p:spTgt spid="115"/>
                                        </p:tgtEl>
                                        <p:attrNameLst>
                                          <p:attrName>style.visibility</p:attrName>
                                        </p:attrNameLst>
                                      </p:cBhvr>
                                      <p:to>
                                        <p:strVal val="visible"/>
                                      </p:to>
                                    </p:set>
                                    <p:animEffect transition="in" filter="fade">
                                      <p:cBhvr>
                                        <p:cTn id="88" dur="500"/>
                                        <p:tgtEl>
                                          <p:spTgt spid="115"/>
                                        </p:tgtEl>
                                      </p:cBhvr>
                                    </p:animEffect>
                                  </p:childTnLst>
                                </p:cTn>
                              </p:par>
                              <p:par>
                                <p:cTn id="89" presetID="10" presetClass="entr" presetSubtype="0" fill="hold" nodeType="withEffect">
                                  <p:stCondLst>
                                    <p:cond delay="0"/>
                                  </p:stCondLst>
                                  <p:childTnLst>
                                    <p:set>
                                      <p:cBhvr>
                                        <p:cTn id="90" dur="1" fill="hold">
                                          <p:stCondLst>
                                            <p:cond delay="0"/>
                                          </p:stCondLst>
                                        </p:cTn>
                                        <p:tgtEl>
                                          <p:spTgt spid="132"/>
                                        </p:tgtEl>
                                        <p:attrNameLst>
                                          <p:attrName>style.visibility</p:attrName>
                                        </p:attrNameLst>
                                      </p:cBhvr>
                                      <p:to>
                                        <p:strVal val="visible"/>
                                      </p:to>
                                    </p:set>
                                    <p:animEffect transition="in" filter="fade">
                                      <p:cBhvr>
                                        <p:cTn id="91" dur="500"/>
                                        <p:tgtEl>
                                          <p:spTgt spid="132"/>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11"/>
                                        </p:tgtEl>
                                        <p:attrNameLst>
                                          <p:attrName>style.visibility</p:attrName>
                                        </p:attrNameLst>
                                      </p:cBhvr>
                                      <p:to>
                                        <p:strVal val="visible"/>
                                      </p:to>
                                    </p:set>
                                    <p:animEffect transition="in" filter="fade">
                                      <p:cBhvr>
                                        <p:cTn id="96" dur="500"/>
                                        <p:tgtEl>
                                          <p:spTgt spid="111"/>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1025"/>
                                        </p:tgtEl>
                                        <p:attrNameLst>
                                          <p:attrName>style.visibility</p:attrName>
                                        </p:attrNameLst>
                                      </p:cBhvr>
                                      <p:to>
                                        <p:strVal val="visible"/>
                                      </p:to>
                                    </p:set>
                                    <p:animEffect transition="in" filter="fade">
                                      <p:cBhvr>
                                        <p:cTn id="101" dur="500"/>
                                        <p:tgtEl>
                                          <p:spTgt spid="1025"/>
                                        </p:tgtEl>
                                      </p:cBhvr>
                                    </p:animEffect>
                                  </p:childTnLst>
                                </p:cTn>
                              </p:par>
                              <p:par>
                                <p:cTn id="102" presetID="10" presetClass="entr" presetSubtype="0" fill="hold" nodeType="withEffect">
                                  <p:stCondLst>
                                    <p:cond delay="0"/>
                                  </p:stCondLst>
                                  <p:childTnLst>
                                    <p:set>
                                      <p:cBhvr>
                                        <p:cTn id="103" dur="1" fill="hold">
                                          <p:stCondLst>
                                            <p:cond delay="0"/>
                                          </p:stCondLst>
                                        </p:cTn>
                                        <p:tgtEl>
                                          <p:spTgt spid="1030"/>
                                        </p:tgtEl>
                                        <p:attrNameLst>
                                          <p:attrName>style.visibility</p:attrName>
                                        </p:attrNameLst>
                                      </p:cBhvr>
                                      <p:to>
                                        <p:strVal val="visible"/>
                                      </p:to>
                                    </p:set>
                                    <p:animEffect transition="in" filter="fade">
                                      <p:cBhvr>
                                        <p:cTn id="104" dur="500"/>
                                        <p:tgtEl>
                                          <p:spTgt spid="1030"/>
                                        </p:tgtEl>
                                      </p:cBhvr>
                                    </p:animEffect>
                                  </p:childTnLst>
                                </p:cTn>
                              </p:par>
                              <p:par>
                                <p:cTn id="105" presetID="10" presetClass="entr" presetSubtype="0" fill="hold" nodeType="with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fade">
                                      <p:cBhvr>
                                        <p:cTn id="107" dur="500"/>
                                        <p:tgtEl>
                                          <p:spTgt spid="3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00"/>
                                        </p:tgtEl>
                                        <p:attrNameLst>
                                          <p:attrName>style.visibility</p:attrName>
                                        </p:attrNameLst>
                                      </p:cBhvr>
                                      <p:to>
                                        <p:strVal val="visible"/>
                                      </p:to>
                                    </p:set>
                                    <p:animEffect transition="in" filter="fade">
                                      <p:cBhvr>
                                        <p:cTn id="112" dur="500"/>
                                        <p:tgtEl>
                                          <p:spTgt spid="100"/>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94"/>
                                        </p:tgtEl>
                                        <p:attrNameLst>
                                          <p:attrName>style.visibility</p:attrName>
                                        </p:attrNameLst>
                                      </p:cBhvr>
                                      <p:to>
                                        <p:strVal val="visible"/>
                                      </p:to>
                                    </p:set>
                                    <p:animEffect transition="in" filter="fade">
                                      <p:cBhvr>
                                        <p:cTn id="117" dur="500"/>
                                        <p:tgtEl>
                                          <p:spTgt spid="9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01"/>
                                        </p:tgtEl>
                                        <p:attrNameLst>
                                          <p:attrName>style.visibility</p:attrName>
                                        </p:attrNameLst>
                                      </p:cBhvr>
                                      <p:to>
                                        <p:strVal val="visible"/>
                                      </p:to>
                                    </p:set>
                                    <p:animEffect transition="in" filter="fade">
                                      <p:cBhvr>
                                        <p:cTn id="122" dur="500"/>
                                        <p:tgtEl>
                                          <p:spTgt spid="101"/>
                                        </p:tgtEl>
                                      </p:cBhvr>
                                    </p:animEffect>
                                  </p:childTnLst>
                                </p:cTn>
                              </p:par>
                              <p:par>
                                <p:cTn id="123" presetID="10" presetClass="entr" presetSubtype="0" fill="hold" nodeType="withEffect">
                                  <p:stCondLst>
                                    <p:cond delay="0"/>
                                  </p:stCondLst>
                                  <p:childTnLst>
                                    <p:set>
                                      <p:cBhvr>
                                        <p:cTn id="124" dur="1" fill="hold">
                                          <p:stCondLst>
                                            <p:cond delay="0"/>
                                          </p:stCondLst>
                                        </p:cTn>
                                        <p:tgtEl>
                                          <p:spTgt spid="116"/>
                                        </p:tgtEl>
                                        <p:attrNameLst>
                                          <p:attrName>style.visibility</p:attrName>
                                        </p:attrNameLst>
                                      </p:cBhvr>
                                      <p:to>
                                        <p:strVal val="visible"/>
                                      </p:to>
                                    </p:set>
                                    <p:animEffect transition="in" filter="fade">
                                      <p:cBhvr>
                                        <p:cTn id="125" dur="500"/>
                                        <p:tgtEl>
                                          <p:spTgt spid="116"/>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123"/>
                                        </p:tgtEl>
                                        <p:attrNameLst>
                                          <p:attrName>style.visibility</p:attrName>
                                        </p:attrNameLst>
                                      </p:cBhvr>
                                      <p:to>
                                        <p:strVal val="visible"/>
                                      </p:to>
                                    </p:set>
                                    <p:animEffect transition="in" filter="fade">
                                      <p:cBhvr>
                                        <p:cTn id="130" dur="500"/>
                                        <p:tgtEl>
                                          <p:spTgt spid="123"/>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124"/>
                                        </p:tgtEl>
                                        <p:attrNameLst>
                                          <p:attrName>style.visibility</p:attrName>
                                        </p:attrNameLst>
                                      </p:cBhvr>
                                      <p:to>
                                        <p:strVal val="visible"/>
                                      </p:to>
                                    </p:set>
                                    <p:animEffect transition="in" filter="fade">
                                      <p:cBhvr>
                                        <p:cTn id="135" dur="500"/>
                                        <p:tgtEl>
                                          <p:spTgt spid="124"/>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125"/>
                                        </p:tgtEl>
                                        <p:attrNameLst>
                                          <p:attrName>style.visibility</p:attrName>
                                        </p:attrNameLst>
                                      </p:cBhvr>
                                      <p:to>
                                        <p:strVal val="visible"/>
                                      </p:to>
                                    </p:set>
                                    <p:animEffect transition="in" filter="fade">
                                      <p:cBhvr>
                                        <p:cTn id="140"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3" grpId="0"/>
      <p:bldP spid="1032" grpId="0"/>
      <p:bldP spid="76" grpId="0"/>
      <p:bldP spid="84" grpId="0"/>
      <p:bldP spid="92" grpId="0" animBg="1"/>
      <p:bldP spid="100" grpId="0"/>
      <p:bldP spid="101" grpId="0"/>
      <p:bldP spid="86" grpId="0"/>
      <p:bldP spid="87" grpId="0"/>
      <p:bldP spid="89" grpId="0"/>
      <p:bldP spid="111" grpId="0"/>
      <p:bldP spid="123" grpId="0"/>
      <p:bldP spid="124" grpId="0"/>
      <p:bldP spid="1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8151" y="189154"/>
            <a:ext cx="11323608" cy="923330"/>
          </a:xfrm>
          <a:prstGeom prst="rect">
            <a:avLst/>
          </a:prstGeom>
        </p:spPr>
        <p:txBody>
          <a:bodyPr wrap="square">
            <a:spAutoFit/>
          </a:bodyPr>
          <a:lstStyle/>
          <a:p>
            <a:r>
              <a:rPr lang="en-US" b="1" dirty="0"/>
              <a:t>8 LEDs are connected with port A of 8255 and 8 switches are connected with port B. Write a program to send alternate ON-OFF pattern for connected LED's and receiving all ones from connected switches. Assume and mention addresses for 8255. </a:t>
            </a:r>
            <a:endParaRPr lang="en-IN" b="1" dirty="0"/>
          </a:p>
        </p:txBody>
      </p:sp>
      <p:sp>
        <p:nvSpPr>
          <p:cNvPr id="5" name="Rectangle 4">
            <a:extLst>
              <a:ext uri="{FF2B5EF4-FFF2-40B4-BE49-F238E27FC236}">
                <a16:creationId xmlns:a16="http://schemas.microsoft.com/office/drawing/2014/main" id="{FB42A217-6F69-418C-9F3E-C3AEF638D87C}"/>
              </a:ext>
            </a:extLst>
          </p:cNvPr>
          <p:cNvSpPr/>
          <p:nvPr/>
        </p:nvSpPr>
        <p:spPr>
          <a:xfrm>
            <a:off x="5280533" y="1401517"/>
            <a:ext cx="1296304" cy="255172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FF0000"/>
              </a:solidFill>
            </a:endParaRPr>
          </a:p>
        </p:txBody>
      </p:sp>
      <p:sp>
        <p:nvSpPr>
          <p:cNvPr id="6" name="Rectangle 5"/>
          <p:cNvSpPr/>
          <p:nvPr/>
        </p:nvSpPr>
        <p:spPr>
          <a:xfrm>
            <a:off x="5421976" y="1032185"/>
            <a:ext cx="1013418" cy="369332"/>
          </a:xfrm>
          <a:prstGeom prst="rect">
            <a:avLst/>
          </a:prstGeom>
        </p:spPr>
        <p:txBody>
          <a:bodyPr wrap="none">
            <a:spAutoFit/>
          </a:bodyPr>
          <a:lstStyle/>
          <a:p>
            <a:pPr algn="ctr"/>
            <a:r>
              <a:rPr lang="en-US" b="1" dirty="0">
                <a:solidFill>
                  <a:srgbClr val="FF0000"/>
                </a:solidFill>
              </a:rPr>
              <a:t>8255 PPI</a:t>
            </a:r>
          </a:p>
        </p:txBody>
      </p:sp>
      <p:sp>
        <p:nvSpPr>
          <p:cNvPr id="7" name="Rectangle 6"/>
          <p:cNvSpPr/>
          <p:nvPr/>
        </p:nvSpPr>
        <p:spPr>
          <a:xfrm>
            <a:off x="6072317" y="1565661"/>
            <a:ext cx="504520" cy="369332"/>
          </a:xfrm>
          <a:prstGeom prst="rect">
            <a:avLst/>
          </a:prstGeom>
        </p:spPr>
        <p:txBody>
          <a:bodyPr wrap="square">
            <a:spAutoFit/>
          </a:bodyPr>
          <a:lstStyle/>
          <a:p>
            <a:pPr algn="ctr"/>
            <a:r>
              <a:rPr lang="en-US" b="1" dirty="0" smtClean="0">
                <a:solidFill>
                  <a:srgbClr val="FF0000"/>
                </a:solidFill>
              </a:rPr>
              <a:t>PA</a:t>
            </a:r>
            <a:endParaRPr lang="en-US" b="1" dirty="0">
              <a:solidFill>
                <a:srgbClr val="FF0000"/>
              </a:solidFill>
            </a:endParaRPr>
          </a:p>
        </p:txBody>
      </p:sp>
      <p:sp>
        <p:nvSpPr>
          <p:cNvPr id="8" name="Rectangle 7"/>
          <p:cNvSpPr/>
          <p:nvPr/>
        </p:nvSpPr>
        <p:spPr>
          <a:xfrm>
            <a:off x="6070809" y="2432934"/>
            <a:ext cx="504520" cy="369332"/>
          </a:xfrm>
          <a:prstGeom prst="rect">
            <a:avLst/>
          </a:prstGeom>
        </p:spPr>
        <p:txBody>
          <a:bodyPr wrap="square">
            <a:spAutoFit/>
          </a:bodyPr>
          <a:lstStyle/>
          <a:p>
            <a:pPr algn="ctr"/>
            <a:r>
              <a:rPr lang="en-US" b="1" dirty="0" smtClean="0">
                <a:solidFill>
                  <a:srgbClr val="FF0000"/>
                </a:solidFill>
              </a:rPr>
              <a:t>PB</a:t>
            </a:r>
            <a:endParaRPr lang="en-US" b="1" dirty="0">
              <a:solidFill>
                <a:srgbClr val="FF0000"/>
              </a:solidFill>
            </a:endParaRPr>
          </a:p>
        </p:txBody>
      </p:sp>
      <p:sp>
        <p:nvSpPr>
          <p:cNvPr id="9" name="Rectangle 8"/>
          <p:cNvSpPr/>
          <p:nvPr/>
        </p:nvSpPr>
        <p:spPr>
          <a:xfrm>
            <a:off x="6070809" y="3234491"/>
            <a:ext cx="504520" cy="369332"/>
          </a:xfrm>
          <a:prstGeom prst="rect">
            <a:avLst/>
          </a:prstGeom>
        </p:spPr>
        <p:txBody>
          <a:bodyPr wrap="square">
            <a:spAutoFit/>
          </a:bodyPr>
          <a:lstStyle/>
          <a:p>
            <a:pPr algn="ctr"/>
            <a:r>
              <a:rPr lang="en-US" b="1" dirty="0" smtClean="0">
                <a:solidFill>
                  <a:srgbClr val="FF0000"/>
                </a:solidFill>
              </a:rPr>
              <a:t>PC</a:t>
            </a:r>
            <a:endParaRPr lang="en-US" b="1" dirty="0">
              <a:solidFill>
                <a:srgbClr val="FF0000"/>
              </a:solidFill>
            </a:endParaRPr>
          </a:p>
        </p:txBody>
      </p:sp>
      <p:sp>
        <p:nvSpPr>
          <p:cNvPr id="10" name="Rectangle 9"/>
          <p:cNvSpPr/>
          <p:nvPr/>
        </p:nvSpPr>
        <p:spPr>
          <a:xfrm>
            <a:off x="5076968" y="3031791"/>
            <a:ext cx="934165" cy="369332"/>
          </a:xfrm>
          <a:prstGeom prst="rect">
            <a:avLst/>
          </a:prstGeom>
        </p:spPr>
        <p:txBody>
          <a:bodyPr wrap="square">
            <a:spAutoFit/>
          </a:bodyPr>
          <a:lstStyle/>
          <a:p>
            <a:pPr algn="ctr"/>
            <a:r>
              <a:rPr lang="en-US" b="1" dirty="0" smtClean="0">
                <a:solidFill>
                  <a:srgbClr val="FF0000"/>
                </a:solidFill>
              </a:rPr>
              <a:t>CWR</a:t>
            </a:r>
            <a:endParaRPr lang="en-US" b="1" dirty="0">
              <a:solidFill>
                <a:srgbClr val="FF0000"/>
              </a:solidFill>
            </a:endParaRPr>
          </a:p>
        </p:txBody>
      </p:sp>
      <p:sp>
        <p:nvSpPr>
          <p:cNvPr id="11" name="Left-Right Arrow 10"/>
          <p:cNvSpPr/>
          <p:nvPr/>
        </p:nvSpPr>
        <p:spPr>
          <a:xfrm>
            <a:off x="4140623" y="1510944"/>
            <a:ext cx="1139910" cy="301925"/>
          </a:xfrm>
          <a:prstGeom prst="lef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2" name="Rectangle 11"/>
          <p:cNvSpPr/>
          <p:nvPr/>
        </p:nvSpPr>
        <p:spPr>
          <a:xfrm>
            <a:off x="4244296" y="1172390"/>
            <a:ext cx="932563" cy="338554"/>
          </a:xfrm>
          <a:prstGeom prst="rect">
            <a:avLst/>
          </a:prstGeom>
        </p:spPr>
        <p:txBody>
          <a:bodyPr wrap="none">
            <a:spAutoFit/>
          </a:bodyPr>
          <a:lstStyle/>
          <a:p>
            <a:r>
              <a:rPr lang="en-US" sz="1600" b="1" dirty="0" smtClean="0">
                <a:solidFill>
                  <a:srgbClr val="FF0000"/>
                </a:solidFill>
              </a:rPr>
              <a:t>Data bus</a:t>
            </a:r>
            <a:endParaRPr lang="en-IN" sz="1600" dirty="0"/>
          </a:p>
        </p:txBody>
      </p:sp>
      <p:graphicFrame>
        <p:nvGraphicFramePr>
          <p:cNvPr id="13" name="Table 12"/>
          <p:cNvGraphicFramePr>
            <a:graphicFrameLocks noGrp="1"/>
          </p:cNvGraphicFramePr>
          <p:nvPr>
            <p:extLst>
              <p:ext uri="{D42A27DB-BD31-4B8C-83A1-F6EECF244321}">
                <p14:modId xmlns:p14="http://schemas.microsoft.com/office/powerpoint/2010/main" val="810661430"/>
              </p:ext>
            </p:extLst>
          </p:nvPr>
        </p:nvGraphicFramePr>
        <p:xfrm>
          <a:off x="9065279" y="4234330"/>
          <a:ext cx="2723661" cy="1854200"/>
        </p:xfrm>
        <a:graphic>
          <a:graphicData uri="http://schemas.openxmlformats.org/drawingml/2006/table">
            <a:tbl>
              <a:tblPr firstRow="1" bandRow="1"/>
              <a:tblGrid>
                <a:gridCol w="907887">
                  <a:extLst>
                    <a:ext uri="{9D8B030D-6E8A-4147-A177-3AD203B41FA5}">
                      <a16:colId xmlns:a16="http://schemas.microsoft.com/office/drawing/2014/main" val="20000"/>
                    </a:ext>
                  </a:extLst>
                </a:gridCol>
                <a:gridCol w="907887">
                  <a:extLst>
                    <a:ext uri="{9D8B030D-6E8A-4147-A177-3AD203B41FA5}">
                      <a16:colId xmlns:a16="http://schemas.microsoft.com/office/drawing/2014/main" val="20001"/>
                    </a:ext>
                  </a:extLst>
                </a:gridCol>
                <a:gridCol w="907887">
                  <a:extLst>
                    <a:ext uri="{9D8B030D-6E8A-4147-A177-3AD203B41FA5}">
                      <a16:colId xmlns:a16="http://schemas.microsoft.com/office/drawing/2014/main" val="20002"/>
                    </a:ext>
                  </a:extLst>
                </a:gridCol>
              </a:tblGrid>
              <a:tr h="370840">
                <a:tc>
                  <a:txBody>
                    <a:bodyPr/>
                    <a:lstStyle/>
                    <a:p>
                      <a:pPr algn="ctr"/>
                      <a:r>
                        <a:rPr lang="en-US" b="1" baseline="0" dirty="0" smtClean="0"/>
                        <a:t>A0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A1</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a:t>
                      </a:r>
                      <a:endParaRPr lang="en-IN" b="1" dirty="0" smtClean="0"/>
                    </a:p>
                  </a:txBody>
                  <a:tcPr/>
                </a:tc>
                <a:extLst>
                  <a:ext uri="{0D108BD9-81ED-4DB2-BD59-A6C34878D82A}">
                    <a16:rowId xmlns:a16="http://schemas.microsoft.com/office/drawing/2014/main" val="10000"/>
                  </a:ext>
                </a:extLst>
              </a:tr>
              <a:tr h="370840">
                <a:tc>
                  <a:txBody>
                    <a:bodyPr/>
                    <a:lstStyle/>
                    <a:p>
                      <a:pPr algn="ctr"/>
                      <a:r>
                        <a:rPr lang="en-US" b="1" baseline="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0</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 A</a:t>
                      </a:r>
                      <a:endParaRPr lang="en-IN" b="1" dirty="0" smtClean="0"/>
                    </a:p>
                  </a:txBody>
                  <a:tcPr/>
                </a:tc>
                <a:extLst>
                  <a:ext uri="{0D108BD9-81ED-4DB2-BD59-A6C34878D82A}">
                    <a16:rowId xmlns:a16="http://schemas.microsoft.com/office/drawing/2014/main" val="10001"/>
                  </a:ext>
                </a:extLst>
              </a:tr>
              <a:tr h="370840">
                <a:tc>
                  <a:txBody>
                    <a:bodyPr/>
                    <a:lstStyle/>
                    <a:p>
                      <a:pPr algn="ctr"/>
                      <a:r>
                        <a:rPr lang="en-US" b="1" baseline="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1</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 B</a:t>
                      </a:r>
                      <a:endParaRPr lang="en-IN" b="1" dirty="0" smtClean="0"/>
                    </a:p>
                  </a:txBody>
                  <a:tcPr/>
                </a:tc>
                <a:extLst>
                  <a:ext uri="{0D108BD9-81ED-4DB2-BD59-A6C34878D82A}">
                    <a16:rowId xmlns:a16="http://schemas.microsoft.com/office/drawing/2014/main" val="10002"/>
                  </a:ext>
                </a:extLst>
              </a:tr>
              <a:tr h="370840">
                <a:tc>
                  <a:txBody>
                    <a:bodyPr/>
                    <a:lstStyle/>
                    <a:p>
                      <a:pPr algn="ctr"/>
                      <a:r>
                        <a:rPr lang="en-US" b="1" baseline="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0</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 C</a:t>
                      </a:r>
                      <a:endParaRPr lang="en-IN" b="1" dirty="0" smtClean="0"/>
                    </a:p>
                  </a:txBody>
                  <a:tcPr/>
                </a:tc>
                <a:extLst>
                  <a:ext uri="{0D108BD9-81ED-4DB2-BD59-A6C34878D82A}">
                    <a16:rowId xmlns:a16="http://schemas.microsoft.com/office/drawing/2014/main" val="10003"/>
                  </a:ext>
                </a:extLst>
              </a:tr>
              <a:tr h="370840">
                <a:tc>
                  <a:txBody>
                    <a:bodyPr/>
                    <a:lstStyle/>
                    <a:p>
                      <a:pPr algn="ctr"/>
                      <a:r>
                        <a:rPr lang="en-US" b="1" baseline="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1</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CWR</a:t>
                      </a:r>
                      <a:endParaRPr lang="en-IN" b="1" dirty="0" smtClean="0"/>
                    </a:p>
                  </a:txBody>
                  <a:tcPr/>
                </a:tc>
                <a:extLst>
                  <a:ext uri="{0D108BD9-81ED-4DB2-BD59-A6C34878D82A}">
                    <a16:rowId xmlns:a16="http://schemas.microsoft.com/office/drawing/2014/main" val="10004"/>
                  </a:ext>
                </a:extLst>
              </a:tr>
            </a:tbl>
          </a:graphicData>
        </a:graphic>
      </p:graphicFrame>
      <p:sp>
        <p:nvSpPr>
          <p:cNvPr id="14" name="Rectangle 13"/>
          <p:cNvSpPr/>
          <p:nvPr/>
        </p:nvSpPr>
        <p:spPr>
          <a:xfrm>
            <a:off x="5194036" y="2209858"/>
            <a:ext cx="504520" cy="646331"/>
          </a:xfrm>
          <a:prstGeom prst="rect">
            <a:avLst/>
          </a:prstGeom>
        </p:spPr>
        <p:txBody>
          <a:bodyPr wrap="square">
            <a:spAutoFit/>
          </a:bodyPr>
          <a:lstStyle/>
          <a:p>
            <a:pPr algn="ctr"/>
            <a:r>
              <a:rPr lang="en-US" b="1" dirty="0" smtClean="0">
                <a:solidFill>
                  <a:srgbClr val="FF0000"/>
                </a:solidFill>
              </a:rPr>
              <a:t>A1</a:t>
            </a:r>
          </a:p>
          <a:p>
            <a:pPr algn="ctr"/>
            <a:r>
              <a:rPr lang="en-US" b="1" dirty="0" smtClean="0">
                <a:solidFill>
                  <a:srgbClr val="FF0000"/>
                </a:solidFill>
              </a:rPr>
              <a:t>A0</a:t>
            </a:r>
            <a:endParaRPr lang="en-US" b="1" dirty="0">
              <a:solidFill>
                <a:srgbClr val="FF0000"/>
              </a:solidFill>
            </a:endParaRPr>
          </a:p>
        </p:txBody>
      </p:sp>
      <p:cxnSp>
        <p:nvCxnSpPr>
          <p:cNvPr id="15" name="Straight Arrow Connector 14">
            <a:extLst>
              <a:ext uri="{FF2B5EF4-FFF2-40B4-BE49-F238E27FC236}">
                <a16:creationId xmlns:a16="http://schemas.microsoft.com/office/drawing/2014/main" id="{66ADD321-EA10-4977-BFC9-12D33C945B2A}"/>
              </a:ext>
            </a:extLst>
          </p:cNvPr>
          <p:cNvCxnSpPr>
            <a:cxnSpLocks/>
          </p:cNvCxnSpPr>
          <p:nvPr/>
        </p:nvCxnSpPr>
        <p:spPr>
          <a:xfrm>
            <a:off x="4739477" y="2432934"/>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ADD321-EA10-4977-BFC9-12D33C945B2A}"/>
              </a:ext>
            </a:extLst>
          </p:cNvPr>
          <p:cNvCxnSpPr>
            <a:cxnSpLocks/>
          </p:cNvCxnSpPr>
          <p:nvPr/>
        </p:nvCxnSpPr>
        <p:spPr>
          <a:xfrm>
            <a:off x="4739477" y="2677378"/>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234957" y="2209858"/>
            <a:ext cx="504520" cy="646331"/>
          </a:xfrm>
          <a:prstGeom prst="rect">
            <a:avLst/>
          </a:prstGeom>
        </p:spPr>
        <p:txBody>
          <a:bodyPr wrap="square">
            <a:spAutoFit/>
          </a:bodyPr>
          <a:lstStyle/>
          <a:p>
            <a:pPr algn="ctr"/>
            <a:r>
              <a:rPr lang="en-US" b="1" dirty="0" smtClean="0">
                <a:solidFill>
                  <a:srgbClr val="FF0000"/>
                </a:solidFill>
              </a:rPr>
              <a:t>A2</a:t>
            </a:r>
          </a:p>
          <a:p>
            <a:pPr algn="ctr"/>
            <a:r>
              <a:rPr lang="en-US" b="1" dirty="0" smtClean="0">
                <a:solidFill>
                  <a:srgbClr val="FF0000"/>
                </a:solidFill>
              </a:rPr>
              <a:t>A1</a:t>
            </a:r>
            <a:endParaRPr lang="en-US" b="1" dirty="0">
              <a:solidFill>
                <a:srgbClr val="FF0000"/>
              </a:solidFill>
            </a:endParaRPr>
          </a:p>
        </p:txBody>
      </p:sp>
      <p:sp>
        <p:nvSpPr>
          <p:cNvPr id="18" name="Oval 17"/>
          <p:cNvSpPr/>
          <p:nvPr/>
        </p:nvSpPr>
        <p:spPr>
          <a:xfrm>
            <a:off x="5857472" y="3953239"/>
            <a:ext cx="71213" cy="1211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Connector 18"/>
          <p:cNvCxnSpPr/>
          <p:nvPr/>
        </p:nvCxnSpPr>
        <p:spPr>
          <a:xfrm flipH="1">
            <a:off x="5893078" y="4074385"/>
            <a:ext cx="1" cy="4617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019618" y="4536112"/>
            <a:ext cx="18734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705738" y="4234330"/>
            <a:ext cx="2" cy="528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3705738" y="4234330"/>
            <a:ext cx="313880" cy="301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705738" y="4536112"/>
            <a:ext cx="313880" cy="2263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3072226" y="4385221"/>
            <a:ext cx="6335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072228" y="4649280"/>
            <a:ext cx="6335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3072225" y="3923494"/>
            <a:ext cx="1" cy="4617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543899" y="3923494"/>
            <a:ext cx="52832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884765" y="1970203"/>
            <a:ext cx="1766012" cy="3411564"/>
            <a:chOff x="8685788" y="3324453"/>
            <a:chExt cx="1766012" cy="3411564"/>
          </a:xfrm>
        </p:grpSpPr>
        <p:sp>
          <p:nvSpPr>
            <p:cNvPr id="29" name="Rectangle 28"/>
            <p:cNvSpPr/>
            <p:nvPr/>
          </p:nvSpPr>
          <p:spPr>
            <a:xfrm>
              <a:off x="8701693" y="4067246"/>
              <a:ext cx="1496291" cy="242237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74138  </a:t>
              </a:r>
            </a:p>
            <a:p>
              <a:pPr algn="ctr"/>
              <a:r>
                <a:rPr lang="en-IN" sz="1400" dirty="0" smtClean="0">
                  <a:solidFill>
                    <a:schemeClr val="tx1"/>
                  </a:solidFill>
                </a:rPr>
                <a:t>3:8</a:t>
              </a:r>
            </a:p>
            <a:p>
              <a:pPr algn="ctr"/>
              <a:r>
                <a:rPr lang="en-IN" sz="1400" dirty="0" smtClean="0">
                  <a:solidFill>
                    <a:schemeClr val="tx1"/>
                  </a:solidFill>
                </a:rPr>
                <a:t> decoder</a:t>
              </a:r>
              <a:endParaRPr lang="en-IN" sz="1400" dirty="0">
                <a:solidFill>
                  <a:schemeClr val="tx1"/>
                </a:solidFill>
              </a:endParaRPr>
            </a:p>
          </p:txBody>
        </p:sp>
        <p:sp>
          <p:nvSpPr>
            <p:cNvPr id="30" name="TextBox 29"/>
            <p:cNvSpPr txBox="1"/>
            <p:nvPr/>
          </p:nvSpPr>
          <p:spPr>
            <a:xfrm>
              <a:off x="8685789" y="4249529"/>
              <a:ext cx="598273" cy="307777"/>
            </a:xfrm>
            <a:prstGeom prst="rect">
              <a:avLst/>
            </a:prstGeom>
            <a:noFill/>
          </p:spPr>
          <p:txBody>
            <a:bodyPr wrap="square" rtlCol="0">
              <a:spAutoFit/>
            </a:bodyPr>
            <a:lstStyle/>
            <a:p>
              <a:r>
                <a:rPr lang="en-IN" sz="1400" b="1" dirty="0" smtClean="0">
                  <a:solidFill>
                    <a:srgbClr val="FF0000"/>
                  </a:solidFill>
                </a:rPr>
                <a:t> </a:t>
              </a:r>
              <a:r>
                <a:rPr lang="en-IN" sz="1400" b="1" dirty="0" smtClean="0"/>
                <a:t>C</a:t>
              </a:r>
              <a:endParaRPr lang="en-IN" sz="1400" b="1" dirty="0"/>
            </a:p>
          </p:txBody>
        </p:sp>
        <p:sp>
          <p:nvSpPr>
            <p:cNvPr id="31" name="TextBox 30"/>
            <p:cNvSpPr txBox="1"/>
            <p:nvPr/>
          </p:nvSpPr>
          <p:spPr>
            <a:xfrm>
              <a:off x="8697030" y="4870321"/>
              <a:ext cx="598273" cy="307777"/>
            </a:xfrm>
            <a:prstGeom prst="rect">
              <a:avLst/>
            </a:prstGeom>
            <a:noFill/>
          </p:spPr>
          <p:txBody>
            <a:bodyPr wrap="square" rtlCol="0">
              <a:spAutoFit/>
            </a:bodyPr>
            <a:lstStyle/>
            <a:p>
              <a:r>
                <a:rPr lang="en-IN" sz="1400" b="1" dirty="0" smtClean="0"/>
                <a:t>B</a:t>
              </a:r>
              <a:endParaRPr lang="en-IN" sz="1400" b="1" dirty="0"/>
            </a:p>
          </p:txBody>
        </p:sp>
        <p:sp>
          <p:nvSpPr>
            <p:cNvPr id="32" name="TextBox 31"/>
            <p:cNvSpPr txBox="1"/>
            <p:nvPr/>
          </p:nvSpPr>
          <p:spPr>
            <a:xfrm>
              <a:off x="8685788" y="5656881"/>
              <a:ext cx="598273" cy="307777"/>
            </a:xfrm>
            <a:prstGeom prst="rect">
              <a:avLst/>
            </a:prstGeom>
            <a:noFill/>
          </p:spPr>
          <p:txBody>
            <a:bodyPr wrap="square" rtlCol="0">
              <a:spAutoFit/>
            </a:bodyPr>
            <a:lstStyle/>
            <a:p>
              <a:r>
                <a:rPr lang="en-IN" sz="1400" b="1" dirty="0" smtClean="0"/>
                <a:t>A</a:t>
              </a:r>
              <a:endParaRPr lang="en-IN" sz="1400" b="1" dirty="0"/>
            </a:p>
          </p:txBody>
        </p:sp>
        <p:sp>
          <p:nvSpPr>
            <p:cNvPr id="33" name="Oval 32"/>
            <p:cNvSpPr/>
            <p:nvPr/>
          </p:nvSpPr>
          <p:spPr>
            <a:xfrm>
              <a:off x="10197983" y="4151994"/>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p:cNvSpPr/>
            <p:nvPr/>
          </p:nvSpPr>
          <p:spPr>
            <a:xfrm>
              <a:off x="10197983" y="4674512"/>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a:off x="10213888" y="4930714"/>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a:off x="10213888" y="5219562"/>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9158034" y="4034085"/>
              <a:ext cx="449162" cy="369332"/>
            </a:xfrm>
            <a:prstGeom prst="rect">
              <a:avLst/>
            </a:prstGeom>
          </p:spPr>
          <p:txBody>
            <a:bodyPr wrap="none">
              <a:spAutoFit/>
            </a:bodyPr>
            <a:lstStyle/>
            <a:p>
              <a:r>
                <a:rPr lang="en-IN" b="1" dirty="0" smtClean="0"/>
                <a:t>G1</a:t>
              </a:r>
              <a:endParaRPr lang="en-IN" b="1" dirty="0"/>
            </a:p>
          </p:txBody>
        </p:sp>
        <p:cxnSp>
          <p:nvCxnSpPr>
            <p:cNvPr id="38" name="Straight Connector 37"/>
            <p:cNvCxnSpPr/>
            <p:nvPr/>
          </p:nvCxnSpPr>
          <p:spPr>
            <a:xfrm flipV="1">
              <a:off x="9390770" y="3649929"/>
              <a:ext cx="0" cy="4165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9156065" y="3324453"/>
              <a:ext cx="1052739" cy="369332"/>
            </a:xfrm>
            <a:prstGeom prst="rect">
              <a:avLst/>
            </a:prstGeom>
          </p:spPr>
          <p:txBody>
            <a:bodyPr wrap="square">
              <a:spAutoFit/>
            </a:bodyPr>
            <a:lstStyle/>
            <a:p>
              <a:r>
                <a:rPr lang="en-IN" b="1" dirty="0" smtClean="0"/>
                <a:t>VCC</a:t>
              </a:r>
              <a:endParaRPr lang="en-IN" b="1" dirty="0"/>
            </a:p>
          </p:txBody>
        </p:sp>
        <p:sp>
          <p:nvSpPr>
            <p:cNvPr id="40" name="Rectangle 39"/>
            <p:cNvSpPr/>
            <p:nvPr/>
          </p:nvSpPr>
          <p:spPr>
            <a:xfrm>
              <a:off x="8846140" y="6099713"/>
              <a:ext cx="664627" cy="369332"/>
            </a:xfrm>
            <a:prstGeom prst="rect">
              <a:avLst/>
            </a:prstGeom>
          </p:spPr>
          <p:txBody>
            <a:bodyPr wrap="square">
              <a:spAutoFit/>
            </a:bodyPr>
            <a:lstStyle/>
            <a:p>
              <a:r>
                <a:rPr lang="en-IN" b="1" dirty="0" smtClean="0"/>
                <a:t>G2A</a:t>
              </a:r>
              <a:endParaRPr lang="en-IN" b="1" dirty="0"/>
            </a:p>
          </p:txBody>
        </p:sp>
        <p:sp>
          <p:nvSpPr>
            <p:cNvPr id="41" name="Rectangle 40"/>
            <p:cNvSpPr/>
            <p:nvPr/>
          </p:nvSpPr>
          <p:spPr>
            <a:xfrm>
              <a:off x="9510767" y="6099713"/>
              <a:ext cx="664627" cy="369332"/>
            </a:xfrm>
            <a:prstGeom prst="rect">
              <a:avLst/>
            </a:prstGeom>
          </p:spPr>
          <p:txBody>
            <a:bodyPr wrap="square">
              <a:spAutoFit/>
            </a:bodyPr>
            <a:lstStyle/>
            <a:p>
              <a:r>
                <a:rPr lang="en-IN" b="1" dirty="0" smtClean="0"/>
                <a:t>G2B</a:t>
              </a:r>
              <a:endParaRPr lang="en-IN" b="1" dirty="0"/>
            </a:p>
          </p:txBody>
        </p:sp>
        <p:cxnSp>
          <p:nvCxnSpPr>
            <p:cNvPr id="42" name="Straight Connector 41"/>
            <p:cNvCxnSpPr/>
            <p:nvPr/>
          </p:nvCxnSpPr>
          <p:spPr>
            <a:xfrm>
              <a:off x="8996166" y="6139223"/>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661933" y="6139223"/>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837252" y="6607749"/>
              <a:ext cx="446809" cy="219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8807811" y="6607749"/>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9020825" y="6629723"/>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9131661" y="6614675"/>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9091829" y="6489624"/>
              <a:ext cx="1732" cy="14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572093" y="6602963"/>
              <a:ext cx="446809" cy="219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9542652" y="6602963"/>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9755666" y="6624937"/>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9866502" y="6609889"/>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9826670" y="6484838"/>
              <a:ext cx="1732" cy="14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8924595" y="6602963"/>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9630975" y="6614675"/>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9846412" y="4068536"/>
              <a:ext cx="598273" cy="307777"/>
              <a:chOff x="4169889" y="1457698"/>
              <a:chExt cx="598273" cy="307777"/>
            </a:xfrm>
          </p:grpSpPr>
          <p:sp>
            <p:nvSpPr>
              <p:cNvPr id="78" name="TextBox 77"/>
              <p:cNvSpPr txBox="1"/>
              <p:nvPr/>
            </p:nvSpPr>
            <p:spPr>
              <a:xfrm>
                <a:off x="4169889" y="1457698"/>
                <a:ext cx="598273" cy="307777"/>
              </a:xfrm>
              <a:prstGeom prst="rect">
                <a:avLst/>
              </a:prstGeom>
              <a:noFill/>
            </p:spPr>
            <p:txBody>
              <a:bodyPr wrap="square" rtlCol="0">
                <a:spAutoFit/>
              </a:bodyPr>
              <a:lstStyle/>
              <a:p>
                <a:r>
                  <a:rPr lang="en-IN" sz="1400" b="1" dirty="0" smtClean="0"/>
                  <a:t>Y0</a:t>
                </a:r>
                <a:endParaRPr lang="en-IN" sz="1400" b="1" dirty="0"/>
              </a:p>
            </p:txBody>
          </p:sp>
          <p:cxnSp>
            <p:nvCxnSpPr>
              <p:cNvPr id="79" name="Straight Connector 78"/>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9853527" y="4355341"/>
              <a:ext cx="598273" cy="307777"/>
              <a:chOff x="4169889" y="1457698"/>
              <a:chExt cx="598273" cy="307777"/>
            </a:xfrm>
          </p:grpSpPr>
          <p:sp>
            <p:nvSpPr>
              <p:cNvPr id="76" name="TextBox 75"/>
              <p:cNvSpPr txBox="1"/>
              <p:nvPr/>
            </p:nvSpPr>
            <p:spPr>
              <a:xfrm>
                <a:off x="4169889" y="1457698"/>
                <a:ext cx="598273" cy="307777"/>
              </a:xfrm>
              <a:prstGeom prst="rect">
                <a:avLst/>
              </a:prstGeom>
              <a:noFill/>
            </p:spPr>
            <p:txBody>
              <a:bodyPr wrap="square" rtlCol="0">
                <a:spAutoFit/>
              </a:bodyPr>
              <a:lstStyle/>
              <a:p>
                <a:r>
                  <a:rPr lang="en-IN" sz="1400" b="1" dirty="0" smtClean="0"/>
                  <a:t>Y1</a:t>
                </a:r>
                <a:endParaRPr lang="en-IN" sz="1400" b="1" dirty="0"/>
              </a:p>
            </p:txBody>
          </p:sp>
          <p:cxnSp>
            <p:nvCxnSpPr>
              <p:cNvPr id="77" name="Straight Connector 76"/>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9830224" y="4631946"/>
              <a:ext cx="598273" cy="307777"/>
              <a:chOff x="4169889" y="1457698"/>
              <a:chExt cx="598273" cy="307777"/>
            </a:xfrm>
          </p:grpSpPr>
          <p:sp>
            <p:nvSpPr>
              <p:cNvPr id="74" name="TextBox 73"/>
              <p:cNvSpPr txBox="1"/>
              <p:nvPr/>
            </p:nvSpPr>
            <p:spPr>
              <a:xfrm>
                <a:off x="4169889" y="1457698"/>
                <a:ext cx="598273" cy="307777"/>
              </a:xfrm>
              <a:prstGeom prst="rect">
                <a:avLst/>
              </a:prstGeom>
              <a:noFill/>
            </p:spPr>
            <p:txBody>
              <a:bodyPr wrap="square" rtlCol="0">
                <a:spAutoFit/>
              </a:bodyPr>
              <a:lstStyle/>
              <a:p>
                <a:r>
                  <a:rPr lang="en-IN" sz="1400" b="1" dirty="0" smtClean="0"/>
                  <a:t>Y2</a:t>
                </a:r>
                <a:endParaRPr lang="en-IN" sz="1400" b="1" dirty="0"/>
              </a:p>
            </p:txBody>
          </p:sp>
          <p:cxnSp>
            <p:nvCxnSpPr>
              <p:cNvPr id="75" name="Straight Connector 74"/>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9846412" y="4877116"/>
              <a:ext cx="598273" cy="307777"/>
              <a:chOff x="4169889" y="1457698"/>
              <a:chExt cx="598273" cy="307777"/>
            </a:xfrm>
          </p:grpSpPr>
          <p:sp>
            <p:nvSpPr>
              <p:cNvPr id="72" name="TextBox 71"/>
              <p:cNvSpPr txBox="1"/>
              <p:nvPr/>
            </p:nvSpPr>
            <p:spPr>
              <a:xfrm>
                <a:off x="4169889" y="1457698"/>
                <a:ext cx="598273" cy="307777"/>
              </a:xfrm>
              <a:prstGeom prst="rect">
                <a:avLst/>
              </a:prstGeom>
              <a:noFill/>
            </p:spPr>
            <p:txBody>
              <a:bodyPr wrap="square" rtlCol="0">
                <a:spAutoFit/>
              </a:bodyPr>
              <a:lstStyle/>
              <a:p>
                <a:r>
                  <a:rPr lang="en-IN" sz="1400" b="1" dirty="0" smtClean="0"/>
                  <a:t>Y3</a:t>
                </a:r>
                <a:endParaRPr lang="en-IN" sz="1400" b="1" dirty="0"/>
              </a:p>
            </p:txBody>
          </p:sp>
          <p:cxnSp>
            <p:nvCxnSpPr>
              <p:cNvPr id="73" name="Straight Connector 72"/>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9833007" y="5153721"/>
              <a:ext cx="598273" cy="307777"/>
              <a:chOff x="4169889" y="1457698"/>
              <a:chExt cx="598273" cy="307777"/>
            </a:xfrm>
          </p:grpSpPr>
          <p:sp>
            <p:nvSpPr>
              <p:cNvPr id="70" name="TextBox 69"/>
              <p:cNvSpPr txBox="1"/>
              <p:nvPr/>
            </p:nvSpPr>
            <p:spPr>
              <a:xfrm>
                <a:off x="4169889" y="1457698"/>
                <a:ext cx="598273" cy="307777"/>
              </a:xfrm>
              <a:prstGeom prst="rect">
                <a:avLst/>
              </a:prstGeom>
              <a:noFill/>
            </p:spPr>
            <p:txBody>
              <a:bodyPr wrap="square" rtlCol="0">
                <a:spAutoFit/>
              </a:bodyPr>
              <a:lstStyle/>
              <a:p>
                <a:r>
                  <a:rPr lang="en-IN" sz="1400" b="1" dirty="0" smtClean="0"/>
                  <a:t>Y4</a:t>
                </a:r>
                <a:endParaRPr lang="en-IN" sz="1400" b="1" dirty="0"/>
              </a:p>
            </p:txBody>
          </p:sp>
          <p:cxnSp>
            <p:nvCxnSpPr>
              <p:cNvPr id="71" name="Straight Connector 70"/>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9821116" y="5421475"/>
              <a:ext cx="598273" cy="307777"/>
              <a:chOff x="4169889" y="1457698"/>
              <a:chExt cx="598273" cy="307777"/>
            </a:xfrm>
          </p:grpSpPr>
          <p:sp>
            <p:nvSpPr>
              <p:cNvPr id="68" name="TextBox 67"/>
              <p:cNvSpPr txBox="1"/>
              <p:nvPr/>
            </p:nvSpPr>
            <p:spPr>
              <a:xfrm>
                <a:off x="4169889" y="1457698"/>
                <a:ext cx="598273" cy="307777"/>
              </a:xfrm>
              <a:prstGeom prst="rect">
                <a:avLst/>
              </a:prstGeom>
              <a:noFill/>
            </p:spPr>
            <p:txBody>
              <a:bodyPr wrap="square" rtlCol="0">
                <a:spAutoFit/>
              </a:bodyPr>
              <a:lstStyle/>
              <a:p>
                <a:r>
                  <a:rPr lang="en-IN" sz="1400" b="1" dirty="0" smtClean="0"/>
                  <a:t>Y5</a:t>
                </a:r>
                <a:endParaRPr lang="en-IN" sz="1400" b="1" dirty="0"/>
              </a:p>
            </p:txBody>
          </p:sp>
          <p:cxnSp>
            <p:nvCxnSpPr>
              <p:cNvPr id="69" name="Straight Connector 68"/>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9827536" y="5678070"/>
              <a:ext cx="598273" cy="307777"/>
              <a:chOff x="4169889" y="1457698"/>
              <a:chExt cx="598273" cy="307777"/>
            </a:xfrm>
          </p:grpSpPr>
          <p:sp>
            <p:nvSpPr>
              <p:cNvPr id="66" name="TextBox 65"/>
              <p:cNvSpPr txBox="1"/>
              <p:nvPr/>
            </p:nvSpPr>
            <p:spPr>
              <a:xfrm>
                <a:off x="4169889" y="1457698"/>
                <a:ext cx="598273" cy="307777"/>
              </a:xfrm>
              <a:prstGeom prst="rect">
                <a:avLst/>
              </a:prstGeom>
              <a:noFill/>
            </p:spPr>
            <p:txBody>
              <a:bodyPr wrap="square" rtlCol="0">
                <a:spAutoFit/>
              </a:bodyPr>
              <a:lstStyle/>
              <a:p>
                <a:r>
                  <a:rPr lang="en-IN" sz="1400" b="1" dirty="0" smtClean="0"/>
                  <a:t>Y6</a:t>
                </a:r>
                <a:endParaRPr lang="en-IN" sz="1400" b="1" dirty="0"/>
              </a:p>
            </p:txBody>
          </p:sp>
          <p:cxnSp>
            <p:nvCxnSpPr>
              <p:cNvPr id="67" name="Straight Connector 66"/>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9846119" y="5945297"/>
              <a:ext cx="367769" cy="307777"/>
              <a:chOff x="4169889" y="1457698"/>
              <a:chExt cx="367769" cy="307777"/>
            </a:xfrm>
          </p:grpSpPr>
          <p:sp>
            <p:nvSpPr>
              <p:cNvPr id="64" name="TextBox 63"/>
              <p:cNvSpPr txBox="1"/>
              <p:nvPr/>
            </p:nvSpPr>
            <p:spPr>
              <a:xfrm>
                <a:off x="4169889" y="1457698"/>
                <a:ext cx="367769" cy="307777"/>
              </a:xfrm>
              <a:prstGeom prst="rect">
                <a:avLst/>
              </a:prstGeom>
              <a:noFill/>
            </p:spPr>
            <p:txBody>
              <a:bodyPr wrap="square" rtlCol="0">
                <a:spAutoFit/>
              </a:bodyPr>
              <a:lstStyle/>
              <a:p>
                <a:r>
                  <a:rPr lang="en-IN" sz="1400" b="1" dirty="0" smtClean="0"/>
                  <a:t>Y7</a:t>
                </a:r>
                <a:endParaRPr lang="en-IN" sz="1400" b="1" dirty="0"/>
              </a:p>
            </p:txBody>
          </p:sp>
          <p:cxnSp>
            <p:nvCxnSpPr>
              <p:cNvPr id="65" name="Straight Connector 64"/>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0" name="Rectangle 79"/>
          <p:cNvSpPr/>
          <p:nvPr/>
        </p:nvSpPr>
        <p:spPr>
          <a:xfrm>
            <a:off x="0" y="2946685"/>
            <a:ext cx="504520" cy="1754326"/>
          </a:xfrm>
          <a:prstGeom prst="rect">
            <a:avLst/>
          </a:prstGeom>
        </p:spPr>
        <p:txBody>
          <a:bodyPr wrap="square">
            <a:spAutoFit/>
          </a:bodyPr>
          <a:lstStyle/>
          <a:p>
            <a:pPr algn="ctr"/>
            <a:r>
              <a:rPr lang="en-US" b="1" dirty="0" smtClean="0">
                <a:solidFill>
                  <a:srgbClr val="FF0000"/>
                </a:solidFill>
              </a:rPr>
              <a:t>A7</a:t>
            </a:r>
          </a:p>
          <a:p>
            <a:pPr algn="ctr"/>
            <a:endParaRPr lang="en-US" b="1" dirty="0" smtClean="0">
              <a:solidFill>
                <a:srgbClr val="FF0000"/>
              </a:solidFill>
            </a:endParaRPr>
          </a:p>
          <a:p>
            <a:pPr algn="ctr"/>
            <a:r>
              <a:rPr lang="en-US" b="1" dirty="0" smtClean="0">
                <a:solidFill>
                  <a:srgbClr val="FF0000"/>
                </a:solidFill>
              </a:rPr>
              <a:t>A6</a:t>
            </a:r>
          </a:p>
          <a:p>
            <a:pPr algn="ctr"/>
            <a:endParaRPr lang="en-US" b="1" dirty="0">
              <a:solidFill>
                <a:srgbClr val="FF0000"/>
              </a:solidFill>
            </a:endParaRPr>
          </a:p>
          <a:p>
            <a:pPr algn="ctr"/>
            <a:endParaRPr lang="en-US" b="1" dirty="0" smtClean="0">
              <a:solidFill>
                <a:srgbClr val="FF0000"/>
              </a:solidFill>
            </a:endParaRPr>
          </a:p>
          <a:p>
            <a:pPr algn="ctr"/>
            <a:r>
              <a:rPr lang="en-US" b="1" dirty="0" smtClean="0">
                <a:solidFill>
                  <a:srgbClr val="FF0000"/>
                </a:solidFill>
              </a:rPr>
              <a:t>A5</a:t>
            </a:r>
            <a:endParaRPr lang="en-US" b="1" dirty="0">
              <a:solidFill>
                <a:srgbClr val="FF0000"/>
              </a:solidFill>
            </a:endParaRPr>
          </a:p>
        </p:txBody>
      </p:sp>
      <p:cxnSp>
        <p:nvCxnSpPr>
          <p:cNvPr id="81" name="Straight Arrow Connector 80">
            <a:extLst>
              <a:ext uri="{FF2B5EF4-FFF2-40B4-BE49-F238E27FC236}">
                <a16:creationId xmlns:a16="http://schemas.microsoft.com/office/drawing/2014/main" id="{66ADD321-EA10-4977-BFC9-12D33C945B2A}"/>
              </a:ext>
            </a:extLst>
          </p:cNvPr>
          <p:cNvCxnSpPr>
            <a:cxnSpLocks/>
          </p:cNvCxnSpPr>
          <p:nvPr/>
        </p:nvCxnSpPr>
        <p:spPr>
          <a:xfrm>
            <a:off x="437659" y="3093503"/>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6ADD321-EA10-4977-BFC9-12D33C945B2A}"/>
              </a:ext>
            </a:extLst>
          </p:cNvPr>
          <p:cNvCxnSpPr>
            <a:cxnSpLocks/>
          </p:cNvCxnSpPr>
          <p:nvPr/>
        </p:nvCxnSpPr>
        <p:spPr>
          <a:xfrm>
            <a:off x="418422" y="3694019"/>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6ADD321-EA10-4977-BFC9-12D33C945B2A}"/>
              </a:ext>
            </a:extLst>
          </p:cNvPr>
          <p:cNvCxnSpPr>
            <a:cxnSpLocks/>
          </p:cNvCxnSpPr>
          <p:nvPr/>
        </p:nvCxnSpPr>
        <p:spPr>
          <a:xfrm>
            <a:off x="370895" y="4478277"/>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967542" y="5467596"/>
            <a:ext cx="1272402" cy="646331"/>
          </a:xfrm>
          <a:prstGeom prst="rect">
            <a:avLst/>
          </a:prstGeom>
        </p:spPr>
        <p:txBody>
          <a:bodyPr wrap="square">
            <a:spAutoFit/>
          </a:bodyPr>
          <a:lstStyle/>
          <a:p>
            <a:r>
              <a:rPr lang="en-US" b="1" dirty="0" smtClean="0">
                <a:solidFill>
                  <a:srgbClr val="FF0000"/>
                </a:solidFill>
              </a:rPr>
              <a:t>A4          A3   </a:t>
            </a:r>
          </a:p>
          <a:p>
            <a:pPr algn="ctr"/>
            <a:endParaRPr lang="en-US" b="1" dirty="0">
              <a:solidFill>
                <a:srgbClr val="FF0000"/>
              </a:solidFill>
            </a:endParaRPr>
          </a:p>
        </p:txBody>
      </p:sp>
      <p:sp>
        <p:nvSpPr>
          <p:cNvPr id="85" name="Rectangle 84"/>
          <p:cNvSpPr/>
          <p:nvPr/>
        </p:nvSpPr>
        <p:spPr>
          <a:xfrm>
            <a:off x="2894936" y="4685002"/>
            <a:ext cx="494046" cy="369332"/>
          </a:xfrm>
          <a:prstGeom prst="rect">
            <a:avLst/>
          </a:prstGeom>
        </p:spPr>
        <p:txBody>
          <a:bodyPr wrap="none">
            <a:spAutoFit/>
          </a:bodyPr>
          <a:lstStyle/>
          <a:p>
            <a:r>
              <a:rPr lang="en-US" b="1" dirty="0" smtClean="0">
                <a:solidFill>
                  <a:srgbClr val="FF0000"/>
                </a:solidFill>
              </a:rPr>
              <a:t>A0 </a:t>
            </a:r>
            <a:endParaRPr lang="en-IN" dirty="0"/>
          </a:p>
        </p:txBody>
      </p:sp>
      <p:sp>
        <p:nvSpPr>
          <p:cNvPr id="86" name="Rectangle 85"/>
          <p:cNvSpPr/>
          <p:nvPr/>
        </p:nvSpPr>
        <p:spPr>
          <a:xfrm>
            <a:off x="3141959" y="2338478"/>
            <a:ext cx="1156711" cy="369332"/>
          </a:xfrm>
          <a:prstGeom prst="rect">
            <a:avLst/>
          </a:prstGeom>
        </p:spPr>
        <p:txBody>
          <a:bodyPr wrap="square">
            <a:spAutoFit/>
          </a:bodyPr>
          <a:lstStyle/>
          <a:p>
            <a:r>
              <a:rPr lang="en-US" b="1" dirty="0" smtClean="0">
                <a:solidFill>
                  <a:srgbClr val="FF0000"/>
                </a:solidFill>
              </a:rPr>
              <a:t>For </a:t>
            </a:r>
            <a:r>
              <a:rPr lang="en-US" b="1" dirty="0">
                <a:solidFill>
                  <a:srgbClr val="FF0000"/>
                </a:solidFill>
              </a:rPr>
              <a:t>8086</a:t>
            </a:r>
            <a:endParaRPr lang="en-IN" dirty="0"/>
          </a:p>
        </p:txBody>
      </p:sp>
      <p:sp>
        <p:nvSpPr>
          <p:cNvPr id="87" name="Rectangle 86"/>
          <p:cNvSpPr/>
          <p:nvPr/>
        </p:nvSpPr>
        <p:spPr>
          <a:xfrm>
            <a:off x="5544050" y="2319271"/>
            <a:ext cx="652743" cy="369332"/>
          </a:xfrm>
          <a:prstGeom prst="rect">
            <a:avLst/>
          </a:prstGeom>
        </p:spPr>
        <p:txBody>
          <a:bodyPr wrap="none">
            <a:spAutoFit/>
          </a:bodyPr>
          <a:lstStyle/>
          <a:p>
            <a:r>
              <a:rPr lang="en-US" b="1" dirty="0" smtClean="0">
                <a:solidFill>
                  <a:srgbClr val="FF0000"/>
                </a:solidFill>
              </a:rPr>
              <a:t>8255</a:t>
            </a:r>
            <a:endParaRPr lang="en-IN" dirty="0"/>
          </a:p>
        </p:txBody>
      </p:sp>
      <p:graphicFrame>
        <p:nvGraphicFramePr>
          <p:cNvPr id="88" name="Table 87"/>
          <p:cNvGraphicFramePr>
            <a:graphicFrameLocks noGrp="1"/>
          </p:cNvGraphicFramePr>
          <p:nvPr>
            <p:extLst>
              <p:ext uri="{D42A27DB-BD31-4B8C-83A1-F6EECF244321}">
                <p14:modId xmlns:p14="http://schemas.microsoft.com/office/powerpoint/2010/main" val="372731071"/>
              </p:ext>
            </p:extLst>
          </p:nvPr>
        </p:nvGraphicFramePr>
        <p:xfrm>
          <a:off x="6717814" y="1761503"/>
          <a:ext cx="4880648" cy="1854200"/>
        </p:xfrm>
        <a:graphic>
          <a:graphicData uri="http://schemas.openxmlformats.org/drawingml/2006/table">
            <a:tbl>
              <a:tblPr firstRow="1" bandRow="1"/>
              <a:tblGrid>
                <a:gridCol w="606582">
                  <a:extLst>
                    <a:ext uri="{9D8B030D-6E8A-4147-A177-3AD203B41FA5}">
                      <a16:colId xmlns:a16="http://schemas.microsoft.com/office/drawing/2014/main" val="20000"/>
                    </a:ext>
                  </a:extLst>
                </a:gridCol>
                <a:gridCol w="369546">
                  <a:extLst>
                    <a:ext uri="{9D8B030D-6E8A-4147-A177-3AD203B41FA5}">
                      <a16:colId xmlns:a16="http://schemas.microsoft.com/office/drawing/2014/main" val="20001"/>
                    </a:ext>
                  </a:extLst>
                </a:gridCol>
                <a:gridCol w="488065">
                  <a:extLst>
                    <a:ext uri="{9D8B030D-6E8A-4147-A177-3AD203B41FA5}">
                      <a16:colId xmlns:a16="http://schemas.microsoft.com/office/drawing/2014/main" val="20002"/>
                    </a:ext>
                  </a:extLst>
                </a:gridCol>
                <a:gridCol w="488065">
                  <a:extLst>
                    <a:ext uri="{9D8B030D-6E8A-4147-A177-3AD203B41FA5}">
                      <a16:colId xmlns:a16="http://schemas.microsoft.com/office/drawing/2014/main" val="20003"/>
                    </a:ext>
                  </a:extLst>
                </a:gridCol>
                <a:gridCol w="488065">
                  <a:extLst>
                    <a:ext uri="{9D8B030D-6E8A-4147-A177-3AD203B41FA5}">
                      <a16:colId xmlns:a16="http://schemas.microsoft.com/office/drawing/2014/main" val="20004"/>
                    </a:ext>
                  </a:extLst>
                </a:gridCol>
                <a:gridCol w="488065">
                  <a:extLst>
                    <a:ext uri="{9D8B030D-6E8A-4147-A177-3AD203B41FA5}">
                      <a16:colId xmlns:a16="http://schemas.microsoft.com/office/drawing/2014/main" val="20005"/>
                    </a:ext>
                  </a:extLst>
                </a:gridCol>
                <a:gridCol w="488065">
                  <a:extLst>
                    <a:ext uri="{9D8B030D-6E8A-4147-A177-3AD203B41FA5}">
                      <a16:colId xmlns:a16="http://schemas.microsoft.com/office/drawing/2014/main" val="20006"/>
                    </a:ext>
                  </a:extLst>
                </a:gridCol>
                <a:gridCol w="488065">
                  <a:extLst>
                    <a:ext uri="{9D8B030D-6E8A-4147-A177-3AD203B41FA5}">
                      <a16:colId xmlns:a16="http://schemas.microsoft.com/office/drawing/2014/main" val="20007"/>
                    </a:ext>
                  </a:extLst>
                </a:gridCol>
                <a:gridCol w="396700">
                  <a:extLst>
                    <a:ext uri="{9D8B030D-6E8A-4147-A177-3AD203B41FA5}">
                      <a16:colId xmlns:a16="http://schemas.microsoft.com/office/drawing/2014/main" val="20008"/>
                    </a:ext>
                  </a:extLst>
                </a:gridCol>
                <a:gridCol w="579430">
                  <a:extLst>
                    <a:ext uri="{9D8B030D-6E8A-4147-A177-3AD203B41FA5}">
                      <a16:colId xmlns:a16="http://schemas.microsoft.com/office/drawing/2014/main" val="20009"/>
                    </a:ext>
                  </a:extLst>
                </a:gridCol>
              </a:tblGrid>
              <a:tr h="370840">
                <a:tc>
                  <a:txBody>
                    <a:bodyPr/>
                    <a:lstStyle/>
                    <a:p>
                      <a:r>
                        <a:rPr lang="en-IN" sz="1200" b="1" dirty="0" smtClean="0"/>
                        <a:t>Port</a:t>
                      </a:r>
                      <a:endParaRPr lang="en-IN" sz="1200" b="1" dirty="0"/>
                    </a:p>
                  </a:txBody>
                  <a:tcPr/>
                </a:tc>
                <a:tc>
                  <a:txBody>
                    <a:bodyPr/>
                    <a:lstStyle/>
                    <a:p>
                      <a:pPr algn="ctr"/>
                      <a:r>
                        <a:rPr lang="en-US" sz="1200" b="1" baseline="0" dirty="0" smtClean="0"/>
                        <a:t>A7</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t>A6</a:t>
                      </a:r>
                      <a:endParaRPr lang="en-IN" sz="1200"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Add</a:t>
                      </a:r>
                    </a:p>
                  </a:txBody>
                  <a:tcPr/>
                </a:tc>
                <a:extLst>
                  <a:ext uri="{0D108BD9-81ED-4DB2-BD59-A6C34878D82A}">
                    <a16:rowId xmlns:a16="http://schemas.microsoft.com/office/drawing/2014/main" val="10000"/>
                  </a:ext>
                </a:extLst>
              </a:tr>
              <a:tr h="370840">
                <a:tc>
                  <a:txBody>
                    <a:bodyPr/>
                    <a:lstStyle/>
                    <a:p>
                      <a:pPr algn="ctr"/>
                      <a:r>
                        <a:rPr lang="en-US" sz="1600" b="1" baseline="0" dirty="0" smtClean="0"/>
                        <a:t>PA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80H</a:t>
                      </a:r>
                    </a:p>
                  </a:txBody>
                  <a:tcPr/>
                </a:tc>
                <a:extLst>
                  <a:ext uri="{0D108BD9-81ED-4DB2-BD59-A6C34878D82A}">
                    <a16:rowId xmlns:a16="http://schemas.microsoft.com/office/drawing/2014/main" val="10001"/>
                  </a:ext>
                </a:extLst>
              </a:tr>
              <a:tr h="370840">
                <a:tc>
                  <a:txBody>
                    <a:bodyPr/>
                    <a:lstStyle/>
                    <a:p>
                      <a:pPr algn="ctr"/>
                      <a:r>
                        <a:rPr lang="en-US" sz="1600" b="1" baseline="0" dirty="0" smtClean="0"/>
                        <a:t>PB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82H</a:t>
                      </a:r>
                    </a:p>
                  </a:txBody>
                  <a:tcPr/>
                </a:tc>
                <a:extLst>
                  <a:ext uri="{0D108BD9-81ED-4DB2-BD59-A6C34878D82A}">
                    <a16:rowId xmlns:a16="http://schemas.microsoft.com/office/drawing/2014/main" val="10002"/>
                  </a:ext>
                </a:extLst>
              </a:tr>
              <a:tr h="370840">
                <a:tc>
                  <a:txBody>
                    <a:bodyPr/>
                    <a:lstStyle/>
                    <a:p>
                      <a:pPr algn="ctr"/>
                      <a:r>
                        <a:rPr lang="en-US" sz="1600" b="1" baseline="0" dirty="0" smtClean="0"/>
                        <a:t>PC</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84H</a:t>
                      </a:r>
                    </a:p>
                  </a:txBody>
                  <a:tcPr/>
                </a:tc>
                <a:extLst>
                  <a:ext uri="{0D108BD9-81ED-4DB2-BD59-A6C34878D82A}">
                    <a16:rowId xmlns:a16="http://schemas.microsoft.com/office/drawing/2014/main" val="10003"/>
                  </a:ext>
                </a:extLst>
              </a:tr>
              <a:tr h="370840">
                <a:tc>
                  <a:txBody>
                    <a:bodyPr/>
                    <a:lstStyle/>
                    <a:p>
                      <a:pPr algn="ctr"/>
                      <a:r>
                        <a:rPr lang="en-US" sz="1600" b="1" baseline="0" dirty="0" smtClean="0"/>
                        <a:t>CWR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86H</a:t>
                      </a:r>
                    </a:p>
                  </a:txBody>
                  <a:tcPr/>
                </a:tc>
                <a:extLst>
                  <a:ext uri="{0D108BD9-81ED-4DB2-BD59-A6C34878D82A}">
                    <a16:rowId xmlns:a16="http://schemas.microsoft.com/office/drawing/2014/main" val="10004"/>
                  </a:ext>
                </a:extLst>
              </a:tr>
            </a:tbl>
          </a:graphicData>
        </a:graphic>
      </p:graphicFrame>
      <p:sp>
        <p:nvSpPr>
          <p:cNvPr id="89" name="Rectangle 88"/>
          <p:cNvSpPr/>
          <p:nvPr/>
        </p:nvSpPr>
        <p:spPr>
          <a:xfrm>
            <a:off x="8617796" y="1283719"/>
            <a:ext cx="1156711" cy="369332"/>
          </a:xfrm>
          <a:prstGeom prst="rect">
            <a:avLst/>
          </a:prstGeom>
        </p:spPr>
        <p:txBody>
          <a:bodyPr wrap="square">
            <a:spAutoFit/>
          </a:bodyPr>
          <a:lstStyle/>
          <a:p>
            <a:r>
              <a:rPr lang="en-US" b="1" dirty="0" smtClean="0">
                <a:solidFill>
                  <a:srgbClr val="FF0000"/>
                </a:solidFill>
              </a:rPr>
              <a:t>For </a:t>
            </a:r>
            <a:r>
              <a:rPr lang="en-US" b="1" dirty="0">
                <a:solidFill>
                  <a:srgbClr val="FF0000"/>
                </a:solidFill>
              </a:rPr>
              <a:t>8086</a:t>
            </a:r>
            <a:endParaRPr lang="en-IN" dirty="0"/>
          </a:p>
        </p:txBody>
      </p:sp>
      <p:sp>
        <p:nvSpPr>
          <p:cNvPr id="90" name="Rectangle 89"/>
          <p:cNvSpPr/>
          <p:nvPr/>
        </p:nvSpPr>
        <p:spPr>
          <a:xfrm>
            <a:off x="5698556" y="3594408"/>
            <a:ext cx="468398" cy="369332"/>
          </a:xfrm>
          <a:prstGeom prst="rect">
            <a:avLst/>
          </a:prstGeom>
        </p:spPr>
        <p:txBody>
          <a:bodyPr wrap="none">
            <a:spAutoFit/>
          </a:bodyPr>
          <a:lstStyle/>
          <a:p>
            <a:r>
              <a:rPr lang="en-US" b="1" dirty="0" smtClean="0">
                <a:solidFill>
                  <a:srgbClr val="FF0000"/>
                </a:solidFill>
              </a:rPr>
              <a:t>CS </a:t>
            </a:r>
            <a:endParaRPr lang="en-IN" dirty="0"/>
          </a:p>
        </p:txBody>
      </p:sp>
      <p:cxnSp>
        <p:nvCxnSpPr>
          <p:cNvPr id="91" name="Straight Connector 90"/>
          <p:cNvCxnSpPr/>
          <p:nvPr/>
        </p:nvCxnSpPr>
        <p:spPr>
          <a:xfrm flipH="1">
            <a:off x="5755561" y="3632746"/>
            <a:ext cx="316756" cy="53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9970817" y="3779074"/>
            <a:ext cx="1156711" cy="369332"/>
          </a:xfrm>
          <a:prstGeom prst="rect">
            <a:avLst/>
          </a:prstGeom>
        </p:spPr>
        <p:txBody>
          <a:bodyPr wrap="square">
            <a:spAutoFit/>
          </a:bodyPr>
          <a:lstStyle/>
          <a:p>
            <a:r>
              <a:rPr lang="en-US" b="1" dirty="0" smtClean="0">
                <a:solidFill>
                  <a:srgbClr val="FF0000"/>
                </a:solidFill>
              </a:rPr>
              <a:t>For 8255</a:t>
            </a:r>
            <a:endParaRPr lang="en-IN" dirty="0"/>
          </a:p>
        </p:txBody>
      </p:sp>
      <p:sp>
        <p:nvSpPr>
          <p:cNvPr id="93" name="Rectangle 92"/>
          <p:cNvSpPr/>
          <p:nvPr/>
        </p:nvSpPr>
        <p:spPr>
          <a:xfrm>
            <a:off x="116737" y="3154979"/>
            <a:ext cx="301685" cy="369332"/>
          </a:xfrm>
          <a:prstGeom prst="rect">
            <a:avLst/>
          </a:prstGeom>
        </p:spPr>
        <p:txBody>
          <a:bodyPr wrap="none">
            <a:spAutoFit/>
          </a:bodyPr>
          <a:lstStyle/>
          <a:p>
            <a:pPr algn="ctr">
              <a:defRPr/>
            </a:pPr>
            <a:r>
              <a:rPr lang="en-IN" b="1" dirty="0"/>
              <a:t>1</a:t>
            </a:r>
          </a:p>
        </p:txBody>
      </p:sp>
      <p:sp>
        <p:nvSpPr>
          <p:cNvPr id="94" name="Rectangle 93"/>
          <p:cNvSpPr/>
          <p:nvPr/>
        </p:nvSpPr>
        <p:spPr>
          <a:xfrm>
            <a:off x="135974" y="3736307"/>
            <a:ext cx="301685" cy="369332"/>
          </a:xfrm>
          <a:prstGeom prst="rect">
            <a:avLst/>
          </a:prstGeom>
        </p:spPr>
        <p:txBody>
          <a:bodyPr wrap="none">
            <a:spAutoFit/>
          </a:bodyPr>
          <a:lstStyle/>
          <a:p>
            <a:pPr algn="ctr">
              <a:defRPr/>
            </a:pPr>
            <a:r>
              <a:rPr lang="en-IN" b="1" dirty="0" smtClean="0"/>
              <a:t>0</a:t>
            </a:r>
            <a:endParaRPr lang="en-IN" b="1" dirty="0"/>
          </a:p>
        </p:txBody>
      </p:sp>
      <p:sp>
        <p:nvSpPr>
          <p:cNvPr id="95" name="Rectangle 94"/>
          <p:cNvSpPr/>
          <p:nvPr/>
        </p:nvSpPr>
        <p:spPr>
          <a:xfrm>
            <a:off x="125861" y="4560269"/>
            <a:ext cx="301685" cy="369332"/>
          </a:xfrm>
          <a:prstGeom prst="rect">
            <a:avLst/>
          </a:prstGeom>
        </p:spPr>
        <p:txBody>
          <a:bodyPr wrap="none">
            <a:spAutoFit/>
          </a:bodyPr>
          <a:lstStyle/>
          <a:p>
            <a:pPr algn="ctr">
              <a:defRPr/>
            </a:pPr>
            <a:r>
              <a:rPr lang="en-IN" b="1" dirty="0" smtClean="0"/>
              <a:t>0</a:t>
            </a:r>
            <a:endParaRPr lang="en-IN" b="1" dirty="0"/>
          </a:p>
        </p:txBody>
      </p:sp>
      <p:sp>
        <p:nvSpPr>
          <p:cNvPr id="96" name="Rectangle 95"/>
          <p:cNvSpPr/>
          <p:nvPr/>
        </p:nvSpPr>
        <p:spPr>
          <a:xfrm>
            <a:off x="135974" y="1183114"/>
            <a:ext cx="2555711" cy="369332"/>
          </a:xfrm>
          <a:prstGeom prst="rect">
            <a:avLst/>
          </a:prstGeom>
        </p:spPr>
        <p:txBody>
          <a:bodyPr wrap="square">
            <a:spAutoFit/>
          </a:bodyPr>
          <a:lstStyle/>
          <a:p>
            <a:pPr algn="ctr"/>
            <a:r>
              <a:rPr lang="en-US" b="1" dirty="0" smtClean="0">
                <a:solidFill>
                  <a:srgbClr val="FF0000"/>
                </a:solidFill>
              </a:rPr>
              <a:t>Addressing of 8255 PPI</a:t>
            </a:r>
            <a:endParaRPr lang="en-US" b="1" dirty="0">
              <a:solidFill>
                <a:srgbClr val="FF0000"/>
              </a:solidFill>
            </a:endParaRPr>
          </a:p>
        </p:txBody>
      </p:sp>
    </p:spTree>
    <p:extLst>
      <p:ext uri="{BB962C8B-B14F-4D97-AF65-F5344CB8AC3E}">
        <p14:creationId xmlns:p14="http://schemas.microsoft.com/office/powerpoint/2010/main" val="11413783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8255 PPI modes of Operation - YouTub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7195" y="1031966"/>
            <a:ext cx="9146661" cy="5144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23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7117404" y="187568"/>
            <a:ext cx="4968204" cy="584775"/>
          </a:xfrm>
          <a:prstGeom prst="rect">
            <a:avLst/>
          </a:prstGeom>
        </p:spPr>
        <p:txBody>
          <a:bodyPr wrap="square">
            <a:spAutoFit/>
          </a:bodyPr>
          <a:lstStyle/>
          <a:p>
            <a:r>
              <a:rPr lang="en-US" sz="1600" dirty="0" smtClean="0"/>
              <a:t>There are various input output devices those are connected with computer system.</a:t>
            </a:r>
          </a:p>
        </p:txBody>
      </p:sp>
      <p:sp>
        <p:nvSpPr>
          <p:cNvPr id="14" name="Rectangle 13">
            <a:extLst>
              <a:ext uri="{FF2B5EF4-FFF2-40B4-BE49-F238E27FC236}">
                <a16:creationId xmlns:a16="http://schemas.microsoft.com/office/drawing/2014/main" id="{FB42A217-6F69-418C-9F3E-C3AEF638D87C}"/>
              </a:ext>
            </a:extLst>
          </p:cNvPr>
          <p:cNvSpPr/>
          <p:nvPr/>
        </p:nvSpPr>
        <p:spPr>
          <a:xfrm>
            <a:off x="139498" y="329730"/>
            <a:ext cx="918926" cy="153068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8086</a:t>
            </a:r>
            <a:endParaRPr lang="en-US" sz="1600" b="1" dirty="0">
              <a:solidFill>
                <a:srgbClr val="FF0000"/>
              </a:solidFill>
            </a:endParaRPr>
          </a:p>
        </p:txBody>
      </p:sp>
      <p:sp>
        <p:nvSpPr>
          <p:cNvPr id="16" name="Rectangle 15">
            <a:extLst>
              <a:ext uri="{FF2B5EF4-FFF2-40B4-BE49-F238E27FC236}">
                <a16:creationId xmlns:a16="http://schemas.microsoft.com/office/drawing/2014/main" id="{FB42A217-6F69-418C-9F3E-C3AEF638D87C}"/>
              </a:ext>
            </a:extLst>
          </p:cNvPr>
          <p:cNvSpPr/>
          <p:nvPr/>
        </p:nvSpPr>
        <p:spPr>
          <a:xfrm>
            <a:off x="2198334" y="318227"/>
            <a:ext cx="918926" cy="15421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8255 PPI</a:t>
            </a:r>
            <a:endParaRPr lang="en-US" sz="1600" b="1" dirty="0">
              <a:solidFill>
                <a:srgbClr val="FF0000"/>
              </a:solidFill>
            </a:endParaRPr>
          </a:p>
        </p:txBody>
      </p:sp>
      <p:sp>
        <p:nvSpPr>
          <p:cNvPr id="17" name="Rectangle 16">
            <a:extLst>
              <a:ext uri="{FF2B5EF4-FFF2-40B4-BE49-F238E27FC236}">
                <a16:creationId xmlns:a16="http://schemas.microsoft.com/office/drawing/2014/main" id="{FB42A217-6F69-418C-9F3E-C3AEF638D87C}"/>
              </a:ext>
            </a:extLst>
          </p:cNvPr>
          <p:cNvSpPr/>
          <p:nvPr/>
        </p:nvSpPr>
        <p:spPr>
          <a:xfrm>
            <a:off x="4343436" y="306722"/>
            <a:ext cx="918926" cy="15421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I/O Devices</a:t>
            </a:r>
            <a:endParaRPr lang="en-US" sz="1600" b="1" dirty="0">
              <a:solidFill>
                <a:srgbClr val="FF0000"/>
              </a:solidFill>
            </a:endParaRPr>
          </a:p>
        </p:txBody>
      </p:sp>
      <p:sp>
        <p:nvSpPr>
          <p:cNvPr id="2" name="Left-Right Arrow 1"/>
          <p:cNvSpPr/>
          <p:nvPr/>
        </p:nvSpPr>
        <p:spPr>
          <a:xfrm>
            <a:off x="3117260" y="358486"/>
            <a:ext cx="1226176" cy="301925"/>
          </a:xfrm>
          <a:prstGeom prst="lef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9" name="Left-Right Arrow 18"/>
          <p:cNvSpPr/>
          <p:nvPr/>
        </p:nvSpPr>
        <p:spPr>
          <a:xfrm>
            <a:off x="3117260" y="918237"/>
            <a:ext cx="1226176" cy="301925"/>
          </a:xfrm>
          <a:prstGeom prst="lef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4" name="Left-Right Arrow 23"/>
          <p:cNvSpPr/>
          <p:nvPr/>
        </p:nvSpPr>
        <p:spPr>
          <a:xfrm>
            <a:off x="3117260" y="1546990"/>
            <a:ext cx="1226176" cy="301925"/>
          </a:xfrm>
          <a:prstGeom prst="lef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6" name="Left-Right Arrow 25"/>
          <p:cNvSpPr/>
          <p:nvPr/>
        </p:nvSpPr>
        <p:spPr>
          <a:xfrm>
            <a:off x="1058424" y="944111"/>
            <a:ext cx="1139910" cy="301925"/>
          </a:xfrm>
          <a:prstGeom prst="lef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3" name="Right Brace 2"/>
          <p:cNvSpPr/>
          <p:nvPr/>
        </p:nvSpPr>
        <p:spPr>
          <a:xfrm>
            <a:off x="5452143" y="318225"/>
            <a:ext cx="416212" cy="154219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600"/>
          </a:p>
        </p:txBody>
      </p:sp>
      <p:sp>
        <p:nvSpPr>
          <p:cNvPr id="4" name="Rectangle 3"/>
          <p:cNvSpPr/>
          <p:nvPr/>
        </p:nvSpPr>
        <p:spPr>
          <a:xfrm>
            <a:off x="5991199" y="469034"/>
            <a:ext cx="1119360" cy="1077218"/>
          </a:xfrm>
          <a:prstGeom prst="rect">
            <a:avLst/>
          </a:prstGeom>
        </p:spPr>
        <p:txBody>
          <a:bodyPr wrap="square">
            <a:spAutoFit/>
          </a:bodyPr>
          <a:lstStyle/>
          <a:p>
            <a:r>
              <a:rPr lang="en-US" sz="1600" b="1" dirty="0" smtClean="0">
                <a:solidFill>
                  <a:srgbClr val="FF0000"/>
                </a:solidFill>
              </a:rPr>
              <a:t>Keyboard</a:t>
            </a:r>
          </a:p>
          <a:p>
            <a:r>
              <a:rPr lang="en-US" sz="1600" b="1" dirty="0" smtClean="0">
                <a:solidFill>
                  <a:srgbClr val="FF0000"/>
                </a:solidFill>
              </a:rPr>
              <a:t>Muse</a:t>
            </a:r>
          </a:p>
          <a:p>
            <a:r>
              <a:rPr lang="en-US" sz="1600" b="1" dirty="0" smtClean="0">
                <a:solidFill>
                  <a:srgbClr val="FF0000"/>
                </a:solidFill>
              </a:rPr>
              <a:t>Monitor</a:t>
            </a:r>
          </a:p>
          <a:p>
            <a:r>
              <a:rPr lang="en-US" sz="1600" b="1" dirty="0" smtClean="0">
                <a:solidFill>
                  <a:srgbClr val="FF0000"/>
                </a:solidFill>
              </a:rPr>
              <a:t>Printer</a:t>
            </a:r>
            <a:endParaRPr lang="en-IN" sz="1600" dirty="0"/>
          </a:p>
        </p:txBody>
      </p:sp>
      <p:sp>
        <p:nvSpPr>
          <p:cNvPr id="5" name="Rectangle 4"/>
          <p:cNvSpPr/>
          <p:nvPr/>
        </p:nvSpPr>
        <p:spPr>
          <a:xfrm>
            <a:off x="1115834" y="548905"/>
            <a:ext cx="932563" cy="338554"/>
          </a:xfrm>
          <a:prstGeom prst="rect">
            <a:avLst/>
          </a:prstGeom>
        </p:spPr>
        <p:txBody>
          <a:bodyPr wrap="none">
            <a:spAutoFit/>
          </a:bodyPr>
          <a:lstStyle/>
          <a:p>
            <a:r>
              <a:rPr lang="en-US" sz="1600" b="1" dirty="0" smtClean="0">
                <a:solidFill>
                  <a:srgbClr val="FF0000"/>
                </a:solidFill>
              </a:rPr>
              <a:t>Data bus</a:t>
            </a:r>
            <a:endParaRPr lang="en-IN" sz="1600" dirty="0"/>
          </a:p>
        </p:txBody>
      </p:sp>
      <p:sp>
        <p:nvSpPr>
          <p:cNvPr id="27" name="Rectangle 26"/>
          <p:cNvSpPr/>
          <p:nvPr/>
        </p:nvSpPr>
        <p:spPr>
          <a:xfrm>
            <a:off x="7146772" y="730936"/>
            <a:ext cx="4968204" cy="584775"/>
          </a:xfrm>
          <a:prstGeom prst="rect">
            <a:avLst/>
          </a:prstGeom>
        </p:spPr>
        <p:txBody>
          <a:bodyPr wrap="square">
            <a:spAutoFit/>
          </a:bodyPr>
          <a:lstStyle/>
          <a:p>
            <a:r>
              <a:rPr lang="en-US" sz="1600" dirty="0" smtClean="0"/>
              <a:t>All these devices are connected with computer through </a:t>
            </a:r>
            <a:r>
              <a:rPr lang="en-US" sz="1600" b="1" dirty="0" smtClean="0">
                <a:solidFill>
                  <a:srgbClr val="FF0000"/>
                </a:solidFill>
              </a:rPr>
              <a:t>ports</a:t>
            </a:r>
            <a:r>
              <a:rPr lang="en-US" sz="1600" dirty="0" smtClean="0"/>
              <a:t>. </a:t>
            </a:r>
          </a:p>
        </p:txBody>
      </p:sp>
      <p:sp>
        <p:nvSpPr>
          <p:cNvPr id="28" name="Rectangle 27"/>
          <p:cNvSpPr/>
          <p:nvPr/>
        </p:nvSpPr>
        <p:spPr>
          <a:xfrm>
            <a:off x="7117404" y="1312784"/>
            <a:ext cx="4968204" cy="584775"/>
          </a:xfrm>
          <a:prstGeom prst="rect">
            <a:avLst/>
          </a:prstGeom>
        </p:spPr>
        <p:txBody>
          <a:bodyPr wrap="square">
            <a:spAutoFit/>
          </a:bodyPr>
          <a:lstStyle/>
          <a:p>
            <a:r>
              <a:rPr lang="en-US" sz="1600" dirty="0" smtClean="0"/>
              <a:t>To handle all these devices or to handle all these ports a device required which is called as 8255 PPI</a:t>
            </a:r>
          </a:p>
        </p:txBody>
      </p:sp>
      <p:sp>
        <p:nvSpPr>
          <p:cNvPr id="29" name="Rectangle 28"/>
          <p:cNvSpPr/>
          <p:nvPr/>
        </p:nvSpPr>
        <p:spPr>
          <a:xfrm>
            <a:off x="7117404" y="1897559"/>
            <a:ext cx="4968204" cy="1077218"/>
          </a:xfrm>
          <a:prstGeom prst="rect">
            <a:avLst/>
          </a:prstGeom>
        </p:spPr>
        <p:txBody>
          <a:bodyPr wrap="square">
            <a:spAutoFit/>
          </a:bodyPr>
          <a:lstStyle/>
          <a:p>
            <a:r>
              <a:rPr lang="en-US" sz="1600" dirty="0" smtClean="0"/>
              <a:t>8255 is an intermediate between 8086 and all I/O devices. 8255 is connected with 8086 through data bus and all I/O devices are connected with 8255 through ports.</a:t>
            </a:r>
          </a:p>
        </p:txBody>
      </p:sp>
      <p:sp>
        <p:nvSpPr>
          <p:cNvPr id="30" name="Rectangle 29"/>
          <p:cNvSpPr/>
          <p:nvPr/>
        </p:nvSpPr>
        <p:spPr>
          <a:xfrm>
            <a:off x="7755980" y="2652502"/>
            <a:ext cx="1827420" cy="338554"/>
          </a:xfrm>
          <a:prstGeom prst="rect">
            <a:avLst/>
          </a:prstGeom>
        </p:spPr>
        <p:txBody>
          <a:bodyPr wrap="square">
            <a:spAutoFit/>
          </a:bodyPr>
          <a:lstStyle/>
          <a:p>
            <a:r>
              <a:rPr lang="en-US" sz="1600" dirty="0" smtClean="0"/>
              <a:t>8255 having 3 ports</a:t>
            </a:r>
          </a:p>
        </p:txBody>
      </p:sp>
      <p:sp>
        <p:nvSpPr>
          <p:cNvPr id="31" name="Rectangle 30"/>
          <p:cNvSpPr/>
          <p:nvPr/>
        </p:nvSpPr>
        <p:spPr>
          <a:xfrm>
            <a:off x="3371980" y="76897"/>
            <a:ext cx="716735" cy="338554"/>
          </a:xfrm>
          <a:prstGeom prst="rect">
            <a:avLst/>
          </a:prstGeom>
        </p:spPr>
        <p:txBody>
          <a:bodyPr wrap="none">
            <a:spAutoFit/>
          </a:bodyPr>
          <a:lstStyle/>
          <a:p>
            <a:r>
              <a:rPr lang="en-US" sz="1600" b="1" dirty="0" smtClean="0">
                <a:solidFill>
                  <a:srgbClr val="FF0000"/>
                </a:solidFill>
              </a:rPr>
              <a:t>Port A</a:t>
            </a:r>
            <a:endParaRPr lang="en-IN" sz="1600" dirty="0"/>
          </a:p>
        </p:txBody>
      </p:sp>
      <p:sp>
        <p:nvSpPr>
          <p:cNvPr id="32" name="Rectangle 31"/>
          <p:cNvSpPr/>
          <p:nvPr/>
        </p:nvSpPr>
        <p:spPr>
          <a:xfrm>
            <a:off x="3371979" y="669089"/>
            <a:ext cx="716735" cy="338554"/>
          </a:xfrm>
          <a:prstGeom prst="rect">
            <a:avLst/>
          </a:prstGeom>
        </p:spPr>
        <p:txBody>
          <a:bodyPr wrap="none">
            <a:spAutoFit/>
          </a:bodyPr>
          <a:lstStyle/>
          <a:p>
            <a:r>
              <a:rPr lang="en-US" sz="1600" b="1" dirty="0" smtClean="0">
                <a:solidFill>
                  <a:srgbClr val="FF0000"/>
                </a:solidFill>
              </a:rPr>
              <a:t>Port B</a:t>
            </a:r>
            <a:endParaRPr lang="en-IN" sz="1600" dirty="0"/>
          </a:p>
        </p:txBody>
      </p:sp>
      <p:sp>
        <p:nvSpPr>
          <p:cNvPr id="33" name="Rectangle 32"/>
          <p:cNvSpPr/>
          <p:nvPr/>
        </p:nvSpPr>
        <p:spPr>
          <a:xfrm>
            <a:off x="3371978" y="1265343"/>
            <a:ext cx="716735" cy="338554"/>
          </a:xfrm>
          <a:prstGeom prst="rect">
            <a:avLst/>
          </a:prstGeom>
        </p:spPr>
        <p:txBody>
          <a:bodyPr wrap="none">
            <a:spAutoFit/>
          </a:bodyPr>
          <a:lstStyle/>
          <a:p>
            <a:r>
              <a:rPr lang="en-US" sz="1600" b="1" dirty="0" smtClean="0">
                <a:solidFill>
                  <a:srgbClr val="FF0000"/>
                </a:solidFill>
              </a:rPr>
              <a:t>Port C</a:t>
            </a:r>
            <a:endParaRPr lang="en-IN" sz="1600" dirty="0"/>
          </a:p>
        </p:txBody>
      </p:sp>
      <p:sp>
        <p:nvSpPr>
          <p:cNvPr id="34" name="Rectangle 33"/>
          <p:cNvSpPr/>
          <p:nvPr/>
        </p:nvSpPr>
        <p:spPr>
          <a:xfrm>
            <a:off x="139498" y="2194364"/>
            <a:ext cx="2421692" cy="369332"/>
          </a:xfrm>
          <a:prstGeom prst="rect">
            <a:avLst/>
          </a:prstGeom>
        </p:spPr>
        <p:txBody>
          <a:bodyPr wrap="square">
            <a:spAutoFit/>
          </a:bodyPr>
          <a:lstStyle/>
          <a:p>
            <a:r>
              <a:rPr lang="en-US" b="1" dirty="0" smtClean="0">
                <a:solidFill>
                  <a:srgbClr val="FF0000"/>
                </a:solidFill>
              </a:rPr>
              <a:t>Why 8255 is required??</a:t>
            </a:r>
            <a:endParaRPr lang="en-IN" b="1" dirty="0"/>
          </a:p>
        </p:txBody>
      </p:sp>
      <p:sp>
        <p:nvSpPr>
          <p:cNvPr id="35" name="Rectangle 34"/>
          <p:cNvSpPr/>
          <p:nvPr/>
        </p:nvSpPr>
        <p:spPr>
          <a:xfrm>
            <a:off x="202123" y="2638127"/>
            <a:ext cx="5666231" cy="584775"/>
          </a:xfrm>
          <a:prstGeom prst="rect">
            <a:avLst/>
          </a:prstGeom>
        </p:spPr>
        <p:txBody>
          <a:bodyPr wrap="square">
            <a:spAutoFit/>
          </a:bodyPr>
          <a:lstStyle/>
          <a:p>
            <a:r>
              <a:rPr lang="en-US" sz="1600" dirty="0" smtClean="0"/>
              <a:t>If there is no intermediate IC between 8086 and I/O devices still transfer can take place. But that transfer is </a:t>
            </a:r>
            <a:r>
              <a:rPr lang="en-US" sz="1600" b="1" dirty="0" smtClean="0">
                <a:solidFill>
                  <a:srgbClr val="FF0000"/>
                </a:solidFill>
              </a:rPr>
              <a:t>unreliable</a:t>
            </a:r>
            <a:r>
              <a:rPr lang="en-US" sz="1600" dirty="0" smtClean="0"/>
              <a:t>. </a:t>
            </a:r>
          </a:p>
        </p:txBody>
      </p:sp>
      <p:sp>
        <p:nvSpPr>
          <p:cNvPr id="36" name="Rectangle 35"/>
          <p:cNvSpPr/>
          <p:nvPr/>
        </p:nvSpPr>
        <p:spPr>
          <a:xfrm>
            <a:off x="139497" y="3279009"/>
            <a:ext cx="5666231" cy="1077218"/>
          </a:xfrm>
          <a:prstGeom prst="rect">
            <a:avLst/>
          </a:prstGeom>
        </p:spPr>
        <p:txBody>
          <a:bodyPr wrap="square">
            <a:spAutoFit/>
          </a:bodyPr>
          <a:lstStyle/>
          <a:p>
            <a:r>
              <a:rPr lang="en-US" sz="1600" b="1" dirty="0" smtClean="0">
                <a:solidFill>
                  <a:srgbClr val="7030A0"/>
                </a:solidFill>
              </a:rPr>
              <a:t>There is no permission signal in 8086, hence I/O devices </a:t>
            </a:r>
            <a:r>
              <a:rPr lang="en-US" sz="1600" b="1" dirty="0">
                <a:solidFill>
                  <a:srgbClr val="7030A0"/>
                </a:solidFill>
              </a:rPr>
              <a:t>can send the data directly </a:t>
            </a:r>
            <a:r>
              <a:rPr lang="en-US" sz="1600" b="1" dirty="0" smtClean="0">
                <a:solidFill>
                  <a:srgbClr val="7030A0"/>
                </a:solidFill>
              </a:rPr>
              <a:t>to 8086 without permission. It may possible that 8086 is busy with other task like interrupt, bus request or other I/O device. </a:t>
            </a:r>
          </a:p>
        </p:txBody>
      </p:sp>
      <p:cxnSp>
        <p:nvCxnSpPr>
          <p:cNvPr id="37" name="Straight Arrow Connector 36">
            <a:extLst>
              <a:ext uri="{FF2B5EF4-FFF2-40B4-BE49-F238E27FC236}">
                <a16:creationId xmlns:a16="http://schemas.microsoft.com/office/drawing/2014/main" id="{66ADD321-EA10-4977-BFC9-12D33C945B2A}"/>
              </a:ext>
            </a:extLst>
          </p:cNvPr>
          <p:cNvCxnSpPr>
            <a:cxnSpLocks/>
          </p:cNvCxnSpPr>
          <p:nvPr/>
        </p:nvCxnSpPr>
        <p:spPr>
          <a:xfrm flipH="1">
            <a:off x="3666654" y="3092718"/>
            <a:ext cx="494487" cy="26036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39496" y="4254458"/>
            <a:ext cx="5666231" cy="830997"/>
          </a:xfrm>
          <a:prstGeom prst="rect">
            <a:avLst/>
          </a:prstGeom>
        </p:spPr>
        <p:txBody>
          <a:bodyPr wrap="square">
            <a:spAutoFit/>
          </a:bodyPr>
          <a:lstStyle/>
          <a:p>
            <a:r>
              <a:rPr lang="en-US" sz="1600" b="1" dirty="0" smtClean="0">
                <a:solidFill>
                  <a:srgbClr val="7030A0"/>
                </a:solidFill>
              </a:rPr>
              <a:t>In this situation I/O devices never gets the acknowledgement about the successful transfer of data. Hence the transfer is unreliable.</a:t>
            </a:r>
          </a:p>
        </p:txBody>
      </p:sp>
      <p:sp>
        <p:nvSpPr>
          <p:cNvPr id="39" name="Rectangle 38"/>
          <p:cNvSpPr/>
          <p:nvPr/>
        </p:nvSpPr>
        <p:spPr>
          <a:xfrm>
            <a:off x="139495" y="5004057"/>
            <a:ext cx="5666231" cy="584775"/>
          </a:xfrm>
          <a:prstGeom prst="rect">
            <a:avLst/>
          </a:prstGeom>
        </p:spPr>
        <p:txBody>
          <a:bodyPr wrap="square">
            <a:spAutoFit/>
          </a:bodyPr>
          <a:lstStyle/>
          <a:p>
            <a:r>
              <a:rPr lang="en-US" sz="1600" dirty="0" smtClean="0"/>
              <a:t>To make transfer between 8086 and I/O devices reliable 8255 PPI IC is required.</a:t>
            </a:r>
          </a:p>
        </p:txBody>
      </p:sp>
      <p:sp>
        <p:nvSpPr>
          <p:cNvPr id="13" name="Oval 12"/>
          <p:cNvSpPr/>
          <p:nvPr/>
        </p:nvSpPr>
        <p:spPr>
          <a:xfrm>
            <a:off x="5939073" y="3507001"/>
            <a:ext cx="271604" cy="260367"/>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a:t>
            </a:r>
            <a:endParaRPr lang="en-IN" b="1" dirty="0">
              <a:solidFill>
                <a:srgbClr val="FF0000"/>
              </a:solidFill>
            </a:endParaRPr>
          </a:p>
        </p:txBody>
      </p:sp>
      <p:sp>
        <p:nvSpPr>
          <p:cNvPr id="40" name="Rectangle 39"/>
          <p:cNvSpPr/>
          <p:nvPr/>
        </p:nvSpPr>
        <p:spPr>
          <a:xfrm>
            <a:off x="7942076" y="3022758"/>
            <a:ext cx="2421692" cy="369332"/>
          </a:xfrm>
          <a:prstGeom prst="rect">
            <a:avLst/>
          </a:prstGeom>
        </p:spPr>
        <p:txBody>
          <a:bodyPr wrap="square">
            <a:spAutoFit/>
          </a:bodyPr>
          <a:lstStyle/>
          <a:p>
            <a:r>
              <a:rPr lang="en-US" b="1" dirty="0" smtClean="0">
                <a:solidFill>
                  <a:srgbClr val="FF0000"/>
                </a:solidFill>
              </a:rPr>
              <a:t>Transfer using 8255</a:t>
            </a:r>
            <a:endParaRPr lang="en-IN" b="1" dirty="0"/>
          </a:p>
        </p:txBody>
      </p:sp>
      <p:sp>
        <p:nvSpPr>
          <p:cNvPr id="41" name="Rectangle 40"/>
          <p:cNvSpPr/>
          <p:nvPr/>
        </p:nvSpPr>
        <p:spPr>
          <a:xfrm>
            <a:off x="6319806" y="3363027"/>
            <a:ext cx="5666231" cy="584775"/>
          </a:xfrm>
          <a:prstGeom prst="rect">
            <a:avLst/>
          </a:prstGeom>
        </p:spPr>
        <p:txBody>
          <a:bodyPr wrap="square">
            <a:spAutoFit/>
          </a:bodyPr>
          <a:lstStyle/>
          <a:p>
            <a:r>
              <a:rPr lang="en-US" sz="1600" dirty="0" smtClean="0"/>
              <a:t>When any device wants to send data it will ask the permission to 8255.</a:t>
            </a:r>
          </a:p>
        </p:txBody>
      </p:sp>
      <p:grpSp>
        <p:nvGrpSpPr>
          <p:cNvPr id="45" name="Group 44"/>
          <p:cNvGrpSpPr/>
          <p:nvPr/>
        </p:nvGrpSpPr>
        <p:grpSpPr>
          <a:xfrm>
            <a:off x="1181326" y="5769564"/>
            <a:ext cx="4081036" cy="982170"/>
            <a:chOff x="1181326" y="5769564"/>
            <a:chExt cx="4081036" cy="982170"/>
          </a:xfrm>
        </p:grpSpPr>
        <p:sp>
          <p:nvSpPr>
            <p:cNvPr id="42" name="Rectangle 41">
              <a:extLst>
                <a:ext uri="{FF2B5EF4-FFF2-40B4-BE49-F238E27FC236}">
                  <a16:creationId xmlns:a16="http://schemas.microsoft.com/office/drawing/2014/main" id="{FB42A217-6F69-418C-9F3E-C3AEF638D87C}"/>
                </a:ext>
              </a:extLst>
            </p:cNvPr>
            <p:cNvSpPr/>
            <p:nvPr/>
          </p:nvSpPr>
          <p:spPr>
            <a:xfrm>
              <a:off x="1181326" y="5809732"/>
              <a:ext cx="894106" cy="90183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8086</a:t>
              </a:r>
              <a:endParaRPr lang="en-US" sz="1600" b="1" dirty="0">
                <a:solidFill>
                  <a:srgbClr val="FF0000"/>
                </a:solidFill>
              </a:endParaRPr>
            </a:p>
          </p:txBody>
        </p:sp>
        <p:sp>
          <p:nvSpPr>
            <p:cNvPr id="43" name="Rectangle 42">
              <a:extLst>
                <a:ext uri="{FF2B5EF4-FFF2-40B4-BE49-F238E27FC236}">
                  <a16:creationId xmlns:a16="http://schemas.microsoft.com/office/drawing/2014/main" id="{FB42A217-6F69-418C-9F3E-C3AEF638D87C}"/>
                </a:ext>
              </a:extLst>
            </p:cNvPr>
            <p:cNvSpPr/>
            <p:nvPr/>
          </p:nvSpPr>
          <p:spPr>
            <a:xfrm>
              <a:off x="2843786" y="5769564"/>
              <a:ext cx="759493" cy="9821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8255 PPI</a:t>
              </a:r>
              <a:endParaRPr lang="en-US" sz="1600" b="1" dirty="0">
                <a:solidFill>
                  <a:srgbClr val="FF0000"/>
                </a:solidFill>
              </a:endParaRPr>
            </a:p>
          </p:txBody>
        </p:sp>
        <p:sp>
          <p:nvSpPr>
            <p:cNvPr id="44" name="Rectangle 43">
              <a:extLst>
                <a:ext uri="{FF2B5EF4-FFF2-40B4-BE49-F238E27FC236}">
                  <a16:creationId xmlns:a16="http://schemas.microsoft.com/office/drawing/2014/main" id="{FB42A217-6F69-418C-9F3E-C3AEF638D87C}"/>
                </a:ext>
              </a:extLst>
            </p:cNvPr>
            <p:cNvSpPr/>
            <p:nvPr/>
          </p:nvSpPr>
          <p:spPr>
            <a:xfrm>
              <a:off x="4390910" y="5769564"/>
              <a:ext cx="871452" cy="97311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I/O Devices</a:t>
              </a:r>
              <a:endParaRPr lang="en-US" sz="1600" b="1" dirty="0">
                <a:solidFill>
                  <a:srgbClr val="FF0000"/>
                </a:solidFill>
              </a:endParaRPr>
            </a:p>
          </p:txBody>
        </p:sp>
      </p:grpSp>
      <p:cxnSp>
        <p:nvCxnSpPr>
          <p:cNvPr id="46" name="Straight Arrow Connector 45">
            <a:extLst>
              <a:ext uri="{FF2B5EF4-FFF2-40B4-BE49-F238E27FC236}">
                <a16:creationId xmlns:a16="http://schemas.microsoft.com/office/drawing/2014/main" id="{66ADD321-EA10-4977-BFC9-12D33C945B2A}"/>
              </a:ext>
            </a:extLst>
          </p:cNvPr>
          <p:cNvCxnSpPr>
            <a:cxnSpLocks/>
          </p:cNvCxnSpPr>
          <p:nvPr/>
        </p:nvCxnSpPr>
        <p:spPr>
          <a:xfrm flipH="1">
            <a:off x="3603280" y="6034312"/>
            <a:ext cx="78763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5939073" y="3994091"/>
            <a:ext cx="271604" cy="260367"/>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a:t>
            </a:r>
            <a:endParaRPr lang="en-IN" b="1" dirty="0">
              <a:solidFill>
                <a:srgbClr val="FF0000"/>
              </a:solidFill>
            </a:endParaRPr>
          </a:p>
        </p:txBody>
      </p:sp>
      <p:sp>
        <p:nvSpPr>
          <p:cNvPr id="50" name="Rectangle 49"/>
          <p:cNvSpPr/>
          <p:nvPr/>
        </p:nvSpPr>
        <p:spPr>
          <a:xfrm>
            <a:off x="6319805" y="3947802"/>
            <a:ext cx="5666231" cy="584775"/>
          </a:xfrm>
          <a:prstGeom prst="rect">
            <a:avLst/>
          </a:prstGeom>
        </p:spPr>
        <p:txBody>
          <a:bodyPr wrap="square">
            <a:spAutoFit/>
          </a:bodyPr>
          <a:lstStyle/>
          <a:p>
            <a:r>
              <a:rPr lang="en-US" sz="1600" dirty="0" smtClean="0"/>
              <a:t>8255 will give the permission and stored the data into its internal register.</a:t>
            </a:r>
          </a:p>
        </p:txBody>
      </p:sp>
      <p:sp>
        <p:nvSpPr>
          <p:cNvPr id="51" name="Rectangle 50"/>
          <p:cNvSpPr/>
          <p:nvPr/>
        </p:nvSpPr>
        <p:spPr>
          <a:xfrm>
            <a:off x="2956567" y="5756519"/>
            <a:ext cx="533929" cy="307777"/>
          </a:xfrm>
          <a:prstGeom prst="rect">
            <a:avLst/>
          </a:prstGeom>
        </p:spPr>
        <p:txBody>
          <a:bodyPr wrap="none">
            <a:spAutoFit/>
          </a:bodyPr>
          <a:lstStyle/>
          <a:p>
            <a:r>
              <a:rPr lang="en-US" sz="1400" b="1" dirty="0">
                <a:solidFill>
                  <a:srgbClr val="7030A0"/>
                </a:solidFill>
              </a:rPr>
              <a:t>Data</a:t>
            </a:r>
            <a:endParaRPr lang="en-IN" sz="1400" dirty="0">
              <a:solidFill>
                <a:srgbClr val="7030A0"/>
              </a:solidFill>
            </a:endParaRPr>
          </a:p>
        </p:txBody>
      </p:sp>
      <p:sp>
        <p:nvSpPr>
          <p:cNvPr id="52" name="Oval 51"/>
          <p:cNvSpPr/>
          <p:nvPr/>
        </p:nvSpPr>
        <p:spPr>
          <a:xfrm>
            <a:off x="5955671" y="4669956"/>
            <a:ext cx="271604" cy="260367"/>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3</a:t>
            </a:r>
            <a:endParaRPr lang="en-IN" b="1" dirty="0">
              <a:solidFill>
                <a:srgbClr val="FF0000"/>
              </a:solidFill>
            </a:endParaRPr>
          </a:p>
        </p:txBody>
      </p:sp>
      <p:sp>
        <p:nvSpPr>
          <p:cNvPr id="53" name="Rectangle 52"/>
          <p:cNvSpPr/>
          <p:nvPr/>
        </p:nvSpPr>
        <p:spPr>
          <a:xfrm>
            <a:off x="6285184" y="4532577"/>
            <a:ext cx="5666231" cy="584775"/>
          </a:xfrm>
          <a:prstGeom prst="rect">
            <a:avLst/>
          </a:prstGeom>
        </p:spPr>
        <p:txBody>
          <a:bodyPr wrap="square">
            <a:spAutoFit/>
          </a:bodyPr>
          <a:lstStyle/>
          <a:p>
            <a:r>
              <a:rPr lang="en-US" sz="1600" dirty="0" smtClean="0"/>
              <a:t>8255 informs to 8086 about transfer, when 8086 free it will read the data</a:t>
            </a:r>
          </a:p>
        </p:txBody>
      </p:sp>
      <p:cxnSp>
        <p:nvCxnSpPr>
          <p:cNvPr id="54" name="Straight Arrow Connector 53">
            <a:extLst>
              <a:ext uri="{FF2B5EF4-FFF2-40B4-BE49-F238E27FC236}">
                <a16:creationId xmlns:a16="http://schemas.microsoft.com/office/drawing/2014/main" id="{66ADD321-EA10-4977-BFC9-12D33C945B2A}"/>
              </a:ext>
            </a:extLst>
          </p:cNvPr>
          <p:cNvCxnSpPr>
            <a:cxnSpLocks/>
          </p:cNvCxnSpPr>
          <p:nvPr/>
        </p:nvCxnSpPr>
        <p:spPr>
          <a:xfrm flipH="1">
            <a:off x="2048397" y="5913602"/>
            <a:ext cx="78763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6ADD321-EA10-4977-BFC9-12D33C945B2A}"/>
              </a:ext>
            </a:extLst>
          </p:cNvPr>
          <p:cNvCxnSpPr>
            <a:cxnSpLocks/>
          </p:cNvCxnSpPr>
          <p:nvPr/>
        </p:nvCxnSpPr>
        <p:spPr>
          <a:xfrm flipV="1">
            <a:off x="2089910" y="6034312"/>
            <a:ext cx="945328" cy="32140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5939073" y="5257721"/>
            <a:ext cx="271604" cy="260367"/>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a:t>
            </a:r>
            <a:endParaRPr lang="en-IN" b="1" dirty="0">
              <a:solidFill>
                <a:srgbClr val="FF0000"/>
              </a:solidFill>
            </a:endParaRPr>
          </a:p>
        </p:txBody>
      </p:sp>
      <p:sp>
        <p:nvSpPr>
          <p:cNvPr id="60" name="Rectangle 59"/>
          <p:cNvSpPr/>
          <p:nvPr/>
        </p:nvSpPr>
        <p:spPr>
          <a:xfrm>
            <a:off x="6319806" y="5171744"/>
            <a:ext cx="5666231" cy="830997"/>
          </a:xfrm>
          <a:prstGeom prst="rect">
            <a:avLst/>
          </a:prstGeom>
        </p:spPr>
        <p:txBody>
          <a:bodyPr wrap="square">
            <a:spAutoFit/>
          </a:bodyPr>
          <a:lstStyle/>
          <a:p>
            <a:r>
              <a:rPr lang="en-US" sz="1600" dirty="0" smtClean="0"/>
              <a:t>If another device wants to send data to 8086 so it will ask to 8255 but 8255 will not grant the permission because still first transfer is not completed.</a:t>
            </a:r>
          </a:p>
        </p:txBody>
      </p:sp>
      <p:sp>
        <p:nvSpPr>
          <p:cNvPr id="61" name="Rectangle 60"/>
          <p:cNvSpPr/>
          <p:nvPr/>
        </p:nvSpPr>
        <p:spPr>
          <a:xfrm>
            <a:off x="6091473" y="6075983"/>
            <a:ext cx="5828723" cy="369332"/>
          </a:xfrm>
          <a:prstGeom prst="rect">
            <a:avLst/>
          </a:prstGeom>
        </p:spPr>
        <p:txBody>
          <a:bodyPr wrap="square">
            <a:spAutoFit/>
          </a:bodyPr>
          <a:lstStyle/>
          <a:p>
            <a:r>
              <a:rPr lang="en-US" b="1" dirty="0" smtClean="0"/>
              <a:t>This entire process is called as </a:t>
            </a:r>
            <a:r>
              <a:rPr lang="en-US" b="1" dirty="0" smtClean="0">
                <a:solidFill>
                  <a:srgbClr val="FF0000"/>
                </a:solidFill>
              </a:rPr>
              <a:t>handshaking </a:t>
            </a:r>
            <a:endParaRPr lang="en-IN" b="1" dirty="0"/>
          </a:p>
        </p:txBody>
      </p:sp>
    </p:spTree>
    <p:extLst>
      <p:ext uri="{BB962C8B-B14F-4D97-AF65-F5344CB8AC3E}">
        <p14:creationId xmlns:p14="http://schemas.microsoft.com/office/powerpoint/2010/main" val="350171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fade">
                                      <p:cBhvr>
                                        <p:cTn id="91" dur="500"/>
                                        <p:tgtEl>
                                          <p:spTgt spid="3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500"/>
                                        <p:tgtEl>
                                          <p:spTgt spid="36"/>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500"/>
                                        <p:tgtEl>
                                          <p:spTgt spid="38"/>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fade">
                                      <p:cBhvr>
                                        <p:cTn id="106" dur="500"/>
                                        <p:tgtEl>
                                          <p:spTgt spid="3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0"/>
                                        </p:tgtEl>
                                        <p:attrNameLst>
                                          <p:attrName>style.visibility</p:attrName>
                                        </p:attrNameLst>
                                      </p:cBhvr>
                                      <p:to>
                                        <p:strVal val="visible"/>
                                      </p:to>
                                    </p:set>
                                    <p:animEffect transition="in" filter="fade">
                                      <p:cBhvr>
                                        <p:cTn id="111" dur="500"/>
                                        <p:tgtEl>
                                          <p:spTgt spid="40"/>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fade">
                                      <p:cBhvr>
                                        <p:cTn id="116" dur="500"/>
                                        <p:tgtEl>
                                          <p:spTgt spid="45"/>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13"/>
                                        </p:tgtEl>
                                        <p:attrNameLst>
                                          <p:attrName>style.visibility</p:attrName>
                                        </p:attrNameLst>
                                      </p:cBhvr>
                                      <p:to>
                                        <p:strVal val="visible"/>
                                      </p:to>
                                    </p:set>
                                    <p:animEffect transition="in" filter="fade">
                                      <p:cBhvr>
                                        <p:cTn id="121" dur="500"/>
                                        <p:tgtEl>
                                          <p:spTgt spid="13"/>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41"/>
                                        </p:tgtEl>
                                        <p:attrNameLst>
                                          <p:attrName>style.visibility</p:attrName>
                                        </p:attrNameLst>
                                      </p:cBhvr>
                                      <p:to>
                                        <p:strVal val="visible"/>
                                      </p:to>
                                    </p:set>
                                    <p:animEffect transition="in" filter="fade">
                                      <p:cBhvr>
                                        <p:cTn id="126" dur="500"/>
                                        <p:tgtEl>
                                          <p:spTgt spid="41"/>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46"/>
                                        </p:tgtEl>
                                        <p:attrNameLst>
                                          <p:attrName>style.visibility</p:attrName>
                                        </p:attrNameLst>
                                      </p:cBhvr>
                                      <p:to>
                                        <p:strVal val="visible"/>
                                      </p:to>
                                    </p:set>
                                    <p:animEffect transition="in" filter="fade">
                                      <p:cBhvr>
                                        <p:cTn id="131" dur="500"/>
                                        <p:tgtEl>
                                          <p:spTgt spid="46"/>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49"/>
                                        </p:tgtEl>
                                        <p:attrNameLst>
                                          <p:attrName>style.visibility</p:attrName>
                                        </p:attrNameLst>
                                      </p:cBhvr>
                                      <p:to>
                                        <p:strVal val="visible"/>
                                      </p:to>
                                    </p:set>
                                    <p:animEffect transition="in" filter="fade">
                                      <p:cBhvr>
                                        <p:cTn id="136" dur="500"/>
                                        <p:tgtEl>
                                          <p:spTgt spid="49"/>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50"/>
                                        </p:tgtEl>
                                        <p:attrNameLst>
                                          <p:attrName>style.visibility</p:attrName>
                                        </p:attrNameLst>
                                      </p:cBhvr>
                                      <p:to>
                                        <p:strVal val="visible"/>
                                      </p:to>
                                    </p:set>
                                    <p:animEffect transition="in" filter="fade">
                                      <p:cBhvr>
                                        <p:cTn id="141" dur="500"/>
                                        <p:tgtEl>
                                          <p:spTgt spid="50"/>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51"/>
                                        </p:tgtEl>
                                        <p:attrNameLst>
                                          <p:attrName>style.visibility</p:attrName>
                                        </p:attrNameLst>
                                      </p:cBhvr>
                                      <p:to>
                                        <p:strVal val="visible"/>
                                      </p:to>
                                    </p:set>
                                    <p:animEffect transition="in" filter="fade">
                                      <p:cBhvr>
                                        <p:cTn id="146" dur="500"/>
                                        <p:tgtEl>
                                          <p:spTgt spid="51"/>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52"/>
                                        </p:tgtEl>
                                        <p:attrNameLst>
                                          <p:attrName>style.visibility</p:attrName>
                                        </p:attrNameLst>
                                      </p:cBhvr>
                                      <p:to>
                                        <p:strVal val="visible"/>
                                      </p:to>
                                    </p:set>
                                    <p:animEffect transition="in" filter="fade">
                                      <p:cBhvr>
                                        <p:cTn id="151" dur="500"/>
                                        <p:tgtEl>
                                          <p:spTgt spid="52"/>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fade">
                                      <p:cBhvr>
                                        <p:cTn id="156" dur="500"/>
                                        <p:tgtEl>
                                          <p:spTgt spid="53"/>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54"/>
                                        </p:tgtEl>
                                        <p:attrNameLst>
                                          <p:attrName>style.visibility</p:attrName>
                                        </p:attrNameLst>
                                      </p:cBhvr>
                                      <p:to>
                                        <p:strVal val="visible"/>
                                      </p:to>
                                    </p:set>
                                    <p:animEffect transition="in" filter="fade">
                                      <p:cBhvr>
                                        <p:cTn id="161" dur="500"/>
                                        <p:tgtEl>
                                          <p:spTgt spid="54"/>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nodeType="clickEffect">
                                  <p:stCondLst>
                                    <p:cond delay="0"/>
                                  </p:stCondLst>
                                  <p:childTnLst>
                                    <p:set>
                                      <p:cBhvr>
                                        <p:cTn id="165" dur="1" fill="hold">
                                          <p:stCondLst>
                                            <p:cond delay="0"/>
                                          </p:stCondLst>
                                        </p:cTn>
                                        <p:tgtEl>
                                          <p:spTgt spid="55"/>
                                        </p:tgtEl>
                                        <p:attrNameLst>
                                          <p:attrName>style.visibility</p:attrName>
                                        </p:attrNameLst>
                                      </p:cBhvr>
                                      <p:to>
                                        <p:strVal val="visible"/>
                                      </p:to>
                                    </p:set>
                                    <p:animEffect transition="in" filter="fade">
                                      <p:cBhvr>
                                        <p:cTn id="166" dur="500"/>
                                        <p:tgtEl>
                                          <p:spTgt spid="55"/>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59"/>
                                        </p:tgtEl>
                                        <p:attrNameLst>
                                          <p:attrName>style.visibility</p:attrName>
                                        </p:attrNameLst>
                                      </p:cBhvr>
                                      <p:to>
                                        <p:strVal val="visible"/>
                                      </p:to>
                                    </p:set>
                                    <p:animEffect transition="in" filter="fade">
                                      <p:cBhvr>
                                        <p:cTn id="171" dur="500"/>
                                        <p:tgtEl>
                                          <p:spTgt spid="59"/>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60"/>
                                        </p:tgtEl>
                                        <p:attrNameLst>
                                          <p:attrName>style.visibility</p:attrName>
                                        </p:attrNameLst>
                                      </p:cBhvr>
                                      <p:to>
                                        <p:strVal val="visible"/>
                                      </p:to>
                                    </p:set>
                                    <p:animEffect transition="in" filter="fade">
                                      <p:cBhvr>
                                        <p:cTn id="176" dur="500"/>
                                        <p:tgtEl>
                                          <p:spTgt spid="60"/>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61"/>
                                        </p:tgtEl>
                                        <p:attrNameLst>
                                          <p:attrName>style.visibility</p:attrName>
                                        </p:attrNameLst>
                                      </p:cBhvr>
                                      <p:to>
                                        <p:strVal val="visible"/>
                                      </p:to>
                                    </p:set>
                                    <p:animEffect transition="in" filter="fade">
                                      <p:cBhvr>
                                        <p:cTn id="18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4" grpId="0" animBg="1"/>
      <p:bldP spid="16" grpId="0" animBg="1"/>
      <p:bldP spid="17" grpId="0" animBg="1"/>
      <p:bldP spid="2" grpId="0" animBg="1"/>
      <p:bldP spid="19" grpId="0" animBg="1"/>
      <p:bldP spid="24" grpId="0" animBg="1"/>
      <p:bldP spid="26" grpId="0" animBg="1"/>
      <p:bldP spid="3" grpId="0" animBg="1"/>
      <p:bldP spid="4" grpId="0"/>
      <p:bldP spid="5" grpId="0"/>
      <p:bldP spid="27" grpId="0"/>
      <p:bldP spid="28" grpId="0"/>
      <p:bldP spid="29" grpId="0"/>
      <p:bldP spid="30" grpId="0"/>
      <p:bldP spid="31" grpId="0"/>
      <p:bldP spid="32" grpId="0"/>
      <p:bldP spid="33" grpId="0"/>
      <p:bldP spid="34" grpId="0"/>
      <p:bldP spid="35" grpId="0"/>
      <p:bldP spid="36" grpId="0"/>
      <p:bldP spid="38" grpId="0"/>
      <p:bldP spid="39" grpId="0"/>
      <p:bldP spid="13" grpId="0" animBg="1"/>
      <p:bldP spid="40" grpId="0"/>
      <p:bldP spid="41" grpId="0"/>
      <p:bldP spid="49" grpId="0" animBg="1"/>
      <p:bldP spid="50" grpId="0"/>
      <p:bldP spid="51" grpId="0"/>
      <p:bldP spid="52" grpId="0" animBg="1"/>
      <p:bldP spid="53" grpId="0"/>
      <p:bldP spid="59" grpId="0" animBg="1"/>
      <p:bldP spid="60" grpId="0"/>
      <p:bldP spid="6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83" y="490208"/>
            <a:ext cx="6345693" cy="621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108"/>
            <a:ext cx="61341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1171201326"/>
              </p:ext>
            </p:extLst>
          </p:nvPr>
        </p:nvGraphicFramePr>
        <p:xfrm>
          <a:off x="6064587" y="981959"/>
          <a:ext cx="5485628" cy="370840"/>
        </p:xfrm>
        <a:graphic>
          <a:graphicData uri="http://schemas.openxmlformats.org/drawingml/2006/table">
            <a:tbl>
              <a:tblPr firstRow="1" bandRow="1"/>
              <a:tblGrid>
                <a:gridCol w="684224">
                  <a:extLst>
                    <a:ext uri="{9D8B030D-6E8A-4147-A177-3AD203B41FA5}">
                      <a16:colId xmlns:a16="http://schemas.microsoft.com/office/drawing/2014/main" val="20000"/>
                    </a:ext>
                  </a:extLst>
                </a:gridCol>
                <a:gridCol w="684224">
                  <a:extLst>
                    <a:ext uri="{9D8B030D-6E8A-4147-A177-3AD203B41FA5}">
                      <a16:colId xmlns:a16="http://schemas.microsoft.com/office/drawing/2014/main" val="20001"/>
                    </a:ext>
                  </a:extLst>
                </a:gridCol>
                <a:gridCol w="684224">
                  <a:extLst>
                    <a:ext uri="{9D8B030D-6E8A-4147-A177-3AD203B41FA5}">
                      <a16:colId xmlns:a16="http://schemas.microsoft.com/office/drawing/2014/main" val="20002"/>
                    </a:ext>
                  </a:extLst>
                </a:gridCol>
                <a:gridCol w="684224">
                  <a:extLst>
                    <a:ext uri="{9D8B030D-6E8A-4147-A177-3AD203B41FA5}">
                      <a16:colId xmlns:a16="http://schemas.microsoft.com/office/drawing/2014/main" val="20003"/>
                    </a:ext>
                  </a:extLst>
                </a:gridCol>
                <a:gridCol w="684224">
                  <a:extLst>
                    <a:ext uri="{9D8B030D-6E8A-4147-A177-3AD203B41FA5}">
                      <a16:colId xmlns:a16="http://schemas.microsoft.com/office/drawing/2014/main" val="20004"/>
                    </a:ext>
                  </a:extLst>
                </a:gridCol>
                <a:gridCol w="684224">
                  <a:extLst>
                    <a:ext uri="{9D8B030D-6E8A-4147-A177-3AD203B41FA5}">
                      <a16:colId xmlns:a16="http://schemas.microsoft.com/office/drawing/2014/main" val="20005"/>
                    </a:ext>
                  </a:extLst>
                </a:gridCol>
                <a:gridCol w="684224">
                  <a:extLst>
                    <a:ext uri="{9D8B030D-6E8A-4147-A177-3AD203B41FA5}">
                      <a16:colId xmlns:a16="http://schemas.microsoft.com/office/drawing/2014/main" val="20006"/>
                    </a:ext>
                  </a:extLst>
                </a:gridCol>
                <a:gridCol w="696060">
                  <a:extLst>
                    <a:ext uri="{9D8B030D-6E8A-4147-A177-3AD203B41FA5}">
                      <a16:colId xmlns:a16="http://schemas.microsoft.com/office/drawing/2014/main" val="20007"/>
                    </a:ext>
                  </a:extLst>
                </a:gridCol>
              </a:tblGrid>
              <a:tr h="370840">
                <a:tc>
                  <a:txBody>
                    <a:bodyPr/>
                    <a:lstStyle/>
                    <a:p>
                      <a:pPr algn="ctr"/>
                      <a:r>
                        <a:rPr lang="en-IN" b="1" dirty="0" smtClean="0"/>
                        <a:t>1</a:t>
                      </a:r>
                      <a:endParaRPr lang="en-IN" b="1" dirty="0"/>
                    </a:p>
                  </a:txBody>
                  <a:tcPr/>
                </a:tc>
                <a:tc>
                  <a:txBody>
                    <a:bodyPr/>
                    <a:lstStyle/>
                    <a:p>
                      <a:pPr algn="ctr"/>
                      <a:r>
                        <a:rPr lang="en-IN" b="1" dirty="0" smtClean="0"/>
                        <a:t>0</a:t>
                      </a:r>
                      <a:endParaRPr lang="en-IN" b="1" dirty="0"/>
                    </a:p>
                  </a:txBody>
                  <a:tcPr/>
                </a:tc>
                <a:tc>
                  <a:txBody>
                    <a:bodyPr/>
                    <a:lstStyle/>
                    <a:p>
                      <a:pPr algn="ctr"/>
                      <a:r>
                        <a:rPr lang="en-IN" b="1" dirty="0" smtClean="0"/>
                        <a:t>0</a:t>
                      </a:r>
                      <a:endParaRPr lang="en-IN" b="1" dirty="0"/>
                    </a:p>
                  </a:txBody>
                  <a:tcPr/>
                </a:tc>
                <a:tc>
                  <a:txBody>
                    <a:bodyPr/>
                    <a:lstStyle/>
                    <a:p>
                      <a:pPr algn="ctr"/>
                      <a:r>
                        <a:rPr lang="en-IN" b="1" dirty="0" smtClean="0"/>
                        <a:t>0</a:t>
                      </a:r>
                      <a:endParaRPr lang="en-IN" b="1" dirty="0"/>
                    </a:p>
                  </a:txBody>
                  <a:tcPr/>
                </a:tc>
                <a:tc>
                  <a:txBody>
                    <a:bodyPr/>
                    <a:lstStyle/>
                    <a:p>
                      <a:pPr algn="ctr"/>
                      <a:r>
                        <a:rPr lang="en-IN" b="1" dirty="0" smtClean="0"/>
                        <a:t>0</a:t>
                      </a:r>
                      <a:endParaRPr lang="en-IN" b="1" dirty="0"/>
                    </a:p>
                  </a:txBody>
                  <a:tcPr/>
                </a:tc>
                <a:tc>
                  <a:txBody>
                    <a:bodyPr/>
                    <a:lstStyle/>
                    <a:p>
                      <a:pPr algn="ctr"/>
                      <a:r>
                        <a:rPr lang="en-IN" b="1" dirty="0" smtClean="0"/>
                        <a:t>0</a:t>
                      </a:r>
                      <a:endParaRPr lang="en-IN" b="1" dirty="0"/>
                    </a:p>
                  </a:txBody>
                  <a:tcPr/>
                </a:tc>
                <a:tc>
                  <a:txBody>
                    <a:bodyPr/>
                    <a:lstStyle/>
                    <a:p>
                      <a:pPr algn="ctr"/>
                      <a:r>
                        <a:rPr lang="en-IN" b="1" dirty="0" smtClean="0"/>
                        <a:t>1</a:t>
                      </a:r>
                      <a:endParaRPr lang="en-IN" b="1" dirty="0"/>
                    </a:p>
                  </a:txBody>
                  <a:tcPr/>
                </a:tc>
                <a:tc>
                  <a:txBody>
                    <a:bodyPr/>
                    <a:lstStyle/>
                    <a:p>
                      <a:pPr algn="ctr"/>
                      <a:r>
                        <a:rPr lang="en-IN" b="1" dirty="0" smtClean="0"/>
                        <a:t>0</a:t>
                      </a:r>
                      <a:endParaRPr lang="en-IN" b="1" dirty="0"/>
                    </a:p>
                  </a:txBody>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29554467"/>
              </p:ext>
            </p:extLst>
          </p:nvPr>
        </p:nvGraphicFramePr>
        <p:xfrm>
          <a:off x="5970050" y="580019"/>
          <a:ext cx="5597424" cy="370840"/>
        </p:xfrm>
        <a:graphic>
          <a:graphicData uri="http://schemas.openxmlformats.org/drawingml/2006/table">
            <a:tbl>
              <a:tblPr firstRow="1" bandRow="1"/>
              <a:tblGrid>
                <a:gridCol w="699678">
                  <a:extLst>
                    <a:ext uri="{9D8B030D-6E8A-4147-A177-3AD203B41FA5}">
                      <a16:colId xmlns:a16="http://schemas.microsoft.com/office/drawing/2014/main" val="20000"/>
                    </a:ext>
                  </a:extLst>
                </a:gridCol>
                <a:gridCol w="699678">
                  <a:extLst>
                    <a:ext uri="{9D8B030D-6E8A-4147-A177-3AD203B41FA5}">
                      <a16:colId xmlns:a16="http://schemas.microsoft.com/office/drawing/2014/main" val="20001"/>
                    </a:ext>
                  </a:extLst>
                </a:gridCol>
                <a:gridCol w="699678">
                  <a:extLst>
                    <a:ext uri="{9D8B030D-6E8A-4147-A177-3AD203B41FA5}">
                      <a16:colId xmlns:a16="http://schemas.microsoft.com/office/drawing/2014/main" val="20002"/>
                    </a:ext>
                  </a:extLst>
                </a:gridCol>
                <a:gridCol w="699678">
                  <a:extLst>
                    <a:ext uri="{9D8B030D-6E8A-4147-A177-3AD203B41FA5}">
                      <a16:colId xmlns:a16="http://schemas.microsoft.com/office/drawing/2014/main" val="20003"/>
                    </a:ext>
                  </a:extLst>
                </a:gridCol>
                <a:gridCol w="699678">
                  <a:extLst>
                    <a:ext uri="{9D8B030D-6E8A-4147-A177-3AD203B41FA5}">
                      <a16:colId xmlns:a16="http://schemas.microsoft.com/office/drawing/2014/main" val="20004"/>
                    </a:ext>
                  </a:extLst>
                </a:gridCol>
                <a:gridCol w="699678">
                  <a:extLst>
                    <a:ext uri="{9D8B030D-6E8A-4147-A177-3AD203B41FA5}">
                      <a16:colId xmlns:a16="http://schemas.microsoft.com/office/drawing/2014/main" val="20005"/>
                    </a:ext>
                  </a:extLst>
                </a:gridCol>
                <a:gridCol w="699678">
                  <a:extLst>
                    <a:ext uri="{9D8B030D-6E8A-4147-A177-3AD203B41FA5}">
                      <a16:colId xmlns:a16="http://schemas.microsoft.com/office/drawing/2014/main" val="20006"/>
                    </a:ext>
                  </a:extLst>
                </a:gridCol>
                <a:gridCol w="699678">
                  <a:extLst>
                    <a:ext uri="{9D8B030D-6E8A-4147-A177-3AD203B41FA5}">
                      <a16:colId xmlns:a16="http://schemas.microsoft.com/office/drawing/2014/main" val="20007"/>
                    </a:ext>
                  </a:extLst>
                </a:gridCol>
              </a:tblGrid>
              <a:tr h="370840">
                <a:tc>
                  <a:txBody>
                    <a:bodyPr/>
                    <a:lstStyle/>
                    <a:p>
                      <a:pPr algn="ctr"/>
                      <a:r>
                        <a:rPr lang="en-IN" dirty="0" smtClean="0"/>
                        <a:t>D7</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D6</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D5</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D4</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D3</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D2</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D1</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D0</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2" name="Rectangle 1"/>
          <p:cNvSpPr/>
          <p:nvPr/>
        </p:nvSpPr>
        <p:spPr>
          <a:xfrm>
            <a:off x="11554327" y="975586"/>
            <a:ext cx="352982" cy="369332"/>
          </a:xfrm>
          <a:prstGeom prst="rect">
            <a:avLst/>
          </a:prstGeom>
        </p:spPr>
        <p:txBody>
          <a:bodyPr wrap="none">
            <a:spAutoFit/>
          </a:bodyPr>
          <a:lstStyle/>
          <a:p>
            <a:r>
              <a:rPr lang="en-US" dirty="0"/>
              <a:t>= </a:t>
            </a:r>
            <a:endParaRPr lang="en-IN" dirty="0"/>
          </a:p>
        </p:txBody>
      </p:sp>
      <p:sp>
        <p:nvSpPr>
          <p:cNvPr id="9" name="Rectangle 8"/>
          <p:cNvSpPr/>
          <p:nvPr/>
        </p:nvSpPr>
        <p:spPr>
          <a:xfrm>
            <a:off x="11730818" y="975586"/>
            <a:ext cx="471604" cy="369332"/>
          </a:xfrm>
          <a:prstGeom prst="rect">
            <a:avLst/>
          </a:prstGeom>
        </p:spPr>
        <p:txBody>
          <a:bodyPr wrap="none">
            <a:spAutoFit/>
          </a:bodyPr>
          <a:lstStyle/>
          <a:p>
            <a:r>
              <a:rPr lang="en-US" b="1" dirty="0" smtClean="0"/>
              <a:t>82 </a:t>
            </a:r>
            <a:endParaRPr lang="en-IN" b="1" dirty="0"/>
          </a:p>
        </p:txBody>
      </p:sp>
      <p:sp>
        <p:nvSpPr>
          <p:cNvPr id="10" name="Rectangle 9"/>
          <p:cNvSpPr/>
          <p:nvPr/>
        </p:nvSpPr>
        <p:spPr>
          <a:xfrm>
            <a:off x="6370423" y="2471092"/>
            <a:ext cx="1468216" cy="1815882"/>
          </a:xfrm>
          <a:prstGeom prst="rect">
            <a:avLst/>
          </a:prstGeom>
        </p:spPr>
        <p:txBody>
          <a:bodyPr wrap="square">
            <a:spAutoFit/>
          </a:bodyPr>
          <a:lstStyle/>
          <a:p>
            <a:r>
              <a:rPr lang="en-US" sz="1600" dirty="0" smtClean="0"/>
              <a:t>MOV  AL, 82H</a:t>
            </a:r>
          </a:p>
          <a:p>
            <a:r>
              <a:rPr lang="en-US" sz="1600" dirty="0" smtClean="0"/>
              <a:t>OUT 86H, AL</a:t>
            </a:r>
          </a:p>
          <a:p>
            <a:r>
              <a:rPr lang="en-US" sz="1600" dirty="0" smtClean="0"/>
              <a:t>MOV AL, AAH</a:t>
            </a:r>
          </a:p>
          <a:p>
            <a:r>
              <a:rPr lang="en-US" sz="1600" dirty="0" smtClean="0"/>
              <a:t>OUT 80 H ,AL</a:t>
            </a:r>
          </a:p>
          <a:p>
            <a:r>
              <a:rPr lang="en-US" sz="1600" dirty="0" err="1" smtClean="0"/>
              <a:t>Mov</a:t>
            </a:r>
            <a:r>
              <a:rPr lang="en-US" sz="1600" dirty="0" smtClean="0"/>
              <a:t>  al, FFH</a:t>
            </a:r>
          </a:p>
          <a:p>
            <a:r>
              <a:rPr lang="en-US" sz="1600" dirty="0" smtClean="0"/>
              <a:t>IN Al, 82 H </a:t>
            </a:r>
          </a:p>
          <a:p>
            <a:endParaRPr lang="en-US" sz="1600" dirty="0" smtClean="0"/>
          </a:p>
        </p:txBody>
      </p:sp>
      <p:graphicFrame>
        <p:nvGraphicFramePr>
          <p:cNvPr id="11" name="Table 10"/>
          <p:cNvGraphicFramePr>
            <a:graphicFrameLocks noGrp="1"/>
          </p:cNvGraphicFramePr>
          <p:nvPr>
            <p:extLst>
              <p:ext uri="{D42A27DB-BD31-4B8C-83A1-F6EECF244321}">
                <p14:modId xmlns:p14="http://schemas.microsoft.com/office/powerpoint/2010/main" val="2679094839"/>
              </p:ext>
            </p:extLst>
          </p:nvPr>
        </p:nvGraphicFramePr>
        <p:xfrm>
          <a:off x="5978825" y="5576963"/>
          <a:ext cx="5485628" cy="370840"/>
        </p:xfrm>
        <a:graphic>
          <a:graphicData uri="http://schemas.openxmlformats.org/drawingml/2006/table">
            <a:tbl>
              <a:tblPr firstRow="1" bandRow="1"/>
              <a:tblGrid>
                <a:gridCol w="684224">
                  <a:extLst>
                    <a:ext uri="{9D8B030D-6E8A-4147-A177-3AD203B41FA5}">
                      <a16:colId xmlns:a16="http://schemas.microsoft.com/office/drawing/2014/main" val="20000"/>
                    </a:ext>
                  </a:extLst>
                </a:gridCol>
                <a:gridCol w="684224">
                  <a:extLst>
                    <a:ext uri="{9D8B030D-6E8A-4147-A177-3AD203B41FA5}">
                      <a16:colId xmlns:a16="http://schemas.microsoft.com/office/drawing/2014/main" val="20001"/>
                    </a:ext>
                  </a:extLst>
                </a:gridCol>
                <a:gridCol w="684224">
                  <a:extLst>
                    <a:ext uri="{9D8B030D-6E8A-4147-A177-3AD203B41FA5}">
                      <a16:colId xmlns:a16="http://schemas.microsoft.com/office/drawing/2014/main" val="20002"/>
                    </a:ext>
                  </a:extLst>
                </a:gridCol>
                <a:gridCol w="684224">
                  <a:extLst>
                    <a:ext uri="{9D8B030D-6E8A-4147-A177-3AD203B41FA5}">
                      <a16:colId xmlns:a16="http://schemas.microsoft.com/office/drawing/2014/main" val="20003"/>
                    </a:ext>
                  </a:extLst>
                </a:gridCol>
                <a:gridCol w="684224">
                  <a:extLst>
                    <a:ext uri="{9D8B030D-6E8A-4147-A177-3AD203B41FA5}">
                      <a16:colId xmlns:a16="http://schemas.microsoft.com/office/drawing/2014/main" val="20004"/>
                    </a:ext>
                  </a:extLst>
                </a:gridCol>
                <a:gridCol w="684224">
                  <a:extLst>
                    <a:ext uri="{9D8B030D-6E8A-4147-A177-3AD203B41FA5}">
                      <a16:colId xmlns:a16="http://schemas.microsoft.com/office/drawing/2014/main" val="20005"/>
                    </a:ext>
                  </a:extLst>
                </a:gridCol>
                <a:gridCol w="684224">
                  <a:extLst>
                    <a:ext uri="{9D8B030D-6E8A-4147-A177-3AD203B41FA5}">
                      <a16:colId xmlns:a16="http://schemas.microsoft.com/office/drawing/2014/main" val="20006"/>
                    </a:ext>
                  </a:extLst>
                </a:gridCol>
                <a:gridCol w="696060">
                  <a:extLst>
                    <a:ext uri="{9D8B030D-6E8A-4147-A177-3AD203B41FA5}">
                      <a16:colId xmlns:a16="http://schemas.microsoft.com/office/drawing/2014/main" val="20007"/>
                    </a:ext>
                  </a:extLst>
                </a:gridCol>
              </a:tblGrid>
              <a:tr h="370840">
                <a:tc>
                  <a:txBody>
                    <a:bodyPr/>
                    <a:lstStyle/>
                    <a:p>
                      <a:pPr algn="ctr"/>
                      <a:r>
                        <a:rPr lang="en-IN" b="1" dirty="0" smtClean="0"/>
                        <a:t>1</a:t>
                      </a:r>
                      <a:endParaRPr lang="en-IN" b="1" dirty="0"/>
                    </a:p>
                  </a:txBody>
                  <a:tcPr/>
                </a:tc>
                <a:tc>
                  <a:txBody>
                    <a:bodyPr/>
                    <a:lstStyle/>
                    <a:p>
                      <a:pPr algn="ctr"/>
                      <a:r>
                        <a:rPr lang="en-IN" b="1" dirty="0" smtClean="0"/>
                        <a:t>0</a:t>
                      </a:r>
                      <a:endParaRPr lang="en-IN" b="1" dirty="0"/>
                    </a:p>
                  </a:txBody>
                  <a:tcPr/>
                </a:tc>
                <a:tc>
                  <a:txBody>
                    <a:bodyPr/>
                    <a:lstStyle/>
                    <a:p>
                      <a:pPr algn="ctr"/>
                      <a:r>
                        <a:rPr lang="en-IN" b="1" dirty="0" smtClean="0"/>
                        <a:t>1</a:t>
                      </a:r>
                      <a:endParaRPr lang="en-IN" b="1" dirty="0"/>
                    </a:p>
                  </a:txBody>
                  <a:tcPr/>
                </a:tc>
                <a:tc>
                  <a:txBody>
                    <a:bodyPr/>
                    <a:lstStyle/>
                    <a:p>
                      <a:pPr algn="ctr"/>
                      <a:r>
                        <a:rPr lang="en-IN" b="1" dirty="0" smtClean="0"/>
                        <a:t>0</a:t>
                      </a:r>
                      <a:endParaRPr lang="en-IN" b="1" dirty="0"/>
                    </a:p>
                  </a:txBody>
                  <a:tcPr/>
                </a:tc>
                <a:tc>
                  <a:txBody>
                    <a:bodyPr/>
                    <a:lstStyle/>
                    <a:p>
                      <a:pPr algn="ctr"/>
                      <a:r>
                        <a:rPr lang="en-IN" b="1" dirty="0" smtClean="0"/>
                        <a:t>1</a:t>
                      </a:r>
                      <a:endParaRPr lang="en-IN" b="1" dirty="0"/>
                    </a:p>
                  </a:txBody>
                  <a:tcPr/>
                </a:tc>
                <a:tc>
                  <a:txBody>
                    <a:bodyPr/>
                    <a:lstStyle/>
                    <a:p>
                      <a:pPr algn="ctr"/>
                      <a:r>
                        <a:rPr lang="en-IN" b="1" dirty="0" smtClean="0"/>
                        <a:t>0</a:t>
                      </a:r>
                      <a:endParaRPr lang="en-IN" b="1" dirty="0"/>
                    </a:p>
                  </a:txBody>
                  <a:tcPr/>
                </a:tc>
                <a:tc>
                  <a:txBody>
                    <a:bodyPr/>
                    <a:lstStyle/>
                    <a:p>
                      <a:pPr algn="ctr"/>
                      <a:r>
                        <a:rPr lang="en-IN" b="1" dirty="0" smtClean="0"/>
                        <a:t>1</a:t>
                      </a:r>
                      <a:endParaRPr lang="en-IN" b="1" dirty="0"/>
                    </a:p>
                  </a:txBody>
                  <a:tcPr/>
                </a:tc>
                <a:tc>
                  <a:txBody>
                    <a:bodyPr/>
                    <a:lstStyle/>
                    <a:p>
                      <a:pPr algn="ctr"/>
                      <a:r>
                        <a:rPr lang="en-IN" b="1" dirty="0" smtClean="0"/>
                        <a:t>0</a:t>
                      </a:r>
                      <a:endParaRPr lang="en-IN" b="1" dirty="0"/>
                    </a:p>
                  </a:txBody>
                  <a:tcPr/>
                </a:tc>
                <a:extLst>
                  <a:ext uri="{0D108BD9-81ED-4DB2-BD59-A6C34878D82A}">
                    <a16:rowId xmlns:a16="http://schemas.microsoft.com/office/drawing/2014/main" val="10000"/>
                  </a:ext>
                </a:extLst>
              </a:tr>
            </a:tbl>
          </a:graphicData>
        </a:graphic>
      </p:graphicFrame>
      <p:sp>
        <p:nvSpPr>
          <p:cNvPr id="13" name="Rectangle 12"/>
          <p:cNvSpPr/>
          <p:nvPr/>
        </p:nvSpPr>
        <p:spPr>
          <a:xfrm>
            <a:off x="11470925" y="5570590"/>
            <a:ext cx="352982" cy="369332"/>
          </a:xfrm>
          <a:prstGeom prst="rect">
            <a:avLst/>
          </a:prstGeom>
        </p:spPr>
        <p:txBody>
          <a:bodyPr wrap="none">
            <a:spAutoFit/>
          </a:bodyPr>
          <a:lstStyle/>
          <a:p>
            <a:r>
              <a:rPr lang="en-US" dirty="0"/>
              <a:t>= </a:t>
            </a:r>
            <a:endParaRPr lang="en-IN" dirty="0"/>
          </a:p>
        </p:txBody>
      </p:sp>
      <p:sp>
        <p:nvSpPr>
          <p:cNvPr id="14" name="Rectangle 13"/>
          <p:cNvSpPr/>
          <p:nvPr/>
        </p:nvSpPr>
        <p:spPr>
          <a:xfrm>
            <a:off x="11647416" y="5570590"/>
            <a:ext cx="463588" cy="369332"/>
          </a:xfrm>
          <a:prstGeom prst="rect">
            <a:avLst/>
          </a:prstGeom>
        </p:spPr>
        <p:txBody>
          <a:bodyPr wrap="none">
            <a:spAutoFit/>
          </a:bodyPr>
          <a:lstStyle/>
          <a:p>
            <a:r>
              <a:rPr lang="en-US" b="1" dirty="0" smtClean="0"/>
              <a:t>AA</a:t>
            </a:r>
            <a:endParaRPr lang="en-IN" b="1" dirty="0"/>
          </a:p>
        </p:txBody>
      </p:sp>
      <p:sp>
        <p:nvSpPr>
          <p:cNvPr id="3" name="Rectangle 2"/>
          <p:cNvSpPr/>
          <p:nvPr/>
        </p:nvSpPr>
        <p:spPr>
          <a:xfrm>
            <a:off x="5972573" y="5055881"/>
            <a:ext cx="1454770" cy="369332"/>
          </a:xfrm>
          <a:prstGeom prst="rect">
            <a:avLst/>
          </a:prstGeom>
        </p:spPr>
        <p:txBody>
          <a:bodyPr wrap="square">
            <a:spAutoFit/>
          </a:bodyPr>
          <a:lstStyle/>
          <a:p>
            <a:r>
              <a:rPr lang="en-US" b="1" dirty="0" smtClean="0">
                <a:solidFill>
                  <a:srgbClr val="FF0000"/>
                </a:solidFill>
              </a:rPr>
              <a:t>For 8 LEDs</a:t>
            </a:r>
            <a:endParaRPr lang="en-IN" dirty="0"/>
          </a:p>
        </p:txBody>
      </p:sp>
      <p:sp>
        <p:nvSpPr>
          <p:cNvPr id="16" name="Rectangle 15">
            <a:extLst>
              <a:ext uri="{FF2B5EF4-FFF2-40B4-BE49-F238E27FC236}">
                <a16:creationId xmlns:a16="http://schemas.microsoft.com/office/drawing/2014/main" id="{FFED1259-5FAA-41AE-9AFE-DEFA61C25FF1}"/>
              </a:ext>
            </a:extLst>
          </p:cNvPr>
          <p:cNvSpPr/>
          <p:nvPr/>
        </p:nvSpPr>
        <p:spPr>
          <a:xfrm>
            <a:off x="8507213" y="2105279"/>
            <a:ext cx="1794813" cy="298248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graphicFrame>
        <p:nvGraphicFramePr>
          <p:cNvPr id="17" name="Table 5">
            <a:extLst>
              <a:ext uri="{FF2B5EF4-FFF2-40B4-BE49-F238E27FC236}">
                <a16:creationId xmlns:a16="http://schemas.microsoft.com/office/drawing/2014/main" id="{6AB1F553-4EDE-4E33-B8B6-E98A3590C2B0}"/>
              </a:ext>
            </a:extLst>
          </p:cNvPr>
          <p:cNvGraphicFramePr>
            <a:graphicFrameLocks noGrp="1"/>
          </p:cNvGraphicFramePr>
          <p:nvPr>
            <p:extLst>
              <p:ext uri="{D42A27DB-BD31-4B8C-83A1-F6EECF244321}">
                <p14:modId xmlns:p14="http://schemas.microsoft.com/office/powerpoint/2010/main" val="1437622162"/>
              </p:ext>
            </p:extLst>
          </p:nvPr>
        </p:nvGraphicFramePr>
        <p:xfrm>
          <a:off x="9902532" y="2113160"/>
          <a:ext cx="399494" cy="2966720"/>
        </p:xfrm>
        <a:graphic>
          <a:graphicData uri="http://schemas.openxmlformats.org/drawingml/2006/table">
            <a:tbl>
              <a:tblPr firstRow="1" bandRow="1"/>
              <a:tblGrid>
                <a:gridCol w="399494">
                  <a:extLst>
                    <a:ext uri="{9D8B030D-6E8A-4147-A177-3AD203B41FA5}">
                      <a16:colId xmlns:a16="http://schemas.microsoft.com/office/drawing/2014/main" val="424362324"/>
                    </a:ext>
                  </a:extLst>
                </a:gridCol>
              </a:tblGrid>
              <a:tr h="370840">
                <a:tc>
                  <a:txBody>
                    <a:bodyPr/>
                    <a:lstStyle/>
                    <a:p>
                      <a:r>
                        <a:rPr lang="en-US" dirty="0" smtClean="0"/>
                        <a:t>1</a:t>
                      </a:r>
                      <a:endParaRPr lang="en-IN" dirty="0"/>
                    </a:p>
                  </a:txBody>
                  <a:tcPr/>
                </a:tc>
                <a:extLst>
                  <a:ext uri="{0D108BD9-81ED-4DB2-BD59-A6C34878D82A}">
                    <a16:rowId xmlns:a16="http://schemas.microsoft.com/office/drawing/2014/main" val="290031767"/>
                  </a:ext>
                </a:extLst>
              </a:tr>
              <a:tr h="370840">
                <a:tc>
                  <a:txBody>
                    <a:bodyPr/>
                    <a:lstStyle/>
                    <a:p>
                      <a:r>
                        <a:rPr lang="en-US" dirty="0"/>
                        <a:t>0</a:t>
                      </a:r>
                      <a:endParaRPr lang="en-IN" dirty="0"/>
                    </a:p>
                  </a:txBody>
                  <a:tcPr/>
                </a:tc>
                <a:extLst>
                  <a:ext uri="{0D108BD9-81ED-4DB2-BD59-A6C34878D82A}">
                    <a16:rowId xmlns:a16="http://schemas.microsoft.com/office/drawing/2014/main" val="3284022186"/>
                  </a:ext>
                </a:extLst>
              </a:tr>
              <a:tr h="370840">
                <a:tc>
                  <a:txBody>
                    <a:bodyPr/>
                    <a:lstStyle/>
                    <a:p>
                      <a:r>
                        <a:rPr lang="en-US" dirty="0" smtClean="0"/>
                        <a:t>1</a:t>
                      </a:r>
                      <a:endParaRPr lang="en-IN" dirty="0"/>
                    </a:p>
                  </a:txBody>
                  <a:tcPr/>
                </a:tc>
                <a:extLst>
                  <a:ext uri="{0D108BD9-81ED-4DB2-BD59-A6C34878D82A}">
                    <a16:rowId xmlns:a16="http://schemas.microsoft.com/office/drawing/2014/main" val="4019015686"/>
                  </a:ext>
                </a:extLst>
              </a:tr>
              <a:tr h="370840">
                <a:tc>
                  <a:txBody>
                    <a:bodyPr/>
                    <a:lstStyle/>
                    <a:p>
                      <a:r>
                        <a:rPr lang="en-US" dirty="0"/>
                        <a:t>0</a:t>
                      </a:r>
                      <a:endParaRPr lang="en-IN" dirty="0"/>
                    </a:p>
                  </a:txBody>
                  <a:tcPr/>
                </a:tc>
                <a:extLst>
                  <a:ext uri="{0D108BD9-81ED-4DB2-BD59-A6C34878D82A}">
                    <a16:rowId xmlns:a16="http://schemas.microsoft.com/office/drawing/2014/main" val="2802568993"/>
                  </a:ext>
                </a:extLst>
              </a:tr>
              <a:tr h="370840">
                <a:tc>
                  <a:txBody>
                    <a:bodyPr/>
                    <a:lstStyle/>
                    <a:p>
                      <a:r>
                        <a:rPr lang="en-US" dirty="0" smtClean="0"/>
                        <a:t>1</a:t>
                      </a:r>
                      <a:endParaRPr lang="en-IN" dirty="0"/>
                    </a:p>
                  </a:txBody>
                  <a:tcPr/>
                </a:tc>
                <a:extLst>
                  <a:ext uri="{0D108BD9-81ED-4DB2-BD59-A6C34878D82A}">
                    <a16:rowId xmlns:a16="http://schemas.microsoft.com/office/drawing/2014/main" val="3873680984"/>
                  </a:ext>
                </a:extLst>
              </a:tr>
              <a:tr h="370840">
                <a:tc>
                  <a:txBody>
                    <a:bodyPr/>
                    <a:lstStyle/>
                    <a:p>
                      <a:r>
                        <a:rPr lang="en-US" dirty="0"/>
                        <a:t>0</a:t>
                      </a:r>
                      <a:endParaRPr lang="en-IN" dirty="0"/>
                    </a:p>
                  </a:txBody>
                  <a:tcPr/>
                </a:tc>
                <a:extLst>
                  <a:ext uri="{0D108BD9-81ED-4DB2-BD59-A6C34878D82A}">
                    <a16:rowId xmlns:a16="http://schemas.microsoft.com/office/drawing/2014/main" val="2315762006"/>
                  </a:ext>
                </a:extLst>
              </a:tr>
              <a:tr h="370840">
                <a:tc>
                  <a:txBody>
                    <a:bodyPr/>
                    <a:lstStyle/>
                    <a:p>
                      <a:r>
                        <a:rPr lang="en-US" dirty="0" smtClean="0"/>
                        <a:t>1</a:t>
                      </a:r>
                      <a:endParaRPr lang="en-IN" dirty="0"/>
                    </a:p>
                  </a:txBody>
                  <a:tcPr/>
                </a:tc>
                <a:extLst>
                  <a:ext uri="{0D108BD9-81ED-4DB2-BD59-A6C34878D82A}">
                    <a16:rowId xmlns:a16="http://schemas.microsoft.com/office/drawing/2014/main" val="3392759763"/>
                  </a:ext>
                </a:extLst>
              </a:tr>
              <a:tr h="370840">
                <a:tc>
                  <a:txBody>
                    <a:bodyPr/>
                    <a:lstStyle/>
                    <a:p>
                      <a:r>
                        <a:rPr lang="en-US" dirty="0"/>
                        <a:t>0</a:t>
                      </a:r>
                      <a:endParaRPr lang="en-IN" dirty="0"/>
                    </a:p>
                  </a:txBody>
                  <a:tcPr/>
                </a:tc>
                <a:extLst>
                  <a:ext uri="{0D108BD9-81ED-4DB2-BD59-A6C34878D82A}">
                    <a16:rowId xmlns:a16="http://schemas.microsoft.com/office/drawing/2014/main" val="3769873936"/>
                  </a:ext>
                </a:extLst>
              </a:tr>
            </a:tbl>
          </a:graphicData>
        </a:graphic>
      </p:graphicFrame>
      <p:sp>
        <p:nvSpPr>
          <p:cNvPr id="18" name="TextBox 17">
            <a:extLst>
              <a:ext uri="{FF2B5EF4-FFF2-40B4-BE49-F238E27FC236}">
                <a16:creationId xmlns:a16="http://schemas.microsoft.com/office/drawing/2014/main" id="{62849968-9D17-433B-8046-BDDB49153177}"/>
              </a:ext>
            </a:extLst>
          </p:cNvPr>
          <p:cNvSpPr txBox="1"/>
          <p:nvPr/>
        </p:nvSpPr>
        <p:spPr>
          <a:xfrm>
            <a:off x="8596500" y="3435702"/>
            <a:ext cx="848787" cy="369332"/>
          </a:xfrm>
          <a:prstGeom prst="rect">
            <a:avLst/>
          </a:prstGeom>
          <a:noFill/>
        </p:spPr>
        <p:txBody>
          <a:bodyPr wrap="square">
            <a:spAutoFit/>
          </a:bodyPr>
          <a:lstStyle/>
          <a:p>
            <a:r>
              <a:rPr lang="en-US" sz="1800" b="1" dirty="0" smtClean="0">
                <a:solidFill>
                  <a:schemeClr val="tx1"/>
                </a:solidFill>
              </a:rPr>
              <a:t>Port A</a:t>
            </a:r>
            <a:endParaRPr lang="en-US" sz="1800" b="1" dirty="0">
              <a:solidFill>
                <a:schemeClr val="tx1"/>
              </a:solidFill>
            </a:endParaRPr>
          </a:p>
        </p:txBody>
      </p:sp>
      <p:cxnSp>
        <p:nvCxnSpPr>
          <p:cNvPr id="19" name="Straight Arrow Connector 18">
            <a:extLst>
              <a:ext uri="{FF2B5EF4-FFF2-40B4-BE49-F238E27FC236}">
                <a16:creationId xmlns:a16="http://schemas.microsoft.com/office/drawing/2014/main" id="{9BE61314-FD18-4689-BE3D-3803D9865B2E}"/>
              </a:ext>
            </a:extLst>
          </p:cNvPr>
          <p:cNvCxnSpPr>
            <a:cxnSpLocks/>
          </p:cNvCxnSpPr>
          <p:nvPr/>
        </p:nvCxnSpPr>
        <p:spPr>
          <a:xfrm flipV="1">
            <a:off x="7104531" y="4895214"/>
            <a:ext cx="1271718" cy="46248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C332F12-F4D9-4763-BA9E-D5C5CEDE5103}"/>
              </a:ext>
            </a:extLst>
          </p:cNvPr>
          <p:cNvSpPr txBox="1"/>
          <p:nvPr/>
        </p:nvSpPr>
        <p:spPr>
          <a:xfrm>
            <a:off x="9404619" y="2101760"/>
            <a:ext cx="489033" cy="369332"/>
          </a:xfrm>
          <a:prstGeom prst="rect">
            <a:avLst/>
          </a:prstGeom>
          <a:noFill/>
        </p:spPr>
        <p:txBody>
          <a:bodyPr wrap="square">
            <a:spAutoFit/>
          </a:bodyPr>
          <a:lstStyle/>
          <a:p>
            <a:r>
              <a:rPr lang="en-US" sz="1800" b="1" dirty="0" smtClean="0">
                <a:solidFill>
                  <a:srgbClr val="FF0000"/>
                </a:solidFill>
              </a:rPr>
              <a:t>D0</a:t>
            </a:r>
            <a:endParaRPr lang="en-IN" dirty="0">
              <a:solidFill>
                <a:srgbClr val="FF0000"/>
              </a:solidFill>
            </a:endParaRPr>
          </a:p>
        </p:txBody>
      </p:sp>
      <p:sp>
        <p:nvSpPr>
          <p:cNvPr id="21" name="TextBox 20">
            <a:extLst>
              <a:ext uri="{FF2B5EF4-FFF2-40B4-BE49-F238E27FC236}">
                <a16:creationId xmlns:a16="http://schemas.microsoft.com/office/drawing/2014/main" id="{AF0173C7-1911-4E16-B340-F3284BBE0545}"/>
              </a:ext>
            </a:extLst>
          </p:cNvPr>
          <p:cNvSpPr txBox="1"/>
          <p:nvPr/>
        </p:nvSpPr>
        <p:spPr>
          <a:xfrm>
            <a:off x="9399686" y="2504651"/>
            <a:ext cx="489033" cy="369332"/>
          </a:xfrm>
          <a:prstGeom prst="rect">
            <a:avLst/>
          </a:prstGeom>
          <a:noFill/>
        </p:spPr>
        <p:txBody>
          <a:bodyPr wrap="square">
            <a:spAutoFit/>
          </a:bodyPr>
          <a:lstStyle/>
          <a:p>
            <a:r>
              <a:rPr lang="en-US" sz="1800" b="1" dirty="0" smtClean="0">
                <a:solidFill>
                  <a:srgbClr val="FF0000"/>
                </a:solidFill>
              </a:rPr>
              <a:t>D1</a:t>
            </a:r>
            <a:endParaRPr lang="en-IN" dirty="0">
              <a:solidFill>
                <a:srgbClr val="FF0000"/>
              </a:solidFill>
            </a:endParaRPr>
          </a:p>
        </p:txBody>
      </p:sp>
      <p:sp>
        <p:nvSpPr>
          <p:cNvPr id="22" name="TextBox 21">
            <a:extLst>
              <a:ext uri="{FF2B5EF4-FFF2-40B4-BE49-F238E27FC236}">
                <a16:creationId xmlns:a16="http://schemas.microsoft.com/office/drawing/2014/main" id="{C8FC7C6A-1ADD-48D5-A68C-FAD83BCC4D0A}"/>
              </a:ext>
            </a:extLst>
          </p:cNvPr>
          <p:cNvSpPr txBox="1"/>
          <p:nvPr/>
        </p:nvSpPr>
        <p:spPr>
          <a:xfrm>
            <a:off x="9387538" y="2868413"/>
            <a:ext cx="501181" cy="369332"/>
          </a:xfrm>
          <a:prstGeom prst="rect">
            <a:avLst/>
          </a:prstGeom>
          <a:noFill/>
        </p:spPr>
        <p:txBody>
          <a:bodyPr wrap="square">
            <a:spAutoFit/>
          </a:bodyPr>
          <a:lstStyle/>
          <a:p>
            <a:r>
              <a:rPr lang="en-US" sz="1800" b="1" dirty="0" smtClean="0">
                <a:solidFill>
                  <a:srgbClr val="FF0000"/>
                </a:solidFill>
              </a:rPr>
              <a:t>D2</a:t>
            </a:r>
            <a:endParaRPr lang="en-IN" dirty="0">
              <a:solidFill>
                <a:srgbClr val="FF0000"/>
              </a:solidFill>
            </a:endParaRPr>
          </a:p>
        </p:txBody>
      </p:sp>
      <p:sp>
        <p:nvSpPr>
          <p:cNvPr id="23" name="TextBox 22">
            <a:extLst>
              <a:ext uri="{FF2B5EF4-FFF2-40B4-BE49-F238E27FC236}">
                <a16:creationId xmlns:a16="http://schemas.microsoft.com/office/drawing/2014/main" id="{093871BC-832E-4116-AC30-79F70754C680}"/>
              </a:ext>
            </a:extLst>
          </p:cNvPr>
          <p:cNvSpPr txBox="1"/>
          <p:nvPr/>
        </p:nvSpPr>
        <p:spPr>
          <a:xfrm>
            <a:off x="9438238" y="3265473"/>
            <a:ext cx="568702" cy="369332"/>
          </a:xfrm>
          <a:prstGeom prst="rect">
            <a:avLst/>
          </a:prstGeom>
          <a:noFill/>
        </p:spPr>
        <p:txBody>
          <a:bodyPr wrap="square">
            <a:spAutoFit/>
          </a:bodyPr>
          <a:lstStyle/>
          <a:p>
            <a:r>
              <a:rPr lang="en-US" sz="1800" b="1" dirty="0" smtClean="0">
                <a:solidFill>
                  <a:srgbClr val="FF0000"/>
                </a:solidFill>
              </a:rPr>
              <a:t>D3</a:t>
            </a:r>
            <a:endParaRPr lang="en-IN" dirty="0">
              <a:solidFill>
                <a:srgbClr val="FF0000"/>
              </a:solidFill>
            </a:endParaRPr>
          </a:p>
        </p:txBody>
      </p:sp>
      <p:sp>
        <p:nvSpPr>
          <p:cNvPr id="24" name="TextBox 23">
            <a:extLst>
              <a:ext uri="{FF2B5EF4-FFF2-40B4-BE49-F238E27FC236}">
                <a16:creationId xmlns:a16="http://schemas.microsoft.com/office/drawing/2014/main" id="{BDF96BE2-0B90-40FC-8E19-42D416FFE355}"/>
              </a:ext>
            </a:extLst>
          </p:cNvPr>
          <p:cNvSpPr txBox="1"/>
          <p:nvPr/>
        </p:nvSpPr>
        <p:spPr>
          <a:xfrm>
            <a:off x="9445287" y="3627318"/>
            <a:ext cx="607254" cy="369332"/>
          </a:xfrm>
          <a:prstGeom prst="rect">
            <a:avLst/>
          </a:prstGeom>
          <a:noFill/>
        </p:spPr>
        <p:txBody>
          <a:bodyPr wrap="square">
            <a:spAutoFit/>
          </a:bodyPr>
          <a:lstStyle/>
          <a:p>
            <a:r>
              <a:rPr lang="en-US" sz="1800" b="1" dirty="0" smtClean="0">
                <a:solidFill>
                  <a:srgbClr val="FF0000"/>
                </a:solidFill>
              </a:rPr>
              <a:t>D4</a:t>
            </a:r>
            <a:endParaRPr lang="en-IN" dirty="0">
              <a:solidFill>
                <a:srgbClr val="FF0000"/>
              </a:solidFill>
            </a:endParaRPr>
          </a:p>
        </p:txBody>
      </p:sp>
      <p:sp>
        <p:nvSpPr>
          <p:cNvPr id="25" name="TextBox 24">
            <a:extLst>
              <a:ext uri="{FF2B5EF4-FFF2-40B4-BE49-F238E27FC236}">
                <a16:creationId xmlns:a16="http://schemas.microsoft.com/office/drawing/2014/main" id="{B5292A66-C055-4B13-989F-F2E8812C6AC7}"/>
              </a:ext>
            </a:extLst>
          </p:cNvPr>
          <p:cNvSpPr txBox="1"/>
          <p:nvPr/>
        </p:nvSpPr>
        <p:spPr>
          <a:xfrm>
            <a:off x="9399686" y="4710548"/>
            <a:ext cx="607254" cy="369332"/>
          </a:xfrm>
          <a:prstGeom prst="rect">
            <a:avLst/>
          </a:prstGeom>
          <a:noFill/>
        </p:spPr>
        <p:txBody>
          <a:bodyPr wrap="square">
            <a:spAutoFit/>
          </a:bodyPr>
          <a:lstStyle/>
          <a:p>
            <a:r>
              <a:rPr lang="en-US" sz="1800" b="1" dirty="0" smtClean="0">
                <a:solidFill>
                  <a:srgbClr val="FF0000"/>
                </a:solidFill>
              </a:rPr>
              <a:t>D7</a:t>
            </a:r>
            <a:endParaRPr lang="en-IN" dirty="0">
              <a:solidFill>
                <a:srgbClr val="FF0000"/>
              </a:solidFill>
            </a:endParaRPr>
          </a:p>
        </p:txBody>
      </p:sp>
      <p:sp>
        <p:nvSpPr>
          <p:cNvPr id="26" name="TextBox 25">
            <a:extLst>
              <a:ext uri="{FF2B5EF4-FFF2-40B4-BE49-F238E27FC236}">
                <a16:creationId xmlns:a16="http://schemas.microsoft.com/office/drawing/2014/main" id="{367FE774-7C05-4B36-A693-A9B7C91E4B19}"/>
              </a:ext>
            </a:extLst>
          </p:cNvPr>
          <p:cNvSpPr txBox="1"/>
          <p:nvPr/>
        </p:nvSpPr>
        <p:spPr>
          <a:xfrm>
            <a:off x="9418962" y="3993580"/>
            <a:ext cx="607254" cy="369332"/>
          </a:xfrm>
          <a:prstGeom prst="rect">
            <a:avLst/>
          </a:prstGeom>
          <a:noFill/>
        </p:spPr>
        <p:txBody>
          <a:bodyPr wrap="square">
            <a:spAutoFit/>
          </a:bodyPr>
          <a:lstStyle/>
          <a:p>
            <a:r>
              <a:rPr lang="en-US" sz="1800" b="1" dirty="0" smtClean="0">
                <a:solidFill>
                  <a:srgbClr val="FF0000"/>
                </a:solidFill>
              </a:rPr>
              <a:t>D5</a:t>
            </a:r>
            <a:endParaRPr lang="en-IN" dirty="0">
              <a:solidFill>
                <a:srgbClr val="FF0000"/>
              </a:solidFill>
            </a:endParaRPr>
          </a:p>
        </p:txBody>
      </p:sp>
      <p:sp>
        <p:nvSpPr>
          <p:cNvPr id="27" name="TextBox 26">
            <a:extLst>
              <a:ext uri="{FF2B5EF4-FFF2-40B4-BE49-F238E27FC236}">
                <a16:creationId xmlns:a16="http://schemas.microsoft.com/office/drawing/2014/main" id="{6604890D-8A4A-42E8-906F-3713D51420F4}"/>
              </a:ext>
            </a:extLst>
          </p:cNvPr>
          <p:cNvSpPr txBox="1"/>
          <p:nvPr/>
        </p:nvSpPr>
        <p:spPr>
          <a:xfrm>
            <a:off x="9418962" y="4350173"/>
            <a:ext cx="607254" cy="369332"/>
          </a:xfrm>
          <a:prstGeom prst="rect">
            <a:avLst/>
          </a:prstGeom>
          <a:noFill/>
        </p:spPr>
        <p:txBody>
          <a:bodyPr wrap="square">
            <a:spAutoFit/>
          </a:bodyPr>
          <a:lstStyle/>
          <a:p>
            <a:r>
              <a:rPr lang="en-US" sz="1800" b="1" dirty="0" smtClean="0">
                <a:solidFill>
                  <a:srgbClr val="FF0000"/>
                </a:solidFill>
              </a:rPr>
              <a:t>D6</a:t>
            </a:r>
            <a:endParaRPr lang="en-IN" dirty="0">
              <a:solidFill>
                <a:srgbClr val="FF0000"/>
              </a:solidFill>
            </a:endParaRPr>
          </a:p>
        </p:txBody>
      </p:sp>
      <p:cxnSp>
        <p:nvCxnSpPr>
          <p:cNvPr id="35" name="Straight Arrow Connector 34">
            <a:extLst>
              <a:ext uri="{FF2B5EF4-FFF2-40B4-BE49-F238E27FC236}">
                <a16:creationId xmlns:a16="http://schemas.microsoft.com/office/drawing/2014/main" id="{9BE61314-FD18-4689-BE3D-3803D9865B2E}"/>
              </a:ext>
            </a:extLst>
          </p:cNvPr>
          <p:cNvCxnSpPr>
            <a:cxnSpLocks/>
          </p:cNvCxnSpPr>
          <p:nvPr/>
        </p:nvCxnSpPr>
        <p:spPr>
          <a:xfrm flipV="1">
            <a:off x="10302026" y="2337887"/>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BE61314-FD18-4689-BE3D-3803D9865B2E}"/>
              </a:ext>
            </a:extLst>
          </p:cNvPr>
          <p:cNvCxnSpPr>
            <a:cxnSpLocks/>
          </p:cNvCxnSpPr>
          <p:nvPr/>
        </p:nvCxnSpPr>
        <p:spPr>
          <a:xfrm flipV="1">
            <a:off x="10302026" y="2695196"/>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BE61314-FD18-4689-BE3D-3803D9865B2E}"/>
              </a:ext>
            </a:extLst>
          </p:cNvPr>
          <p:cNvCxnSpPr>
            <a:cxnSpLocks/>
          </p:cNvCxnSpPr>
          <p:nvPr/>
        </p:nvCxnSpPr>
        <p:spPr>
          <a:xfrm flipV="1">
            <a:off x="10302026" y="3053958"/>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BE61314-FD18-4689-BE3D-3803D9865B2E}"/>
              </a:ext>
            </a:extLst>
          </p:cNvPr>
          <p:cNvCxnSpPr>
            <a:cxnSpLocks/>
          </p:cNvCxnSpPr>
          <p:nvPr/>
        </p:nvCxnSpPr>
        <p:spPr>
          <a:xfrm flipV="1">
            <a:off x="10302026" y="3438541"/>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BE61314-FD18-4689-BE3D-3803D9865B2E}"/>
              </a:ext>
            </a:extLst>
          </p:cNvPr>
          <p:cNvCxnSpPr>
            <a:cxnSpLocks/>
          </p:cNvCxnSpPr>
          <p:nvPr/>
        </p:nvCxnSpPr>
        <p:spPr>
          <a:xfrm flipV="1">
            <a:off x="10302026" y="3795850"/>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BE61314-FD18-4689-BE3D-3803D9865B2E}"/>
              </a:ext>
            </a:extLst>
          </p:cNvPr>
          <p:cNvCxnSpPr>
            <a:cxnSpLocks/>
          </p:cNvCxnSpPr>
          <p:nvPr/>
        </p:nvCxnSpPr>
        <p:spPr>
          <a:xfrm flipV="1">
            <a:off x="10302026" y="4154612"/>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BE61314-FD18-4689-BE3D-3803D9865B2E}"/>
              </a:ext>
            </a:extLst>
          </p:cNvPr>
          <p:cNvCxnSpPr>
            <a:cxnSpLocks/>
          </p:cNvCxnSpPr>
          <p:nvPr/>
        </p:nvCxnSpPr>
        <p:spPr>
          <a:xfrm flipV="1">
            <a:off x="10302026" y="4528644"/>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BE61314-FD18-4689-BE3D-3803D9865B2E}"/>
              </a:ext>
            </a:extLst>
          </p:cNvPr>
          <p:cNvCxnSpPr>
            <a:cxnSpLocks/>
          </p:cNvCxnSpPr>
          <p:nvPr/>
        </p:nvCxnSpPr>
        <p:spPr>
          <a:xfrm flipV="1">
            <a:off x="10302026" y="4885953"/>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1123762" y="2167002"/>
            <a:ext cx="112143" cy="238847"/>
          </a:xfrm>
          <a:prstGeom prst="rect">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p:cNvSpPr/>
          <p:nvPr/>
        </p:nvSpPr>
        <p:spPr>
          <a:xfrm>
            <a:off x="11099320" y="2575773"/>
            <a:ext cx="112143" cy="238847"/>
          </a:xfrm>
          <a:prstGeom prst="rect">
            <a:avLst/>
          </a:prstGeom>
          <a:solidFill>
            <a:schemeClr val="bg1"/>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p:cNvSpPr/>
          <p:nvPr/>
        </p:nvSpPr>
        <p:spPr>
          <a:xfrm>
            <a:off x="11066251" y="2933655"/>
            <a:ext cx="112143" cy="238847"/>
          </a:xfrm>
          <a:prstGeom prst="rect">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p:cNvSpPr/>
          <p:nvPr/>
        </p:nvSpPr>
        <p:spPr>
          <a:xfrm>
            <a:off x="11091770" y="3319118"/>
            <a:ext cx="112143" cy="238847"/>
          </a:xfrm>
          <a:prstGeom prst="rect">
            <a:avLst/>
          </a:prstGeom>
          <a:solidFill>
            <a:schemeClr val="bg1"/>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p:cNvSpPr/>
          <p:nvPr/>
        </p:nvSpPr>
        <p:spPr>
          <a:xfrm>
            <a:off x="11098242" y="3647371"/>
            <a:ext cx="112143" cy="238847"/>
          </a:xfrm>
          <a:prstGeom prst="rect">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p:cNvSpPr/>
          <p:nvPr/>
        </p:nvSpPr>
        <p:spPr>
          <a:xfrm>
            <a:off x="11099320" y="4035189"/>
            <a:ext cx="112143" cy="238847"/>
          </a:xfrm>
          <a:prstGeom prst="rect">
            <a:avLst/>
          </a:prstGeom>
          <a:solidFill>
            <a:schemeClr val="bg1"/>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p:cNvSpPr/>
          <p:nvPr/>
        </p:nvSpPr>
        <p:spPr>
          <a:xfrm>
            <a:off x="11091770" y="4409220"/>
            <a:ext cx="112143" cy="238847"/>
          </a:xfrm>
          <a:prstGeom prst="rect">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p:cNvSpPr/>
          <p:nvPr/>
        </p:nvSpPr>
        <p:spPr>
          <a:xfrm>
            <a:off x="11087457" y="4817034"/>
            <a:ext cx="112143" cy="238847"/>
          </a:xfrm>
          <a:prstGeom prst="rect">
            <a:avLst/>
          </a:prstGeom>
          <a:solidFill>
            <a:schemeClr val="bg1"/>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1126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21" grpId="0"/>
      <p:bldP spid="22" grpId="0"/>
      <p:bldP spid="23" grpId="0"/>
      <p:bldP spid="24" grpId="0"/>
      <p:bldP spid="25" grpId="0"/>
      <p:bldP spid="26" grpId="0"/>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BSR MODE</a:t>
            </a:r>
            <a:endParaRPr lang="en-IN" dirty="0"/>
          </a:p>
        </p:txBody>
      </p:sp>
      <p:pic>
        <p:nvPicPr>
          <p:cNvPr id="5" name="Content Placeholder 4"/>
          <p:cNvPicPr>
            <a:picLocks noGrp="1" noChangeAspect="1"/>
          </p:cNvPicPr>
          <p:nvPr>
            <p:ph idx="1"/>
          </p:nvPr>
        </p:nvPicPr>
        <p:blipFill>
          <a:blip r:embed="rId2"/>
          <a:stretch>
            <a:fillRect/>
          </a:stretch>
        </p:blipFill>
        <p:spPr>
          <a:xfrm>
            <a:off x="2860766" y="2037807"/>
            <a:ext cx="6910251" cy="3931920"/>
          </a:xfrm>
          <a:prstGeom prst="rect">
            <a:avLst/>
          </a:prstGeom>
        </p:spPr>
      </p:pic>
    </p:spTree>
    <p:extLst>
      <p:ext uri="{BB962C8B-B14F-4D97-AF65-F5344CB8AC3E}">
        <p14:creationId xmlns:p14="http://schemas.microsoft.com/office/powerpoint/2010/main" val="2285729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common applications of 8255 are: </a:t>
            </a:r>
            <a:br>
              <a:rPr lang="en-US" dirty="0"/>
            </a:br>
            <a:r>
              <a:rPr lang="en-US" dirty="0"/>
              <a:t> </a:t>
            </a:r>
            <a:br>
              <a:rPr lang="en-US" dirty="0"/>
            </a:br>
            <a:endParaRPr lang="en-IN" dirty="0"/>
          </a:p>
        </p:txBody>
      </p:sp>
      <p:sp>
        <p:nvSpPr>
          <p:cNvPr id="3" name="Content Placeholder 2"/>
          <p:cNvSpPr>
            <a:spLocks noGrp="1"/>
          </p:cNvSpPr>
          <p:nvPr>
            <p:ph idx="1"/>
          </p:nvPr>
        </p:nvSpPr>
        <p:spPr/>
        <p:txBody>
          <a:bodyPr/>
          <a:lstStyle/>
          <a:p>
            <a:pPr fontAlgn="base"/>
            <a:r>
              <a:rPr lang="en-US" dirty="0" smtClean="0"/>
              <a:t>Traffic </a:t>
            </a:r>
            <a:r>
              <a:rPr lang="en-US" dirty="0"/>
              <a:t>light control</a:t>
            </a:r>
          </a:p>
          <a:p>
            <a:pPr fontAlgn="base"/>
            <a:r>
              <a:rPr lang="en-US" dirty="0"/>
              <a:t>Generating square wave</a:t>
            </a:r>
          </a:p>
          <a:p>
            <a:pPr fontAlgn="base"/>
            <a:r>
              <a:rPr lang="en-US" dirty="0"/>
              <a:t>Interfacing with DC motors and stepper motors</a:t>
            </a:r>
          </a:p>
          <a:p>
            <a:endParaRPr lang="en-IN" dirty="0"/>
          </a:p>
        </p:txBody>
      </p:sp>
    </p:spTree>
    <p:extLst>
      <p:ext uri="{BB962C8B-B14F-4D97-AF65-F5344CB8AC3E}">
        <p14:creationId xmlns:p14="http://schemas.microsoft.com/office/powerpoint/2010/main" val="1321241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4714269" y="687960"/>
            <a:ext cx="1696754" cy="2886342"/>
            <a:chOff x="3438953" y="1101300"/>
            <a:chExt cx="1696754" cy="2886342"/>
          </a:xfrm>
        </p:grpSpPr>
        <p:cxnSp>
          <p:nvCxnSpPr>
            <p:cNvPr id="5" name="Straight Connector 4"/>
            <p:cNvCxnSpPr/>
            <p:nvPr/>
          </p:nvCxnSpPr>
          <p:spPr>
            <a:xfrm>
              <a:off x="3948545" y="1610591"/>
              <a:ext cx="6961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945081" y="1711036"/>
              <a:ext cx="3464" cy="6892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941617" y="2680847"/>
              <a:ext cx="3464" cy="6892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44736" y="1711036"/>
              <a:ext cx="3464" cy="6892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41272" y="2680847"/>
              <a:ext cx="3464" cy="6892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941617" y="3465363"/>
              <a:ext cx="6961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48545" y="2568284"/>
              <a:ext cx="6961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08736" y="1101300"/>
              <a:ext cx="375807" cy="461665"/>
            </a:xfrm>
            <a:prstGeom prst="rect">
              <a:avLst/>
            </a:prstGeom>
            <a:noFill/>
          </p:spPr>
          <p:txBody>
            <a:bodyPr wrap="square" rtlCol="0">
              <a:spAutoFit/>
            </a:bodyPr>
            <a:lstStyle/>
            <a:p>
              <a:r>
                <a:rPr lang="en-IN" sz="2400" b="1" dirty="0">
                  <a:solidFill>
                    <a:srgbClr val="FF0000"/>
                  </a:solidFill>
                </a:rPr>
                <a:t>a</a:t>
              </a:r>
            </a:p>
          </p:txBody>
        </p:sp>
        <p:sp>
          <p:nvSpPr>
            <p:cNvPr id="14" name="TextBox 13"/>
            <p:cNvSpPr txBox="1"/>
            <p:nvPr/>
          </p:nvSpPr>
          <p:spPr>
            <a:xfrm>
              <a:off x="4759900" y="1824835"/>
              <a:ext cx="375807" cy="461665"/>
            </a:xfrm>
            <a:prstGeom prst="rect">
              <a:avLst/>
            </a:prstGeom>
            <a:noFill/>
          </p:spPr>
          <p:txBody>
            <a:bodyPr wrap="square" rtlCol="0">
              <a:spAutoFit/>
            </a:bodyPr>
            <a:lstStyle/>
            <a:p>
              <a:r>
                <a:rPr lang="en-IN" sz="2400" b="1" dirty="0">
                  <a:solidFill>
                    <a:srgbClr val="FF0000"/>
                  </a:solidFill>
                </a:rPr>
                <a:t>b</a:t>
              </a:r>
            </a:p>
          </p:txBody>
        </p:sp>
        <p:sp>
          <p:nvSpPr>
            <p:cNvPr id="15" name="TextBox 14"/>
            <p:cNvSpPr txBox="1"/>
            <p:nvPr/>
          </p:nvSpPr>
          <p:spPr>
            <a:xfrm>
              <a:off x="4759900" y="2794646"/>
              <a:ext cx="375807" cy="461665"/>
            </a:xfrm>
            <a:prstGeom prst="rect">
              <a:avLst/>
            </a:prstGeom>
            <a:noFill/>
          </p:spPr>
          <p:txBody>
            <a:bodyPr wrap="square" rtlCol="0">
              <a:spAutoFit/>
            </a:bodyPr>
            <a:lstStyle/>
            <a:p>
              <a:r>
                <a:rPr lang="en-IN" sz="2400" b="1" dirty="0">
                  <a:solidFill>
                    <a:srgbClr val="FF0000"/>
                  </a:solidFill>
                </a:rPr>
                <a:t>c</a:t>
              </a:r>
            </a:p>
          </p:txBody>
        </p:sp>
        <p:sp>
          <p:nvSpPr>
            <p:cNvPr id="16" name="TextBox 15"/>
            <p:cNvSpPr txBox="1"/>
            <p:nvPr/>
          </p:nvSpPr>
          <p:spPr>
            <a:xfrm>
              <a:off x="4108736" y="3525977"/>
              <a:ext cx="375807" cy="461665"/>
            </a:xfrm>
            <a:prstGeom prst="rect">
              <a:avLst/>
            </a:prstGeom>
            <a:noFill/>
          </p:spPr>
          <p:txBody>
            <a:bodyPr wrap="square" rtlCol="0">
              <a:spAutoFit/>
            </a:bodyPr>
            <a:lstStyle/>
            <a:p>
              <a:r>
                <a:rPr lang="en-IN" sz="2400" b="1" dirty="0">
                  <a:solidFill>
                    <a:srgbClr val="FF0000"/>
                  </a:solidFill>
                </a:rPr>
                <a:t>d</a:t>
              </a:r>
            </a:p>
          </p:txBody>
        </p:sp>
        <p:sp>
          <p:nvSpPr>
            <p:cNvPr id="17" name="TextBox 16"/>
            <p:cNvSpPr txBox="1"/>
            <p:nvPr/>
          </p:nvSpPr>
          <p:spPr>
            <a:xfrm>
              <a:off x="3438953" y="2794646"/>
              <a:ext cx="375807" cy="461665"/>
            </a:xfrm>
            <a:prstGeom prst="rect">
              <a:avLst/>
            </a:prstGeom>
            <a:noFill/>
          </p:spPr>
          <p:txBody>
            <a:bodyPr wrap="square" rtlCol="0">
              <a:spAutoFit/>
            </a:bodyPr>
            <a:lstStyle/>
            <a:p>
              <a:r>
                <a:rPr lang="en-IN" sz="2400" b="1" dirty="0">
                  <a:solidFill>
                    <a:srgbClr val="FF0000"/>
                  </a:solidFill>
                </a:rPr>
                <a:t>e</a:t>
              </a:r>
            </a:p>
          </p:txBody>
        </p:sp>
        <p:sp>
          <p:nvSpPr>
            <p:cNvPr id="18" name="TextBox 17"/>
            <p:cNvSpPr txBox="1"/>
            <p:nvPr/>
          </p:nvSpPr>
          <p:spPr>
            <a:xfrm>
              <a:off x="3457574" y="1824834"/>
              <a:ext cx="375807" cy="461665"/>
            </a:xfrm>
            <a:prstGeom prst="rect">
              <a:avLst/>
            </a:prstGeom>
            <a:noFill/>
          </p:spPr>
          <p:txBody>
            <a:bodyPr wrap="square" rtlCol="0">
              <a:spAutoFit/>
            </a:bodyPr>
            <a:lstStyle/>
            <a:p>
              <a:r>
                <a:rPr lang="en-IN" sz="2400" b="1" dirty="0">
                  <a:solidFill>
                    <a:srgbClr val="FF0000"/>
                  </a:solidFill>
                </a:rPr>
                <a:t>f</a:t>
              </a:r>
            </a:p>
          </p:txBody>
        </p:sp>
      </p:grpSp>
      <p:sp>
        <p:nvSpPr>
          <p:cNvPr id="20" name="TextBox 19"/>
          <p:cNvSpPr txBox="1"/>
          <p:nvPr/>
        </p:nvSpPr>
        <p:spPr>
          <a:xfrm>
            <a:off x="9135775" y="600664"/>
            <a:ext cx="3454982" cy="1569660"/>
          </a:xfrm>
          <a:prstGeom prst="rect">
            <a:avLst/>
          </a:prstGeom>
          <a:noFill/>
        </p:spPr>
        <p:txBody>
          <a:bodyPr wrap="square" rtlCol="0">
            <a:spAutoFit/>
          </a:bodyPr>
          <a:lstStyle/>
          <a:p>
            <a:r>
              <a:rPr lang="en-IN" sz="2400" b="1" u="sng" dirty="0"/>
              <a:t>Seven Segment Display</a:t>
            </a:r>
          </a:p>
          <a:p>
            <a:endParaRPr lang="en-IN" sz="2400" b="1" u="sng" dirty="0"/>
          </a:p>
          <a:p>
            <a:pPr marL="342900" indent="-342900">
              <a:buFont typeface="Arial" panose="020B0604020202020204" pitchFamily="34" charset="0"/>
              <a:buChar char="•"/>
            </a:pPr>
            <a:r>
              <a:rPr lang="en-IN" sz="2400" b="1" dirty="0"/>
              <a:t>Cathode = 0</a:t>
            </a:r>
          </a:p>
          <a:p>
            <a:pPr marL="342900" indent="-342900">
              <a:buFont typeface="Arial" panose="020B0604020202020204" pitchFamily="34" charset="0"/>
              <a:buChar char="•"/>
            </a:pPr>
            <a:r>
              <a:rPr lang="en-IN" sz="2400" b="1" dirty="0"/>
              <a:t>Anode = 1</a:t>
            </a:r>
          </a:p>
        </p:txBody>
      </p:sp>
      <p:sp>
        <p:nvSpPr>
          <p:cNvPr id="32" name="TextBox 31"/>
          <p:cNvSpPr txBox="1"/>
          <p:nvPr/>
        </p:nvSpPr>
        <p:spPr>
          <a:xfrm>
            <a:off x="5426041" y="1714992"/>
            <a:ext cx="375807" cy="461665"/>
          </a:xfrm>
          <a:prstGeom prst="rect">
            <a:avLst/>
          </a:prstGeom>
          <a:noFill/>
        </p:spPr>
        <p:txBody>
          <a:bodyPr wrap="square" rtlCol="0">
            <a:spAutoFit/>
          </a:bodyPr>
          <a:lstStyle/>
          <a:p>
            <a:r>
              <a:rPr lang="en-IN" sz="2400" b="1" dirty="0">
                <a:solidFill>
                  <a:srgbClr val="FF0000"/>
                </a:solidFill>
              </a:rPr>
              <a:t>g</a:t>
            </a:r>
          </a:p>
        </p:txBody>
      </p:sp>
      <p:sp>
        <p:nvSpPr>
          <p:cNvPr id="44" name="TextBox 43"/>
          <p:cNvSpPr txBox="1"/>
          <p:nvPr/>
        </p:nvSpPr>
        <p:spPr>
          <a:xfrm>
            <a:off x="5986887" y="3047300"/>
            <a:ext cx="1408006" cy="461665"/>
          </a:xfrm>
          <a:prstGeom prst="rect">
            <a:avLst/>
          </a:prstGeom>
          <a:noFill/>
        </p:spPr>
        <p:txBody>
          <a:bodyPr wrap="square" rtlCol="0">
            <a:spAutoFit/>
          </a:bodyPr>
          <a:lstStyle/>
          <a:p>
            <a:r>
              <a:rPr lang="en-IN" sz="2400" b="1" dirty="0">
                <a:solidFill>
                  <a:srgbClr val="FF0000"/>
                </a:solidFill>
              </a:rPr>
              <a:t>. (</a:t>
            </a:r>
            <a:r>
              <a:rPr lang="en-IN" sz="2400" b="1" dirty="0" err="1">
                <a:solidFill>
                  <a:srgbClr val="FF0000"/>
                </a:solidFill>
              </a:rPr>
              <a:t>dp</a:t>
            </a:r>
            <a:r>
              <a:rPr lang="en-IN" sz="2400" b="1" dirty="0">
                <a:solidFill>
                  <a:srgbClr val="FF0000"/>
                </a:solidFill>
              </a:rPr>
              <a:t>)</a:t>
            </a:r>
          </a:p>
        </p:txBody>
      </p:sp>
      <p:grpSp>
        <p:nvGrpSpPr>
          <p:cNvPr id="48" name="Group 47"/>
          <p:cNvGrpSpPr/>
          <p:nvPr/>
        </p:nvGrpSpPr>
        <p:grpSpPr>
          <a:xfrm>
            <a:off x="5590284" y="4396196"/>
            <a:ext cx="5414082" cy="944977"/>
            <a:chOff x="6073497" y="3416870"/>
            <a:chExt cx="5414082" cy="944977"/>
          </a:xfrm>
        </p:grpSpPr>
        <p:grpSp>
          <p:nvGrpSpPr>
            <p:cNvPr id="41" name="Group 40"/>
            <p:cNvGrpSpPr/>
            <p:nvPr/>
          </p:nvGrpSpPr>
          <p:grpSpPr>
            <a:xfrm>
              <a:off x="6639353" y="3416870"/>
              <a:ext cx="2867448" cy="944977"/>
              <a:chOff x="6881822" y="3354022"/>
              <a:chExt cx="2867448" cy="944977"/>
            </a:xfrm>
          </p:grpSpPr>
          <p:sp>
            <p:nvSpPr>
              <p:cNvPr id="26" name="TextBox 25"/>
              <p:cNvSpPr txBox="1"/>
              <p:nvPr/>
            </p:nvSpPr>
            <p:spPr>
              <a:xfrm>
                <a:off x="9373463" y="3373446"/>
                <a:ext cx="375807" cy="461665"/>
              </a:xfrm>
              <a:prstGeom prst="rect">
                <a:avLst/>
              </a:prstGeom>
              <a:noFill/>
            </p:spPr>
            <p:txBody>
              <a:bodyPr wrap="square" rtlCol="0">
                <a:spAutoFit/>
              </a:bodyPr>
              <a:lstStyle/>
              <a:p>
                <a:r>
                  <a:rPr lang="en-IN" sz="2400" b="1" dirty="0">
                    <a:solidFill>
                      <a:srgbClr val="FF0000"/>
                    </a:solidFill>
                  </a:rPr>
                  <a:t>a</a:t>
                </a:r>
              </a:p>
            </p:txBody>
          </p:sp>
          <p:sp>
            <p:nvSpPr>
              <p:cNvPr id="27" name="TextBox 26"/>
              <p:cNvSpPr txBox="1"/>
              <p:nvPr/>
            </p:nvSpPr>
            <p:spPr>
              <a:xfrm>
                <a:off x="8988131" y="3373445"/>
                <a:ext cx="375807" cy="461665"/>
              </a:xfrm>
              <a:prstGeom prst="rect">
                <a:avLst/>
              </a:prstGeom>
              <a:noFill/>
            </p:spPr>
            <p:txBody>
              <a:bodyPr wrap="square" rtlCol="0">
                <a:spAutoFit/>
              </a:bodyPr>
              <a:lstStyle/>
              <a:p>
                <a:r>
                  <a:rPr lang="en-IN" sz="2400" b="1" dirty="0">
                    <a:solidFill>
                      <a:srgbClr val="FF0000"/>
                    </a:solidFill>
                  </a:rPr>
                  <a:t>b</a:t>
                </a:r>
              </a:p>
            </p:txBody>
          </p:sp>
          <p:sp>
            <p:nvSpPr>
              <p:cNvPr id="28" name="TextBox 27"/>
              <p:cNvSpPr txBox="1"/>
              <p:nvPr/>
            </p:nvSpPr>
            <p:spPr>
              <a:xfrm>
                <a:off x="8602799" y="3373445"/>
                <a:ext cx="375807" cy="461665"/>
              </a:xfrm>
              <a:prstGeom prst="rect">
                <a:avLst/>
              </a:prstGeom>
              <a:noFill/>
            </p:spPr>
            <p:txBody>
              <a:bodyPr wrap="square" rtlCol="0">
                <a:spAutoFit/>
              </a:bodyPr>
              <a:lstStyle/>
              <a:p>
                <a:r>
                  <a:rPr lang="en-IN" sz="2400" b="1" dirty="0">
                    <a:solidFill>
                      <a:srgbClr val="FF0000"/>
                    </a:solidFill>
                  </a:rPr>
                  <a:t>c</a:t>
                </a:r>
              </a:p>
            </p:txBody>
          </p:sp>
          <p:sp>
            <p:nvSpPr>
              <p:cNvPr id="29" name="TextBox 28"/>
              <p:cNvSpPr txBox="1"/>
              <p:nvPr/>
            </p:nvSpPr>
            <p:spPr>
              <a:xfrm>
                <a:off x="8148203" y="3373445"/>
                <a:ext cx="375807" cy="461665"/>
              </a:xfrm>
              <a:prstGeom prst="rect">
                <a:avLst/>
              </a:prstGeom>
              <a:noFill/>
            </p:spPr>
            <p:txBody>
              <a:bodyPr wrap="square" rtlCol="0">
                <a:spAutoFit/>
              </a:bodyPr>
              <a:lstStyle/>
              <a:p>
                <a:r>
                  <a:rPr lang="en-IN" sz="2400" b="1" dirty="0">
                    <a:solidFill>
                      <a:srgbClr val="FF0000"/>
                    </a:solidFill>
                  </a:rPr>
                  <a:t>d</a:t>
                </a:r>
              </a:p>
            </p:txBody>
          </p:sp>
          <p:sp>
            <p:nvSpPr>
              <p:cNvPr id="30" name="TextBox 29"/>
              <p:cNvSpPr txBox="1"/>
              <p:nvPr/>
            </p:nvSpPr>
            <p:spPr>
              <a:xfrm>
                <a:off x="7724768" y="3373444"/>
                <a:ext cx="375807" cy="461665"/>
              </a:xfrm>
              <a:prstGeom prst="rect">
                <a:avLst/>
              </a:prstGeom>
              <a:noFill/>
            </p:spPr>
            <p:txBody>
              <a:bodyPr wrap="square" rtlCol="0">
                <a:spAutoFit/>
              </a:bodyPr>
              <a:lstStyle/>
              <a:p>
                <a:r>
                  <a:rPr lang="en-IN" sz="2400" b="1" dirty="0">
                    <a:solidFill>
                      <a:srgbClr val="FF0000"/>
                    </a:solidFill>
                  </a:rPr>
                  <a:t>e</a:t>
                </a:r>
              </a:p>
            </p:txBody>
          </p:sp>
          <p:sp>
            <p:nvSpPr>
              <p:cNvPr id="31" name="TextBox 30"/>
              <p:cNvSpPr txBox="1"/>
              <p:nvPr/>
            </p:nvSpPr>
            <p:spPr>
              <a:xfrm>
                <a:off x="7325147" y="3373443"/>
                <a:ext cx="375807" cy="461665"/>
              </a:xfrm>
              <a:prstGeom prst="rect">
                <a:avLst/>
              </a:prstGeom>
              <a:noFill/>
            </p:spPr>
            <p:txBody>
              <a:bodyPr wrap="square" rtlCol="0">
                <a:spAutoFit/>
              </a:bodyPr>
              <a:lstStyle/>
              <a:p>
                <a:r>
                  <a:rPr lang="en-IN" sz="2400" b="1" dirty="0">
                    <a:solidFill>
                      <a:srgbClr val="FF0000"/>
                    </a:solidFill>
                  </a:rPr>
                  <a:t>f</a:t>
                </a:r>
              </a:p>
            </p:txBody>
          </p:sp>
          <p:sp>
            <p:nvSpPr>
              <p:cNvPr id="33" name="TextBox 32"/>
              <p:cNvSpPr txBox="1"/>
              <p:nvPr/>
            </p:nvSpPr>
            <p:spPr>
              <a:xfrm>
                <a:off x="6909945" y="3354022"/>
                <a:ext cx="375807" cy="461665"/>
              </a:xfrm>
              <a:prstGeom prst="rect">
                <a:avLst/>
              </a:prstGeom>
              <a:noFill/>
            </p:spPr>
            <p:txBody>
              <a:bodyPr wrap="square" rtlCol="0">
                <a:spAutoFit/>
              </a:bodyPr>
              <a:lstStyle/>
              <a:p>
                <a:r>
                  <a:rPr lang="en-IN" sz="2400" b="1" dirty="0">
                    <a:solidFill>
                      <a:srgbClr val="FF0000"/>
                    </a:solidFill>
                  </a:rPr>
                  <a:t>g</a:t>
                </a:r>
              </a:p>
            </p:txBody>
          </p:sp>
          <p:sp>
            <p:nvSpPr>
              <p:cNvPr id="34" name="TextBox 33"/>
              <p:cNvSpPr txBox="1"/>
              <p:nvPr/>
            </p:nvSpPr>
            <p:spPr>
              <a:xfrm>
                <a:off x="9363938" y="3837334"/>
                <a:ext cx="375807" cy="461665"/>
              </a:xfrm>
              <a:prstGeom prst="rect">
                <a:avLst/>
              </a:prstGeom>
              <a:noFill/>
            </p:spPr>
            <p:txBody>
              <a:bodyPr wrap="square" rtlCol="0">
                <a:spAutoFit/>
              </a:bodyPr>
              <a:lstStyle/>
              <a:p>
                <a:r>
                  <a:rPr lang="en-IN" sz="2400" b="1" dirty="0"/>
                  <a:t>0</a:t>
                </a:r>
              </a:p>
            </p:txBody>
          </p:sp>
          <p:sp>
            <p:nvSpPr>
              <p:cNvPr id="35" name="TextBox 34"/>
              <p:cNvSpPr txBox="1"/>
              <p:nvPr/>
            </p:nvSpPr>
            <p:spPr>
              <a:xfrm>
                <a:off x="8986388" y="3835108"/>
                <a:ext cx="375807" cy="461665"/>
              </a:xfrm>
              <a:prstGeom prst="rect">
                <a:avLst/>
              </a:prstGeom>
              <a:noFill/>
            </p:spPr>
            <p:txBody>
              <a:bodyPr wrap="square" rtlCol="0">
                <a:spAutoFit/>
              </a:bodyPr>
              <a:lstStyle/>
              <a:p>
                <a:r>
                  <a:rPr lang="en-IN" sz="2400" b="1" dirty="0"/>
                  <a:t>1</a:t>
                </a:r>
              </a:p>
            </p:txBody>
          </p:sp>
          <p:sp>
            <p:nvSpPr>
              <p:cNvPr id="36" name="TextBox 35"/>
              <p:cNvSpPr txBox="1"/>
              <p:nvPr/>
            </p:nvSpPr>
            <p:spPr>
              <a:xfrm>
                <a:off x="8571186" y="3815687"/>
                <a:ext cx="375807" cy="461665"/>
              </a:xfrm>
              <a:prstGeom prst="rect">
                <a:avLst/>
              </a:prstGeom>
              <a:noFill/>
            </p:spPr>
            <p:txBody>
              <a:bodyPr wrap="square" rtlCol="0">
                <a:spAutoFit/>
              </a:bodyPr>
              <a:lstStyle/>
              <a:p>
                <a:r>
                  <a:rPr lang="en-IN" sz="2400" b="1" dirty="0"/>
                  <a:t>1</a:t>
                </a:r>
              </a:p>
            </p:txBody>
          </p:sp>
          <p:sp>
            <p:nvSpPr>
              <p:cNvPr id="37" name="TextBox 36"/>
              <p:cNvSpPr txBox="1"/>
              <p:nvPr/>
            </p:nvSpPr>
            <p:spPr>
              <a:xfrm>
                <a:off x="8215720" y="3815686"/>
                <a:ext cx="375807" cy="461665"/>
              </a:xfrm>
              <a:prstGeom prst="rect">
                <a:avLst/>
              </a:prstGeom>
              <a:noFill/>
            </p:spPr>
            <p:txBody>
              <a:bodyPr wrap="square" rtlCol="0">
                <a:spAutoFit/>
              </a:bodyPr>
              <a:lstStyle/>
              <a:p>
                <a:r>
                  <a:rPr lang="en-IN" sz="2400" b="1" dirty="0"/>
                  <a:t>0</a:t>
                </a:r>
              </a:p>
            </p:txBody>
          </p:sp>
          <p:sp>
            <p:nvSpPr>
              <p:cNvPr id="38" name="TextBox 37"/>
              <p:cNvSpPr txBox="1"/>
              <p:nvPr/>
            </p:nvSpPr>
            <p:spPr>
              <a:xfrm>
                <a:off x="7764358" y="3808858"/>
                <a:ext cx="375807" cy="461665"/>
              </a:xfrm>
              <a:prstGeom prst="rect">
                <a:avLst/>
              </a:prstGeom>
              <a:noFill/>
            </p:spPr>
            <p:txBody>
              <a:bodyPr wrap="square" rtlCol="0">
                <a:spAutoFit/>
              </a:bodyPr>
              <a:lstStyle/>
              <a:p>
                <a:r>
                  <a:rPr lang="en-IN" sz="2400" b="1" dirty="0"/>
                  <a:t>0</a:t>
                </a:r>
              </a:p>
            </p:txBody>
          </p:sp>
          <p:sp>
            <p:nvSpPr>
              <p:cNvPr id="39" name="TextBox 38"/>
              <p:cNvSpPr txBox="1"/>
              <p:nvPr/>
            </p:nvSpPr>
            <p:spPr>
              <a:xfrm>
                <a:off x="7325146" y="3808857"/>
                <a:ext cx="375807" cy="461665"/>
              </a:xfrm>
              <a:prstGeom prst="rect">
                <a:avLst/>
              </a:prstGeom>
              <a:noFill/>
            </p:spPr>
            <p:txBody>
              <a:bodyPr wrap="square" rtlCol="0">
                <a:spAutoFit/>
              </a:bodyPr>
              <a:lstStyle/>
              <a:p>
                <a:r>
                  <a:rPr lang="en-IN" sz="2400" b="1" dirty="0"/>
                  <a:t>0</a:t>
                </a:r>
              </a:p>
            </p:txBody>
          </p:sp>
          <p:sp>
            <p:nvSpPr>
              <p:cNvPr id="40" name="TextBox 39"/>
              <p:cNvSpPr txBox="1"/>
              <p:nvPr/>
            </p:nvSpPr>
            <p:spPr>
              <a:xfrm>
                <a:off x="6881822" y="3830350"/>
                <a:ext cx="375807" cy="461665"/>
              </a:xfrm>
              <a:prstGeom prst="rect">
                <a:avLst/>
              </a:prstGeom>
              <a:noFill/>
            </p:spPr>
            <p:txBody>
              <a:bodyPr wrap="square" rtlCol="0">
                <a:spAutoFit/>
              </a:bodyPr>
              <a:lstStyle/>
              <a:p>
                <a:r>
                  <a:rPr lang="en-IN" sz="2400" b="1" dirty="0"/>
                  <a:t>0</a:t>
                </a:r>
              </a:p>
            </p:txBody>
          </p:sp>
        </p:grpSp>
        <p:sp>
          <p:nvSpPr>
            <p:cNvPr id="42" name="TextBox 41"/>
            <p:cNvSpPr txBox="1"/>
            <p:nvPr/>
          </p:nvSpPr>
          <p:spPr>
            <a:xfrm>
              <a:off x="10158766" y="3871704"/>
              <a:ext cx="523089" cy="461665"/>
            </a:xfrm>
            <a:prstGeom prst="rect">
              <a:avLst/>
            </a:prstGeom>
            <a:noFill/>
          </p:spPr>
          <p:txBody>
            <a:bodyPr wrap="square" rtlCol="0">
              <a:spAutoFit/>
            </a:bodyPr>
            <a:lstStyle/>
            <a:p>
              <a:r>
                <a:rPr lang="en-IN" sz="2400" b="1" dirty="0"/>
                <a:t>06</a:t>
              </a:r>
            </a:p>
          </p:txBody>
        </p:sp>
        <p:sp>
          <p:nvSpPr>
            <p:cNvPr id="43" name="TextBox 42"/>
            <p:cNvSpPr txBox="1"/>
            <p:nvPr/>
          </p:nvSpPr>
          <p:spPr>
            <a:xfrm>
              <a:off x="6073497" y="3450576"/>
              <a:ext cx="570165" cy="461665"/>
            </a:xfrm>
            <a:prstGeom prst="rect">
              <a:avLst/>
            </a:prstGeom>
            <a:noFill/>
          </p:spPr>
          <p:txBody>
            <a:bodyPr wrap="square" rtlCol="0">
              <a:spAutoFit/>
            </a:bodyPr>
            <a:lstStyle/>
            <a:p>
              <a:r>
                <a:rPr lang="en-IN" sz="2400" b="1" dirty="0" err="1">
                  <a:solidFill>
                    <a:srgbClr val="FF0000"/>
                  </a:solidFill>
                </a:rPr>
                <a:t>dp</a:t>
              </a:r>
              <a:endParaRPr lang="en-IN" sz="2400" b="1" dirty="0">
                <a:solidFill>
                  <a:srgbClr val="FF0000"/>
                </a:solidFill>
              </a:endParaRPr>
            </a:p>
          </p:txBody>
        </p:sp>
        <p:sp>
          <p:nvSpPr>
            <p:cNvPr id="45" name="TextBox 44"/>
            <p:cNvSpPr txBox="1"/>
            <p:nvPr/>
          </p:nvSpPr>
          <p:spPr>
            <a:xfrm>
              <a:off x="6176429" y="3900181"/>
              <a:ext cx="375807" cy="461665"/>
            </a:xfrm>
            <a:prstGeom prst="rect">
              <a:avLst/>
            </a:prstGeom>
            <a:noFill/>
          </p:spPr>
          <p:txBody>
            <a:bodyPr wrap="square" rtlCol="0">
              <a:spAutoFit/>
            </a:bodyPr>
            <a:lstStyle/>
            <a:p>
              <a:r>
                <a:rPr lang="en-IN" sz="2400" b="1" dirty="0"/>
                <a:t>0</a:t>
              </a:r>
            </a:p>
          </p:txBody>
        </p:sp>
        <p:sp>
          <p:nvSpPr>
            <p:cNvPr id="46" name="TextBox 45"/>
            <p:cNvSpPr txBox="1"/>
            <p:nvPr/>
          </p:nvSpPr>
          <p:spPr>
            <a:xfrm>
              <a:off x="9651910" y="3871703"/>
              <a:ext cx="375807" cy="461665"/>
            </a:xfrm>
            <a:prstGeom prst="rect">
              <a:avLst/>
            </a:prstGeom>
            <a:noFill/>
          </p:spPr>
          <p:txBody>
            <a:bodyPr wrap="square" rtlCol="0">
              <a:spAutoFit/>
            </a:bodyPr>
            <a:lstStyle/>
            <a:p>
              <a:r>
                <a:rPr lang="en-IN" sz="2400" b="1" dirty="0"/>
                <a:t>=</a:t>
              </a:r>
            </a:p>
          </p:txBody>
        </p:sp>
        <p:sp>
          <p:nvSpPr>
            <p:cNvPr id="47" name="TextBox 46"/>
            <p:cNvSpPr txBox="1"/>
            <p:nvPr/>
          </p:nvSpPr>
          <p:spPr>
            <a:xfrm>
              <a:off x="10964490" y="3858976"/>
              <a:ext cx="523089" cy="461665"/>
            </a:xfrm>
            <a:prstGeom prst="rect">
              <a:avLst/>
            </a:prstGeom>
            <a:noFill/>
          </p:spPr>
          <p:txBody>
            <a:bodyPr wrap="square" rtlCol="0">
              <a:spAutoFit/>
            </a:bodyPr>
            <a:lstStyle/>
            <a:p>
              <a:r>
                <a:rPr lang="en-IN" sz="2400" b="1" dirty="0">
                  <a:solidFill>
                    <a:srgbClr val="FF0000"/>
                  </a:solidFill>
                </a:rPr>
                <a:t>1’</a:t>
              </a:r>
            </a:p>
          </p:txBody>
        </p:sp>
      </p:grpSp>
      <p:sp>
        <p:nvSpPr>
          <p:cNvPr id="54" name="Rectangle 53"/>
          <p:cNvSpPr/>
          <p:nvPr/>
        </p:nvSpPr>
        <p:spPr>
          <a:xfrm>
            <a:off x="4682876" y="824976"/>
            <a:ext cx="2203531" cy="281458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Rectangle 54">
            <a:extLst>
              <a:ext uri="{FF2B5EF4-FFF2-40B4-BE49-F238E27FC236}">
                <a16:creationId xmlns:a16="http://schemas.microsoft.com/office/drawing/2014/main" id="{FFED1259-5FAA-41AE-9AFE-DEFA61C25FF1}"/>
              </a:ext>
            </a:extLst>
          </p:cNvPr>
          <p:cNvSpPr/>
          <p:nvPr/>
        </p:nvSpPr>
        <p:spPr>
          <a:xfrm>
            <a:off x="1140255" y="679083"/>
            <a:ext cx="1794813" cy="298248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graphicFrame>
        <p:nvGraphicFramePr>
          <p:cNvPr id="56" name="Table 5">
            <a:extLst>
              <a:ext uri="{FF2B5EF4-FFF2-40B4-BE49-F238E27FC236}">
                <a16:creationId xmlns:a16="http://schemas.microsoft.com/office/drawing/2014/main" id="{6AB1F553-4EDE-4E33-B8B6-E98A3590C2B0}"/>
              </a:ext>
            </a:extLst>
          </p:cNvPr>
          <p:cNvGraphicFramePr>
            <a:graphicFrameLocks noGrp="1"/>
          </p:cNvGraphicFramePr>
          <p:nvPr>
            <p:extLst>
              <p:ext uri="{D42A27DB-BD31-4B8C-83A1-F6EECF244321}">
                <p14:modId xmlns:p14="http://schemas.microsoft.com/office/powerpoint/2010/main" val="3166626211"/>
              </p:ext>
            </p:extLst>
          </p:nvPr>
        </p:nvGraphicFramePr>
        <p:xfrm>
          <a:off x="2535574" y="686964"/>
          <a:ext cx="399494" cy="2966720"/>
        </p:xfrm>
        <a:graphic>
          <a:graphicData uri="http://schemas.openxmlformats.org/drawingml/2006/table">
            <a:tbl>
              <a:tblPr firstRow="1" bandRow="1"/>
              <a:tblGrid>
                <a:gridCol w="399494">
                  <a:extLst>
                    <a:ext uri="{9D8B030D-6E8A-4147-A177-3AD203B41FA5}">
                      <a16:colId xmlns:a16="http://schemas.microsoft.com/office/drawing/2014/main" val="424362324"/>
                    </a:ext>
                  </a:extLst>
                </a:gridCol>
              </a:tblGrid>
              <a:tr h="370840">
                <a:tc>
                  <a:txBody>
                    <a:bodyPr/>
                    <a:lstStyle/>
                    <a:p>
                      <a:r>
                        <a:rPr lang="en-US" dirty="0" smtClean="0"/>
                        <a:t> </a:t>
                      </a:r>
                      <a:endParaRPr lang="en-IN" dirty="0"/>
                    </a:p>
                  </a:txBody>
                  <a:tcPr/>
                </a:tc>
                <a:extLst>
                  <a:ext uri="{0D108BD9-81ED-4DB2-BD59-A6C34878D82A}">
                    <a16:rowId xmlns:a16="http://schemas.microsoft.com/office/drawing/2014/main" val="290031767"/>
                  </a:ext>
                </a:extLst>
              </a:tr>
              <a:tr h="370840">
                <a:tc>
                  <a:txBody>
                    <a:bodyPr/>
                    <a:lstStyle/>
                    <a:p>
                      <a:r>
                        <a:rPr lang="en-US" dirty="0" smtClean="0"/>
                        <a:t> </a:t>
                      </a:r>
                      <a:endParaRPr lang="en-IN" dirty="0"/>
                    </a:p>
                  </a:txBody>
                  <a:tcPr/>
                </a:tc>
                <a:extLst>
                  <a:ext uri="{0D108BD9-81ED-4DB2-BD59-A6C34878D82A}">
                    <a16:rowId xmlns:a16="http://schemas.microsoft.com/office/drawing/2014/main" val="3284022186"/>
                  </a:ext>
                </a:extLst>
              </a:tr>
              <a:tr h="370840">
                <a:tc>
                  <a:txBody>
                    <a:bodyPr/>
                    <a:lstStyle/>
                    <a:p>
                      <a:r>
                        <a:rPr lang="en-US" dirty="0" smtClean="0"/>
                        <a:t> </a:t>
                      </a:r>
                      <a:endParaRPr lang="en-IN" dirty="0"/>
                    </a:p>
                  </a:txBody>
                  <a:tcPr/>
                </a:tc>
                <a:extLst>
                  <a:ext uri="{0D108BD9-81ED-4DB2-BD59-A6C34878D82A}">
                    <a16:rowId xmlns:a16="http://schemas.microsoft.com/office/drawing/2014/main" val="4019015686"/>
                  </a:ext>
                </a:extLst>
              </a:tr>
              <a:tr h="370840">
                <a:tc>
                  <a:txBody>
                    <a:bodyPr/>
                    <a:lstStyle/>
                    <a:p>
                      <a:r>
                        <a:rPr lang="en-US" dirty="0" smtClean="0"/>
                        <a:t> </a:t>
                      </a:r>
                      <a:endParaRPr lang="en-IN" dirty="0"/>
                    </a:p>
                  </a:txBody>
                  <a:tcPr/>
                </a:tc>
                <a:extLst>
                  <a:ext uri="{0D108BD9-81ED-4DB2-BD59-A6C34878D82A}">
                    <a16:rowId xmlns:a16="http://schemas.microsoft.com/office/drawing/2014/main" val="2802568993"/>
                  </a:ext>
                </a:extLst>
              </a:tr>
              <a:tr h="370840">
                <a:tc>
                  <a:txBody>
                    <a:bodyPr/>
                    <a:lstStyle/>
                    <a:p>
                      <a:r>
                        <a:rPr lang="en-US" dirty="0" smtClean="0"/>
                        <a:t> </a:t>
                      </a:r>
                      <a:endParaRPr lang="en-IN" dirty="0"/>
                    </a:p>
                  </a:txBody>
                  <a:tcPr/>
                </a:tc>
                <a:extLst>
                  <a:ext uri="{0D108BD9-81ED-4DB2-BD59-A6C34878D82A}">
                    <a16:rowId xmlns:a16="http://schemas.microsoft.com/office/drawing/2014/main" val="3873680984"/>
                  </a:ext>
                </a:extLst>
              </a:tr>
              <a:tr h="370840">
                <a:tc>
                  <a:txBody>
                    <a:bodyPr/>
                    <a:lstStyle/>
                    <a:p>
                      <a:r>
                        <a:rPr lang="en-US" dirty="0" smtClean="0"/>
                        <a:t> </a:t>
                      </a:r>
                      <a:endParaRPr lang="en-IN" dirty="0"/>
                    </a:p>
                  </a:txBody>
                  <a:tcPr/>
                </a:tc>
                <a:extLst>
                  <a:ext uri="{0D108BD9-81ED-4DB2-BD59-A6C34878D82A}">
                    <a16:rowId xmlns:a16="http://schemas.microsoft.com/office/drawing/2014/main" val="2315762006"/>
                  </a:ext>
                </a:extLst>
              </a:tr>
              <a:tr h="370840">
                <a:tc>
                  <a:txBody>
                    <a:bodyPr/>
                    <a:lstStyle/>
                    <a:p>
                      <a:r>
                        <a:rPr lang="en-US" dirty="0" smtClean="0"/>
                        <a:t> </a:t>
                      </a:r>
                      <a:endParaRPr lang="en-IN" dirty="0"/>
                    </a:p>
                  </a:txBody>
                  <a:tcPr/>
                </a:tc>
                <a:extLst>
                  <a:ext uri="{0D108BD9-81ED-4DB2-BD59-A6C34878D82A}">
                    <a16:rowId xmlns:a16="http://schemas.microsoft.com/office/drawing/2014/main" val="3392759763"/>
                  </a:ext>
                </a:extLst>
              </a:tr>
              <a:tr h="370840">
                <a:tc>
                  <a:txBody>
                    <a:bodyPr/>
                    <a:lstStyle/>
                    <a:p>
                      <a:r>
                        <a:rPr lang="en-US" dirty="0" smtClean="0"/>
                        <a:t> </a:t>
                      </a:r>
                      <a:endParaRPr lang="en-IN" dirty="0"/>
                    </a:p>
                  </a:txBody>
                  <a:tcPr/>
                </a:tc>
                <a:extLst>
                  <a:ext uri="{0D108BD9-81ED-4DB2-BD59-A6C34878D82A}">
                    <a16:rowId xmlns:a16="http://schemas.microsoft.com/office/drawing/2014/main" val="3769873936"/>
                  </a:ext>
                </a:extLst>
              </a:tr>
            </a:tbl>
          </a:graphicData>
        </a:graphic>
      </p:graphicFrame>
      <p:sp>
        <p:nvSpPr>
          <p:cNvPr id="57" name="TextBox 56">
            <a:extLst>
              <a:ext uri="{FF2B5EF4-FFF2-40B4-BE49-F238E27FC236}">
                <a16:creationId xmlns:a16="http://schemas.microsoft.com/office/drawing/2014/main" id="{62849968-9D17-433B-8046-BDDB49153177}"/>
              </a:ext>
            </a:extLst>
          </p:cNvPr>
          <p:cNvSpPr txBox="1"/>
          <p:nvPr/>
        </p:nvSpPr>
        <p:spPr>
          <a:xfrm>
            <a:off x="1229542" y="2009506"/>
            <a:ext cx="848787" cy="369332"/>
          </a:xfrm>
          <a:prstGeom prst="rect">
            <a:avLst/>
          </a:prstGeom>
          <a:noFill/>
        </p:spPr>
        <p:txBody>
          <a:bodyPr wrap="square">
            <a:spAutoFit/>
          </a:bodyPr>
          <a:lstStyle/>
          <a:p>
            <a:r>
              <a:rPr lang="en-US" sz="1800" b="1" dirty="0" smtClean="0">
                <a:solidFill>
                  <a:schemeClr val="tx1"/>
                </a:solidFill>
              </a:rPr>
              <a:t>Port B</a:t>
            </a:r>
            <a:endParaRPr lang="en-US" sz="1800" b="1" dirty="0">
              <a:solidFill>
                <a:schemeClr val="tx1"/>
              </a:solidFill>
            </a:endParaRPr>
          </a:p>
        </p:txBody>
      </p:sp>
      <p:sp>
        <p:nvSpPr>
          <p:cNvPr id="58" name="TextBox 57">
            <a:extLst>
              <a:ext uri="{FF2B5EF4-FFF2-40B4-BE49-F238E27FC236}">
                <a16:creationId xmlns:a16="http://schemas.microsoft.com/office/drawing/2014/main" id="{6C332F12-F4D9-4763-BA9E-D5C5CEDE5103}"/>
              </a:ext>
            </a:extLst>
          </p:cNvPr>
          <p:cNvSpPr txBox="1"/>
          <p:nvPr/>
        </p:nvSpPr>
        <p:spPr>
          <a:xfrm>
            <a:off x="2037661" y="675564"/>
            <a:ext cx="489033" cy="369332"/>
          </a:xfrm>
          <a:prstGeom prst="rect">
            <a:avLst/>
          </a:prstGeom>
          <a:noFill/>
        </p:spPr>
        <p:txBody>
          <a:bodyPr wrap="square">
            <a:spAutoFit/>
          </a:bodyPr>
          <a:lstStyle/>
          <a:p>
            <a:r>
              <a:rPr lang="en-US" sz="1800" b="1" dirty="0" smtClean="0">
                <a:solidFill>
                  <a:srgbClr val="FF0000"/>
                </a:solidFill>
              </a:rPr>
              <a:t>D0</a:t>
            </a:r>
            <a:endParaRPr lang="en-IN" dirty="0">
              <a:solidFill>
                <a:srgbClr val="FF0000"/>
              </a:solidFill>
            </a:endParaRPr>
          </a:p>
        </p:txBody>
      </p:sp>
      <p:sp>
        <p:nvSpPr>
          <p:cNvPr id="59" name="TextBox 58">
            <a:extLst>
              <a:ext uri="{FF2B5EF4-FFF2-40B4-BE49-F238E27FC236}">
                <a16:creationId xmlns:a16="http://schemas.microsoft.com/office/drawing/2014/main" id="{AF0173C7-1911-4E16-B340-F3284BBE0545}"/>
              </a:ext>
            </a:extLst>
          </p:cNvPr>
          <p:cNvSpPr txBox="1"/>
          <p:nvPr/>
        </p:nvSpPr>
        <p:spPr>
          <a:xfrm>
            <a:off x="2032728" y="1078455"/>
            <a:ext cx="489033" cy="369332"/>
          </a:xfrm>
          <a:prstGeom prst="rect">
            <a:avLst/>
          </a:prstGeom>
          <a:noFill/>
        </p:spPr>
        <p:txBody>
          <a:bodyPr wrap="square">
            <a:spAutoFit/>
          </a:bodyPr>
          <a:lstStyle/>
          <a:p>
            <a:r>
              <a:rPr lang="en-US" sz="1800" b="1" dirty="0" smtClean="0">
                <a:solidFill>
                  <a:srgbClr val="FF0000"/>
                </a:solidFill>
              </a:rPr>
              <a:t>D1</a:t>
            </a:r>
            <a:endParaRPr lang="en-IN" dirty="0">
              <a:solidFill>
                <a:srgbClr val="FF0000"/>
              </a:solidFill>
            </a:endParaRPr>
          </a:p>
        </p:txBody>
      </p:sp>
      <p:sp>
        <p:nvSpPr>
          <p:cNvPr id="60" name="TextBox 59">
            <a:extLst>
              <a:ext uri="{FF2B5EF4-FFF2-40B4-BE49-F238E27FC236}">
                <a16:creationId xmlns:a16="http://schemas.microsoft.com/office/drawing/2014/main" id="{C8FC7C6A-1ADD-48D5-A68C-FAD83BCC4D0A}"/>
              </a:ext>
            </a:extLst>
          </p:cNvPr>
          <p:cNvSpPr txBox="1"/>
          <p:nvPr/>
        </p:nvSpPr>
        <p:spPr>
          <a:xfrm>
            <a:off x="2020580" y="1442217"/>
            <a:ext cx="501181" cy="369332"/>
          </a:xfrm>
          <a:prstGeom prst="rect">
            <a:avLst/>
          </a:prstGeom>
          <a:noFill/>
        </p:spPr>
        <p:txBody>
          <a:bodyPr wrap="square">
            <a:spAutoFit/>
          </a:bodyPr>
          <a:lstStyle/>
          <a:p>
            <a:r>
              <a:rPr lang="en-US" sz="1800" b="1" dirty="0" smtClean="0">
                <a:solidFill>
                  <a:srgbClr val="FF0000"/>
                </a:solidFill>
              </a:rPr>
              <a:t>D2</a:t>
            </a:r>
            <a:endParaRPr lang="en-IN" dirty="0">
              <a:solidFill>
                <a:srgbClr val="FF0000"/>
              </a:solidFill>
            </a:endParaRPr>
          </a:p>
        </p:txBody>
      </p:sp>
      <p:sp>
        <p:nvSpPr>
          <p:cNvPr id="61" name="TextBox 60">
            <a:extLst>
              <a:ext uri="{FF2B5EF4-FFF2-40B4-BE49-F238E27FC236}">
                <a16:creationId xmlns:a16="http://schemas.microsoft.com/office/drawing/2014/main" id="{093871BC-832E-4116-AC30-79F70754C680}"/>
              </a:ext>
            </a:extLst>
          </p:cNvPr>
          <p:cNvSpPr txBox="1"/>
          <p:nvPr/>
        </p:nvSpPr>
        <p:spPr>
          <a:xfrm>
            <a:off x="2071280" y="1839277"/>
            <a:ext cx="568702" cy="369332"/>
          </a:xfrm>
          <a:prstGeom prst="rect">
            <a:avLst/>
          </a:prstGeom>
          <a:noFill/>
        </p:spPr>
        <p:txBody>
          <a:bodyPr wrap="square">
            <a:spAutoFit/>
          </a:bodyPr>
          <a:lstStyle/>
          <a:p>
            <a:r>
              <a:rPr lang="en-US" sz="1800" b="1" dirty="0" smtClean="0">
                <a:solidFill>
                  <a:srgbClr val="FF0000"/>
                </a:solidFill>
              </a:rPr>
              <a:t>D3</a:t>
            </a:r>
            <a:endParaRPr lang="en-IN" dirty="0">
              <a:solidFill>
                <a:srgbClr val="FF0000"/>
              </a:solidFill>
            </a:endParaRPr>
          </a:p>
        </p:txBody>
      </p:sp>
      <p:sp>
        <p:nvSpPr>
          <p:cNvPr id="62" name="TextBox 61">
            <a:extLst>
              <a:ext uri="{FF2B5EF4-FFF2-40B4-BE49-F238E27FC236}">
                <a16:creationId xmlns:a16="http://schemas.microsoft.com/office/drawing/2014/main" id="{BDF96BE2-0B90-40FC-8E19-42D416FFE355}"/>
              </a:ext>
            </a:extLst>
          </p:cNvPr>
          <p:cNvSpPr txBox="1"/>
          <p:nvPr/>
        </p:nvSpPr>
        <p:spPr>
          <a:xfrm>
            <a:off x="2078329" y="2201122"/>
            <a:ext cx="607254" cy="369332"/>
          </a:xfrm>
          <a:prstGeom prst="rect">
            <a:avLst/>
          </a:prstGeom>
          <a:noFill/>
        </p:spPr>
        <p:txBody>
          <a:bodyPr wrap="square">
            <a:spAutoFit/>
          </a:bodyPr>
          <a:lstStyle/>
          <a:p>
            <a:r>
              <a:rPr lang="en-US" sz="1800" b="1" dirty="0" smtClean="0">
                <a:solidFill>
                  <a:srgbClr val="FF0000"/>
                </a:solidFill>
              </a:rPr>
              <a:t>D4</a:t>
            </a:r>
            <a:endParaRPr lang="en-IN" dirty="0">
              <a:solidFill>
                <a:srgbClr val="FF0000"/>
              </a:solidFill>
            </a:endParaRPr>
          </a:p>
        </p:txBody>
      </p:sp>
      <p:sp>
        <p:nvSpPr>
          <p:cNvPr id="63" name="TextBox 62">
            <a:extLst>
              <a:ext uri="{FF2B5EF4-FFF2-40B4-BE49-F238E27FC236}">
                <a16:creationId xmlns:a16="http://schemas.microsoft.com/office/drawing/2014/main" id="{B5292A66-C055-4B13-989F-F2E8812C6AC7}"/>
              </a:ext>
            </a:extLst>
          </p:cNvPr>
          <p:cNvSpPr txBox="1"/>
          <p:nvPr/>
        </p:nvSpPr>
        <p:spPr>
          <a:xfrm>
            <a:off x="2032728" y="3284352"/>
            <a:ext cx="607254" cy="369332"/>
          </a:xfrm>
          <a:prstGeom prst="rect">
            <a:avLst/>
          </a:prstGeom>
          <a:noFill/>
        </p:spPr>
        <p:txBody>
          <a:bodyPr wrap="square">
            <a:spAutoFit/>
          </a:bodyPr>
          <a:lstStyle/>
          <a:p>
            <a:r>
              <a:rPr lang="en-US" sz="1800" b="1" dirty="0" smtClean="0">
                <a:solidFill>
                  <a:srgbClr val="FF0000"/>
                </a:solidFill>
              </a:rPr>
              <a:t>D7</a:t>
            </a:r>
            <a:endParaRPr lang="en-IN" dirty="0">
              <a:solidFill>
                <a:srgbClr val="FF0000"/>
              </a:solidFill>
            </a:endParaRPr>
          </a:p>
        </p:txBody>
      </p:sp>
      <p:sp>
        <p:nvSpPr>
          <p:cNvPr id="64" name="TextBox 63">
            <a:extLst>
              <a:ext uri="{FF2B5EF4-FFF2-40B4-BE49-F238E27FC236}">
                <a16:creationId xmlns:a16="http://schemas.microsoft.com/office/drawing/2014/main" id="{367FE774-7C05-4B36-A693-A9B7C91E4B19}"/>
              </a:ext>
            </a:extLst>
          </p:cNvPr>
          <p:cNvSpPr txBox="1"/>
          <p:nvPr/>
        </p:nvSpPr>
        <p:spPr>
          <a:xfrm>
            <a:off x="2052004" y="2567384"/>
            <a:ext cx="607254" cy="369332"/>
          </a:xfrm>
          <a:prstGeom prst="rect">
            <a:avLst/>
          </a:prstGeom>
          <a:noFill/>
        </p:spPr>
        <p:txBody>
          <a:bodyPr wrap="square">
            <a:spAutoFit/>
          </a:bodyPr>
          <a:lstStyle/>
          <a:p>
            <a:r>
              <a:rPr lang="en-US" sz="1800" b="1" dirty="0" smtClean="0">
                <a:solidFill>
                  <a:srgbClr val="FF0000"/>
                </a:solidFill>
              </a:rPr>
              <a:t>D5</a:t>
            </a:r>
            <a:endParaRPr lang="en-IN" dirty="0">
              <a:solidFill>
                <a:srgbClr val="FF0000"/>
              </a:solidFill>
            </a:endParaRPr>
          </a:p>
        </p:txBody>
      </p:sp>
      <p:sp>
        <p:nvSpPr>
          <p:cNvPr id="65" name="TextBox 64">
            <a:extLst>
              <a:ext uri="{FF2B5EF4-FFF2-40B4-BE49-F238E27FC236}">
                <a16:creationId xmlns:a16="http://schemas.microsoft.com/office/drawing/2014/main" id="{6604890D-8A4A-42E8-906F-3713D51420F4}"/>
              </a:ext>
            </a:extLst>
          </p:cNvPr>
          <p:cNvSpPr txBox="1"/>
          <p:nvPr/>
        </p:nvSpPr>
        <p:spPr>
          <a:xfrm>
            <a:off x="2052004" y="2923977"/>
            <a:ext cx="607254" cy="369332"/>
          </a:xfrm>
          <a:prstGeom prst="rect">
            <a:avLst/>
          </a:prstGeom>
          <a:noFill/>
        </p:spPr>
        <p:txBody>
          <a:bodyPr wrap="square">
            <a:spAutoFit/>
          </a:bodyPr>
          <a:lstStyle/>
          <a:p>
            <a:r>
              <a:rPr lang="en-US" sz="1800" b="1" dirty="0" smtClean="0">
                <a:solidFill>
                  <a:srgbClr val="FF0000"/>
                </a:solidFill>
              </a:rPr>
              <a:t>D6</a:t>
            </a:r>
            <a:endParaRPr lang="en-IN" dirty="0">
              <a:solidFill>
                <a:srgbClr val="FF0000"/>
              </a:solidFill>
            </a:endParaRPr>
          </a:p>
        </p:txBody>
      </p:sp>
      <p:cxnSp>
        <p:nvCxnSpPr>
          <p:cNvPr id="66" name="Straight Arrow Connector 65">
            <a:extLst>
              <a:ext uri="{FF2B5EF4-FFF2-40B4-BE49-F238E27FC236}">
                <a16:creationId xmlns:a16="http://schemas.microsoft.com/office/drawing/2014/main" id="{9BE61314-FD18-4689-BE3D-3803D9865B2E}"/>
              </a:ext>
            </a:extLst>
          </p:cNvPr>
          <p:cNvCxnSpPr>
            <a:cxnSpLocks/>
          </p:cNvCxnSpPr>
          <p:nvPr/>
        </p:nvCxnSpPr>
        <p:spPr>
          <a:xfrm flipV="1">
            <a:off x="2935068" y="911691"/>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BE61314-FD18-4689-BE3D-3803D9865B2E}"/>
              </a:ext>
            </a:extLst>
          </p:cNvPr>
          <p:cNvCxnSpPr>
            <a:cxnSpLocks/>
          </p:cNvCxnSpPr>
          <p:nvPr/>
        </p:nvCxnSpPr>
        <p:spPr>
          <a:xfrm flipV="1">
            <a:off x="2935068" y="1269000"/>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BE61314-FD18-4689-BE3D-3803D9865B2E}"/>
              </a:ext>
            </a:extLst>
          </p:cNvPr>
          <p:cNvCxnSpPr>
            <a:cxnSpLocks/>
          </p:cNvCxnSpPr>
          <p:nvPr/>
        </p:nvCxnSpPr>
        <p:spPr>
          <a:xfrm flipV="1">
            <a:off x="2935068" y="1627762"/>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BE61314-FD18-4689-BE3D-3803D9865B2E}"/>
              </a:ext>
            </a:extLst>
          </p:cNvPr>
          <p:cNvCxnSpPr>
            <a:cxnSpLocks/>
          </p:cNvCxnSpPr>
          <p:nvPr/>
        </p:nvCxnSpPr>
        <p:spPr>
          <a:xfrm flipV="1">
            <a:off x="2935068" y="2012345"/>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BE61314-FD18-4689-BE3D-3803D9865B2E}"/>
              </a:ext>
            </a:extLst>
          </p:cNvPr>
          <p:cNvCxnSpPr>
            <a:cxnSpLocks/>
          </p:cNvCxnSpPr>
          <p:nvPr/>
        </p:nvCxnSpPr>
        <p:spPr>
          <a:xfrm flipV="1">
            <a:off x="2935068" y="2369654"/>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BE61314-FD18-4689-BE3D-3803D9865B2E}"/>
              </a:ext>
            </a:extLst>
          </p:cNvPr>
          <p:cNvCxnSpPr>
            <a:cxnSpLocks/>
          </p:cNvCxnSpPr>
          <p:nvPr/>
        </p:nvCxnSpPr>
        <p:spPr>
          <a:xfrm flipV="1">
            <a:off x="2935068" y="2728416"/>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BE61314-FD18-4689-BE3D-3803D9865B2E}"/>
              </a:ext>
            </a:extLst>
          </p:cNvPr>
          <p:cNvCxnSpPr>
            <a:cxnSpLocks/>
          </p:cNvCxnSpPr>
          <p:nvPr/>
        </p:nvCxnSpPr>
        <p:spPr>
          <a:xfrm flipV="1">
            <a:off x="2935068" y="3102448"/>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BE61314-FD18-4689-BE3D-3803D9865B2E}"/>
              </a:ext>
            </a:extLst>
          </p:cNvPr>
          <p:cNvCxnSpPr>
            <a:cxnSpLocks/>
          </p:cNvCxnSpPr>
          <p:nvPr/>
        </p:nvCxnSpPr>
        <p:spPr>
          <a:xfrm flipV="1">
            <a:off x="2935068" y="3459757"/>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752177" y="665019"/>
            <a:ext cx="375807" cy="461665"/>
          </a:xfrm>
          <a:prstGeom prst="rect">
            <a:avLst/>
          </a:prstGeom>
          <a:noFill/>
        </p:spPr>
        <p:txBody>
          <a:bodyPr wrap="square" rtlCol="0">
            <a:spAutoFit/>
          </a:bodyPr>
          <a:lstStyle/>
          <a:p>
            <a:r>
              <a:rPr lang="en-IN" sz="2400" b="1" dirty="0">
                <a:solidFill>
                  <a:srgbClr val="FF0000"/>
                </a:solidFill>
              </a:rPr>
              <a:t>a</a:t>
            </a:r>
          </a:p>
        </p:txBody>
      </p:sp>
      <p:sp>
        <p:nvSpPr>
          <p:cNvPr id="83" name="TextBox 82"/>
          <p:cNvSpPr txBox="1"/>
          <p:nvPr/>
        </p:nvSpPr>
        <p:spPr>
          <a:xfrm>
            <a:off x="3752177" y="1062160"/>
            <a:ext cx="375807" cy="461665"/>
          </a:xfrm>
          <a:prstGeom prst="rect">
            <a:avLst/>
          </a:prstGeom>
          <a:noFill/>
        </p:spPr>
        <p:txBody>
          <a:bodyPr wrap="square" rtlCol="0">
            <a:spAutoFit/>
          </a:bodyPr>
          <a:lstStyle/>
          <a:p>
            <a:r>
              <a:rPr lang="en-IN" sz="2400" b="1" dirty="0">
                <a:solidFill>
                  <a:srgbClr val="FF0000"/>
                </a:solidFill>
              </a:rPr>
              <a:t>b</a:t>
            </a:r>
          </a:p>
        </p:txBody>
      </p:sp>
      <p:sp>
        <p:nvSpPr>
          <p:cNvPr id="84" name="TextBox 83"/>
          <p:cNvSpPr txBox="1"/>
          <p:nvPr/>
        </p:nvSpPr>
        <p:spPr>
          <a:xfrm>
            <a:off x="3752176" y="1374319"/>
            <a:ext cx="375807" cy="461665"/>
          </a:xfrm>
          <a:prstGeom prst="rect">
            <a:avLst/>
          </a:prstGeom>
          <a:noFill/>
        </p:spPr>
        <p:txBody>
          <a:bodyPr wrap="square" rtlCol="0">
            <a:spAutoFit/>
          </a:bodyPr>
          <a:lstStyle/>
          <a:p>
            <a:r>
              <a:rPr lang="en-IN" sz="2400" b="1" dirty="0">
                <a:solidFill>
                  <a:srgbClr val="FF0000"/>
                </a:solidFill>
              </a:rPr>
              <a:t>c</a:t>
            </a:r>
          </a:p>
        </p:txBody>
      </p:sp>
      <p:sp>
        <p:nvSpPr>
          <p:cNvPr id="85" name="TextBox 84"/>
          <p:cNvSpPr txBox="1"/>
          <p:nvPr/>
        </p:nvSpPr>
        <p:spPr>
          <a:xfrm>
            <a:off x="3752175" y="1784695"/>
            <a:ext cx="375807" cy="461665"/>
          </a:xfrm>
          <a:prstGeom prst="rect">
            <a:avLst/>
          </a:prstGeom>
          <a:noFill/>
        </p:spPr>
        <p:txBody>
          <a:bodyPr wrap="square" rtlCol="0">
            <a:spAutoFit/>
          </a:bodyPr>
          <a:lstStyle/>
          <a:p>
            <a:r>
              <a:rPr lang="en-IN" sz="2400" b="1" dirty="0">
                <a:solidFill>
                  <a:srgbClr val="FF0000"/>
                </a:solidFill>
              </a:rPr>
              <a:t>d</a:t>
            </a:r>
          </a:p>
        </p:txBody>
      </p:sp>
      <p:sp>
        <p:nvSpPr>
          <p:cNvPr id="86" name="TextBox 85"/>
          <p:cNvSpPr txBox="1"/>
          <p:nvPr/>
        </p:nvSpPr>
        <p:spPr>
          <a:xfrm>
            <a:off x="3752174" y="2148005"/>
            <a:ext cx="375807" cy="461665"/>
          </a:xfrm>
          <a:prstGeom prst="rect">
            <a:avLst/>
          </a:prstGeom>
          <a:noFill/>
        </p:spPr>
        <p:txBody>
          <a:bodyPr wrap="square" rtlCol="0">
            <a:spAutoFit/>
          </a:bodyPr>
          <a:lstStyle/>
          <a:p>
            <a:r>
              <a:rPr lang="en-IN" sz="2400" b="1" dirty="0" smtClean="0">
                <a:solidFill>
                  <a:srgbClr val="FF0000"/>
                </a:solidFill>
              </a:rPr>
              <a:t>e</a:t>
            </a:r>
            <a:endParaRPr lang="en-IN" sz="2400" b="1" dirty="0">
              <a:solidFill>
                <a:srgbClr val="FF0000"/>
              </a:solidFill>
            </a:endParaRPr>
          </a:p>
        </p:txBody>
      </p:sp>
      <p:sp>
        <p:nvSpPr>
          <p:cNvPr id="87" name="TextBox 86"/>
          <p:cNvSpPr txBox="1"/>
          <p:nvPr/>
        </p:nvSpPr>
        <p:spPr>
          <a:xfrm>
            <a:off x="3752177" y="2497584"/>
            <a:ext cx="375807" cy="461665"/>
          </a:xfrm>
          <a:prstGeom prst="rect">
            <a:avLst/>
          </a:prstGeom>
          <a:noFill/>
        </p:spPr>
        <p:txBody>
          <a:bodyPr wrap="square" rtlCol="0">
            <a:spAutoFit/>
          </a:bodyPr>
          <a:lstStyle/>
          <a:p>
            <a:r>
              <a:rPr lang="en-IN" sz="2400" b="1" dirty="0" smtClean="0">
                <a:solidFill>
                  <a:srgbClr val="FF0000"/>
                </a:solidFill>
              </a:rPr>
              <a:t>f</a:t>
            </a:r>
            <a:endParaRPr lang="en-IN" sz="2400" b="1" dirty="0">
              <a:solidFill>
                <a:srgbClr val="FF0000"/>
              </a:solidFill>
            </a:endParaRPr>
          </a:p>
        </p:txBody>
      </p:sp>
      <p:sp>
        <p:nvSpPr>
          <p:cNvPr id="88" name="TextBox 87"/>
          <p:cNvSpPr txBox="1"/>
          <p:nvPr/>
        </p:nvSpPr>
        <p:spPr>
          <a:xfrm>
            <a:off x="3752173" y="2876500"/>
            <a:ext cx="375807" cy="461665"/>
          </a:xfrm>
          <a:prstGeom prst="rect">
            <a:avLst/>
          </a:prstGeom>
          <a:noFill/>
        </p:spPr>
        <p:txBody>
          <a:bodyPr wrap="square" rtlCol="0">
            <a:spAutoFit/>
          </a:bodyPr>
          <a:lstStyle/>
          <a:p>
            <a:r>
              <a:rPr lang="en-IN" sz="2400" b="1" dirty="0" smtClean="0">
                <a:solidFill>
                  <a:srgbClr val="FF0000"/>
                </a:solidFill>
              </a:rPr>
              <a:t>g</a:t>
            </a:r>
            <a:endParaRPr lang="en-IN" sz="2400" b="1" dirty="0">
              <a:solidFill>
                <a:srgbClr val="FF0000"/>
              </a:solidFill>
            </a:endParaRPr>
          </a:p>
        </p:txBody>
      </p:sp>
      <p:sp>
        <p:nvSpPr>
          <p:cNvPr id="89" name="TextBox 88"/>
          <p:cNvSpPr txBox="1"/>
          <p:nvPr/>
        </p:nvSpPr>
        <p:spPr>
          <a:xfrm>
            <a:off x="3739478" y="3252305"/>
            <a:ext cx="530597" cy="461665"/>
          </a:xfrm>
          <a:prstGeom prst="rect">
            <a:avLst/>
          </a:prstGeom>
          <a:noFill/>
        </p:spPr>
        <p:txBody>
          <a:bodyPr wrap="square" rtlCol="0">
            <a:spAutoFit/>
          </a:bodyPr>
          <a:lstStyle/>
          <a:p>
            <a:r>
              <a:rPr lang="en-IN" sz="2400" b="1" dirty="0" err="1" smtClean="0">
                <a:solidFill>
                  <a:srgbClr val="FF0000"/>
                </a:solidFill>
              </a:rPr>
              <a:t>dp</a:t>
            </a:r>
            <a:endParaRPr lang="en-IN" sz="2400" b="1" dirty="0">
              <a:solidFill>
                <a:srgbClr val="FF0000"/>
              </a:solidFill>
            </a:endParaRPr>
          </a:p>
        </p:txBody>
      </p:sp>
      <p:sp>
        <p:nvSpPr>
          <p:cNvPr id="90" name="Rectangle 89"/>
          <p:cNvSpPr/>
          <p:nvPr/>
        </p:nvSpPr>
        <p:spPr>
          <a:xfrm>
            <a:off x="2698338" y="4679454"/>
            <a:ext cx="1468216" cy="1323439"/>
          </a:xfrm>
          <a:prstGeom prst="rect">
            <a:avLst/>
          </a:prstGeom>
        </p:spPr>
        <p:txBody>
          <a:bodyPr wrap="square">
            <a:spAutoFit/>
          </a:bodyPr>
          <a:lstStyle/>
          <a:p>
            <a:r>
              <a:rPr lang="en-US" sz="1600" dirty="0" smtClean="0"/>
              <a:t>MOV  AL, 92H</a:t>
            </a:r>
          </a:p>
          <a:p>
            <a:r>
              <a:rPr lang="en-US" sz="1600" dirty="0" smtClean="0"/>
              <a:t>OUT 86H, AL</a:t>
            </a:r>
          </a:p>
          <a:p>
            <a:r>
              <a:rPr lang="en-US" sz="1600" dirty="0" smtClean="0"/>
              <a:t>MOV AL, 06H</a:t>
            </a:r>
          </a:p>
          <a:p>
            <a:r>
              <a:rPr lang="en-US" sz="1600" dirty="0" smtClean="0"/>
              <a:t>OUT 80 H ,AL</a:t>
            </a:r>
          </a:p>
          <a:p>
            <a:endParaRPr lang="en-US" sz="1600" dirty="0" smtClean="0"/>
          </a:p>
        </p:txBody>
      </p:sp>
      <p:sp>
        <p:nvSpPr>
          <p:cNvPr id="74" name="TextBox 73"/>
          <p:cNvSpPr txBox="1"/>
          <p:nvPr/>
        </p:nvSpPr>
        <p:spPr>
          <a:xfrm>
            <a:off x="8729682" y="6006693"/>
            <a:ext cx="375807" cy="461665"/>
          </a:xfrm>
          <a:prstGeom prst="rect">
            <a:avLst/>
          </a:prstGeom>
          <a:noFill/>
        </p:spPr>
        <p:txBody>
          <a:bodyPr wrap="square" rtlCol="0">
            <a:spAutoFit/>
          </a:bodyPr>
          <a:lstStyle/>
          <a:p>
            <a:r>
              <a:rPr lang="en-IN" sz="2400" b="1" dirty="0"/>
              <a:t>0</a:t>
            </a:r>
          </a:p>
        </p:txBody>
      </p:sp>
      <p:sp>
        <p:nvSpPr>
          <p:cNvPr id="75" name="TextBox 74"/>
          <p:cNvSpPr txBox="1"/>
          <p:nvPr/>
        </p:nvSpPr>
        <p:spPr>
          <a:xfrm>
            <a:off x="8352132" y="6004467"/>
            <a:ext cx="375807" cy="461665"/>
          </a:xfrm>
          <a:prstGeom prst="rect">
            <a:avLst/>
          </a:prstGeom>
          <a:noFill/>
        </p:spPr>
        <p:txBody>
          <a:bodyPr wrap="square" rtlCol="0">
            <a:spAutoFit/>
          </a:bodyPr>
          <a:lstStyle/>
          <a:p>
            <a:r>
              <a:rPr lang="en-IN" sz="2400" b="1" dirty="0"/>
              <a:t>1</a:t>
            </a:r>
          </a:p>
        </p:txBody>
      </p:sp>
      <p:sp>
        <p:nvSpPr>
          <p:cNvPr id="76" name="TextBox 75"/>
          <p:cNvSpPr txBox="1"/>
          <p:nvPr/>
        </p:nvSpPr>
        <p:spPr>
          <a:xfrm>
            <a:off x="7936930" y="5985046"/>
            <a:ext cx="375807" cy="461665"/>
          </a:xfrm>
          <a:prstGeom prst="rect">
            <a:avLst/>
          </a:prstGeom>
          <a:noFill/>
        </p:spPr>
        <p:txBody>
          <a:bodyPr wrap="square" rtlCol="0">
            <a:spAutoFit/>
          </a:bodyPr>
          <a:lstStyle/>
          <a:p>
            <a:r>
              <a:rPr lang="en-IN" sz="2400" b="1" dirty="0" smtClean="0"/>
              <a:t>0</a:t>
            </a:r>
            <a:endParaRPr lang="en-IN" sz="2400" b="1" dirty="0"/>
          </a:p>
        </p:txBody>
      </p:sp>
      <p:sp>
        <p:nvSpPr>
          <p:cNvPr id="77" name="TextBox 76"/>
          <p:cNvSpPr txBox="1"/>
          <p:nvPr/>
        </p:nvSpPr>
        <p:spPr>
          <a:xfrm>
            <a:off x="7581464" y="5985045"/>
            <a:ext cx="375807" cy="461665"/>
          </a:xfrm>
          <a:prstGeom prst="rect">
            <a:avLst/>
          </a:prstGeom>
          <a:noFill/>
        </p:spPr>
        <p:txBody>
          <a:bodyPr wrap="square" rtlCol="0">
            <a:spAutoFit/>
          </a:bodyPr>
          <a:lstStyle/>
          <a:p>
            <a:r>
              <a:rPr lang="en-IN" sz="2400" b="1" dirty="0"/>
              <a:t>0</a:t>
            </a:r>
          </a:p>
        </p:txBody>
      </p:sp>
      <p:sp>
        <p:nvSpPr>
          <p:cNvPr id="78" name="TextBox 77"/>
          <p:cNvSpPr txBox="1"/>
          <p:nvPr/>
        </p:nvSpPr>
        <p:spPr>
          <a:xfrm>
            <a:off x="7130102" y="5978217"/>
            <a:ext cx="375807" cy="461665"/>
          </a:xfrm>
          <a:prstGeom prst="rect">
            <a:avLst/>
          </a:prstGeom>
          <a:noFill/>
        </p:spPr>
        <p:txBody>
          <a:bodyPr wrap="square" rtlCol="0">
            <a:spAutoFit/>
          </a:bodyPr>
          <a:lstStyle/>
          <a:p>
            <a:r>
              <a:rPr lang="en-IN" sz="2400" b="1" dirty="0" smtClean="0"/>
              <a:t>1</a:t>
            </a:r>
            <a:endParaRPr lang="en-IN" sz="2400" b="1" dirty="0"/>
          </a:p>
        </p:txBody>
      </p:sp>
      <p:sp>
        <p:nvSpPr>
          <p:cNvPr id="79" name="TextBox 78"/>
          <p:cNvSpPr txBox="1"/>
          <p:nvPr/>
        </p:nvSpPr>
        <p:spPr>
          <a:xfrm>
            <a:off x="6690890" y="5978216"/>
            <a:ext cx="375807" cy="461665"/>
          </a:xfrm>
          <a:prstGeom prst="rect">
            <a:avLst/>
          </a:prstGeom>
          <a:noFill/>
        </p:spPr>
        <p:txBody>
          <a:bodyPr wrap="square" rtlCol="0">
            <a:spAutoFit/>
          </a:bodyPr>
          <a:lstStyle/>
          <a:p>
            <a:r>
              <a:rPr lang="en-IN" sz="2400" b="1" dirty="0" smtClean="0"/>
              <a:t>0</a:t>
            </a:r>
            <a:endParaRPr lang="en-IN" sz="2400" b="1" dirty="0"/>
          </a:p>
        </p:txBody>
      </p:sp>
      <p:sp>
        <p:nvSpPr>
          <p:cNvPr id="80" name="TextBox 79"/>
          <p:cNvSpPr txBox="1"/>
          <p:nvPr/>
        </p:nvSpPr>
        <p:spPr>
          <a:xfrm>
            <a:off x="6247566" y="5999709"/>
            <a:ext cx="375807" cy="461665"/>
          </a:xfrm>
          <a:prstGeom prst="rect">
            <a:avLst/>
          </a:prstGeom>
          <a:noFill/>
        </p:spPr>
        <p:txBody>
          <a:bodyPr wrap="square" rtlCol="0">
            <a:spAutoFit/>
          </a:bodyPr>
          <a:lstStyle/>
          <a:p>
            <a:r>
              <a:rPr lang="en-IN" sz="2400" b="1" dirty="0" smtClean="0"/>
              <a:t>0</a:t>
            </a:r>
            <a:endParaRPr lang="en-IN" sz="2400" b="1" dirty="0"/>
          </a:p>
        </p:txBody>
      </p:sp>
      <p:sp>
        <p:nvSpPr>
          <p:cNvPr id="81" name="TextBox 80"/>
          <p:cNvSpPr txBox="1"/>
          <p:nvPr/>
        </p:nvSpPr>
        <p:spPr>
          <a:xfrm>
            <a:off x="5784642" y="6006692"/>
            <a:ext cx="375807" cy="461665"/>
          </a:xfrm>
          <a:prstGeom prst="rect">
            <a:avLst/>
          </a:prstGeom>
          <a:noFill/>
        </p:spPr>
        <p:txBody>
          <a:bodyPr wrap="square" rtlCol="0">
            <a:spAutoFit/>
          </a:bodyPr>
          <a:lstStyle/>
          <a:p>
            <a:r>
              <a:rPr lang="en-IN" sz="2400" b="1" dirty="0" smtClean="0"/>
              <a:t>1</a:t>
            </a:r>
            <a:endParaRPr lang="en-IN" sz="2400" b="1" dirty="0"/>
          </a:p>
        </p:txBody>
      </p:sp>
    </p:spTree>
    <p:extLst>
      <p:ext uri="{BB962C8B-B14F-4D97-AF65-F5344CB8AC3E}">
        <p14:creationId xmlns:p14="http://schemas.microsoft.com/office/powerpoint/2010/main" val="102352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fade">
                                      <p:cBhvr>
                                        <p:cTn id="24" dur="500"/>
                                        <p:tgtEl>
                                          <p:spTgt spid="6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fade">
                                      <p:cBhvr>
                                        <p:cTn id="30" dur="500"/>
                                        <p:tgtEl>
                                          <p:spTgt spid="6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fade">
                                      <p:cBhvr>
                                        <p:cTn id="33" dur="500"/>
                                        <p:tgtEl>
                                          <p:spTgt spid="6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0"/>
                                        </p:tgtEl>
                                        <p:attrNameLst>
                                          <p:attrName>style.visibility</p:attrName>
                                        </p:attrNameLst>
                                      </p:cBhvr>
                                      <p:to>
                                        <p:strVal val="visible"/>
                                      </p:to>
                                    </p:set>
                                    <p:animEffect transition="in" filter="fade">
                                      <p:cBhvr>
                                        <p:cTn id="3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P spid="63" grpId="0"/>
      <p:bldP spid="64" grpId="0"/>
      <p:bldP spid="65" grpId="0"/>
      <p:bldP spid="9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42A217-6F69-418C-9F3E-C3AEF638D87C}"/>
              </a:ext>
            </a:extLst>
          </p:cNvPr>
          <p:cNvSpPr/>
          <p:nvPr/>
        </p:nvSpPr>
        <p:spPr>
          <a:xfrm>
            <a:off x="5289444" y="452876"/>
            <a:ext cx="1296304" cy="255172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FF0000"/>
              </a:solidFill>
            </a:endParaRPr>
          </a:p>
        </p:txBody>
      </p:sp>
      <p:sp>
        <p:nvSpPr>
          <p:cNvPr id="5" name="Rectangle 4"/>
          <p:cNvSpPr/>
          <p:nvPr/>
        </p:nvSpPr>
        <p:spPr>
          <a:xfrm>
            <a:off x="5430887" y="83544"/>
            <a:ext cx="1013418" cy="369332"/>
          </a:xfrm>
          <a:prstGeom prst="rect">
            <a:avLst/>
          </a:prstGeom>
        </p:spPr>
        <p:txBody>
          <a:bodyPr wrap="none">
            <a:spAutoFit/>
          </a:bodyPr>
          <a:lstStyle/>
          <a:p>
            <a:pPr algn="ctr"/>
            <a:r>
              <a:rPr lang="en-US" b="1" dirty="0">
                <a:solidFill>
                  <a:srgbClr val="FF0000"/>
                </a:solidFill>
              </a:rPr>
              <a:t>8255 PPI</a:t>
            </a:r>
          </a:p>
        </p:txBody>
      </p:sp>
      <p:sp>
        <p:nvSpPr>
          <p:cNvPr id="6" name="Rectangle 5"/>
          <p:cNvSpPr/>
          <p:nvPr/>
        </p:nvSpPr>
        <p:spPr>
          <a:xfrm>
            <a:off x="6081228" y="617020"/>
            <a:ext cx="504520" cy="369332"/>
          </a:xfrm>
          <a:prstGeom prst="rect">
            <a:avLst/>
          </a:prstGeom>
        </p:spPr>
        <p:txBody>
          <a:bodyPr wrap="square">
            <a:spAutoFit/>
          </a:bodyPr>
          <a:lstStyle/>
          <a:p>
            <a:pPr algn="ctr"/>
            <a:r>
              <a:rPr lang="en-US" b="1" dirty="0" smtClean="0">
                <a:solidFill>
                  <a:srgbClr val="FF0000"/>
                </a:solidFill>
              </a:rPr>
              <a:t>PA</a:t>
            </a:r>
            <a:endParaRPr lang="en-US" b="1" dirty="0">
              <a:solidFill>
                <a:srgbClr val="FF0000"/>
              </a:solidFill>
            </a:endParaRPr>
          </a:p>
        </p:txBody>
      </p:sp>
      <p:sp>
        <p:nvSpPr>
          <p:cNvPr id="7" name="Rectangle 6"/>
          <p:cNvSpPr/>
          <p:nvPr/>
        </p:nvSpPr>
        <p:spPr>
          <a:xfrm>
            <a:off x="6079720" y="1484293"/>
            <a:ext cx="504520" cy="369332"/>
          </a:xfrm>
          <a:prstGeom prst="rect">
            <a:avLst/>
          </a:prstGeom>
        </p:spPr>
        <p:txBody>
          <a:bodyPr wrap="square">
            <a:spAutoFit/>
          </a:bodyPr>
          <a:lstStyle/>
          <a:p>
            <a:pPr algn="ctr"/>
            <a:r>
              <a:rPr lang="en-US" b="1" dirty="0" smtClean="0">
                <a:solidFill>
                  <a:srgbClr val="FF0000"/>
                </a:solidFill>
              </a:rPr>
              <a:t>PB</a:t>
            </a:r>
            <a:endParaRPr lang="en-US" b="1" dirty="0">
              <a:solidFill>
                <a:srgbClr val="FF0000"/>
              </a:solidFill>
            </a:endParaRPr>
          </a:p>
        </p:txBody>
      </p:sp>
      <p:sp>
        <p:nvSpPr>
          <p:cNvPr id="8" name="Rectangle 7"/>
          <p:cNvSpPr/>
          <p:nvPr/>
        </p:nvSpPr>
        <p:spPr>
          <a:xfrm>
            <a:off x="6079720" y="2285850"/>
            <a:ext cx="504520" cy="369332"/>
          </a:xfrm>
          <a:prstGeom prst="rect">
            <a:avLst/>
          </a:prstGeom>
        </p:spPr>
        <p:txBody>
          <a:bodyPr wrap="square">
            <a:spAutoFit/>
          </a:bodyPr>
          <a:lstStyle/>
          <a:p>
            <a:pPr algn="ctr"/>
            <a:r>
              <a:rPr lang="en-US" b="1" dirty="0" smtClean="0">
                <a:solidFill>
                  <a:srgbClr val="FF0000"/>
                </a:solidFill>
              </a:rPr>
              <a:t>PC</a:t>
            </a:r>
            <a:endParaRPr lang="en-US" b="1" dirty="0">
              <a:solidFill>
                <a:srgbClr val="FF0000"/>
              </a:solidFill>
            </a:endParaRPr>
          </a:p>
        </p:txBody>
      </p:sp>
      <p:sp>
        <p:nvSpPr>
          <p:cNvPr id="9" name="Rectangle 8"/>
          <p:cNvSpPr/>
          <p:nvPr/>
        </p:nvSpPr>
        <p:spPr>
          <a:xfrm>
            <a:off x="5085879" y="2083150"/>
            <a:ext cx="934165" cy="369332"/>
          </a:xfrm>
          <a:prstGeom prst="rect">
            <a:avLst/>
          </a:prstGeom>
        </p:spPr>
        <p:txBody>
          <a:bodyPr wrap="square">
            <a:spAutoFit/>
          </a:bodyPr>
          <a:lstStyle/>
          <a:p>
            <a:pPr algn="ctr"/>
            <a:r>
              <a:rPr lang="en-US" b="1" dirty="0" smtClean="0">
                <a:solidFill>
                  <a:srgbClr val="FF0000"/>
                </a:solidFill>
              </a:rPr>
              <a:t>CWR</a:t>
            </a:r>
            <a:endParaRPr lang="en-US" b="1" dirty="0">
              <a:solidFill>
                <a:srgbClr val="FF0000"/>
              </a:solidFill>
            </a:endParaRPr>
          </a:p>
        </p:txBody>
      </p:sp>
      <p:sp>
        <p:nvSpPr>
          <p:cNvPr id="10" name="Left-Right Arrow 9"/>
          <p:cNvSpPr/>
          <p:nvPr/>
        </p:nvSpPr>
        <p:spPr>
          <a:xfrm>
            <a:off x="4149534" y="562303"/>
            <a:ext cx="1139910" cy="301925"/>
          </a:xfrm>
          <a:prstGeom prst="lef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1" name="Rectangle 10"/>
          <p:cNvSpPr/>
          <p:nvPr/>
        </p:nvSpPr>
        <p:spPr>
          <a:xfrm>
            <a:off x="4253207" y="223749"/>
            <a:ext cx="932563" cy="338554"/>
          </a:xfrm>
          <a:prstGeom prst="rect">
            <a:avLst/>
          </a:prstGeom>
        </p:spPr>
        <p:txBody>
          <a:bodyPr wrap="none">
            <a:spAutoFit/>
          </a:bodyPr>
          <a:lstStyle/>
          <a:p>
            <a:r>
              <a:rPr lang="en-US" sz="1600" b="1" dirty="0" smtClean="0">
                <a:solidFill>
                  <a:srgbClr val="FF0000"/>
                </a:solidFill>
              </a:rPr>
              <a:t>Data bus</a:t>
            </a:r>
            <a:endParaRPr lang="en-IN" sz="1600" dirty="0"/>
          </a:p>
        </p:txBody>
      </p:sp>
      <p:graphicFrame>
        <p:nvGraphicFramePr>
          <p:cNvPr id="12" name="Table 11"/>
          <p:cNvGraphicFramePr>
            <a:graphicFrameLocks noGrp="1"/>
          </p:cNvGraphicFramePr>
          <p:nvPr>
            <p:extLst>
              <p:ext uri="{D42A27DB-BD31-4B8C-83A1-F6EECF244321}">
                <p14:modId xmlns:p14="http://schemas.microsoft.com/office/powerpoint/2010/main" val="3090336070"/>
              </p:ext>
            </p:extLst>
          </p:nvPr>
        </p:nvGraphicFramePr>
        <p:xfrm>
          <a:off x="8030393" y="4433126"/>
          <a:ext cx="2723661" cy="1854200"/>
        </p:xfrm>
        <a:graphic>
          <a:graphicData uri="http://schemas.openxmlformats.org/drawingml/2006/table">
            <a:tbl>
              <a:tblPr firstRow="1" bandRow="1"/>
              <a:tblGrid>
                <a:gridCol w="907887">
                  <a:extLst>
                    <a:ext uri="{9D8B030D-6E8A-4147-A177-3AD203B41FA5}">
                      <a16:colId xmlns:a16="http://schemas.microsoft.com/office/drawing/2014/main" val="20000"/>
                    </a:ext>
                  </a:extLst>
                </a:gridCol>
                <a:gridCol w="907887">
                  <a:extLst>
                    <a:ext uri="{9D8B030D-6E8A-4147-A177-3AD203B41FA5}">
                      <a16:colId xmlns:a16="http://schemas.microsoft.com/office/drawing/2014/main" val="20001"/>
                    </a:ext>
                  </a:extLst>
                </a:gridCol>
                <a:gridCol w="907887">
                  <a:extLst>
                    <a:ext uri="{9D8B030D-6E8A-4147-A177-3AD203B41FA5}">
                      <a16:colId xmlns:a16="http://schemas.microsoft.com/office/drawing/2014/main" val="20002"/>
                    </a:ext>
                  </a:extLst>
                </a:gridCol>
              </a:tblGrid>
              <a:tr h="370840">
                <a:tc>
                  <a:txBody>
                    <a:bodyPr/>
                    <a:lstStyle/>
                    <a:p>
                      <a:pPr algn="ctr"/>
                      <a:r>
                        <a:rPr lang="en-US" b="1" baseline="0" dirty="0" smtClean="0"/>
                        <a:t>A0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A1</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a:t>
                      </a:r>
                      <a:endParaRPr lang="en-IN" b="1" dirty="0" smtClean="0"/>
                    </a:p>
                  </a:txBody>
                  <a:tcPr/>
                </a:tc>
                <a:extLst>
                  <a:ext uri="{0D108BD9-81ED-4DB2-BD59-A6C34878D82A}">
                    <a16:rowId xmlns:a16="http://schemas.microsoft.com/office/drawing/2014/main" val="10000"/>
                  </a:ext>
                </a:extLst>
              </a:tr>
              <a:tr h="370840">
                <a:tc>
                  <a:txBody>
                    <a:bodyPr/>
                    <a:lstStyle/>
                    <a:p>
                      <a:pPr algn="ctr"/>
                      <a:r>
                        <a:rPr lang="en-US" b="1" baseline="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0</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 A</a:t>
                      </a:r>
                      <a:endParaRPr lang="en-IN" b="1" dirty="0" smtClean="0"/>
                    </a:p>
                  </a:txBody>
                  <a:tcPr/>
                </a:tc>
                <a:extLst>
                  <a:ext uri="{0D108BD9-81ED-4DB2-BD59-A6C34878D82A}">
                    <a16:rowId xmlns:a16="http://schemas.microsoft.com/office/drawing/2014/main" val="10001"/>
                  </a:ext>
                </a:extLst>
              </a:tr>
              <a:tr h="370840">
                <a:tc>
                  <a:txBody>
                    <a:bodyPr/>
                    <a:lstStyle/>
                    <a:p>
                      <a:pPr algn="ctr"/>
                      <a:r>
                        <a:rPr lang="en-US" b="1" baseline="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1</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 B</a:t>
                      </a:r>
                      <a:endParaRPr lang="en-IN" b="1" dirty="0" smtClean="0"/>
                    </a:p>
                  </a:txBody>
                  <a:tcPr/>
                </a:tc>
                <a:extLst>
                  <a:ext uri="{0D108BD9-81ED-4DB2-BD59-A6C34878D82A}">
                    <a16:rowId xmlns:a16="http://schemas.microsoft.com/office/drawing/2014/main" val="10002"/>
                  </a:ext>
                </a:extLst>
              </a:tr>
              <a:tr h="370840">
                <a:tc>
                  <a:txBody>
                    <a:bodyPr/>
                    <a:lstStyle/>
                    <a:p>
                      <a:pPr algn="ctr"/>
                      <a:r>
                        <a:rPr lang="en-US" b="1" baseline="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0</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 C</a:t>
                      </a:r>
                      <a:endParaRPr lang="en-IN" b="1" dirty="0" smtClean="0"/>
                    </a:p>
                  </a:txBody>
                  <a:tcPr/>
                </a:tc>
                <a:extLst>
                  <a:ext uri="{0D108BD9-81ED-4DB2-BD59-A6C34878D82A}">
                    <a16:rowId xmlns:a16="http://schemas.microsoft.com/office/drawing/2014/main" val="10003"/>
                  </a:ext>
                </a:extLst>
              </a:tr>
              <a:tr h="370840">
                <a:tc>
                  <a:txBody>
                    <a:bodyPr/>
                    <a:lstStyle/>
                    <a:p>
                      <a:pPr algn="ctr"/>
                      <a:r>
                        <a:rPr lang="en-US" b="1" baseline="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1</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CWR</a:t>
                      </a:r>
                      <a:endParaRPr lang="en-IN" b="1" dirty="0" smtClean="0"/>
                    </a:p>
                  </a:txBody>
                  <a:tcPr/>
                </a:tc>
                <a:extLst>
                  <a:ext uri="{0D108BD9-81ED-4DB2-BD59-A6C34878D82A}">
                    <a16:rowId xmlns:a16="http://schemas.microsoft.com/office/drawing/2014/main" val="10004"/>
                  </a:ext>
                </a:extLst>
              </a:tr>
            </a:tbl>
          </a:graphicData>
        </a:graphic>
      </p:graphicFrame>
      <p:sp>
        <p:nvSpPr>
          <p:cNvPr id="13" name="Rectangle 12"/>
          <p:cNvSpPr/>
          <p:nvPr/>
        </p:nvSpPr>
        <p:spPr>
          <a:xfrm>
            <a:off x="5202947" y="1261217"/>
            <a:ext cx="504520" cy="646331"/>
          </a:xfrm>
          <a:prstGeom prst="rect">
            <a:avLst/>
          </a:prstGeom>
        </p:spPr>
        <p:txBody>
          <a:bodyPr wrap="square">
            <a:spAutoFit/>
          </a:bodyPr>
          <a:lstStyle/>
          <a:p>
            <a:pPr algn="ctr"/>
            <a:r>
              <a:rPr lang="en-US" b="1" dirty="0" smtClean="0">
                <a:solidFill>
                  <a:srgbClr val="FF0000"/>
                </a:solidFill>
              </a:rPr>
              <a:t>A1</a:t>
            </a:r>
          </a:p>
          <a:p>
            <a:pPr algn="ctr"/>
            <a:r>
              <a:rPr lang="en-US" b="1" dirty="0" smtClean="0">
                <a:solidFill>
                  <a:srgbClr val="FF0000"/>
                </a:solidFill>
              </a:rPr>
              <a:t>A0</a:t>
            </a:r>
            <a:endParaRPr lang="en-US" b="1" dirty="0">
              <a:solidFill>
                <a:srgbClr val="FF0000"/>
              </a:solidFill>
            </a:endParaRPr>
          </a:p>
        </p:txBody>
      </p:sp>
      <p:cxnSp>
        <p:nvCxnSpPr>
          <p:cNvPr id="14" name="Straight Arrow Connector 13">
            <a:extLst>
              <a:ext uri="{FF2B5EF4-FFF2-40B4-BE49-F238E27FC236}">
                <a16:creationId xmlns:a16="http://schemas.microsoft.com/office/drawing/2014/main" id="{66ADD321-EA10-4977-BFC9-12D33C945B2A}"/>
              </a:ext>
            </a:extLst>
          </p:cNvPr>
          <p:cNvCxnSpPr>
            <a:cxnSpLocks/>
          </p:cNvCxnSpPr>
          <p:nvPr/>
        </p:nvCxnSpPr>
        <p:spPr>
          <a:xfrm>
            <a:off x="4748388" y="1484293"/>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ADD321-EA10-4977-BFC9-12D33C945B2A}"/>
              </a:ext>
            </a:extLst>
          </p:cNvPr>
          <p:cNvCxnSpPr>
            <a:cxnSpLocks/>
          </p:cNvCxnSpPr>
          <p:nvPr/>
        </p:nvCxnSpPr>
        <p:spPr>
          <a:xfrm>
            <a:off x="4748388" y="1728737"/>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243868" y="1261217"/>
            <a:ext cx="504520" cy="646331"/>
          </a:xfrm>
          <a:prstGeom prst="rect">
            <a:avLst/>
          </a:prstGeom>
        </p:spPr>
        <p:txBody>
          <a:bodyPr wrap="square">
            <a:spAutoFit/>
          </a:bodyPr>
          <a:lstStyle/>
          <a:p>
            <a:pPr algn="ctr"/>
            <a:r>
              <a:rPr lang="en-US" b="1" dirty="0" smtClean="0">
                <a:solidFill>
                  <a:srgbClr val="FF0000"/>
                </a:solidFill>
              </a:rPr>
              <a:t>A2</a:t>
            </a:r>
          </a:p>
          <a:p>
            <a:pPr algn="ctr"/>
            <a:r>
              <a:rPr lang="en-US" b="1" dirty="0" smtClean="0">
                <a:solidFill>
                  <a:srgbClr val="FF0000"/>
                </a:solidFill>
              </a:rPr>
              <a:t>A1</a:t>
            </a:r>
            <a:endParaRPr lang="en-US" b="1" dirty="0">
              <a:solidFill>
                <a:srgbClr val="FF0000"/>
              </a:solidFill>
            </a:endParaRPr>
          </a:p>
        </p:txBody>
      </p:sp>
      <p:sp>
        <p:nvSpPr>
          <p:cNvPr id="18" name="Oval 17"/>
          <p:cNvSpPr/>
          <p:nvPr/>
        </p:nvSpPr>
        <p:spPr>
          <a:xfrm>
            <a:off x="5866383" y="3004598"/>
            <a:ext cx="71213" cy="1211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Connector 22"/>
          <p:cNvCxnSpPr/>
          <p:nvPr/>
        </p:nvCxnSpPr>
        <p:spPr>
          <a:xfrm flipH="1">
            <a:off x="5901989" y="3125744"/>
            <a:ext cx="1" cy="4617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8529" y="3587471"/>
            <a:ext cx="18734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714649" y="3285689"/>
            <a:ext cx="2" cy="528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3714649" y="3285689"/>
            <a:ext cx="313880" cy="301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14649" y="3587471"/>
            <a:ext cx="313880" cy="2263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081137" y="3436580"/>
            <a:ext cx="6335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081139" y="3700639"/>
            <a:ext cx="6335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3081137" y="2427282"/>
            <a:ext cx="2" cy="10092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520171" y="2427282"/>
            <a:ext cx="5609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893676" y="1021562"/>
            <a:ext cx="1766012" cy="3411564"/>
            <a:chOff x="8685788" y="3324453"/>
            <a:chExt cx="1766012" cy="3411564"/>
          </a:xfrm>
        </p:grpSpPr>
        <p:sp>
          <p:nvSpPr>
            <p:cNvPr id="46" name="Rectangle 45"/>
            <p:cNvSpPr/>
            <p:nvPr/>
          </p:nvSpPr>
          <p:spPr>
            <a:xfrm>
              <a:off x="8701693" y="4067246"/>
              <a:ext cx="1496291" cy="242237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74138  </a:t>
              </a:r>
            </a:p>
            <a:p>
              <a:pPr algn="ctr"/>
              <a:r>
                <a:rPr lang="en-IN" sz="1400" dirty="0" smtClean="0">
                  <a:solidFill>
                    <a:schemeClr val="tx1"/>
                  </a:solidFill>
                </a:rPr>
                <a:t>3:8</a:t>
              </a:r>
            </a:p>
            <a:p>
              <a:pPr algn="ctr"/>
              <a:r>
                <a:rPr lang="en-IN" sz="1400" dirty="0" smtClean="0">
                  <a:solidFill>
                    <a:schemeClr val="tx1"/>
                  </a:solidFill>
                </a:rPr>
                <a:t> decoder</a:t>
              </a:r>
              <a:endParaRPr lang="en-IN" sz="1400" dirty="0">
                <a:solidFill>
                  <a:schemeClr val="tx1"/>
                </a:solidFill>
              </a:endParaRPr>
            </a:p>
          </p:txBody>
        </p:sp>
        <p:sp>
          <p:nvSpPr>
            <p:cNvPr id="47" name="TextBox 46"/>
            <p:cNvSpPr txBox="1"/>
            <p:nvPr/>
          </p:nvSpPr>
          <p:spPr>
            <a:xfrm>
              <a:off x="8685789" y="4249529"/>
              <a:ext cx="598273" cy="307777"/>
            </a:xfrm>
            <a:prstGeom prst="rect">
              <a:avLst/>
            </a:prstGeom>
            <a:noFill/>
          </p:spPr>
          <p:txBody>
            <a:bodyPr wrap="square" rtlCol="0">
              <a:spAutoFit/>
            </a:bodyPr>
            <a:lstStyle/>
            <a:p>
              <a:r>
                <a:rPr lang="en-IN" sz="1400" b="1" dirty="0" smtClean="0">
                  <a:solidFill>
                    <a:srgbClr val="FF0000"/>
                  </a:solidFill>
                </a:rPr>
                <a:t> </a:t>
              </a:r>
              <a:r>
                <a:rPr lang="en-IN" sz="1400" b="1" dirty="0" smtClean="0"/>
                <a:t>C</a:t>
              </a:r>
              <a:endParaRPr lang="en-IN" sz="1400" b="1" dirty="0"/>
            </a:p>
          </p:txBody>
        </p:sp>
        <p:sp>
          <p:nvSpPr>
            <p:cNvPr id="48" name="TextBox 47"/>
            <p:cNvSpPr txBox="1"/>
            <p:nvPr/>
          </p:nvSpPr>
          <p:spPr>
            <a:xfrm>
              <a:off x="8697030" y="4870321"/>
              <a:ext cx="598273" cy="307777"/>
            </a:xfrm>
            <a:prstGeom prst="rect">
              <a:avLst/>
            </a:prstGeom>
            <a:noFill/>
          </p:spPr>
          <p:txBody>
            <a:bodyPr wrap="square" rtlCol="0">
              <a:spAutoFit/>
            </a:bodyPr>
            <a:lstStyle/>
            <a:p>
              <a:r>
                <a:rPr lang="en-IN" sz="1400" b="1" dirty="0" smtClean="0"/>
                <a:t>B</a:t>
              </a:r>
              <a:endParaRPr lang="en-IN" sz="1400" b="1" dirty="0"/>
            </a:p>
          </p:txBody>
        </p:sp>
        <p:sp>
          <p:nvSpPr>
            <p:cNvPr id="49" name="TextBox 48"/>
            <p:cNvSpPr txBox="1"/>
            <p:nvPr/>
          </p:nvSpPr>
          <p:spPr>
            <a:xfrm>
              <a:off x="8685788" y="5656881"/>
              <a:ext cx="598273" cy="307777"/>
            </a:xfrm>
            <a:prstGeom prst="rect">
              <a:avLst/>
            </a:prstGeom>
            <a:noFill/>
          </p:spPr>
          <p:txBody>
            <a:bodyPr wrap="square" rtlCol="0">
              <a:spAutoFit/>
            </a:bodyPr>
            <a:lstStyle/>
            <a:p>
              <a:r>
                <a:rPr lang="en-IN" sz="1400" b="1" dirty="0" smtClean="0"/>
                <a:t>A</a:t>
              </a:r>
              <a:endParaRPr lang="en-IN" sz="1400" b="1" dirty="0"/>
            </a:p>
          </p:txBody>
        </p:sp>
        <p:sp>
          <p:nvSpPr>
            <p:cNvPr id="50" name="Oval 49"/>
            <p:cNvSpPr/>
            <p:nvPr/>
          </p:nvSpPr>
          <p:spPr>
            <a:xfrm>
              <a:off x="10197983" y="4151994"/>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p:cNvSpPr/>
            <p:nvPr/>
          </p:nvSpPr>
          <p:spPr>
            <a:xfrm>
              <a:off x="10197983" y="4674512"/>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p:cNvSpPr/>
            <p:nvPr/>
          </p:nvSpPr>
          <p:spPr>
            <a:xfrm>
              <a:off x="10213888" y="4930714"/>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p:cNvSpPr/>
            <p:nvPr/>
          </p:nvSpPr>
          <p:spPr>
            <a:xfrm>
              <a:off x="10213888" y="5219562"/>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p:cNvSpPr/>
            <p:nvPr/>
          </p:nvSpPr>
          <p:spPr>
            <a:xfrm>
              <a:off x="9158034" y="4034085"/>
              <a:ext cx="449162" cy="369332"/>
            </a:xfrm>
            <a:prstGeom prst="rect">
              <a:avLst/>
            </a:prstGeom>
          </p:spPr>
          <p:txBody>
            <a:bodyPr wrap="none">
              <a:spAutoFit/>
            </a:bodyPr>
            <a:lstStyle/>
            <a:p>
              <a:r>
                <a:rPr lang="en-IN" b="1" dirty="0" smtClean="0"/>
                <a:t>G1</a:t>
              </a:r>
              <a:endParaRPr lang="en-IN" b="1" dirty="0"/>
            </a:p>
          </p:txBody>
        </p:sp>
        <p:cxnSp>
          <p:nvCxnSpPr>
            <p:cNvPr id="56" name="Straight Connector 55"/>
            <p:cNvCxnSpPr/>
            <p:nvPr/>
          </p:nvCxnSpPr>
          <p:spPr>
            <a:xfrm flipV="1">
              <a:off x="9390770" y="3649929"/>
              <a:ext cx="0" cy="4165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9156065" y="3324453"/>
              <a:ext cx="1052739" cy="369332"/>
            </a:xfrm>
            <a:prstGeom prst="rect">
              <a:avLst/>
            </a:prstGeom>
          </p:spPr>
          <p:txBody>
            <a:bodyPr wrap="square">
              <a:spAutoFit/>
            </a:bodyPr>
            <a:lstStyle/>
            <a:p>
              <a:r>
                <a:rPr lang="en-IN" b="1" dirty="0" smtClean="0"/>
                <a:t>VCC</a:t>
              </a:r>
              <a:endParaRPr lang="en-IN" b="1" dirty="0"/>
            </a:p>
          </p:txBody>
        </p:sp>
        <p:sp>
          <p:nvSpPr>
            <p:cNvPr id="58" name="Rectangle 57"/>
            <p:cNvSpPr/>
            <p:nvPr/>
          </p:nvSpPr>
          <p:spPr>
            <a:xfrm>
              <a:off x="8846140" y="6099713"/>
              <a:ext cx="664627" cy="369332"/>
            </a:xfrm>
            <a:prstGeom prst="rect">
              <a:avLst/>
            </a:prstGeom>
          </p:spPr>
          <p:txBody>
            <a:bodyPr wrap="square">
              <a:spAutoFit/>
            </a:bodyPr>
            <a:lstStyle/>
            <a:p>
              <a:r>
                <a:rPr lang="en-IN" b="1" dirty="0" smtClean="0"/>
                <a:t>G2A</a:t>
              </a:r>
              <a:endParaRPr lang="en-IN" b="1" dirty="0"/>
            </a:p>
          </p:txBody>
        </p:sp>
        <p:sp>
          <p:nvSpPr>
            <p:cNvPr id="59" name="Rectangle 58"/>
            <p:cNvSpPr/>
            <p:nvPr/>
          </p:nvSpPr>
          <p:spPr>
            <a:xfrm>
              <a:off x="9510767" y="6099713"/>
              <a:ext cx="664627" cy="369332"/>
            </a:xfrm>
            <a:prstGeom prst="rect">
              <a:avLst/>
            </a:prstGeom>
          </p:spPr>
          <p:txBody>
            <a:bodyPr wrap="square">
              <a:spAutoFit/>
            </a:bodyPr>
            <a:lstStyle/>
            <a:p>
              <a:r>
                <a:rPr lang="en-IN" b="1" dirty="0" smtClean="0"/>
                <a:t>G2B</a:t>
              </a:r>
              <a:endParaRPr lang="en-IN" b="1" dirty="0"/>
            </a:p>
          </p:txBody>
        </p:sp>
        <p:cxnSp>
          <p:nvCxnSpPr>
            <p:cNvPr id="60" name="Straight Connector 59"/>
            <p:cNvCxnSpPr/>
            <p:nvPr/>
          </p:nvCxnSpPr>
          <p:spPr>
            <a:xfrm>
              <a:off x="8996166" y="6139223"/>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9661933" y="6139223"/>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837252" y="6607749"/>
              <a:ext cx="446809" cy="219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8807811" y="6607749"/>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9020825" y="6629723"/>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9131661" y="6614675"/>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9091829" y="6489624"/>
              <a:ext cx="1732" cy="14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572093" y="6602963"/>
              <a:ext cx="446809" cy="219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9542652" y="6602963"/>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9755666" y="6624937"/>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9866502" y="6609889"/>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flipV="1">
              <a:off x="9826670" y="6484838"/>
              <a:ext cx="1732" cy="14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8924595" y="6602963"/>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9630975" y="6614675"/>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9846412" y="4068536"/>
              <a:ext cx="598273" cy="307777"/>
              <a:chOff x="4169889" y="1457698"/>
              <a:chExt cx="598273" cy="307777"/>
            </a:xfrm>
          </p:grpSpPr>
          <p:sp>
            <p:nvSpPr>
              <p:cNvPr id="75" name="TextBox 74"/>
              <p:cNvSpPr txBox="1"/>
              <p:nvPr/>
            </p:nvSpPr>
            <p:spPr>
              <a:xfrm>
                <a:off x="4169889" y="1457698"/>
                <a:ext cx="598273" cy="307777"/>
              </a:xfrm>
              <a:prstGeom prst="rect">
                <a:avLst/>
              </a:prstGeom>
              <a:noFill/>
            </p:spPr>
            <p:txBody>
              <a:bodyPr wrap="square" rtlCol="0">
                <a:spAutoFit/>
              </a:bodyPr>
              <a:lstStyle/>
              <a:p>
                <a:r>
                  <a:rPr lang="en-IN" sz="1400" b="1" dirty="0" smtClean="0"/>
                  <a:t>Y0</a:t>
                </a:r>
                <a:endParaRPr lang="en-IN" sz="1400" b="1" dirty="0"/>
              </a:p>
            </p:txBody>
          </p:sp>
          <p:cxnSp>
            <p:nvCxnSpPr>
              <p:cNvPr id="76" name="Straight Connector 75"/>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9853527" y="4355341"/>
              <a:ext cx="598273" cy="307777"/>
              <a:chOff x="4169889" y="1457698"/>
              <a:chExt cx="598273" cy="307777"/>
            </a:xfrm>
          </p:grpSpPr>
          <p:sp>
            <p:nvSpPr>
              <p:cNvPr id="78" name="TextBox 77"/>
              <p:cNvSpPr txBox="1"/>
              <p:nvPr/>
            </p:nvSpPr>
            <p:spPr>
              <a:xfrm>
                <a:off x="4169889" y="1457698"/>
                <a:ext cx="598273" cy="307777"/>
              </a:xfrm>
              <a:prstGeom prst="rect">
                <a:avLst/>
              </a:prstGeom>
              <a:noFill/>
            </p:spPr>
            <p:txBody>
              <a:bodyPr wrap="square" rtlCol="0">
                <a:spAutoFit/>
              </a:bodyPr>
              <a:lstStyle/>
              <a:p>
                <a:r>
                  <a:rPr lang="en-IN" sz="1400" b="1" dirty="0" smtClean="0"/>
                  <a:t>Y1</a:t>
                </a:r>
                <a:endParaRPr lang="en-IN" sz="1400" b="1" dirty="0"/>
              </a:p>
            </p:txBody>
          </p:sp>
          <p:cxnSp>
            <p:nvCxnSpPr>
              <p:cNvPr id="79" name="Straight Connector 78"/>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9830224" y="4631946"/>
              <a:ext cx="598273" cy="307777"/>
              <a:chOff x="4169889" y="1457698"/>
              <a:chExt cx="598273" cy="307777"/>
            </a:xfrm>
          </p:grpSpPr>
          <p:sp>
            <p:nvSpPr>
              <p:cNvPr id="81" name="TextBox 80"/>
              <p:cNvSpPr txBox="1"/>
              <p:nvPr/>
            </p:nvSpPr>
            <p:spPr>
              <a:xfrm>
                <a:off x="4169889" y="1457698"/>
                <a:ext cx="598273" cy="307777"/>
              </a:xfrm>
              <a:prstGeom prst="rect">
                <a:avLst/>
              </a:prstGeom>
              <a:noFill/>
            </p:spPr>
            <p:txBody>
              <a:bodyPr wrap="square" rtlCol="0">
                <a:spAutoFit/>
              </a:bodyPr>
              <a:lstStyle/>
              <a:p>
                <a:r>
                  <a:rPr lang="en-IN" sz="1400" b="1" dirty="0" smtClean="0"/>
                  <a:t>Y2</a:t>
                </a:r>
                <a:endParaRPr lang="en-IN" sz="1400" b="1" dirty="0"/>
              </a:p>
            </p:txBody>
          </p:sp>
          <p:cxnSp>
            <p:nvCxnSpPr>
              <p:cNvPr id="82" name="Straight Connector 81"/>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9846412" y="4877116"/>
              <a:ext cx="598273" cy="307777"/>
              <a:chOff x="4169889" y="1457698"/>
              <a:chExt cx="598273" cy="307777"/>
            </a:xfrm>
          </p:grpSpPr>
          <p:sp>
            <p:nvSpPr>
              <p:cNvPr id="84" name="TextBox 83"/>
              <p:cNvSpPr txBox="1"/>
              <p:nvPr/>
            </p:nvSpPr>
            <p:spPr>
              <a:xfrm>
                <a:off x="4169889" y="1457698"/>
                <a:ext cx="598273" cy="307777"/>
              </a:xfrm>
              <a:prstGeom prst="rect">
                <a:avLst/>
              </a:prstGeom>
              <a:noFill/>
            </p:spPr>
            <p:txBody>
              <a:bodyPr wrap="square" rtlCol="0">
                <a:spAutoFit/>
              </a:bodyPr>
              <a:lstStyle/>
              <a:p>
                <a:r>
                  <a:rPr lang="en-IN" sz="1400" b="1" dirty="0" smtClean="0"/>
                  <a:t>Y3</a:t>
                </a:r>
                <a:endParaRPr lang="en-IN" sz="1400" b="1" dirty="0"/>
              </a:p>
            </p:txBody>
          </p:sp>
          <p:cxnSp>
            <p:nvCxnSpPr>
              <p:cNvPr id="85" name="Straight Connector 84"/>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a:xfrm>
              <a:off x="9833007" y="5153721"/>
              <a:ext cx="598273" cy="307777"/>
              <a:chOff x="4169889" y="1457698"/>
              <a:chExt cx="598273" cy="307777"/>
            </a:xfrm>
          </p:grpSpPr>
          <p:sp>
            <p:nvSpPr>
              <p:cNvPr id="87" name="TextBox 86"/>
              <p:cNvSpPr txBox="1"/>
              <p:nvPr/>
            </p:nvSpPr>
            <p:spPr>
              <a:xfrm>
                <a:off x="4169889" y="1457698"/>
                <a:ext cx="598273" cy="307777"/>
              </a:xfrm>
              <a:prstGeom prst="rect">
                <a:avLst/>
              </a:prstGeom>
              <a:noFill/>
            </p:spPr>
            <p:txBody>
              <a:bodyPr wrap="square" rtlCol="0">
                <a:spAutoFit/>
              </a:bodyPr>
              <a:lstStyle/>
              <a:p>
                <a:r>
                  <a:rPr lang="en-IN" sz="1400" b="1" dirty="0" smtClean="0"/>
                  <a:t>Y4</a:t>
                </a:r>
                <a:endParaRPr lang="en-IN" sz="1400" b="1" dirty="0"/>
              </a:p>
            </p:txBody>
          </p:sp>
          <p:cxnSp>
            <p:nvCxnSpPr>
              <p:cNvPr id="88" name="Straight Connector 87"/>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9821116" y="5421475"/>
              <a:ext cx="598273" cy="307777"/>
              <a:chOff x="4169889" y="1457698"/>
              <a:chExt cx="598273" cy="307777"/>
            </a:xfrm>
          </p:grpSpPr>
          <p:sp>
            <p:nvSpPr>
              <p:cNvPr id="90" name="TextBox 89"/>
              <p:cNvSpPr txBox="1"/>
              <p:nvPr/>
            </p:nvSpPr>
            <p:spPr>
              <a:xfrm>
                <a:off x="4169889" y="1457698"/>
                <a:ext cx="598273" cy="307777"/>
              </a:xfrm>
              <a:prstGeom prst="rect">
                <a:avLst/>
              </a:prstGeom>
              <a:noFill/>
            </p:spPr>
            <p:txBody>
              <a:bodyPr wrap="square" rtlCol="0">
                <a:spAutoFit/>
              </a:bodyPr>
              <a:lstStyle/>
              <a:p>
                <a:r>
                  <a:rPr lang="en-IN" sz="1400" b="1" dirty="0" smtClean="0"/>
                  <a:t>Y5</a:t>
                </a:r>
                <a:endParaRPr lang="en-IN" sz="1400" b="1" dirty="0"/>
              </a:p>
            </p:txBody>
          </p:sp>
          <p:cxnSp>
            <p:nvCxnSpPr>
              <p:cNvPr id="91" name="Straight Connector 90"/>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9827536" y="5678070"/>
              <a:ext cx="598273" cy="307777"/>
              <a:chOff x="4169889" y="1457698"/>
              <a:chExt cx="598273" cy="307777"/>
            </a:xfrm>
          </p:grpSpPr>
          <p:sp>
            <p:nvSpPr>
              <p:cNvPr id="93" name="TextBox 92"/>
              <p:cNvSpPr txBox="1"/>
              <p:nvPr/>
            </p:nvSpPr>
            <p:spPr>
              <a:xfrm>
                <a:off x="4169889" y="1457698"/>
                <a:ext cx="598273" cy="307777"/>
              </a:xfrm>
              <a:prstGeom prst="rect">
                <a:avLst/>
              </a:prstGeom>
              <a:noFill/>
            </p:spPr>
            <p:txBody>
              <a:bodyPr wrap="square" rtlCol="0">
                <a:spAutoFit/>
              </a:bodyPr>
              <a:lstStyle/>
              <a:p>
                <a:r>
                  <a:rPr lang="en-IN" sz="1400" b="1" dirty="0" smtClean="0"/>
                  <a:t>Y6</a:t>
                </a:r>
                <a:endParaRPr lang="en-IN" sz="1400" b="1" dirty="0"/>
              </a:p>
            </p:txBody>
          </p:sp>
          <p:cxnSp>
            <p:nvCxnSpPr>
              <p:cNvPr id="94" name="Straight Connector 93"/>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9846119" y="5945297"/>
              <a:ext cx="367769" cy="307777"/>
              <a:chOff x="4169889" y="1457698"/>
              <a:chExt cx="367769" cy="307777"/>
            </a:xfrm>
          </p:grpSpPr>
          <p:sp>
            <p:nvSpPr>
              <p:cNvPr id="96" name="TextBox 95"/>
              <p:cNvSpPr txBox="1"/>
              <p:nvPr/>
            </p:nvSpPr>
            <p:spPr>
              <a:xfrm>
                <a:off x="4169889" y="1457698"/>
                <a:ext cx="367769" cy="307777"/>
              </a:xfrm>
              <a:prstGeom prst="rect">
                <a:avLst/>
              </a:prstGeom>
              <a:noFill/>
            </p:spPr>
            <p:txBody>
              <a:bodyPr wrap="square" rtlCol="0">
                <a:spAutoFit/>
              </a:bodyPr>
              <a:lstStyle/>
              <a:p>
                <a:r>
                  <a:rPr lang="en-IN" sz="1400" b="1" dirty="0" smtClean="0"/>
                  <a:t>Y7</a:t>
                </a:r>
                <a:endParaRPr lang="en-IN" sz="1400" b="1" dirty="0"/>
              </a:p>
            </p:txBody>
          </p:sp>
          <p:cxnSp>
            <p:nvCxnSpPr>
              <p:cNvPr id="97" name="Straight Connector 96"/>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9" name="Rectangle 98"/>
          <p:cNvSpPr/>
          <p:nvPr/>
        </p:nvSpPr>
        <p:spPr>
          <a:xfrm>
            <a:off x="8911" y="1998044"/>
            <a:ext cx="504520" cy="1754326"/>
          </a:xfrm>
          <a:prstGeom prst="rect">
            <a:avLst/>
          </a:prstGeom>
        </p:spPr>
        <p:txBody>
          <a:bodyPr wrap="square">
            <a:spAutoFit/>
          </a:bodyPr>
          <a:lstStyle/>
          <a:p>
            <a:pPr algn="ctr"/>
            <a:r>
              <a:rPr lang="en-US" b="1" dirty="0" smtClean="0">
                <a:solidFill>
                  <a:srgbClr val="FF0000"/>
                </a:solidFill>
              </a:rPr>
              <a:t>A7</a:t>
            </a:r>
          </a:p>
          <a:p>
            <a:pPr algn="ctr"/>
            <a:endParaRPr lang="en-US" b="1" dirty="0" smtClean="0">
              <a:solidFill>
                <a:srgbClr val="FF0000"/>
              </a:solidFill>
            </a:endParaRPr>
          </a:p>
          <a:p>
            <a:pPr algn="ctr"/>
            <a:r>
              <a:rPr lang="en-US" b="1" dirty="0" smtClean="0">
                <a:solidFill>
                  <a:srgbClr val="FF0000"/>
                </a:solidFill>
              </a:rPr>
              <a:t>A6</a:t>
            </a:r>
          </a:p>
          <a:p>
            <a:pPr algn="ctr"/>
            <a:endParaRPr lang="en-US" b="1" dirty="0">
              <a:solidFill>
                <a:srgbClr val="FF0000"/>
              </a:solidFill>
            </a:endParaRPr>
          </a:p>
          <a:p>
            <a:pPr algn="ctr"/>
            <a:endParaRPr lang="en-US" b="1" dirty="0" smtClean="0">
              <a:solidFill>
                <a:srgbClr val="FF0000"/>
              </a:solidFill>
            </a:endParaRPr>
          </a:p>
          <a:p>
            <a:pPr algn="ctr"/>
            <a:r>
              <a:rPr lang="en-US" b="1" dirty="0" smtClean="0">
                <a:solidFill>
                  <a:srgbClr val="FF0000"/>
                </a:solidFill>
              </a:rPr>
              <a:t>A5</a:t>
            </a:r>
            <a:endParaRPr lang="en-US" b="1" dirty="0">
              <a:solidFill>
                <a:srgbClr val="FF0000"/>
              </a:solidFill>
            </a:endParaRPr>
          </a:p>
        </p:txBody>
      </p:sp>
      <p:cxnSp>
        <p:nvCxnSpPr>
          <p:cNvPr id="100" name="Straight Arrow Connector 99">
            <a:extLst>
              <a:ext uri="{FF2B5EF4-FFF2-40B4-BE49-F238E27FC236}">
                <a16:creationId xmlns:a16="http://schemas.microsoft.com/office/drawing/2014/main" id="{66ADD321-EA10-4977-BFC9-12D33C945B2A}"/>
              </a:ext>
            </a:extLst>
          </p:cNvPr>
          <p:cNvCxnSpPr>
            <a:cxnSpLocks/>
          </p:cNvCxnSpPr>
          <p:nvPr/>
        </p:nvCxnSpPr>
        <p:spPr>
          <a:xfrm>
            <a:off x="446570" y="2144862"/>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6ADD321-EA10-4977-BFC9-12D33C945B2A}"/>
              </a:ext>
            </a:extLst>
          </p:cNvPr>
          <p:cNvCxnSpPr>
            <a:cxnSpLocks/>
          </p:cNvCxnSpPr>
          <p:nvPr/>
        </p:nvCxnSpPr>
        <p:spPr>
          <a:xfrm>
            <a:off x="427333" y="2745378"/>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66ADD321-EA10-4977-BFC9-12D33C945B2A}"/>
              </a:ext>
            </a:extLst>
          </p:cNvPr>
          <p:cNvCxnSpPr>
            <a:cxnSpLocks/>
          </p:cNvCxnSpPr>
          <p:nvPr/>
        </p:nvCxnSpPr>
        <p:spPr>
          <a:xfrm>
            <a:off x="379806" y="3529636"/>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976453" y="4518955"/>
            <a:ext cx="1272402" cy="646331"/>
          </a:xfrm>
          <a:prstGeom prst="rect">
            <a:avLst/>
          </a:prstGeom>
        </p:spPr>
        <p:txBody>
          <a:bodyPr wrap="square">
            <a:spAutoFit/>
          </a:bodyPr>
          <a:lstStyle/>
          <a:p>
            <a:r>
              <a:rPr lang="en-US" b="1" dirty="0" smtClean="0">
                <a:solidFill>
                  <a:srgbClr val="FF0000"/>
                </a:solidFill>
              </a:rPr>
              <a:t>A4          A3   </a:t>
            </a:r>
          </a:p>
          <a:p>
            <a:pPr algn="ctr"/>
            <a:endParaRPr lang="en-US" b="1" dirty="0">
              <a:solidFill>
                <a:srgbClr val="FF0000"/>
              </a:solidFill>
            </a:endParaRPr>
          </a:p>
        </p:txBody>
      </p:sp>
      <p:sp>
        <p:nvSpPr>
          <p:cNvPr id="104" name="Rectangle 103"/>
          <p:cNvSpPr/>
          <p:nvPr/>
        </p:nvSpPr>
        <p:spPr>
          <a:xfrm>
            <a:off x="2903847" y="3736361"/>
            <a:ext cx="494046" cy="369332"/>
          </a:xfrm>
          <a:prstGeom prst="rect">
            <a:avLst/>
          </a:prstGeom>
        </p:spPr>
        <p:txBody>
          <a:bodyPr wrap="none">
            <a:spAutoFit/>
          </a:bodyPr>
          <a:lstStyle/>
          <a:p>
            <a:r>
              <a:rPr lang="en-US" b="1" dirty="0" smtClean="0">
                <a:solidFill>
                  <a:srgbClr val="FF0000"/>
                </a:solidFill>
              </a:rPr>
              <a:t>A0 </a:t>
            </a:r>
            <a:endParaRPr lang="en-IN" dirty="0"/>
          </a:p>
        </p:txBody>
      </p:sp>
      <p:sp>
        <p:nvSpPr>
          <p:cNvPr id="105" name="Rectangle 104"/>
          <p:cNvSpPr/>
          <p:nvPr/>
        </p:nvSpPr>
        <p:spPr>
          <a:xfrm>
            <a:off x="3150870" y="1389837"/>
            <a:ext cx="1156711" cy="369332"/>
          </a:xfrm>
          <a:prstGeom prst="rect">
            <a:avLst/>
          </a:prstGeom>
        </p:spPr>
        <p:txBody>
          <a:bodyPr wrap="square">
            <a:spAutoFit/>
          </a:bodyPr>
          <a:lstStyle/>
          <a:p>
            <a:r>
              <a:rPr lang="en-US" b="1" dirty="0" smtClean="0">
                <a:solidFill>
                  <a:srgbClr val="FF0000"/>
                </a:solidFill>
              </a:rPr>
              <a:t>For </a:t>
            </a:r>
            <a:r>
              <a:rPr lang="en-US" b="1" dirty="0">
                <a:solidFill>
                  <a:srgbClr val="FF0000"/>
                </a:solidFill>
              </a:rPr>
              <a:t>8086</a:t>
            </a:r>
            <a:endParaRPr lang="en-IN" dirty="0"/>
          </a:p>
        </p:txBody>
      </p:sp>
      <p:sp>
        <p:nvSpPr>
          <p:cNvPr id="106" name="Rectangle 105"/>
          <p:cNvSpPr/>
          <p:nvPr/>
        </p:nvSpPr>
        <p:spPr>
          <a:xfrm>
            <a:off x="5552961" y="1370630"/>
            <a:ext cx="652743" cy="369332"/>
          </a:xfrm>
          <a:prstGeom prst="rect">
            <a:avLst/>
          </a:prstGeom>
        </p:spPr>
        <p:txBody>
          <a:bodyPr wrap="none">
            <a:spAutoFit/>
          </a:bodyPr>
          <a:lstStyle/>
          <a:p>
            <a:r>
              <a:rPr lang="en-US" b="1" dirty="0" smtClean="0">
                <a:solidFill>
                  <a:srgbClr val="FF0000"/>
                </a:solidFill>
              </a:rPr>
              <a:t>8255</a:t>
            </a:r>
            <a:endParaRPr lang="en-IN" dirty="0"/>
          </a:p>
        </p:txBody>
      </p:sp>
      <p:graphicFrame>
        <p:nvGraphicFramePr>
          <p:cNvPr id="107" name="Table 106"/>
          <p:cNvGraphicFramePr>
            <a:graphicFrameLocks noGrp="1"/>
          </p:cNvGraphicFramePr>
          <p:nvPr>
            <p:extLst>
              <p:ext uri="{D42A27DB-BD31-4B8C-83A1-F6EECF244321}">
                <p14:modId xmlns:p14="http://schemas.microsoft.com/office/powerpoint/2010/main" val="535903376"/>
              </p:ext>
            </p:extLst>
          </p:nvPr>
        </p:nvGraphicFramePr>
        <p:xfrm>
          <a:off x="6726725" y="812862"/>
          <a:ext cx="4880648" cy="1854200"/>
        </p:xfrm>
        <a:graphic>
          <a:graphicData uri="http://schemas.openxmlformats.org/drawingml/2006/table">
            <a:tbl>
              <a:tblPr firstRow="1" bandRow="1"/>
              <a:tblGrid>
                <a:gridCol w="606582">
                  <a:extLst>
                    <a:ext uri="{9D8B030D-6E8A-4147-A177-3AD203B41FA5}">
                      <a16:colId xmlns:a16="http://schemas.microsoft.com/office/drawing/2014/main" val="20000"/>
                    </a:ext>
                  </a:extLst>
                </a:gridCol>
                <a:gridCol w="369546">
                  <a:extLst>
                    <a:ext uri="{9D8B030D-6E8A-4147-A177-3AD203B41FA5}">
                      <a16:colId xmlns:a16="http://schemas.microsoft.com/office/drawing/2014/main" val="20001"/>
                    </a:ext>
                  </a:extLst>
                </a:gridCol>
                <a:gridCol w="488065">
                  <a:extLst>
                    <a:ext uri="{9D8B030D-6E8A-4147-A177-3AD203B41FA5}">
                      <a16:colId xmlns:a16="http://schemas.microsoft.com/office/drawing/2014/main" val="20002"/>
                    </a:ext>
                  </a:extLst>
                </a:gridCol>
                <a:gridCol w="488065">
                  <a:extLst>
                    <a:ext uri="{9D8B030D-6E8A-4147-A177-3AD203B41FA5}">
                      <a16:colId xmlns:a16="http://schemas.microsoft.com/office/drawing/2014/main" val="20003"/>
                    </a:ext>
                  </a:extLst>
                </a:gridCol>
                <a:gridCol w="488065">
                  <a:extLst>
                    <a:ext uri="{9D8B030D-6E8A-4147-A177-3AD203B41FA5}">
                      <a16:colId xmlns:a16="http://schemas.microsoft.com/office/drawing/2014/main" val="20004"/>
                    </a:ext>
                  </a:extLst>
                </a:gridCol>
                <a:gridCol w="488065">
                  <a:extLst>
                    <a:ext uri="{9D8B030D-6E8A-4147-A177-3AD203B41FA5}">
                      <a16:colId xmlns:a16="http://schemas.microsoft.com/office/drawing/2014/main" val="20005"/>
                    </a:ext>
                  </a:extLst>
                </a:gridCol>
                <a:gridCol w="488065">
                  <a:extLst>
                    <a:ext uri="{9D8B030D-6E8A-4147-A177-3AD203B41FA5}">
                      <a16:colId xmlns:a16="http://schemas.microsoft.com/office/drawing/2014/main" val="20006"/>
                    </a:ext>
                  </a:extLst>
                </a:gridCol>
                <a:gridCol w="488065">
                  <a:extLst>
                    <a:ext uri="{9D8B030D-6E8A-4147-A177-3AD203B41FA5}">
                      <a16:colId xmlns:a16="http://schemas.microsoft.com/office/drawing/2014/main" val="20007"/>
                    </a:ext>
                  </a:extLst>
                </a:gridCol>
                <a:gridCol w="396700">
                  <a:extLst>
                    <a:ext uri="{9D8B030D-6E8A-4147-A177-3AD203B41FA5}">
                      <a16:colId xmlns:a16="http://schemas.microsoft.com/office/drawing/2014/main" val="20008"/>
                    </a:ext>
                  </a:extLst>
                </a:gridCol>
                <a:gridCol w="579430">
                  <a:extLst>
                    <a:ext uri="{9D8B030D-6E8A-4147-A177-3AD203B41FA5}">
                      <a16:colId xmlns:a16="http://schemas.microsoft.com/office/drawing/2014/main" val="20009"/>
                    </a:ext>
                  </a:extLst>
                </a:gridCol>
              </a:tblGrid>
              <a:tr h="370840">
                <a:tc>
                  <a:txBody>
                    <a:bodyPr/>
                    <a:lstStyle/>
                    <a:p>
                      <a:r>
                        <a:rPr lang="en-IN" sz="1200" b="1" dirty="0" smtClean="0"/>
                        <a:t>Port</a:t>
                      </a:r>
                      <a:endParaRPr lang="en-IN" sz="1200" b="1" dirty="0"/>
                    </a:p>
                  </a:txBody>
                  <a:tcPr/>
                </a:tc>
                <a:tc>
                  <a:txBody>
                    <a:bodyPr/>
                    <a:lstStyle/>
                    <a:p>
                      <a:pPr algn="ctr"/>
                      <a:r>
                        <a:rPr lang="en-US" sz="1200" b="1" baseline="0" dirty="0" smtClean="0"/>
                        <a:t>A7</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t>A6</a:t>
                      </a:r>
                      <a:endParaRPr lang="en-IN" sz="1200"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Add</a:t>
                      </a:r>
                    </a:p>
                  </a:txBody>
                  <a:tcPr/>
                </a:tc>
                <a:extLst>
                  <a:ext uri="{0D108BD9-81ED-4DB2-BD59-A6C34878D82A}">
                    <a16:rowId xmlns:a16="http://schemas.microsoft.com/office/drawing/2014/main" val="10000"/>
                  </a:ext>
                </a:extLst>
              </a:tr>
              <a:tr h="370840">
                <a:tc>
                  <a:txBody>
                    <a:bodyPr/>
                    <a:lstStyle/>
                    <a:p>
                      <a:pPr algn="ctr"/>
                      <a:r>
                        <a:rPr lang="en-US" sz="1600" b="1" baseline="0" dirty="0" smtClean="0"/>
                        <a:t>PA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80H</a:t>
                      </a:r>
                    </a:p>
                  </a:txBody>
                  <a:tcPr/>
                </a:tc>
                <a:extLst>
                  <a:ext uri="{0D108BD9-81ED-4DB2-BD59-A6C34878D82A}">
                    <a16:rowId xmlns:a16="http://schemas.microsoft.com/office/drawing/2014/main" val="10001"/>
                  </a:ext>
                </a:extLst>
              </a:tr>
              <a:tr h="370840">
                <a:tc>
                  <a:txBody>
                    <a:bodyPr/>
                    <a:lstStyle/>
                    <a:p>
                      <a:pPr algn="ctr"/>
                      <a:r>
                        <a:rPr lang="en-US" sz="1600" b="1" baseline="0" dirty="0" smtClean="0"/>
                        <a:t>PB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82H</a:t>
                      </a:r>
                    </a:p>
                  </a:txBody>
                  <a:tcPr/>
                </a:tc>
                <a:extLst>
                  <a:ext uri="{0D108BD9-81ED-4DB2-BD59-A6C34878D82A}">
                    <a16:rowId xmlns:a16="http://schemas.microsoft.com/office/drawing/2014/main" val="10002"/>
                  </a:ext>
                </a:extLst>
              </a:tr>
              <a:tr h="370840">
                <a:tc>
                  <a:txBody>
                    <a:bodyPr/>
                    <a:lstStyle/>
                    <a:p>
                      <a:pPr algn="ctr"/>
                      <a:r>
                        <a:rPr lang="en-US" sz="1600" b="1" baseline="0" dirty="0" smtClean="0"/>
                        <a:t>PC</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84H</a:t>
                      </a:r>
                    </a:p>
                  </a:txBody>
                  <a:tcPr/>
                </a:tc>
                <a:extLst>
                  <a:ext uri="{0D108BD9-81ED-4DB2-BD59-A6C34878D82A}">
                    <a16:rowId xmlns:a16="http://schemas.microsoft.com/office/drawing/2014/main" val="10003"/>
                  </a:ext>
                </a:extLst>
              </a:tr>
              <a:tr h="370840">
                <a:tc>
                  <a:txBody>
                    <a:bodyPr/>
                    <a:lstStyle/>
                    <a:p>
                      <a:pPr algn="ctr"/>
                      <a:r>
                        <a:rPr lang="en-US" sz="1600" b="1" baseline="0" dirty="0" smtClean="0"/>
                        <a:t>CWR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86H</a:t>
                      </a:r>
                    </a:p>
                  </a:txBody>
                  <a:tcPr/>
                </a:tc>
                <a:extLst>
                  <a:ext uri="{0D108BD9-81ED-4DB2-BD59-A6C34878D82A}">
                    <a16:rowId xmlns:a16="http://schemas.microsoft.com/office/drawing/2014/main" val="10004"/>
                  </a:ext>
                </a:extLst>
              </a:tr>
            </a:tbl>
          </a:graphicData>
        </a:graphic>
      </p:graphicFrame>
      <p:sp>
        <p:nvSpPr>
          <p:cNvPr id="108" name="Rectangle 107"/>
          <p:cNvSpPr/>
          <p:nvPr/>
        </p:nvSpPr>
        <p:spPr>
          <a:xfrm>
            <a:off x="8626707" y="335078"/>
            <a:ext cx="1156711" cy="369332"/>
          </a:xfrm>
          <a:prstGeom prst="rect">
            <a:avLst/>
          </a:prstGeom>
        </p:spPr>
        <p:txBody>
          <a:bodyPr wrap="square">
            <a:spAutoFit/>
          </a:bodyPr>
          <a:lstStyle/>
          <a:p>
            <a:r>
              <a:rPr lang="en-US" b="1" dirty="0" smtClean="0">
                <a:solidFill>
                  <a:srgbClr val="FF0000"/>
                </a:solidFill>
              </a:rPr>
              <a:t>For </a:t>
            </a:r>
            <a:r>
              <a:rPr lang="en-US" b="1" dirty="0">
                <a:solidFill>
                  <a:srgbClr val="FF0000"/>
                </a:solidFill>
              </a:rPr>
              <a:t>8086</a:t>
            </a:r>
            <a:endParaRPr lang="en-IN" dirty="0"/>
          </a:p>
        </p:txBody>
      </p:sp>
      <p:sp>
        <p:nvSpPr>
          <p:cNvPr id="109" name="Rectangle 108"/>
          <p:cNvSpPr/>
          <p:nvPr/>
        </p:nvSpPr>
        <p:spPr>
          <a:xfrm>
            <a:off x="5707467" y="2645767"/>
            <a:ext cx="468398" cy="369332"/>
          </a:xfrm>
          <a:prstGeom prst="rect">
            <a:avLst/>
          </a:prstGeom>
        </p:spPr>
        <p:txBody>
          <a:bodyPr wrap="none">
            <a:spAutoFit/>
          </a:bodyPr>
          <a:lstStyle/>
          <a:p>
            <a:r>
              <a:rPr lang="en-US" b="1" dirty="0" smtClean="0">
                <a:solidFill>
                  <a:srgbClr val="FF0000"/>
                </a:solidFill>
              </a:rPr>
              <a:t>CS </a:t>
            </a:r>
            <a:endParaRPr lang="en-IN" dirty="0"/>
          </a:p>
        </p:txBody>
      </p:sp>
      <p:cxnSp>
        <p:nvCxnSpPr>
          <p:cNvPr id="110" name="Straight Connector 109"/>
          <p:cNvCxnSpPr/>
          <p:nvPr/>
        </p:nvCxnSpPr>
        <p:spPr>
          <a:xfrm flipH="1">
            <a:off x="5764472" y="2684105"/>
            <a:ext cx="316756" cy="53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8779106" y="3990813"/>
            <a:ext cx="1156711" cy="369332"/>
          </a:xfrm>
          <a:prstGeom prst="rect">
            <a:avLst/>
          </a:prstGeom>
        </p:spPr>
        <p:txBody>
          <a:bodyPr wrap="square">
            <a:spAutoFit/>
          </a:bodyPr>
          <a:lstStyle/>
          <a:p>
            <a:r>
              <a:rPr lang="en-US" b="1" dirty="0" smtClean="0">
                <a:solidFill>
                  <a:srgbClr val="FF0000"/>
                </a:solidFill>
              </a:rPr>
              <a:t>For 8255</a:t>
            </a:r>
            <a:endParaRPr lang="en-IN" dirty="0"/>
          </a:p>
        </p:txBody>
      </p:sp>
      <p:sp>
        <p:nvSpPr>
          <p:cNvPr id="113" name="Rectangle 112"/>
          <p:cNvSpPr/>
          <p:nvPr/>
        </p:nvSpPr>
        <p:spPr>
          <a:xfrm>
            <a:off x="125648" y="2872089"/>
            <a:ext cx="301685" cy="369332"/>
          </a:xfrm>
          <a:prstGeom prst="rect">
            <a:avLst/>
          </a:prstGeom>
        </p:spPr>
        <p:txBody>
          <a:bodyPr wrap="none">
            <a:spAutoFit/>
          </a:bodyPr>
          <a:lstStyle/>
          <a:p>
            <a:pPr algn="ctr">
              <a:defRPr/>
            </a:pPr>
            <a:r>
              <a:rPr lang="en-IN" b="1" dirty="0"/>
              <a:t>1</a:t>
            </a:r>
          </a:p>
        </p:txBody>
      </p:sp>
      <p:sp>
        <p:nvSpPr>
          <p:cNvPr id="114" name="Rectangle 113"/>
          <p:cNvSpPr/>
          <p:nvPr/>
        </p:nvSpPr>
        <p:spPr>
          <a:xfrm>
            <a:off x="128574" y="2198098"/>
            <a:ext cx="301685" cy="369332"/>
          </a:xfrm>
          <a:prstGeom prst="rect">
            <a:avLst/>
          </a:prstGeom>
        </p:spPr>
        <p:txBody>
          <a:bodyPr wrap="none">
            <a:spAutoFit/>
          </a:bodyPr>
          <a:lstStyle/>
          <a:p>
            <a:pPr algn="ctr">
              <a:defRPr/>
            </a:pPr>
            <a:r>
              <a:rPr lang="en-IN" b="1" dirty="0" smtClean="0"/>
              <a:t>0</a:t>
            </a:r>
            <a:endParaRPr lang="en-IN" b="1" dirty="0"/>
          </a:p>
        </p:txBody>
      </p:sp>
      <p:sp>
        <p:nvSpPr>
          <p:cNvPr id="115" name="Rectangle 114"/>
          <p:cNvSpPr/>
          <p:nvPr/>
        </p:nvSpPr>
        <p:spPr>
          <a:xfrm>
            <a:off x="134772" y="3611628"/>
            <a:ext cx="301685" cy="369332"/>
          </a:xfrm>
          <a:prstGeom prst="rect">
            <a:avLst/>
          </a:prstGeom>
        </p:spPr>
        <p:txBody>
          <a:bodyPr wrap="none">
            <a:spAutoFit/>
          </a:bodyPr>
          <a:lstStyle/>
          <a:p>
            <a:pPr algn="ctr">
              <a:defRPr/>
            </a:pPr>
            <a:r>
              <a:rPr lang="en-IN" b="1" dirty="0" smtClean="0"/>
              <a:t>0</a:t>
            </a:r>
            <a:endParaRPr lang="en-IN" b="1" dirty="0"/>
          </a:p>
        </p:txBody>
      </p:sp>
      <p:sp>
        <p:nvSpPr>
          <p:cNvPr id="116" name="Rectangle 115"/>
          <p:cNvSpPr/>
          <p:nvPr/>
        </p:nvSpPr>
        <p:spPr>
          <a:xfrm>
            <a:off x="114401" y="83544"/>
            <a:ext cx="2555711" cy="369332"/>
          </a:xfrm>
          <a:prstGeom prst="rect">
            <a:avLst/>
          </a:prstGeom>
        </p:spPr>
        <p:txBody>
          <a:bodyPr wrap="square">
            <a:spAutoFit/>
          </a:bodyPr>
          <a:lstStyle/>
          <a:p>
            <a:pPr algn="ctr"/>
            <a:r>
              <a:rPr lang="en-US" b="1" dirty="0" smtClean="0">
                <a:solidFill>
                  <a:srgbClr val="FF0000"/>
                </a:solidFill>
              </a:rPr>
              <a:t>Addressing of 8255 PPI</a:t>
            </a:r>
            <a:endParaRPr lang="en-US" b="1" dirty="0">
              <a:solidFill>
                <a:srgbClr val="FF0000"/>
              </a:solidFill>
            </a:endParaRPr>
          </a:p>
        </p:txBody>
      </p:sp>
    </p:spTree>
    <p:extLst>
      <p:ext uri="{BB962C8B-B14F-4D97-AF65-F5344CB8AC3E}">
        <p14:creationId xmlns:p14="http://schemas.microsoft.com/office/powerpoint/2010/main" val="987824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206" y="574766"/>
            <a:ext cx="10687594" cy="5602197"/>
          </a:xfrm>
        </p:spPr>
        <p:txBody>
          <a:bodyPr>
            <a:normAutofit/>
          </a:bodyPr>
          <a:lstStyle/>
          <a:p>
            <a:r>
              <a:rPr lang="en-US" dirty="0" smtClean="0"/>
              <a:t>Ports </a:t>
            </a:r>
            <a:r>
              <a:rPr lang="en-US" dirty="0"/>
              <a:t>of 8255A</a:t>
            </a:r>
          </a:p>
          <a:p>
            <a:r>
              <a:rPr lang="en-US" dirty="0"/>
              <a:t>8255A has three ports, i.e., PORT A, PORT B, and PORT C.</a:t>
            </a:r>
          </a:p>
          <a:p>
            <a:r>
              <a:rPr lang="en-US" b="1" dirty="0"/>
              <a:t>Port A</a:t>
            </a:r>
            <a:r>
              <a:rPr lang="en-US" dirty="0"/>
              <a:t> contains one 8-bit output latch/buffer and one 8-bit input buffer.</a:t>
            </a:r>
          </a:p>
          <a:p>
            <a:r>
              <a:rPr lang="en-US" b="1" dirty="0"/>
              <a:t>Port B</a:t>
            </a:r>
            <a:r>
              <a:rPr lang="en-US" dirty="0"/>
              <a:t> is similar to PORT A.</a:t>
            </a:r>
          </a:p>
          <a:p>
            <a:r>
              <a:rPr lang="en-US" b="1" dirty="0"/>
              <a:t>Port C</a:t>
            </a:r>
            <a:r>
              <a:rPr lang="en-US" dirty="0"/>
              <a:t> can be split into two parts, i.e. PORT C lower (PC0-PC3) and PORT C upper (PC7-PC4) by the control word.</a:t>
            </a:r>
          </a:p>
          <a:p>
            <a:r>
              <a:rPr lang="en-US" dirty="0"/>
              <a:t>These three ports are further divided into two groups, i.e. Group A includes PORT A and upper PORT C. Group B includes PORT B and lower PORT C. These two groups can be programmed in three different modes, i.e. the first mode is named as mode 0, the second mode is named as Mode 1 and the third mode is named as Mode 2.</a:t>
            </a:r>
          </a:p>
          <a:p>
            <a:endParaRPr lang="en-IN" dirty="0"/>
          </a:p>
        </p:txBody>
      </p:sp>
    </p:spTree>
    <p:extLst>
      <p:ext uri="{BB962C8B-B14F-4D97-AF65-F5344CB8AC3E}">
        <p14:creationId xmlns:p14="http://schemas.microsoft.com/office/powerpoint/2010/main" val="2594464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6487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435" y="1204111"/>
            <a:ext cx="7329880" cy="5389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8678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88" y="0"/>
            <a:ext cx="7796703" cy="5495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451489" y="94726"/>
            <a:ext cx="4825010" cy="1569660"/>
          </a:xfrm>
          <a:prstGeom prst="rect">
            <a:avLst/>
          </a:prstGeom>
        </p:spPr>
        <p:txBody>
          <a:bodyPr wrap="square">
            <a:spAutoFit/>
          </a:bodyPr>
          <a:lstStyle/>
          <a:p>
            <a:pPr marL="285750" indent="-285750">
              <a:buFont typeface="Wingdings" pitchFamily="2" charset="2"/>
              <a:buChar char="Ø"/>
            </a:pPr>
            <a:r>
              <a:rPr lang="en-US" sz="1600" dirty="0" smtClean="0"/>
              <a:t>8255 is connected between processor and I/O devices.</a:t>
            </a:r>
          </a:p>
          <a:p>
            <a:pPr marL="285750" indent="-285750">
              <a:buFont typeface="Wingdings" pitchFamily="2" charset="2"/>
              <a:buChar char="Ø"/>
            </a:pPr>
            <a:r>
              <a:rPr lang="en-US" sz="1600" dirty="0" smtClean="0"/>
              <a:t>One part of architecture is connected with 8086 and another part is connected with I/O devices through ports.</a:t>
            </a:r>
          </a:p>
          <a:p>
            <a:pPr marL="285750" indent="-285750">
              <a:buFont typeface="Wingdings" pitchFamily="2" charset="2"/>
              <a:buChar char="Ø"/>
            </a:pPr>
            <a:endParaRPr lang="en-US" sz="1600" dirty="0" smtClean="0"/>
          </a:p>
        </p:txBody>
      </p:sp>
      <p:sp>
        <p:nvSpPr>
          <p:cNvPr id="10" name="Rectangle 9"/>
          <p:cNvSpPr/>
          <p:nvPr/>
        </p:nvSpPr>
        <p:spPr>
          <a:xfrm>
            <a:off x="7603889" y="1449670"/>
            <a:ext cx="4825010" cy="1815882"/>
          </a:xfrm>
          <a:prstGeom prst="rect">
            <a:avLst/>
          </a:prstGeom>
        </p:spPr>
        <p:txBody>
          <a:bodyPr wrap="square">
            <a:spAutoFit/>
          </a:bodyPr>
          <a:lstStyle/>
          <a:p>
            <a:pPr marL="285750" indent="-285750">
              <a:buFont typeface="Wingdings" pitchFamily="2" charset="2"/>
              <a:buChar char="Ø"/>
            </a:pPr>
            <a:r>
              <a:rPr lang="en-US" sz="1600" dirty="0" smtClean="0"/>
              <a:t>8255 is having 3 ports : Port A, Port B, Port C ( 8 –bits) each.</a:t>
            </a:r>
          </a:p>
          <a:p>
            <a:pPr marL="285750" indent="-285750">
              <a:buFont typeface="Wingdings" pitchFamily="2" charset="2"/>
              <a:buChar char="Ø"/>
            </a:pPr>
            <a:r>
              <a:rPr lang="en-US" sz="1600" dirty="0" smtClean="0"/>
              <a:t>Port C is divided into 2 parts i.e. Port C Upper and Port C Lower.</a:t>
            </a:r>
          </a:p>
          <a:p>
            <a:pPr marL="285750" indent="-285750">
              <a:buFont typeface="Wingdings" pitchFamily="2" charset="2"/>
              <a:buChar char="Ø"/>
            </a:pPr>
            <a:r>
              <a:rPr lang="en-US" sz="1600" dirty="0" smtClean="0"/>
              <a:t>Physically it is single port but logically it is divided into 2 parts.</a:t>
            </a:r>
          </a:p>
          <a:p>
            <a:pPr marL="285750" indent="-285750">
              <a:buFont typeface="Wingdings" pitchFamily="2" charset="2"/>
              <a:buChar char="Ø"/>
            </a:pPr>
            <a:endParaRPr lang="en-US" sz="1600" dirty="0" smtClean="0"/>
          </a:p>
        </p:txBody>
      </p:sp>
      <p:sp>
        <p:nvSpPr>
          <p:cNvPr id="11" name="Rectangle 10"/>
          <p:cNvSpPr/>
          <p:nvPr/>
        </p:nvSpPr>
        <p:spPr>
          <a:xfrm>
            <a:off x="7942076" y="3080886"/>
            <a:ext cx="1210846" cy="338554"/>
          </a:xfrm>
          <a:prstGeom prst="rect">
            <a:avLst/>
          </a:prstGeom>
        </p:spPr>
        <p:txBody>
          <a:bodyPr wrap="square">
            <a:spAutoFit/>
          </a:bodyPr>
          <a:lstStyle/>
          <a:p>
            <a:r>
              <a:rPr lang="en-US" sz="1600" b="1" dirty="0" smtClean="0">
                <a:solidFill>
                  <a:srgbClr val="FF0000"/>
                </a:solidFill>
              </a:rPr>
              <a:t>Example :</a:t>
            </a:r>
            <a:endParaRPr lang="en-IN" sz="1600" b="1" dirty="0"/>
          </a:p>
        </p:txBody>
      </p:sp>
      <p:sp>
        <p:nvSpPr>
          <p:cNvPr id="6" name="Rectangle 5"/>
          <p:cNvSpPr/>
          <p:nvPr/>
        </p:nvSpPr>
        <p:spPr>
          <a:xfrm>
            <a:off x="7942076" y="3385807"/>
            <a:ext cx="4064519" cy="584775"/>
          </a:xfrm>
          <a:prstGeom prst="rect">
            <a:avLst/>
          </a:prstGeom>
        </p:spPr>
        <p:txBody>
          <a:bodyPr wrap="square">
            <a:spAutoFit/>
          </a:bodyPr>
          <a:lstStyle/>
          <a:p>
            <a:r>
              <a:rPr lang="en-US" sz="1600" dirty="0" smtClean="0"/>
              <a:t>Following devices are connected with 8255 through ports : Printer, Monitor, Speakers. </a:t>
            </a:r>
            <a:endParaRPr lang="en-US" sz="1600" dirty="0"/>
          </a:p>
        </p:txBody>
      </p:sp>
      <p:sp>
        <p:nvSpPr>
          <p:cNvPr id="13" name="Rectangle 12"/>
          <p:cNvSpPr/>
          <p:nvPr/>
        </p:nvSpPr>
        <p:spPr>
          <a:xfrm>
            <a:off x="6731230" y="377659"/>
            <a:ext cx="1210846" cy="338554"/>
          </a:xfrm>
          <a:prstGeom prst="rect">
            <a:avLst/>
          </a:prstGeom>
        </p:spPr>
        <p:txBody>
          <a:bodyPr wrap="square">
            <a:spAutoFit/>
          </a:bodyPr>
          <a:lstStyle/>
          <a:p>
            <a:r>
              <a:rPr lang="en-US" sz="1600" b="1" dirty="0" smtClean="0">
                <a:solidFill>
                  <a:srgbClr val="FF0000"/>
                </a:solidFill>
              </a:rPr>
              <a:t>Printer</a:t>
            </a:r>
            <a:endParaRPr lang="en-IN" sz="1600" b="1" dirty="0"/>
          </a:p>
        </p:txBody>
      </p:sp>
      <p:sp>
        <p:nvSpPr>
          <p:cNvPr id="14" name="Rectangle 13"/>
          <p:cNvSpPr/>
          <p:nvPr/>
        </p:nvSpPr>
        <p:spPr>
          <a:xfrm>
            <a:off x="6657293" y="2366145"/>
            <a:ext cx="1210846" cy="338554"/>
          </a:xfrm>
          <a:prstGeom prst="rect">
            <a:avLst/>
          </a:prstGeom>
        </p:spPr>
        <p:txBody>
          <a:bodyPr wrap="square">
            <a:spAutoFit/>
          </a:bodyPr>
          <a:lstStyle/>
          <a:p>
            <a:r>
              <a:rPr lang="en-US" sz="1600" b="1" dirty="0" smtClean="0">
                <a:solidFill>
                  <a:srgbClr val="FF0000"/>
                </a:solidFill>
              </a:rPr>
              <a:t>Speaker</a:t>
            </a:r>
            <a:endParaRPr lang="en-IN" sz="1600" b="1" dirty="0"/>
          </a:p>
        </p:txBody>
      </p:sp>
      <p:sp>
        <p:nvSpPr>
          <p:cNvPr id="15" name="Rectangle 14"/>
          <p:cNvSpPr/>
          <p:nvPr/>
        </p:nvSpPr>
        <p:spPr>
          <a:xfrm>
            <a:off x="6512408" y="4410719"/>
            <a:ext cx="1210846" cy="338554"/>
          </a:xfrm>
          <a:prstGeom prst="rect">
            <a:avLst/>
          </a:prstGeom>
        </p:spPr>
        <p:txBody>
          <a:bodyPr wrap="square">
            <a:spAutoFit/>
          </a:bodyPr>
          <a:lstStyle/>
          <a:p>
            <a:r>
              <a:rPr lang="en-US" sz="1600" b="1" dirty="0" smtClean="0">
                <a:solidFill>
                  <a:srgbClr val="FF0000"/>
                </a:solidFill>
              </a:rPr>
              <a:t>Monitor</a:t>
            </a:r>
            <a:endParaRPr lang="en-IN" sz="1600" b="1" dirty="0"/>
          </a:p>
        </p:txBody>
      </p:sp>
      <p:sp>
        <p:nvSpPr>
          <p:cNvPr id="16" name="Rectangle 15"/>
          <p:cNvSpPr/>
          <p:nvPr/>
        </p:nvSpPr>
        <p:spPr>
          <a:xfrm>
            <a:off x="7603889" y="3951418"/>
            <a:ext cx="4064519" cy="584775"/>
          </a:xfrm>
          <a:prstGeom prst="rect">
            <a:avLst/>
          </a:prstGeom>
        </p:spPr>
        <p:txBody>
          <a:bodyPr wrap="square">
            <a:spAutoFit/>
          </a:bodyPr>
          <a:lstStyle/>
          <a:p>
            <a:r>
              <a:rPr lang="en-US" sz="1600" dirty="0" smtClean="0"/>
              <a:t>Suppose 8086 wants to send data to printer, processor wants to print something.</a:t>
            </a:r>
            <a:endParaRPr lang="en-US" sz="1600" dirty="0"/>
          </a:p>
        </p:txBody>
      </p:sp>
      <p:sp>
        <p:nvSpPr>
          <p:cNvPr id="17" name="Rectangle 16"/>
          <p:cNvSpPr/>
          <p:nvPr/>
        </p:nvSpPr>
        <p:spPr>
          <a:xfrm>
            <a:off x="7603888" y="4536193"/>
            <a:ext cx="4064519" cy="584775"/>
          </a:xfrm>
          <a:prstGeom prst="rect">
            <a:avLst/>
          </a:prstGeom>
        </p:spPr>
        <p:txBody>
          <a:bodyPr wrap="square">
            <a:spAutoFit/>
          </a:bodyPr>
          <a:lstStyle/>
          <a:p>
            <a:r>
              <a:rPr lang="en-US" sz="1600" dirty="0" smtClean="0"/>
              <a:t>In this case that data will transfer to respective port only </a:t>
            </a:r>
            <a:r>
              <a:rPr lang="en-US" sz="1600" dirty="0" err="1" smtClean="0"/>
              <a:t>i.e</a:t>
            </a:r>
            <a:r>
              <a:rPr lang="en-US" sz="1600" dirty="0" smtClean="0"/>
              <a:t> Port A   </a:t>
            </a:r>
            <a:r>
              <a:rPr lang="en-US" sz="1600" b="1" dirty="0" smtClean="0">
                <a:solidFill>
                  <a:srgbClr val="FF0000"/>
                </a:solidFill>
              </a:rPr>
              <a:t>( Not to all Ports)</a:t>
            </a:r>
            <a:endParaRPr lang="en-US" sz="1600" b="1" dirty="0">
              <a:solidFill>
                <a:srgbClr val="FF0000"/>
              </a:solidFill>
            </a:endParaRPr>
          </a:p>
        </p:txBody>
      </p:sp>
      <p:sp>
        <p:nvSpPr>
          <p:cNvPr id="18" name="Rectangle 17"/>
          <p:cNvSpPr/>
          <p:nvPr/>
        </p:nvSpPr>
        <p:spPr>
          <a:xfrm>
            <a:off x="2278941" y="5288181"/>
            <a:ext cx="6783446" cy="584775"/>
          </a:xfrm>
          <a:prstGeom prst="rect">
            <a:avLst/>
          </a:prstGeom>
        </p:spPr>
        <p:txBody>
          <a:bodyPr wrap="square">
            <a:spAutoFit/>
          </a:bodyPr>
          <a:lstStyle/>
          <a:p>
            <a:r>
              <a:rPr lang="en-US" sz="1600" dirty="0" smtClean="0"/>
              <a:t>There fore every port has it’s unique address. </a:t>
            </a:r>
          </a:p>
          <a:p>
            <a:r>
              <a:rPr lang="en-US" sz="1600" dirty="0" smtClean="0"/>
              <a:t>3 – unique addresses for 3 – ports and 1- CWR i.e. </a:t>
            </a:r>
            <a:r>
              <a:rPr lang="en-US" sz="1600" b="1" dirty="0" smtClean="0">
                <a:solidFill>
                  <a:srgbClr val="FF0000"/>
                </a:solidFill>
              </a:rPr>
              <a:t>Control Word Register </a:t>
            </a:r>
            <a:endParaRPr lang="en-US" sz="1600" b="1" dirty="0">
              <a:solidFill>
                <a:srgbClr val="FF0000"/>
              </a:solidFill>
            </a:endParaRPr>
          </a:p>
        </p:txBody>
      </p:sp>
      <p:sp>
        <p:nvSpPr>
          <p:cNvPr id="12" name="Rectangle 11"/>
          <p:cNvSpPr/>
          <p:nvPr/>
        </p:nvSpPr>
        <p:spPr>
          <a:xfrm>
            <a:off x="251773" y="5978481"/>
            <a:ext cx="646331" cy="369332"/>
          </a:xfrm>
          <a:prstGeom prst="rect">
            <a:avLst/>
          </a:prstGeom>
        </p:spPr>
        <p:txBody>
          <a:bodyPr wrap="none">
            <a:spAutoFit/>
          </a:bodyPr>
          <a:lstStyle/>
          <a:p>
            <a:r>
              <a:rPr lang="en-US" b="1" dirty="0" smtClean="0">
                <a:solidFill>
                  <a:srgbClr val="FF0000"/>
                </a:solidFill>
              </a:rPr>
              <a:t>CWR</a:t>
            </a:r>
            <a:endParaRPr lang="en-US" b="1" dirty="0">
              <a:solidFill>
                <a:srgbClr val="FF0000"/>
              </a:solidFill>
            </a:endParaRPr>
          </a:p>
        </p:txBody>
      </p:sp>
      <p:sp>
        <p:nvSpPr>
          <p:cNvPr id="20" name="Rectangle 19"/>
          <p:cNvSpPr/>
          <p:nvPr/>
        </p:nvSpPr>
        <p:spPr>
          <a:xfrm>
            <a:off x="898104" y="5976783"/>
            <a:ext cx="7123266" cy="338554"/>
          </a:xfrm>
          <a:prstGeom prst="rect">
            <a:avLst/>
          </a:prstGeom>
        </p:spPr>
        <p:txBody>
          <a:bodyPr wrap="square">
            <a:spAutoFit/>
          </a:bodyPr>
          <a:lstStyle/>
          <a:p>
            <a:r>
              <a:rPr lang="en-US" sz="1600" dirty="0" smtClean="0"/>
              <a:t>It is used to give commands to the 8255 </a:t>
            </a:r>
            <a:r>
              <a:rPr lang="en-US" sz="1600" b="1" dirty="0" smtClean="0">
                <a:solidFill>
                  <a:srgbClr val="FF0000"/>
                </a:solidFill>
              </a:rPr>
              <a:t>( I/O  and BSR )</a:t>
            </a:r>
            <a:endParaRPr lang="en-US" sz="1600" b="1" dirty="0">
              <a:solidFill>
                <a:srgbClr val="FF0000"/>
              </a:solidFill>
            </a:endParaRPr>
          </a:p>
        </p:txBody>
      </p:sp>
      <p:cxnSp>
        <p:nvCxnSpPr>
          <p:cNvPr id="21" name="Straight Arrow Connector 20">
            <a:extLst>
              <a:ext uri="{FF2B5EF4-FFF2-40B4-BE49-F238E27FC236}">
                <a16:creationId xmlns:a16="http://schemas.microsoft.com/office/drawing/2014/main" id="{66ADD321-EA10-4977-BFC9-12D33C945B2A}"/>
              </a:ext>
            </a:extLst>
          </p:cNvPr>
          <p:cNvCxnSpPr>
            <a:cxnSpLocks/>
          </p:cNvCxnSpPr>
          <p:nvPr/>
        </p:nvCxnSpPr>
        <p:spPr>
          <a:xfrm>
            <a:off x="7469412" y="5872956"/>
            <a:ext cx="472664" cy="3558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822056" y="6228784"/>
            <a:ext cx="4760614" cy="338554"/>
          </a:xfrm>
          <a:prstGeom prst="rect">
            <a:avLst/>
          </a:prstGeom>
        </p:spPr>
        <p:txBody>
          <a:bodyPr wrap="square">
            <a:spAutoFit/>
          </a:bodyPr>
          <a:lstStyle/>
          <a:p>
            <a:r>
              <a:rPr lang="en-US" sz="1600" dirty="0" smtClean="0"/>
              <a:t>It is used to program the 8255 chip  </a:t>
            </a:r>
            <a:endParaRPr lang="en-US" sz="1600" b="1" dirty="0">
              <a:solidFill>
                <a:srgbClr val="FF0000"/>
              </a:solidFill>
            </a:endParaRPr>
          </a:p>
        </p:txBody>
      </p:sp>
    </p:spTree>
    <p:extLst>
      <p:ext uri="{BB962C8B-B14F-4D97-AF65-F5344CB8AC3E}">
        <p14:creationId xmlns:p14="http://schemas.microsoft.com/office/powerpoint/2010/main" val="45483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13" grpId="0"/>
      <p:bldP spid="14" grpId="0"/>
      <p:bldP spid="15" grpId="0"/>
      <p:bldP spid="16" grpId="0"/>
      <p:bldP spid="17" grpId="0"/>
      <p:bldP spid="18" grpId="0"/>
      <p:bldP spid="12" grpId="0"/>
      <p:bldP spid="20"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Modes of operation </a:t>
            </a:r>
            <a:endParaRPr lang="en-IN" b="1" dirty="0"/>
          </a:p>
        </p:txBody>
      </p:sp>
      <p:pic>
        <p:nvPicPr>
          <p:cNvPr id="7" name="Content Placeholder 6"/>
          <p:cNvPicPr>
            <a:picLocks noGrp="1" noChangeAspect="1"/>
          </p:cNvPicPr>
          <p:nvPr>
            <p:ph idx="1"/>
          </p:nvPr>
        </p:nvPicPr>
        <p:blipFill>
          <a:blip r:embed="rId2"/>
          <a:stretch>
            <a:fillRect/>
          </a:stretch>
        </p:blipFill>
        <p:spPr>
          <a:xfrm>
            <a:off x="3681412" y="2364377"/>
            <a:ext cx="5593217" cy="3474720"/>
          </a:xfrm>
          <a:prstGeom prst="rect">
            <a:avLst/>
          </a:prstGeom>
        </p:spPr>
      </p:pic>
    </p:spTree>
    <p:extLst>
      <p:ext uri="{BB962C8B-B14F-4D97-AF65-F5344CB8AC3E}">
        <p14:creationId xmlns:p14="http://schemas.microsoft.com/office/powerpoint/2010/main" val="392178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336" y="927463"/>
            <a:ext cx="10452463" cy="5249500"/>
          </a:xfrm>
        </p:spPr>
        <p:txBody>
          <a:bodyPr>
            <a:normAutofit fontScale="92500"/>
          </a:bodyPr>
          <a:lstStyle/>
          <a:p>
            <a:r>
              <a:rPr lang="en-US" dirty="0"/>
              <a:t>8255A has three different operating modes −</a:t>
            </a:r>
          </a:p>
          <a:p>
            <a:r>
              <a:rPr lang="en-US" b="1" dirty="0"/>
              <a:t>Mode 0</a:t>
            </a:r>
            <a:r>
              <a:rPr lang="en-US" dirty="0"/>
              <a:t> − In this mode, Port A and B is used as two 8-bit ports and Port C as two 4-bit ports. Each port can be programmed in either input mode or output mode where outputs are latched and inputs are not latched. Ports do not have interrupt capability.</a:t>
            </a:r>
          </a:p>
          <a:p>
            <a:r>
              <a:rPr lang="en-US" b="1" dirty="0"/>
              <a:t>Mode 1</a:t>
            </a:r>
            <a:r>
              <a:rPr lang="en-US" dirty="0"/>
              <a:t> − In this mode, Port A and B is used as 8-bit I/O ports. They can be configured as either input or output ports. Each port uses three lines from port C as handshake signals. Inputs and outputs are latched.</a:t>
            </a:r>
          </a:p>
          <a:p>
            <a:r>
              <a:rPr lang="en-US" b="1" dirty="0"/>
              <a:t>Mode 2</a:t>
            </a:r>
            <a:r>
              <a:rPr lang="en-US" dirty="0"/>
              <a:t> − In this mode, Port A can be configured as the bidirectional port and Port B either in Mode 0 or Mode 1. Port A uses five signals from Port C as handshake signals for data transfer. The remaining three signals from Port C can be used either as simple I/O or as handshake for port B.</a:t>
            </a:r>
          </a:p>
          <a:p>
            <a:endParaRPr lang="en-IN" dirty="0"/>
          </a:p>
        </p:txBody>
      </p:sp>
    </p:spTree>
    <p:extLst>
      <p:ext uri="{BB962C8B-B14F-4D97-AF65-F5344CB8AC3E}">
        <p14:creationId xmlns:p14="http://schemas.microsoft.com/office/powerpoint/2010/main" val="64505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42A217-6F69-418C-9F3E-C3AEF638D87C}"/>
              </a:ext>
            </a:extLst>
          </p:cNvPr>
          <p:cNvSpPr/>
          <p:nvPr/>
        </p:nvSpPr>
        <p:spPr>
          <a:xfrm>
            <a:off x="5289444" y="452876"/>
            <a:ext cx="1296304" cy="255172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FF0000"/>
              </a:solidFill>
            </a:endParaRPr>
          </a:p>
        </p:txBody>
      </p:sp>
      <p:sp>
        <p:nvSpPr>
          <p:cNvPr id="5" name="Rectangle 4"/>
          <p:cNvSpPr/>
          <p:nvPr/>
        </p:nvSpPr>
        <p:spPr>
          <a:xfrm>
            <a:off x="5430887" y="83544"/>
            <a:ext cx="1013418" cy="369332"/>
          </a:xfrm>
          <a:prstGeom prst="rect">
            <a:avLst/>
          </a:prstGeom>
        </p:spPr>
        <p:txBody>
          <a:bodyPr wrap="none">
            <a:spAutoFit/>
          </a:bodyPr>
          <a:lstStyle/>
          <a:p>
            <a:pPr algn="ctr"/>
            <a:r>
              <a:rPr lang="en-US" b="1" dirty="0">
                <a:solidFill>
                  <a:srgbClr val="FF0000"/>
                </a:solidFill>
              </a:rPr>
              <a:t>8255 PPI</a:t>
            </a:r>
          </a:p>
        </p:txBody>
      </p:sp>
      <p:sp>
        <p:nvSpPr>
          <p:cNvPr id="6" name="Rectangle 5"/>
          <p:cNvSpPr/>
          <p:nvPr/>
        </p:nvSpPr>
        <p:spPr>
          <a:xfrm>
            <a:off x="6081228" y="617020"/>
            <a:ext cx="504520" cy="369332"/>
          </a:xfrm>
          <a:prstGeom prst="rect">
            <a:avLst/>
          </a:prstGeom>
        </p:spPr>
        <p:txBody>
          <a:bodyPr wrap="square">
            <a:spAutoFit/>
          </a:bodyPr>
          <a:lstStyle/>
          <a:p>
            <a:pPr algn="ctr"/>
            <a:r>
              <a:rPr lang="en-US" b="1" dirty="0" smtClean="0">
                <a:solidFill>
                  <a:srgbClr val="FF0000"/>
                </a:solidFill>
              </a:rPr>
              <a:t>PA</a:t>
            </a:r>
            <a:endParaRPr lang="en-US" b="1" dirty="0">
              <a:solidFill>
                <a:srgbClr val="FF0000"/>
              </a:solidFill>
            </a:endParaRPr>
          </a:p>
        </p:txBody>
      </p:sp>
      <p:sp>
        <p:nvSpPr>
          <p:cNvPr id="7" name="Rectangle 6"/>
          <p:cNvSpPr/>
          <p:nvPr/>
        </p:nvSpPr>
        <p:spPr>
          <a:xfrm>
            <a:off x="6079720" y="1484293"/>
            <a:ext cx="504520" cy="369332"/>
          </a:xfrm>
          <a:prstGeom prst="rect">
            <a:avLst/>
          </a:prstGeom>
        </p:spPr>
        <p:txBody>
          <a:bodyPr wrap="square">
            <a:spAutoFit/>
          </a:bodyPr>
          <a:lstStyle/>
          <a:p>
            <a:pPr algn="ctr"/>
            <a:r>
              <a:rPr lang="en-US" b="1" dirty="0" smtClean="0">
                <a:solidFill>
                  <a:srgbClr val="FF0000"/>
                </a:solidFill>
              </a:rPr>
              <a:t>PB</a:t>
            </a:r>
            <a:endParaRPr lang="en-US" b="1" dirty="0">
              <a:solidFill>
                <a:srgbClr val="FF0000"/>
              </a:solidFill>
            </a:endParaRPr>
          </a:p>
        </p:txBody>
      </p:sp>
      <p:sp>
        <p:nvSpPr>
          <p:cNvPr id="8" name="Rectangle 7"/>
          <p:cNvSpPr/>
          <p:nvPr/>
        </p:nvSpPr>
        <p:spPr>
          <a:xfrm>
            <a:off x="6079720" y="2285850"/>
            <a:ext cx="504520" cy="369332"/>
          </a:xfrm>
          <a:prstGeom prst="rect">
            <a:avLst/>
          </a:prstGeom>
        </p:spPr>
        <p:txBody>
          <a:bodyPr wrap="square">
            <a:spAutoFit/>
          </a:bodyPr>
          <a:lstStyle/>
          <a:p>
            <a:pPr algn="ctr"/>
            <a:r>
              <a:rPr lang="en-US" b="1" dirty="0" smtClean="0">
                <a:solidFill>
                  <a:srgbClr val="FF0000"/>
                </a:solidFill>
              </a:rPr>
              <a:t>PC</a:t>
            </a:r>
            <a:endParaRPr lang="en-US" b="1" dirty="0">
              <a:solidFill>
                <a:srgbClr val="FF0000"/>
              </a:solidFill>
            </a:endParaRPr>
          </a:p>
        </p:txBody>
      </p:sp>
      <p:sp>
        <p:nvSpPr>
          <p:cNvPr id="9" name="Rectangle 8"/>
          <p:cNvSpPr/>
          <p:nvPr/>
        </p:nvSpPr>
        <p:spPr>
          <a:xfrm>
            <a:off x="5085879" y="2083150"/>
            <a:ext cx="934165" cy="369332"/>
          </a:xfrm>
          <a:prstGeom prst="rect">
            <a:avLst/>
          </a:prstGeom>
        </p:spPr>
        <p:txBody>
          <a:bodyPr wrap="square">
            <a:spAutoFit/>
          </a:bodyPr>
          <a:lstStyle/>
          <a:p>
            <a:pPr algn="ctr"/>
            <a:r>
              <a:rPr lang="en-US" b="1" dirty="0" smtClean="0">
                <a:solidFill>
                  <a:srgbClr val="FF0000"/>
                </a:solidFill>
              </a:rPr>
              <a:t>CWR</a:t>
            </a:r>
            <a:endParaRPr lang="en-US" b="1" dirty="0">
              <a:solidFill>
                <a:srgbClr val="FF0000"/>
              </a:solidFill>
            </a:endParaRPr>
          </a:p>
        </p:txBody>
      </p:sp>
      <p:sp>
        <p:nvSpPr>
          <p:cNvPr id="10" name="Left-Right Arrow 9"/>
          <p:cNvSpPr/>
          <p:nvPr/>
        </p:nvSpPr>
        <p:spPr>
          <a:xfrm>
            <a:off x="4149534" y="562303"/>
            <a:ext cx="1139910" cy="301925"/>
          </a:xfrm>
          <a:prstGeom prst="lef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1" name="Rectangle 10"/>
          <p:cNvSpPr/>
          <p:nvPr/>
        </p:nvSpPr>
        <p:spPr>
          <a:xfrm>
            <a:off x="4253207" y="223749"/>
            <a:ext cx="932563" cy="338554"/>
          </a:xfrm>
          <a:prstGeom prst="rect">
            <a:avLst/>
          </a:prstGeom>
        </p:spPr>
        <p:txBody>
          <a:bodyPr wrap="none">
            <a:spAutoFit/>
          </a:bodyPr>
          <a:lstStyle/>
          <a:p>
            <a:r>
              <a:rPr lang="en-US" sz="1600" b="1" dirty="0" smtClean="0">
                <a:solidFill>
                  <a:srgbClr val="FF0000"/>
                </a:solidFill>
              </a:rPr>
              <a:t>Data bus</a:t>
            </a:r>
            <a:endParaRPr lang="en-IN" sz="1600" dirty="0"/>
          </a:p>
        </p:txBody>
      </p:sp>
      <p:graphicFrame>
        <p:nvGraphicFramePr>
          <p:cNvPr id="12" name="Table 11"/>
          <p:cNvGraphicFramePr>
            <a:graphicFrameLocks noGrp="1"/>
          </p:cNvGraphicFramePr>
          <p:nvPr>
            <p:extLst>
              <p:ext uri="{D42A27DB-BD31-4B8C-83A1-F6EECF244321}">
                <p14:modId xmlns:p14="http://schemas.microsoft.com/office/powerpoint/2010/main" val="1217254043"/>
              </p:ext>
            </p:extLst>
          </p:nvPr>
        </p:nvGraphicFramePr>
        <p:xfrm>
          <a:off x="8030393" y="4433126"/>
          <a:ext cx="2723661" cy="1854200"/>
        </p:xfrm>
        <a:graphic>
          <a:graphicData uri="http://schemas.openxmlformats.org/drawingml/2006/table">
            <a:tbl>
              <a:tblPr firstRow="1" bandRow="1"/>
              <a:tblGrid>
                <a:gridCol w="907887">
                  <a:extLst>
                    <a:ext uri="{9D8B030D-6E8A-4147-A177-3AD203B41FA5}">
                      <a16:colId xmlns:a16="http://schemas.microsoft.com/office/drawing/2014/main" val="20000"/>
                    </a:ext>
                  </a:extLst>
                </a:gridCol>
                <a:gridCol w="907887">
                  <a:extLst>
                    <a:ext uri="{9D8B030D-6E8A-4147-A177-3AD203B41FA5}">
                      <a16:colId xmlns:a16="http://schemas.microsoft.com/office/drawing/2014/main" val="20001"/>
                    </a:ext>
                  </a:extLst>
                </a:gridCol>
                <a:gridCol w="907887">
                  <a:extLst>
                    <a:ext uri="{9D8B030D-6E8A-4147-A177-3AD203B41FA5}">
                      <a16:colId xmlns:a16="http://schemas.microsoft.com/office/drawing/2014/main" val="20002"/>
                    </a:ext>
                  </a:extLst>
                </a:gridCol>
              </a:tblGrid>
              <a:tr h="370840">
                <a:tc>
                  <a:txBody>
                    <a:bodyPr/>
                    <a:lstStyle/>
                    <a:p>
                      <a:pPr algn="ctr"/>
                      <a:r>
                        <a:rPr lang="en-US" b="1" baseline="0" dirty="0" smtClean="0"/>
                        <a:t>A0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A1</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a:t>
                      </a:r>
                      <a:endParaRPr lang="en-IN" b="1" dirty="0" smtClean="0"/>
                    </a:p>
                  </a:txBody>
                  <a:tcPr/>
                </a:tc>
                <a:extLst>
                  <a:ext uri="{0D108BD9-81ED-4DB2-BD59-A6C34878D82A}">
                    <a16:rowId xmlns:a16="http://schemas.microsoft.com/office/drawing/2014/main" val="10000"/>
                  </a:ext>
                </a:extLst>
              </a:tr>
              <a:tr h="370840">
                <a:tc>
                  <a:txBody>
                    <a:bodyPr/>
                    <a:lstStyle/>
                    <a:p>
                      <a:pPr algn="ctr"/>
                      <a:r>
                        <a:rPr lang="en-US" b="1" baseline="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0</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 A</a:t>
                      </a:r>
                      <a:endParaRPr lang="en-IN" b="1" dirty="0" smtClean="0"/>
                    </a:p>
                  </a:txBody>
                  <a:tcPr/>
                </a:tc>
                <a:extLst>
                  <a:ext uri="{0D108BD9-81ED-4DB2-BD59-A6C34878D82A}">
                    <a16:rowId xmlns:a16="http://schemas.microsoft.com/office/drawing/2014/main" val="10001"/>
                  </a:ext>
                </a:extLst>
              </a:tr>
              <a:tr h="370840">
                <a:tc>
                  <a:txBody>
                    <a:bodyPr/>
                    <a:lstStyle/>
                    <a:p>
                      <a:pPr algn="ctr"/>
                      <a:r>
                        <a:rPr lang="en-US" b="1" baseline="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1</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 B</a:t>
                      </a:r>
                      <a:endParaRPr lang="en-IN" b="1" dirty="0" smtClean="0"/>
                    </a:p>
                  </a:txBody>
                  <a:tcPr/>
                </a:tc>
                <a:extLst>
                  <a:ext uri="{0D108BD9-81ED-4DB2-BD59-A6C34878D82A}">
                    <a16:rowId xmlns:a16="http://schemas.microsoft.com/office/drawing/2014/main" val="10002"/>
                  </a:ext>
                </a:extLst>
              </a:tr>
              <a:tr h="370840">
                <a:tc>
                  <a:txBody>
                    <a:bodyPr/>
                    <a:lstStyle/>
                    <a:p>
                      <a:pPr algn="ctr"/>
                      <a:r>
                        <a:rPr lang="en-US" b="1" baseline="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0</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 C</a:t>
                      </a:r>
                      <a:endParaRPr lang="en-IN" b="1" dirty="0" smtClean="0"/>
                    </a:p>
                  </a:txBody>
                  <a:tcPr/>
                </a:tc>
                <a:extLst>
                  <a:ext uri="{0D108BD9-81ED-4DB2-BD59-A6C34878D82A}">
                    <a16:rowId xmlns:a16="http://schemas.microsoft.com/office/drawing/2014/main" val="10003"/>
                  </a:ext>
                </a:extLst>
              </a:tr>
              <a:tr h="370840">
                <a:tc>
                  <a:txBody>
                    <a:bodyPr/>
                    <a:lstStyle/>
                    <a:p>
                      <a:pPr algn="ctr"/>
                      <a:r>
                        <a:rPr lang="en-US" b="1" baseline="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1</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CWR</a:t>
                      </a:r>
                      <a:endParaRPr lang="en-IN" b="1" dirty="0" smtClean="0"/>
                    </a:p>
                  </a:txBody>
                  <a:tcPr/>
                </a:tc>
                <a:extLst>
                  <a:ext uri="{0D108BD9-81ED-4DB2-BD59-A6C34878D82A}">
                    <a16:rowId xmlns:a16="http://schemas.microsoft.com/office/drawing/2014/main" val="10004"/>
                  </a:ext>
                </a:extLst>
              </a:tr>
            </a:tbl>
          </a:graphicData>
        </a:graphic>
      </p:graphicFrame>
      <p:sp>
        <p:nvSpPr>
          <p:cNvPr id="13" name="Rectangle 12"/>
          <p:cNvSpPr/>
          <p:nvPr/>
        </p:nvSpPr>
        <p:spPr>
          <a:xfrm>
            <a:off x="5202947" y="1261217"/>
            <a:ext cx="504520" cy="646331"/>
          </a:xfrm>
          <a:prstGeom prst="rect">
            <a:avLst/>
          </a:prstGeom>
        </p:spPr>
        <p:txBody>
          <a:bodyPr wrap="square">
            <a:spAutoFit/>
          </a:bodyPr>
          <a:lstStyle/>
          <a:p>
            <a:pPr algn="ctr"/>
            <a:r>
              <a:rPr lang="en-US" b="1" dirty="0" smtClean="0">
                <a:solidFill>
                  <a:srgbClr val="FF0000"/>
                </a:solidFill>
              </a:rPr>
              <a:t>A1</a:t>
            </a:r>
          </a:p>
          <a:p>
            <a:pPr algn="ctr"/>
            <a:r>
              <a:rPr lang="en-US" b="1" dirty="0" smtClean="0">
                <a:solidFill>
                  <a:srgbClr val="FF0000"/>
                </a:solidFill>
              </a:rPr>
              <a:t>A0</a:t>
            </a:r>
            <a:endParaRPr lang="en-US" b="1" dirty="0">
              <a:solidFill>
                <a:srgbClr val="FF0000"/>
              </a:solidFill>
            </a:endParaRPr>
          </a:p>
        </p:txBody>
      </p:sp>
      <p:cxnSp>
        <p:nvCxnSpPr>
          <p:cNvPr id="14" name="Straight Arrow Connector 13">
            <a:extLst>
              <a:ext uri="{FF2B5EF4-FFF2-40B4-BE49-F238E27FC236}">
                <a16:creationId xmlns:a16="http://schemas.microsoft.com/office/drawing/2014/main" id="{66ADD321-EA10-4977-BFC9-12D33C945B2A}"/>
              </a:ext>
            </a:extLst>
          </p:cNvPr>
          <p:cNvCxnSpPr>
            <a:cxnSpLocks/>
          </p:cNvCxnSpPr>
          <p:nvPr/>
        </p:nvCxnSpPr>
        <p:spPr>
          <a:xfrm>
            <a:off x="4748388" y="1484293"/>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ADD321-EA10-4977-BFC9-12D33C945B2A}"/>
              </a:ext>
            </a:extLst>
          </p:cNvPr>
          <p:cNvCxnSpPr>
            <a:cxnSpLocks/>
          </p:cNvCxnSpPr>
          <p:nvPr/>
        </p:nvCxnSpPr>
        <p:spPr>
          <a:xfrm>
            <a:off x="4748388" y="1728737"/>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243868" y="1261217"/>
            <a:ext cx="504520" cy="646331"/>
          </a:xfrm>
          <a:prstGeom prst="rect">
            <a:avLst/>
          </a:prstGeom>
        </p:spPr>
        <p:txBody>
          <a:bodyPr wrap="square">
            <a:spAutoFit/>
          </a:bodyPr>
          <a:lstStyle/>
          <a:p>
            <a:pPr algn="ctr"/>
            <a:r>
              <a:rPr lang="en-US" b="1" dirty="0" smtClean="0">
                <a:solidFill>
                  <a:srgbClr val="FF0000"/>
                </a:solidFill>
              </a:rPr>
              <a:t>A2</a:t>
            </a:r>
          </a:p>
          <a:p>
            <a:pPr algn="ctr"/>
            <a:r>
              <a:rPr lang="en-US" b="1" dirty="0" smtClean="0">
                <a:solidFill>
                  <a:srgbClr val="FF0000"/>
                </a:solidFill>
              </a:rPr>
              <a:t>A1</a:t>
            </a:r>
            <a:endParaRPr lang="en-US" b="1" dirty="0">
              <a:solidFill>
                <a:srgbClr val="FF0000"/>
              </a:solidFill>
            </a:endParaRPr>
          </a:p>
        </p:txBody>
      </p:sp>
      <p:sp>
        <p:nvSpPr>
          <p:cNvPr id="18" name="Oval 17"/>
          <p:cNvSpPr/>
          <p:nvPr/>
        </p:nvSpPr>
        <p:spPr>
          <a:xfrm>
            <a:off x="5866383" y="3004598"/>
            <a:ext cx="71213" cy="1211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Connector 22"/>
          <p:cNvCxnSpPr/>
          <p:nvPr/>
        </p:nvCxnSpPr>
        <p:spPr>
          <a:xfrm flipH="1">
            <a:off x="5901989" y="3125744"/>
            <a:ext cx="1" cy="4617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8529" y="3587471"/>
            <a:ext cx="18734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714649" y="3285689"/>
            <a:ext cx="2" cy="528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3714649" y="3285689"/>
            <a:ext cx="313880" cy="301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14649" y="3587471"/>
            <a:ext cx="313880" cy="2263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081137" y="3436580"/>
            <a:ext cx="6335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081139" y="3700639"/>
            <a:ext cx="6335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3081136" y="2974853"/>
            <a:ext cx="1" cy="4617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552810" y="2974853"/>
            <a:ext cx="52832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893676" y="1021562"/>
            <a:ext cx="1766012" cy="3411564"/>
            <a:chOff x="8685788" y="3324453"/>
            <a:chExt cx="1766012" cy="3411564"/>
          </a:xfrm>
        </p:grpSpPr>
        <p:sp>
          <p:nvSpPr>
            <p:cNvPr id="46" name="Rectangle 45"/>
            <p:cNvSpPr/>
            <p:nvPr/>
          </p:nvSpPr>
          <p:spPr>
            <a:xfrm>
              <a:off x="8701693" y="4067246"/>
              <a:ext cx="1496291" cy="242237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74138  </a:t>
              </a:r>
            </a:p>
            <a:p>
              <a:pPr algn="ctr"/>
              <a:r>
                <a:rPr lang="en-IN" sz="1400" dirty="0" smtClean="0">
                  <a:solidFill>
                    <a:schemeClr val="tx1"/>
                  </a:solidFill>
                </a:rPr>
                <a:t>3:8</a:t>
              </a:r>
            </a:p>
            <a:p>
              <a:pPr algn="ctr"/>
              <a:r>
                <a:rPr lang="en-IN" sz="1400" dirty="0" smtClean="0">
                  <a:solidFill>
                    <a:schemeClr val="tx1"/>
                  </a:solidFill>
                </a:rPr>
                <a:t> decoder</a:t>
              </a:r>
              <a:endParaRPr lang="en-IN" sz="1400" dirty="0">
                <a:solidFill>
                  <a:schemeClr val="tx1"/>
                </a:solidFill>
              </a:endParaRPr>
            </a:p>
          </p:txBody>
        </p:sp>
        <p:sp>
          <p:nvSpPr>
            <p:cNvPr id="47" name="TextBox 46"/>
            <p:cNvSpPr txBox="1"/>
            <p:nvPr/>
          </p:nvSpPr>
          <p:spPr>
            <a:xfrm>
              <a:off x="8685789" y="4249529"/>
              <a:ext cx="598273" cy="307777"/>
            </a:xfrm>
            <a:prstGeom prst="rect">
              <a:avLst/>
            </a:prstGeom>
            <a:noFill/>
          </p:spPr>
          <p:txBody>
            <a:bodyPr wrap="square" rtlCol="0">
              <a:spAutoFit/>
            </a:bodyPr>
            <a:lstStyle/>
            <a:p>
              <a:r>
                <a:rPr lang="en-IN" sz="1400" b="1" dirty="0" smtClean="0">
                  <a:solidFill>
                    <a:srgbClr val="FF0000"/>
                  </a:solidFill>
                </a:rPr>
                <a:t> </a:t>
              </a:r>
              <a:r>
                <a:rPr lang="en-IN" sz="1400" b="1" dirty="0" smtClean="0"/>
                <a:t>C</a:t>
              </a:r>
              <a:endParaRPr lang="en-IN" sz="1400" b="1" dirty="0"/>
            </a:p>
          </p:txBody>
        </p:sp>
        <p:sp>
          <p:nvSpPr>
            <p:cNvPr id="48" name="TextBox 47"/>
            <p:cNvSpPr txBox="1"/>
            <p:nvPr/>
          </p:nvSpPr>
          <p:spPr>
            <a:xfrm>
              <a:off x="8697030" y="4870321"/>
              <a:ext cx="598273" cy="307777"/>
            </a:xfrm>
            <a:prstGeom prst="rect">
              <a:avLst/>
            </a:prstGeom>
            <a:noFill/>
          </p:spPr>
          <p:txBody>
            <a:bodyPr wrap="square" rtlCol="0">
              <a:spAutoFit/>
            </a:bodyPr>
            <a:lstStyle/>
            <a:p>
              <a:r>
                <a:rPr lang="en-IN" sz="1400" b="1" dirty="0" smtClean="0"/>
                <a:t>B</a:t>
              </a:r>
              <a:endParaRPr lang="en-IN" sz="1400" b="1" dirty="0"/>
            </a:p>
          </p:txBody>
        </p:sp>
        <p:sp>
          <p:nvSpPr>
            <p:cNvPr id="49" name="TextBox 48"/>
            <p:cNvSpPr txBox="1"/>
            <p:nvPr/>
          </p:nvSpPr>
          <p:spPr>
            <a:xfrm>
              <a:off x="8685788" y="5656881"/>
              <a:ext cx="598273" cy="307777"/>
            </a:xfrm>
            <a:prstGeom prst="rect">
              <a:avLst/>
            </a:prstGeom>
            <a:noFill/>
          </p:spPr>
          <p:txBody>
            <a:bodyPr wrap="square" rtlCol="0">
              <a:spAutoFit/>
            </a:bodyPr>
            <a:lstStyle/>
            <a:p>
              <a:r>
                <a:rPr lang="en-IN" sz="1400" b="1" dirty="0" smtClean="0"/>
                <a:t>A</a:t>
              </a:r>
              <a:endParaRPr lang="en-IN" sz="1400" b="1" dirty="0"/>
            </a:p>
          </p:txBody>
        </p:sp>
        <p:sp>
          <p:nvSpPr>
            <p:cNvPr id="50" name="Oval 49"/>
            <p:cNvSpPr/>
            <p:nvPr/>
          </p:nvSpPr>
          <p:spPr>
            <a:xfrm>
              <a:off x="10197983" y="4151994"/>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p:cNvSpPr/>
            <p:nvPr/>
          </p:nvSpPr>
          <p:spPr>
            <a:xfrm>
              <a:off x="10197983" y="4674512"/>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p:cNvSpPr/>
            <p:nvPr/>
          </p:nvSpPr>
          <p:spPr>
            <a:xfrm>
              <a:off x="10213888" y="4930714"/>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p:cNvSpPr/>
            <p:nvPr/>
          </p:nvSpPr>
          <p:spPr>
            <a:xfrm>
              <a:off x="10213888" y="5219562"/>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p:cNvSpPr/>
            <p:nvPr/>
          </p:nvSpPr>
          <p:spPr>
            <a:xfrm>
              <a:off x="9158034" y="4034085"/>
              <a:ext cx="449162" cy="369332"/>
            </a:xfrm>
            <a:prstGeom prst="rect">
              <a:avLst/>
            </a:prstGeom>
          </p:spPr>
          <p:txBody>
            <a:bodyPr wrap="none">
              <a:spAutoFit/>
            </a:bodyPr>
            <a:lstStyle/>
            <a:p>
              <a:r>
                <a:rPr lang="en-IN" b="1" dirty="0" smtClean="0"/>
                <a:t>G1</a:t>
              </a:r>
              <a:endParaRPr lang="en-IN" b="1" dirty="0"/>
            </a:p>
          </p:txBody>
        </p:sp>
        <p:cxnSp>
          <p:nvCxnSpPr>
            <p:cNvPr id="56" name="Straight Connector 55"/>
            <p:cNvCxnSpPr/>
            <p:nvPr/>
          </p:nvCxnSpPr>
          <p:spPr>
            <a:xfrm flipV="1">
              <a:off x="9390770" y="3649929"/>
              <a:ext cx="0" cy="4165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9156065" y="3324453"/>
              <a:ext cx="1052739" cy="369332"/>
            </a:xfrm>
            <a:prstGeom prst="rect">
              <a:avLst/>
            </a:prstGeom>
          </p:spPr>
          <p:txBody>
            <a:bodyPr wrap="square">
              <a:spAutoFit/>
            </a:bodyPr>
            <a:lstStyle/>
            <a:p>
              <a:r>
                <a:rPr lang="en-IN" b="1" dirty="0" smtClean="0"/>
                <a:t>VCC</a:t>
              </a:r>
              <a:endParaRPr lang="en-IN" b="1" dirty="0"/>
            </a:p>
          </p:txBody>
        </p:sp>
        <p:sp>
          <p:nvSpPr>
            <p:cNvPr id="58" name="Rectangle 57"/>
            <p:cNvSpPr/>
            <p:nvPr/>
          </p:nvSpPr>
          <p:spPr>
            <a:xfrm>
              <a:off x="8846140" y="6099713"/>
              <a:ext cx="664627" cy="369332"/>
            </a:xfrm>
            <a:prstGeom prst="rect">
              <a:avLst/>
            </a:prstGeom>
          </p:spPr>
          <p:txBody>
            <a:bodyPr wrap="square">
              <a:spAutoFit/>
            </a:bodyPr>
            <a:lstStyle/>
            <a:p>
              <a:r>
                <a:rPr lang="en-IN" b="1" dirty="0" smtClean="0"/>
                <a:t>G2A</a:t>
              </a:r>
              <a:endParaRPr lang="en-IN" b="1" dirty="0"/>
            </a:p>
          </p:txBody>
        </p:sp>
        <p:sp>
          <p:nvSpPr>
            <p:cNvPr id="59" name="Rectangle 58"/>
            <p:cNvSpPr/>
            <p:nvPr/>
          </p:nvSpPr>
          <p:spPr>
            <a:xfrm>
              <a:off x="9510767" y="6099713"/>
              <a:ext cx="664627" cy="369332"/>
            </a:xfrm>
            <a:prstGeom prst="rect">
              <a:avLst/>
            </a:prstGeom>
          </p:spPr>
          <p:txBody>
            <a:bodyPr wrap="square">
              <a:spAutoFit/>
            </a:bodyPr>
            <a:lstStyle/>
            <a:p>
              <a:r>
                <a:rPr lang="en-IN" b="1" dirty="0" smtClean="0"/>
                <a:t>G2B</a:t>
              </a:r>
              <a:endParaRPr lang="en-IN" b="1" dirty="0"/>
            </a:p>
          </p:txBody>
        </p:sp>
        <p:cxnSp>
          <p:nvCxnSpPr>
            <p:cNvPr id="60" name="Straight Connector 59"/>
            <p:cNvCxnSpPr/>
            <p:nvPr/>
          </p:nvCxnSpPr>
          <p:spPr>
            <a:xfrm>
              <a:off x="8996166" y="6139223"/>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9661933" y="6139223"/>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837252" y="6607749"/>
              <a:ext cx="446809" cy="219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8807811" y="6607749"/>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9020825" y="6629723"/>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9131661" y="6614675"/>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9091829" y="6489624"/>
              <a:ext cx="1732" cy="14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572093" y="6602963"/>
              <a:ext cx="446809" cy="219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9542652" y="6602963"/>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9755666" y="6624937"/>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9866502" y="6609889"/>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flipV="1">
              <a:off x="9826670" y="6484838"/>
              <a:ext cx="1732" cy="14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8924595" y="6602963"/>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9630975" y="6614675"/>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9846412" y="4068536"/>
              <a:ext cx="598273" cy="307777"/>
              <a:chOff x="4169889" y="1457698"/>
              <a:chExt cx="598273" cy="307777"/>
            </a:xfrm>
          </p:grpSpPr>
          <p:sp>
            <p:nvSpPr>
              <p:cNvPr id="75" name="TextBox 74"/>
              <p:cNvSpPr txBox="1"/>
              <p:nvPr/>
            </p:nvSpPr>
            <p:spPr>
              <a:xfrm>
                <a:off x="4169889" y="1457698"/>
                <a:ext cx="598273" cy="307777"/>
              </a:xfrm>
              <a:prstGeom prst="rect">
                <a:avLst/>
              </a:prstGeom>
              <a:noFill/>
            </p:spPr>
            <p:txBody>
              <a:bodyPr wrap="square" rtlCol="0">
                <a:spAutoFit/>
              </a:bodyPr>
              <a:lstStyle/>
              <a:p>
                <a:r>
                  <a:rPr lang="en-IN" sz="1400" b="1" dirty="0" smtClean="0"/>
                  <a:t>Y0</a:t>
                </a:r>
                <a:endParaRPr lang="en-IN" sz="1400" b="1" dirty="0"/>
              </a:p>
            </p:txBody>
          </p:sp>
          <p:cxnSp>
            <p:nvCxnSpPr>
              <p:cNvPr id="76" name="Straight Connector 75"/>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9853527" y="4355341"/>
              <a:ext cx="598273" cy="307777"/>
              <a:chOff x="4169889" y="1457698"/>
              <a:chExt cx="598273" cy="307777"/>
            </a:xfrm>
          </p:grpSpPr>
          <p:sp>
            <p:nvSpPr>
              <p:cNvPr id="78" name="TextBox 77"/>
              <p:cNvSpPr txBox="1"/>
              <p:nvPr/>
            </p:nvSpPr>
            <p:spPr>
              <a:xfrm>
                <a:off x="4169889" y="1457698"/>
                <a:ext cx="598273" cy="307777"/>
              </a:xfrm>
              <a:prstGeom prst="rect">
                <a:avLst/>
              </a:prstGeom>
              <a:noFill/>
            </p:spPr>
            <p:txBody>
              <a:bodyPr wrap="square" rtlCol="0">
                <a:spAutoFit/>
              </a:bodyPr>
              <a:lstStyle/>
              <a:p>
                <a:r>
                  <a:rPr lang="en-IN" sz="1400" b="1" dirty="0" smtClean="0"/>
                  <a:t>Y1</a:t>
                </a:r>
                <a:endParaRPr lang="en-IN" sz="1400" b="1" dirty="0"/>
              </a:p>
            </p:txBody>
          </p:sp>
          <p:cxnSp>
            <p:nvCxnSpPr>
              <p:cNvPr id="79" name="Straight Connector 78"/>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9830224" y="4631946"/>
              <a:ext cx="598273" cy="307777"/>
              <a:chOff x="4169889" y="1457698"/>
              <a:chExt cx="598273" cy="307777"/>
            </a:xfrm>
          </p:grpSpPr>
          <p:sp>
            <p:nvSpPr>
              <p:cNvPr id="81" name="TextBox 80"/>
              <p:cNvSpPr txBox="1"/>
              <p:nvPr/>
            </p:nvSpPr>
            <p:spPr>
              <a:xfrm>
                <a:off x="4169889" y="1457698"/>
                <a:ext cx="598273" cy="307777"/>
              </a:xfrm>
              <a:prstGeom prst="rect">
                <a:avLst/>
              </a:prstGeom>
              <a:noFill/>
            </p:spPr>
            <p:txBody>
              <a:bodyPr wrap="square" rtlCol="0">
                <a:spAutoFit/>
              </a:bodyPr>
              <a:lstStyle/>
              <a:p>
                <a:r>
                  <a:rPr lang="en-IN" sz="1400" b="1" dirty="0" smtClean="0"/>
                  <a:t>Y2</a:t>
                </a:r>
                <a:endParaRPr lang="en-IN" sz="1400" b="1" dirty="0"/>
              </a:p>
            </p:txBody>
          </p:sp>
          <p:cxnSp>
            <p:nvCxnSpPr>
              <p:cNvPr id="82" name="Straight Connector 81"/>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9846412" y="4877116"/>
              <a:ext cx="598273" cy="307777"/>
              <a:chOff x="4169889" y="1457698"/>
              <a:chExt cx="598273" cy="307777"/>
            </a:xfrm>
          </p:grpSpPr>
          <p:sp>
            <p:nvSpPr>
              <p:cNvPr id="84" name="TextBox 83"/>
              <p:cNvSpPr txBox="1"/>
              <p:nvPr/>
            </p:nvSpPr>
            <p:spPr>
              <a:xfrm>
                <a:off x="4169889" y="1457698"/>
                <a:ext cx="598273" cy="307777"/>
              </a:xfrm>
              <a:prstGeom prst="rect">
                <a:avLst/>
              </a:prstGeom>
              <a:noFill/>
            </p:spPr>
            <p:txBody>
              <a:bodyPr wrap="square" rtlCol="0">
                <a:spAutoFit/>
              </a:bodyPr>
              <a:lstStyle/>
              <a:p>
                <a:r>
                  <a:rPr lang="en-IN" sz="1400" b="1" dirty="0" smtClean="0"/>
                  <a:t>Y3</a:t>
                </a:r>
                <a:endParaRPr lang="en-IN" sz="1400" b="1" dirty="0"/>
              </a:p>
            </p:txBody>
          </p:sp>
          <p:cxnSp>
            <p:nvCxnSpPr>
              <p:cNvPr id="85" name="Straight Connector 84"/>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a:xfrm>
              <a:off x="9833007" y="5153721"/>
              <a:ext cx="598273" cy="307777"/>
              <a:chOff x="4169889" y="1457698"/>
              <a:chExt cx="598273" cy="307777"/>
            </a:xfrm>
          </p:grpSpPr>
          <p:sp>
            <p:nvSpPr>
              <p:cNvPr id="87" name="TextBox 86"/>
              <p:cNvSpPr txBox="1"/>
              <p:nvPr/>
            </p:nvSpPr>
            <p:spPr>
              <a:xfrm>
                <a:off x="4169889" y="1457698"/>
                <a:ext cx="598273" cy="307777"/>
              </a:xfrm>
              <a:prstGeom prst="rect">
                <a:avLst/>
              </a:prstGeom>
              <a:noFill/>
            </p:spPr>
            <p:txBody>
              <a:bodyPr wrap="square" rtlCol="0">
                <a:spAutoFit/>
              </a:bodyPr>
              <a:lstStyle/>
              <a:p>
                <a:r>
                  <a:rPr lang="en-IN" sz="1400" b="1" dirty="0" smtClean="0"/>
                  <a:t>Y4</a:t>
                </a:r>
                <a:endParaRPr lang="en-IN" sz="1400" b="1" dirty="0"/>
              </a:p>
            </p:txBody>
          </p:sp>
          <p:cxnSp>
            <p:nvCxnSpPr>
              <p:cNvPr id="88" name="Straight Connector 87"/>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9821116" y="5421475"/>
              <a:ext cx="598273" cy="307777"/>
              <a:chOff x="4169889" y="1457698"/>
              <a:chExt cx="598273" cy="307777"/>
            </a:xfrm>
          </p:grpSpPr>
          <p:sp>
            <p:nvSpPr>
              <p:cNvPr id="90" name="TextBox 89"/>
              <p:cNvSpPr txBox="1"/>
              <p:nvPr/>
            </p:nvSpPr>
            <p:spPr>
              <a:xfrm>
                <a:off x="4169889" y="1457698"/>
                <a:ext cx="598273" cy="307777"/>
              </a:xfrm>
              <a:prstGeom prst="rect">
                <a:avLst/>
              </a:prstGeom>
              <a:noFill/>
            </p:spPr>
            <p:txBody>
              <a:bodyPr wrap="square" rtlCol="0">
                <a:spAutoFit/>
              </a:bodyPr>
              <a:lstStyle/>
              <a:p>
                <a:r>
                  <a:rPr lang="en-IN" sz="1400" b="1" dirty="0" smtClean="0"/>
                  <a:t>Y5</a:t>
                </a:r>
                <a:endParaRPr lang="en-IN" sz="1400" b="1" dirty="0"/>
              </a:p>
            </p:txBody>
          </p:sp>
          <p:cxnSp>
            <p:nvCxnSpPr>
              <p:cNvPr id="91" name="Straight Connector 90"/>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9827536" y="5678070"/>
              <a:ext cx="598273" cy="307777"/>
              <a:chOff x="4169889" y="1457698"/>
              <a:chExt cx="598273" cy="307777"/>
            </a:xfrm>
          </p:grpSpPr>
          <p:sp>
            <p:nvSpPr>
              <p:cNvPr id="93" name="TextBox 92"/>
              <p:cNvSpPr txBox="1"/>
              <p:nvPr/>
            </p:nvSpPr>
            <p:spPr>
              <a:xfrm>
                <a:off x="4169889" y="1457698"/>
                <a:ext cx="598273" cy="307777"/>
              </a:xfrm>
              <a:prstGeom prst="rect">
                <a:avLst/>
              </a:prstGeom>
              <a:noFill/>
            </p:spPr>
            <p:txBody>
              <a:bodyPr wrap="square" rtlCol="0">
                <a:spAutoFit/>
              </a:bodyPr>
              <a:lstStyle/>
              <a:p>
                <a:r>
                  <a:rPr lang="en-IN" sz="1400" b="1" dirty="0" smtClean="0"/>
                  <a:t>Y6</a:t>
                </a:r>
                <a:endParaRPr lang="en-IN" sz="1400" b="1" dirty="0"/>
              </a:p>
            </p:txBody>
          </p:sp>
          <p:cxnSp>
            <p:nvCxnSpPr>
              <p:cNvPr id="94" name="Straight Connector 93"/>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9846119" y="5945297"/>
              <a:ext cx="367769" cy="307777"/>
              <a:chOff x="4169889" y="1457698"/>
              <a:chExt cx="367769" cy="307777"/>
            </a:xfrm>
          </p:grpSpPr>
          <p:sp>
            <p:nvSpPr>
              <p:cNvPr id="96" name="TextBox 95"/>
              <p:cNvSpPr txBox="1"/>
              <p:nvPr/>
            </p:nvSpPr>
            <p:spPr>
              <a:xfrm>
                <a:off x="4169889" y="1457698"/>
                <a:ext cx="367769" cy="307777"/>
              </a:xfrm>
              <a:prstGeom prst="rect">
                <a:avLst/>
              </a:prstGeom>
              <a:noFill/>
            </p:spPr>
            <p:txBody>
              <a:bodyPr wrap="square" rtlCol="0">
                <a:spAutoFit/>
              </a:bodyPr>
              <a:lstStyle/>
              <a:p>
                <a:r>
                  <a:rPr lang="en-IN" sz="1400" b="1" dirty="0" smtClean="0"/>
                  <a:t>Y7</a:t>
                </a:r>
                <a:endParaRPr lang="en-IN" sz="1400" b="1" dirty="0"/>
              </a:p>
            </p:txBody>
          </p:sp>
          <p:cxnSp>
            <p:nvCxnSpPr>
              <p:cNvPr id="97" name="Straight Connector 96"/>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9" name="Rectangle 98"/>
          <p:cNvSpPr/>
          <p:nvPr/>
        </p:nvSpPr>
        <p:spPr>
          <a:xfrm>
            <a:off x="8911" y="1998044"/>
            <a:ext cx="504520" cy="1754326"/>
          </a:xfrm>
          <a:prstGeom prst="rect">
            <a:avLst/>
          </a:prstGeom>
        </p:spPr>
        <p:txBody>
          <a:bodyPr wrap="square">
            <a:spAutoFit/>
          </a:bodyPr>
          <a:lstStyle/>
          <a:p>
            <a:pPr algn="ctr"/>
            <a:r>
              <a:rPr lang="en-US" b="1" dirty="0" smtClean="0">
                <a:solidFill>
                  <a:srgbClr val="FF0000"/>
                </a:solidFill>
              </a:rPr>
              <a:t>A7</a:t>
            </a:r>
          </a:p>
          <a:p>
            <a:pPr algn="ctr"/>
            <a:endParaRPr lang="en-US" b="1" dirty="0" smtClean="0">
              <a:solidFill>
                <a:srgbClr val="FF0000"/>
              </a:solidFill>
            </a:endParaRPr>
          </a:p>
          <a:p>
            <a:pPr algn="ctr"/>
            <a:r>
              <a:rPr lang="en-US" b="1" dirty="0" smtClean="0">
                <a:solidFill>
                  <a:srgbClr val="FF0000"/>
                </a:solidFill>
              </a:rPr>
              <a:t>A6</a:t>
            </a:r>
          </a:p>
          <a:p>
            <a:pPr algn="ctr"/>
            <a:endParaRPr lang="en-US" b="1" dirty="0">
              <a:solidFill>
                <a:srgbClr val="FF0000"/>
              </a:solidFill>
            </a:endParaRPr>
          </a:p>
          <a:p>
            <a:pPr algn="ctr"/>
            <a:endParaRPr lang="en-US" b="1" dirty="0" smtClean="0">
              <a:solidFill>
                <a:srgbClr val="FF0000"/>
              </a:solidFill>
            </a:endParaRPr>
          </a:p>
          <a:p>
            <a:pPr algn="ctr"/>
            <a:r>
              <a:rPr lang="en-US" b="1" dirty="0" smtClean="0">
                <a:solidFill>
                  <a:srgbClr val="FF0000"/>
                </a:solidFill>
              </a:rPr>
              <a:t>A5</a:t>
            </a:r>
            <a:endParaRPr lang="en-US" b="1" dirty="0">
              <a:solidFill>
                <a:srgbClr val="FF0000"/>
              </a:solidFill>
            </a:endParaRPr>
          </a:p>
        </p:txBody>
      </p:sp>
      <p:cxnSp>
        <p:nvCxnSpPr>
          <p:cNvPr id="100" name="Straight Arrow Connector 99">
            <a:extLst>
              <a:ext uri="{FF2B5EF4-FFF2-40B4-BE49-F238E27FC236}">
                <a16:creationId xmlns:a16="http://schemas.microsoft.com/office/drawing/2014/main" id="{66ADD321-EA10-4977-BFC9-12D33C945B2A}"/>
              </a:ext>
            </a:extLst>
          </p:cNvPr>
          <p:cNvCxnSpPr>
            <a:cxnSpLocks/>
          </p:cNvCxnSpPr>
          <p:nvPr/>
        </p:nvCxnSpPr>
        <p:spPr>
          <a:xfrm>
            <a:off x="446570" y="2144862"/>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6ADD321-EA10-4977-BFC9-12D33C945B2A}"/>
              </a:ext>
            </a:extLst>
          </p:cNvPr>
          <p:cNvCxnSpPr>
            <a:cxnSpLocks/>
          </p:cNvCxnSpPr>
          <p:nvPr/>
        </p:nvCxnSpPr>
        <p:spPr>
          <a:xfrm>
            <a:off x="427333" y="2745378"/>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66ADD321-EA10-4977-BFC9-12D33C945B2A}"/>
              </a:ext>
            </a:extLst>
          </p:cNvPr>
          <p:cNvCxnSpPr>
            <a:cxnSpLocks/>
          </p:cNvCxnSpPr>
          <p:nvPr/>
        </p:nvCxnSpPr>
        <p:spPr>
          <a:xfrm>
            <a:off x="379806" y="3529636"/>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976453" y="4518955"/>
            <a:ext cx="1272402" cy="646331"/>
          </a:xfrm>
          <a:prstGeom prst="rect">
            <a:avLst/>
          </a:prstGeom>
        </p:spPr>
        <p:txBody>
          <a:bodyPr wrap="square">
            <a:spAutoFit/>
          </a:bodyPr>
          <a:lstStyle/>
          <a:p>
            <a:r>
              <a:rPr lang="en-US" b="1" dirty="0" smtClean="0">
                <a:solidFill>
                  <a:srgbClr val="FF0000"/>
                </a:solidFill>
              </a:rPr>
              <a:t>A4          A3   </a:t>
            </a:r>
          </a:p>
          <a:p>
            <a:pPr algn="ctr"/>
            <a:endParaRPr lang="en-US" b="1" dirty="0">
              <a:solidFill>
                <a:srgbClr val="FF0000"/>
              </a:solidFill>
            </a:endParaRPr>
          </a:p>
        </p:txBody>
      </p:sp>
      <p:sp>
        <p:nvSpPr>
          <p:cNvPr id="104" name="Rectangle 103"/>
          <p:cNvSpPr/>
          <p:nvPr/>
        </p:nvSpPr>
        <p:spPr>
          <a:xfrm>
            <a:off x="2903847" y="3736361"/>
            <a:ext cx="494046" cy="369332"/>
          </a:xfrm>
          <a:prstGeom prst="rect">
            <a:avLst/>
          </a:prstGeom>
        </p:spPr>
        <p:txBody>
          <a:bodyPr wrap="none">
            <a:spAutoFit/>
          </a:bodyPr>
          <a:lstStyle/>
          <a:p>
            <a:r>
              <a:rPr lang="en-US" b="1" dirty="0" smtClean="0">
                <a:solidFill>
                  <a:srgbClr val="FF0000"/>
                </a:solidFill>
              </a:rPr>
              <a:t>A0 </a:t>
            </a:r>
            <a:endParaRPr lang="en-IN" dirty="0"/>
          </a:p>
        </p:txBody>
      </p:sp>
      <p:sp>
        <p:nvSpPr>
          <p:cNvPr id="105" name="Rectangle 104"/>
          <p:cNvSpPr/>
          <p:nvPr/>
        </p:nvSpPr>
        <p:spPr>
          <a:xfrm>
            <a:off x="3150870" y="1389837"/>
            <a:ext cx="1156711" cy="369332"/>
          </a:xfrm>
          <a:prstGeom prst="rect">
            <a:avLst/>
          </a:prstGeom>
        </p:spPr>
        <p:txBody>
          <a:bodyPr wrap="square">
            <a:spAutoFit/>
          </a:bodyPr>
          <a:lstStyle/>
          <a:p>
            <a:r>
              <a:rPr lang="en-US" b="1" dirty="0" smtClean="0">
                <a:solidFill>
                  <a:srgbClr val="FF0000"/>
                </a:solidFill>
              </a:rPr>
              <a:t>For </a:t>
            </a:r>
            <a:r>
              <a:rPr lang="en-US" b="1" dirty="0">
                <a:solidFill>
                  <a:srgbClr val="FF0000"/>
                </a:solidFill>
              </a:rPr>
              <a:t>8086</a:t>
            </a:r>
            <a:endParaRPr lang="en-IN" dirty="0"/>
          </a:p>
        </p:txBody>
      </p:sp>
      <p:sp>
        <p:nvSpPr>
          <p:cNvPr id="106" name="Rectangle 105"/>
          <p:cNvSpPr/>
          <p:nvPr/>
        </p:nvSpPr>
        <p:spPr>
          <a:xfrm>
            <a:off x="5552961" y="1370630"/>
            <a:ext cx="652743" cy="369332"/>
          </a:xfrm>
          <a:prstGeom prst="rect">
            <a:avLst/>
          </a:prstGeom>
        </p:spPr>
        <p:txBody>
          <a:bodyPr wrap="none">
            <a:spAutoFit/>
          </a:bodyPr>
          <a:lstStyle/>
          <a:p>
            <a:r>
              <a:rPr lang="en-US" b="1" dirty="0" smtClean="0">
                <a:solidFill>
                  <a:srgbClr val="FF0000"/>
                </a:solidFill>
              </a:rPr>
              <a:t>8255</a:t>
            </a:r>
            <a:endParaRPr lang="en-IN" dirty="0"/>
          </a:p>
        </p:txBody>
      </p:sp>
      <p:graphicFrame>
        <p:nvGraphicFramePr>
          <p:cNvPr id="107" name="Table 106"/>
          <p:cNvGraphicFramePr>
            <a:graphicFrameLocks noGrp="1"/>
          </p:cNvGraphicFramePr>
          <p:nvPr>
            <p:extLst>
              <p:ext uri="{D42A27DB-BD31-4B8C-83A1-F6EECF244321}">
                <p14:modId xmlns:p14="http://schemas.microsoft.com/office/powerpoint/2010/main" val="671409851"/>
              </p:ext>
            </p:extLst>
          </p:nvPr>
        </p:nvGraphicFramePr>
        <p:xfrm>
          <a:off x="6726725" y="812862"/>
          <a:ext cx="4880648" cy="1854200"/>
        </p:xfrm>
        <a:graphic>
          <a:graphicData uri="http://schemas.openxmlformats.org/drawingml/2006/table">
            <a:tbl>
              <a:tblPr firstRow="1" bandRow="1"/>
              <a:tblGrid>
                <a:gridCol w="606582">
                  <a:extLst>
                    <a:ext uri="{9D8B030D-6E8A-4147-A177-3AD203B41FA5}">
                      <a16:colId xmlns:a16="http://schemas.microsoft.com/office/drawing/2014/main" val="20000"/>
                    </a:ext>
                  </a:extLst>
                </a:gridCol>
                <a:gridCol w="369546">
                  <a:extLst>
                    <a:ext uri="{9D8B030D-6E8A-4147-A177-3AD203B41FA5}">
                      <a16:colId xmlns:a16="http://schemas.microsoft.com/office/drawing/2014/main" val="20001"/>
                    </a:ext>
                  </a:extLst>
                </a:gridCol>
                <a:gridCol w="488065">
                  <a:extLst>
                    <a:ext uri="{9D8B030D-6E8A-4147-A177-3AD203B41FA5}">
                      <a16:colId xmlns:a16="http://schemas.microsoft.com/office/drawing/2014/main" val="20002"/>
                    </a:ext>
                  </a:extLst>
                </a:gridCol>
                <a:gridCol w="488065">
                  <a:extLst>
                    <a:ext uri="{9D8B030D-6E8A-4147-A177-3AD203B41FA5}">
                      <a16:colId xmlns:a16="http://schemas.microsoft.com/office/drawing/2014/main" val="20003"/>
                    </a:ext>
                  </a:extLst>
                </a:gridCol>
                <a:gridCol w="488065">
                  <a:extLst>
                    <a:ext uri="{9D8B030D-6E8A-4147-A177-3AD203B41FA5}">
                      <a16:colId xmlns:a16="http://schemas.microsoft.com/office/drawing/2014/main" val="20004"/>
                    </a:ext>
                  </a:extLst>
                </a:gridCol>
                <a:gridCol w="488065">
                  <a:extLst>
                    <a:ext uri="{9D8B030D-6E8A-4147-A177-3AD203B41FA5}">
                      <a16:colId xmlns:a16="http://schemas.microsoft.com/office/drawing/2014/main" val="20005"/>
                    </a:ext>
                  </a:extLst>
                </a:gridCol>
                <a:gridCol w="488065">
                  <a:extLst>
                    <a:ext uri="{9D8B030D-6E8A-4147-A177-3AD203B41FA5}">
                      <a16:colId xmlns:a16="http://schemas.microsoft.com/office/drawing/2014/main" val="20006"/>
                    </a:ext>
                  </a:extLst>
                </a:gridCol>
                <a:gridCol w="488065">
                  <a:extLst>
                    <a:ext uri="{9D8B030D-6E8A-4147-A177-3AD203B41FA5}">
                      <a16:colId xmlns:a16="http://schemas.microsoft.com/office/drawing/2014/main" val="20007"/>
                    </a:ext>
                  </a:extLst>
                </a:gridCol>
                <a:gridCol w="396700">
                  <a:extLst>
                    <a:ext uri="{9D8B030D-6E8A-4147-A177-3AD203B41FA5}">
                      <a16:colId xmlns:a16="http://schemas.microsoft.com/office/drawing/2014/main" val="20008"/>
                    </a:ext>
                  </a:extLst>
                </a:gridCol>
                <a:gridCol w="579430">
                  <a:extLst>
                    <a:ext uri="{9D8B030D-6E8A-4147-A177-3AD203B41FA5}">
                      <a16:colId xmlns:a16="http://schemas.microsoft.com/office/drawing/2014/main" val="20009"/>
                    </a:ext>
                  </a:extLst>
                </a:gridCol>
              </a:tblGrid>
              <a:tr h="370840">
                <a:tc>
                  <a:txBody>
                    <a:bodyPr/>
                    <a:lstStyle/>
                    <a:p>
                      <a:r>
                        <a:rPr lang="en-IN" sz="1200" b="1" dirty="0" smtClean="0"/>
                        <a:t>Port</a:t>
                      </a:r>
                      <a:endParaRPr lang="en-IN" sz="1200" b="1" dirty="0"/>
                    </a:p>
                  </a:txBody>
                  <a:tcPr/>
                </a:tc>
                <a:tc>
                  <a:txBody>
                    <a:bodyPr/>
                    <a:lstStyle/>
                    <a:p>
                      <a:pPr algn="ctr"/>
                      <a:r>
                        <a:rPr lang="en-US" sz="1200" b="1" baseline="0" dirty="0" smtClean="0"/>
                        <a:t>A7</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t>A6</a:t>
                      </a:r>
                      <a:endParaRPr lang="en-IN" sz="1200"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Add</a:t>
                      </a:r>
                    </a:p>
                  </a:txBody>
                  <a:tcPr/>
                </a:tc>
                <a:extLst>
                  <a:ext uri="{0D108BD9-81ED-4DB2-BD59-A6C34878D82A}">
                    <a16:rowId xmlns:a16="http://schemas.microsoft.com/office/drawing/2014/main" val="10000"/>
                  </a:ext>
                </a:extLst>
              </a:tr>
              <a:tr h="370840">
                <a:tc>
                  <a:txBody>
                    <a:bodyPr/>
                    <a:lstStyle/>
                    <a:p>
                      <a:pPr algn="ctr"/>
                      <a:r>
                        <a:rPr lang="en-US" sz="1600" b="1" baseline="0" dirty="0" smtClean="0"/>
                        <a:t>PA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80H</a:t>
                      </a:r>
                    </a:p>
                  </a:txBody>
                  <a:tcPr/>
                </a:tc>
                <a:extLst>
                  <a:ext uri="{0D108BD9-81ED-4DB2-BD59-A6C34878D82A}">
                    <a16:rowId xmlns:a16="http://schemas.microsoft.com/office/drawing/2014/main" val="10001"/>
                  </a:ext>
                </a:extLst>
              </a:tr>
              <a:tr h="370840">
                <a:tc>
                  <a:txBody>
                    <a:bodyPr/>
                    <a:lstStyle/>
                    <a:p>
                      <a:pPr algn="ctr"/>
                      <a:r>
                        <a:rPr lang="en-US" sz="1600" b="1" baseline="0" dirty="0" smtClean="0"/>
                        <a:t>PB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82H</a:t>
                      </a:r>
                    </a:p>
                  </a:txBody>
                  <a:tcPr/>
                </a:tc>
                <a:extLst>
                  <a:ext uri="{0D108BD9-81ED-4DB2-BD59-A6C34878D82A}">
                    <a16:rowId xmlns:a16="http://schemas.microsoft.com/office/drawing/2014/main" val="10002"/>
                  </a:ext>
                </a:extLst>
              </a:tr>
              <a:tr h="370840">
                <a:tc>
                  <a:txBody>
                    <a:bodyPr/>
                    <a:lstStyle/>
                    <a:p>
                      <a:pPr algn="ctr"/>
                      <a:r>
                        <a:rPr lang="en-US" sz="1600" b="1" baseline="0" dirty="0" smtClean="0"/>
                        <a:t>PC</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84H</a:t>
                      </a:r>
                    </a:p>
                  </a:txBody>
                  <a:tcPr/>
                </a:tc>
                <a:extLst>
                  <a:ext uri="{0D108BD9-81ED-4DB2-BD59-A6C34878D82A}">
                    <a16:rowId xmlns:a16="http://schemas.microsoft.com/office/drawing/2014/main" val="10003"/>
                  </a:ext>
                </a:extLst>
              </a:tr>
              <a:tr h="370840">
                <a:tc>
                  <a:txBody>
                    <a:bodyPr/>
                    <a:lstStyle/>
                    <a:p>
                      <a:pPr algn="ctr"/>
                      <a:r>
                        <a:rPr lang="en-US" sz="1600" b="1" baseline="0" dirty="0" smtClean="0"/>
                        <a:t>CWR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86H</a:t>
                      </a:r>
                    </a:p>
                  </a:txBody>
                  <a:tcPr/>
                </a:tc>
                <a:extLst>
                  <a:ext uri="{0D108BD9-81ED-4DB2-BD59-A6C34878D82A}">
                    <a16:rowId xmlns:a16="http://schemas.microsoft.com/office/drawing/2014/main" val="10004"/>
                  </a:ext>
                </a:extLst>
              </a:tr>
            </a:tbl>
          </a:graphicData>
        </a:graphic>
      </p:graphicFrame>
      <p:sp>
        <p:nvSpPr>
          <p:cNvPr id="108" name="Rectangle 107"/>
          <p:cNvSpPr/>
          <p:nvPr/>
        </p:nvSpPr>
        <p:spPr>
          <a:xfrm>
            <a:off x="8626707" y="335078"/>
            <a:ext cx="1156711" cy="369332"/>
          </a:xfrm>
          <a:prstGeom prst="rect">
            <a:avLst/>
          </a:prstGeom>
        </p:spPr>
        <p:txBody>
          <a:bodyPr wrap="square">
            <a:spAutoFit/>
          </a:bodyPr>
          <a:lstStyle/>
          <a:p>
            <a:r>
              <a:rPr lang="en-US" b="1" dirty="0" smtClean="0">
                <a:solidFill>
                  <a:srgbClr val="FF0000"/>
                </a:solidFill>
              </a:rPr>
              <a:t>For </a:t>
            </a:r>
            <a:r>
              <a:rPr lang="en-US" b="1" dirty="0">
                <a:solidFill>
                  <a:srgbClr val="FF0000"/>
                </a:solidFill>
              </a:rPr>
              <a:t>8086</a:t>
            </a:r>
            <a:endParaRPr lang="en-IN" dirty="0"/>
          </a:p>
        </p:txBody>
      </p:sp>
      <p:sp>
        <p:nvSpPr>
          <p:cNvPr id="109" name="Rectangle 108"/>
          <p:cNvSpPr/>
          <p:nvPr/>
        </p:nvSpPr>
        <p:spPr>
          <a:xfrm>
            <a:off x="5707467" y="2645767"/>
            <a:ext cx="468398" cy="369332"/>
          </a:xfrm>
          <a:prstGeom prst="rect">
            <a:avLst/>
          </a:prstGeom>
        </p:spPr>
        <p:txBody>
          <a:bodyPr wrap="none">
            <a:spAutoFit/>
          </a:bodyPr>
          <a:lstStyle/>
          <a:p>
            <a:r>
              <a:rPr lang="en-US" b="1" dirty="0" smtClean="0">
                <a:solidFill>
                  <a:srgbClr val="FF0000"/>
                </a:solidFill>
              </a:rPr>
              <a:t>CS </a:t>
            </a:r>
            <a:endParaRPr lang="en-IN" dirty="0"/>
          </a:p>
        </p:txBody>
      </p:sp>
      <p:cxnSp>
        <p:nvCxnSpPr>
          <p:cNvPr id="110" name="Straight Connector 109"/>
          <p:cNvCxnSpPr/>
          <p:nvPr/>
        </p:nvCxnSpPr>
        <p:spPr>
          <a:xfrm flipH="1">
            <a:off x="5764472" y="2684105"/>
            <a:ext cx="316756" cy="53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8779106" y="3990813"/>
            <a:ext cx="1156711" cy="369332"/>
          </a:xfrm>
          <a:prstGeom prst="rect">
            <a:avLst/>
          </a:prstGeom>
        </p:spPr>
        <p:txBody>
          <a:bodyPr wrap="square">
            <a:spAutoFit/>
          </a:bodyPr>
          <a:lstStyle/>
          <a:p>
            <a:r>
              <a:rPr lang="en-US" b="1" dirty="0" smtClean="0">
                <a:solidFill>
                  <a:srgbClr val="FF0000"/>
                </a:solidFill>
              </a:rPr>
              <a:t>For 8255</a:t>
            </a:r>
            <a:endParaRPr lang="en-IN" dirty="0"/>
          </a:p>
        </p:txBody>
      </p:sp>
      <p:sp>
        <p:nvSpPr>
          <p:cNvPr id="113" name="Rectangle 112"/>
          <p:cNvSpPr/>
          <p:nvPr/>
        </p:nvSpPr>
        <p:spPr>
          <a:xfrm>
            <a:off x="125648" y="2206338"/>
            <a:ext cx="301685" cy="369332"/>
          </a:xfrm>
          <a:prstGeom prst="rect">
            <a:avLst/>
          </a:prstGeom>
        </p:spPr>
        <p:txBody>
          <a:bodyPr wrap="none">
            <a:spAutoFit/>
          </a:bodyPr>
          <a:lstStyle/>
          <a:p>
            <a:pPr algn="ctr">
              <a:defRPr/>
            </a:pPr>
            <a:r>
              <a:rPr lang="en-IN" b="1" dirty="0"/>
              <a:t>1</a:t>
            </a:r>
          </a:p>
        </p:txBody>
      </p:sp>
      <p:sp>
        <p:nvSpPr>
          <p:cNvPr id="114" name="Rectangle 113"/>
          <p:cNvSpPr/>
          <p:nvPr/>
        </p:nvSpPr>
        <p:spPr>
          <a:xfrm>
            <a:off x="144885" y="2787666"/>
            <a:ext cx="301685" cy="369332"/>
          </a:xfrm>
          <a:prstGeom prst="rect">
            <a:avLst/>
          </a:prstGeom>
        </p:spPr>
        <p:txBody>
          <a:bodyPr wrap="none">
            <a:spAutoFit/>
          </a:bodyPr>
          <a:lstStyle/>
          <a:p>
            <a:pPr algn="ctr">
              <a:defRPr/>
            </a:pPr>
            <a:r>
              <a:rPr lang="en-IN" b="1" dirty="0" smtClean="0"/>
              <a:t>0</a:t>
            </a:r>
            <a:endParaRPr lang="en-IN" b="1" dirty="0"/>
          </a:p>
        </p:txBody>
      </p:sp>
      <p:sp>
        <p:nvSpPr>
          <p:cNvPr id="115" name="Rectangle 114"/>
          <p:cNvSpPr/>
          <p:nvPr/>
        </p:nvSpPr>
        <p:spPr>
          <a:xfrm>
            <a:off x="134772" y="3611628"/>
            <a:ext cx="301685" cy="369332"/>
          </a:xfrm>
          <a:prstGeom prst="rect">
            <a:avLst/>
          </a:prstGeom>
        </p:spPr>
        <p:txBody>
          <a:bodyPr wrap="none">
            <a:spAutoFit/>
          </a:bodyPr>
          <a:lstStyle/>
          <a:p>
            <a:pPr algn="ctr">
              <a:defRPr/>
            </a:pPr>
            <a:r>
              <a:rPr lang="en-IN" b="1" dirty="0" smtClean="0"/>
              <a:t>0</a:t>
            </a:r>
            <a:endParaRPr lang="en-IN" b="1" dirty="0"/>
          </a:p>
        </p:txBody>
      </p:sp>
      <p:sp>
        <p:nvSpPr>
          <p:cNvPr id="116" name="Rectangle 115"/>
          <p:cNvSpPr/>
          <p:nvPr/>
        </p:nvSpPr>
        <p:spPr>
          <a:xfrm>
            <a:off x="114401" y="83544"/>
            <a:ext cx="2555711" cy="369332"/>
          </a:xfrm>
          <a:prstGeom prst="rect">
            <a:avLst/>
          </a:prstGeom>
        </p:spPr>
        <p:txBody>
          <a:bodyPr wrap="square">
            <a:spAutoFit/>
          </a:bodyPr>
          <a:lstStyle/>
          <a:p>
            <a:pPr algn="ctr"/>
            <a:r>
              <a:rPr lang="en-US" b="1" dirty="0" smtClean="0">
                <a:solidFill>
                  <a:srgbClr val="FF0000"/>
                </a:solidFill>
              </a:rPr>
              <a:t>Addressing of 8255 PPI</a:t>
            </a:r>
            <a:endParaRPr lang="en-US" b="1" dirty="0">
              <a:solidFill>
                <a:srgbClr val="FF0000"/>
              </a:solidFill>
            </a:endParaRPr>
          </a:p>
        </p:txBody>
      </p:sp>
    </p:spTree>
    <p:extLst>
      <p:ext uri="{BB962C8B-B14F-4D97-AF65-F5344CB8AC3E}">
        <p14:creationId xmlns:p14="http://schemas.microsoft.com/office/powerpoint/2010/main" val="2770062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8D966EDA367BD4E9EA2F76554033656" ma:contentTypeVersion="8" ma:contentTypeDescription="Create a new document." ma:contentTypeScope="" ma:versionID="394c5ac6de38b08784afe011ace41209">
  <xsd:schema xmlns:xsd="http://www.w3.org/2001/XMLSchema" xmlns:xs="http://www.w3.org/2001/XMLSchema" xmlns:p="http://schemas.microsoft.com/office/2006/metadata/properties" xmlns:ns2="ac663f0c-f01a-4c83-871f-d16a46bcdc67" xmlns:ns3="2639db57-25c1-4f65-bd5b-b8808369bb33" targetNamespace="http://schemas.microsoft.com/office/2006/metadata/properties" ma:root="true" ma:fieldsID="6ea801e5538f3158f46a667fb0adef4a" ns2:_="" ns3:_="">
    <xsd:import namespace="ac663f0c-f01a-4c83-871f-d16a46bcdc67"/>
    <xsd:import namespace="2639db57-25c1-4f65-bd5b-b8808369bb3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663f0c-f01a-4c83-871f-d16a46bcdc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765a431-9415-4219-9cd0-5363948861b2"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39db57-25c1-4f65-bd5b-b8808369bb33"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3bba3de-a200-49fa-8ceb-76f3a4a41a2f}" ma:internalName="TaxCatchAll" ma:showField="CatchAllData" ma:web="2639db57-25c1-4f65-bd5b-b8808369bb3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639db57-25c1-4f65-bd5b-b8808369bb33" xsi:nil="true"/>
    <lcf76f155ced4ddcb4097134ff3c332f xmlns="ac663f0c-f01a-4c83-871f-d16a46bcdc6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FF99C96-A07F-46D5-88C8-808BF0F2CDAD}">
  <ds:schemaRefs>
    <ds:schemaRef ds:uri="http://schemas.microsoft.com/sharepoint/v3/contenttype/forms"/>
  </ds:schemaRefs>
</ds:datastoreItem>
</file>

<file path=customXml/itemProps2.xml><?xml version="1.0" encoding="utf-8"?>
<ds:datastoreItem xmlns:ds="http://schemas.openxmlformats.org/officeDocument/2006/customXml" ds:itemID="{32A7D7DC-0352-40AA-AE5A-A299055619E6}"/>
</file>

<file path=customXml/itemProps3.xml><?xml version="1.0" encoding="utf-8"?>
<ds:datastoreItem xmlns:ds="http://schemas.openxmlformats.org/officeDocument/2006/customXml" ds:itemID="{6F048981-CFB6-45B8-ADB3-994359E832F4}">
  <ds:schemaRefs>
    <ds:schemaRef ds:uri="http://www.w3.org/XML/1998/namespace"/>
    <ds:schemaRef ds:uri="http://purl.org/dc/elements/1.1/"/>
    <ds:schemaRef ds:uri="http://schemas.microsoft.com/office/2006/metadata/properties"/>
    <ds:schemaRef ds:uri="http://purl.org/dc/terms/"/>
    <ds:schemaRef ds:uri="http://purl.org/dc/dcmitype/"/>
    <ds:schemaRef ds:uri="1ffeab59-c472-4595-9f9d-d7dd1cdf16b3"/>
    <ds:schemaRef ds:uri="http://schemas.microsoft.com/office/2006/documentManagement/typ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4206</TotalTime>
  <Words>2485</Words>
  <Application>Microsoft Office PowerPoint</Application>
  <PresentationFormat>Widescreen</PresentationFormat>
  <Paragraphs>684</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Source Sans Pro</vt:lpstr>
      <vt:lpstr>Wingdings</vt:lpstr>
      <vt:lpstr>Office Theme</vt:lpstr>
      <vt:lpstr>8255 PPI Programmable Peripheral Interface</vt:lpstr>
      <vt:lpstr>Features of 8255A</vt:lpstr>
      <vt:lpstr>PowerPoint Presentation</vt:lpstr>
      <vt:lpstr>PowerPoint Presentation</vt:lpstr>
      <vt:lpstr>PowerPoint Presentation</vt:lpstr>
      <vt:lpstr>PowerPoint Presentation</vt:lpstr>
      <vt:lpstr>Modes of operation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Operating Mode 0 [ Simple Mode ] </vt:lpstr>
      <vt:lpstr>Mode 1 [ Input Handshaking ]</vt:lpstr>
      <vt:lpstr>PowerPoint Presentation</vt:lpstr>
      <vt:lpstr>PowerPoint Presentation</vt:lpstr>
      <vt:lpstr>Complete stepwise handshaking : </vt:lpstr>
      <vt:lpstr>Mode – 1 [ Output Handshaking ]  </vt:lpstr>
      <vt:lpstr>PowerPoint Presentation</vt:lpstr>
      <vt:lpstr>Mode 2 [ Bidirectional Handshaking ] </vt:lpstr>
      <vt:lpstr>PowerPoint Presentation</vt:lpstr>
      <vt:lpstr>PowerPoint Presentation</vt:lpstr>
      <vt:lpstr>PowerPoint Presentation</vt:lpstr>
      <vt:lpstr>PowerPoint Presentation</vt:lpstr>
      <vt:lpstr>PowerPoint Presentation</vt:lpstr>
      <vt:lpstr>PowerPoint Presentation</vt:lpstr>
      <vt:lpstr>BSR MODE</vt:lpstr>
      <vt:lpstr>The common applications of 8255 are:    </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Interrupt</dc:title>
  <dc:creator>Sharyu Kadam</dc:creator>
  <cp:lastModifiedBy>Prachi Arora</cp:lastModifiedBy>
  <cp:revision>195</cp:revision>
  <dcterms:created xsi:type="dcterms:W3CDTF">2018-03-23T05:23:46Z</dcterms:created>
  <dcterms:modified xsi:type="dcterms:W3CDTF">2023-04-19T04:35:50Z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0x010100E8D966EDA367BD4E9EA2F76554033656</vt:lpwstr>
  </property>
</Properties>
</file>