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4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3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9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96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72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3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13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20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38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9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68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3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2B55-4E84-4294-88E6-39182DE28B72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83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1599" y="2338181"/>
            <a:ext cx="75405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 smtClean="0"/>
              <a:t>8237 DMAC</a:t>
            </a:r>
          </a:p>
          <a:p>
            <a:pPr algn="ctr"/>
            <a:r>
              <a:rPr lang="en-IN" sz="4000" b="1" dirty="0" smtClean="0"/>
              <a:t>Direct Memory Access Control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84078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9348933" y="142250"/>
            <a:ext cx="93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Why ???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04568" y="99864"/>
            <a:ext cx="5244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dirty="0" smtClean="0"/>
              <a:t>There is no direct connection between memory and I/O</a:t>
            </a:r>
            <a:r>
              <a:rPr lang="en-IN" sz="1600" dirty="0"/>
              <a:t>.</a:t>
            </a:r>
            <a:endParaRPr lang="en-IN" sz="1600" dirty="0" smtClean="0"/>
          </a:p>
        </p:txBody>
      </p:sp>
      <p:sp>
        <p:nvSpPr>
          <p:cNvPr id="66" name="Rectangle 65"/>
          <p:cNvSpPr/>
          <p:nvPr/>
        </p:nvSpPr>
        <p:spPr>
          <a:xfrm>
            <a:off x="328480" y="296139"/>
            <a:ext cx="1045474" cy="753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Processor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782952" y="296139"/>
            <a:ext cx="1045474" cy="753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Memory 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94431" y="1572314"/>
            <a:ext cx="1045474" cy="753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I/O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72" idx="0"/>
            <a:endCxn id="67" idx="2"/>
          </p:cNvCxnSpPr>
          <p:nvPr/>
        </p:nvCxnSpPr>
        <p:spPr>
          <a:xfrm flipV="1">
            <a:off x="2417168" y="1050119"/>
            <a:ext cx="888521" cy="522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2975352" y="1311216"/>
            <a:ext cx="205481" cy="181257"/>
            <a:chOff x="10401299" y="1300899"/>
            <a:chExt cx="587976" cy="408418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577970" y="1632442"/>
            <a:ext cx="858625" cy="7398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DMAC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8237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>
            <a:off x="1352014" y="500599"/>
            <a:ext cx="1430937" cy="293567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 rot="5400000">
            <a:off x="1739058" y="1002353"/>
            <a:ext cx="855521" cy="28440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104566" y="436404"/>
            <a:ext cx="8087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dirty="0" smtClean="0"/>
              <a:t>Whenever data transfer take place need to generate control signals ( RD bar and WR bar) In between  memory and IO devices no one is responsible to generate control signals.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04566" y="987539"/>
            <a:ext cx="816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Processor is by default bus master and responsible to generate control s/g like IO read/write , memory read/write.</a:t>
            </a:r>
            <a:endParaRPr lang="en-IN" sz="1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448959" y="1473834"/>
            <a:ext cx="867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As a programmer we want to transfer a byte from memory to I/O device, that byte first travel to the processor and then it will transfer to IO device.</a:t>
            </a:r>
            <a:endParaRPr lang="en-IN" sz="1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078092" y="1949304"/>
            <a:ext cx="8671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Hence to transfer data between memory and IO device processor required two m/c cycles:</a:t>
            </a:r>
          </a:p>
          <a:p>
            <a:r>
              <a:rPr lang="en-US" sz="1600" dirty="0" smtClean="0"/>
              <a:t>      1. read data from memory i.e. MEMRD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2. write data into IO device using IO write m/c.</a:t>
            </a:r>
            <a:endParaRPr lang="en-IN" sz="16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68114" y="2745515"/>
            <a:ext cx="11891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If minimum no. of data transfer is there then 8086 can transfer, but if there is bulk of data like print a file or copy of file then 8086 is not a feasible solution.</a:t>
            </a:r>
            <a:endParaRPr lang="en-IN" sz="16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28499" y="3292492"/>
            <a:ext cx="11891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We need a device which is responsible to direct transfer the data between memory and IO devices. And that device is also responsible to generate control signals.</a:t>
            </a:r>
            <a:endParaRPr lang="en-IN" sz="16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67362" y="3813075"/>
            <a:ext cx="8651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Assume that there is no DMAC, processor has to perform this data transfer between memory and  I/O  devices.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4131490"/>
            <a:ext cx="86822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For above data transfer , first instruction is to read data from memory and second to write into I/O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ex.  </a:t>
            </a:r>
            <a:r>
              <a:rPr lang="en-US" sz="1600" dirty="0" err="1" smtClean="0"/>
              <a:t>Mov</a:t>
            </a:r>
            <a:r>
              <a:rPr lang="en-US" sz="1600" dirty="0" smtClean="0"/>
              <a:t> al/ax, [</a:t>
            </a:r>
            <a:r>
              <a:rPr lang="en-US" sz="1600" dirty="0" err="1" smtClean="0"/>
              <a:t>si</a:t>
            </a:r>
            <a:r>
              <a:rPr lang="en-US" sz="1600" dirty="0" smtClean="0"/>
              <a:t>]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OUT I/O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</a:t>
            </a:r>
            <a:r>
              <a:rPr lang="en-US" sz="1600" dirty="0" err="1" smtClean="0"/>
              <a:t>inc</a:t>
            </a:r>
            <a:r>
              <a:rPr lang="en-US" sz="1600" dirty="0" smtClean="0"/>
              <a:t> SI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</a:t>
            </a:r>
            <a:r>
              <a:rPr lang="en-US" sz="1600" dirty="0" err="1" smtClean="0"/>
              <a:t>dec</a:t>
            </a:r>
            <a:r>
              <a:rPr lang="en-US" sz="1600" dirty="0" smtClean="0"/>
              <a:t> counter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repeat above 4 steps till counter will become zero.</a:t>
            </a:r>
          </a:p>
          <a:p>
            <a:r>
              <a:rPr lang="en-US" sz="1600" dirty="0" smtClean="0"/>
              <a:t> </a:t>
            </a:r>
            <a:endParaRPr lang="en-IN" sz="16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975352" y="4590164"/>
            <a:ext cx="502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If we want to transfer 1000 bytes then we have to repeat these 5 instructions 1000 times.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0995" y="4991788"/>
            <a:ext cx="502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For execution of 1 instruction :   Fetch – Decode - Execute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3316" y="5310357"/>
            <a:ext cx="6862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For execution of 5 instructions 1000 times  : 5000 time Fetch – 5000 Decode - 5000 Execute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19747" y="5879217"/>
            <a:ext cx="686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Hence 8237 DMAC is used which is hardwired to do transfer.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4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66" grpId="0" animBg="1"/>
      <p:bldP spid="67" grpId="0" animBg="1"/>
      <p:bldP spid="72" grpId="0" animBg="1"/>
      <p:bldP spid="80" grpId="0" animBg="1"/>
      <p:bldP spid="2" grpId="0" animBg="1"/>
      <p:bldP spid="4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5326118" y="1802514"/>
            <a:ext cx="6763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1. By default a processor is a bus master. If 8237 DMAC wants to become bus master it has to send HOLD = 1 to 8086.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83041" y="1833533"/>
            <a:ext cx="1633076" cy="11075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Processor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776811" y="1775007"/>
            <a:ext cx="1286402" cy="11075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Memory 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463757" y="3754932"/>
            <a:ext cx="1286402" cy="11075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I/O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4230763" y="2888485"/>
            <a:ext cx="0" cy="86644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100677" y="3778521"/>
            <a:ext cx="1056494" cy="10867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DMAC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8237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>
            <a:off x="2016117" y="2064790"/>
            <a:ext cx="757038" cy="431217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71516" y="4042049"/>
            <a:ext cx="11291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71516" y="2941045"/>
            <a:ext cx="0" cy="11010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04935" y="2941046"/>
            <a:ext cx="0" cy="1517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4935" y="4458508"/>
            <a:ext cx="139574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-Right Arrow 36"/>
          <p:cNvSpPr/>
          <p:nvPr/>
        </p:nvSpPr>
        <p:spPr>
          <a:xfrm>
            <a:off x="3019773" y="2064790"/>
            <a:ext cx="757038" cy="431217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Left-Right Arrow 37"/>
          <p:cNvSpPr/>
          <p:nvPr/>
        </p:nvSpPr>
        <p:spPr>
          <a:xfrm rot="5400000">
            <a:off x="2171706" y="2844197"/>
            <a:ext cx="1437433" cy="431217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/>
          <p:cNvCxnSpPr>
            <a:endCxn id="37" idx="2"/>
          </p:cNvCxnSpPr>
          <p:nvPr/>
        </p:nvCxnSpPr>
        <p:spPr>
          <a:xfrm>
            <a:off x="2539160" y="2064790"/>
            <a:ext cx="696222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7" idx="2"/>
          </p:cNvCxnSpPr>
          <p:nvPr/>
        </p:nvCxnSpPr>
        <p:spPr>
          <a:xfrm flipV="1">
            <a:off x="2890422" y="2064790"/>
            <a:ext cx="344960" cy="27629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61411" y="3692551"/>
            <a:ext cx="949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HOLD = 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71516" y="4554666"/>
            <a:ext cx="967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HLDA = 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57152" y="2547552"/>
            <a:ext cx="6832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2. After receiving HOLD =1 , processor enters into hold state ( release the control of bus)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26118" y="3873733"/>
            <a:ext cx="6735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4. Now DMAC become bus master it will allow transfer between memory and I/O devices.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99670" y="1679644"/>
            <a:ext cx="806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Latch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33445" y="3240816"/>
            <a:ext cx="6420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3. Processor  </a:t>
            </a:r>
            <a:r>
              <a:rPr lang="en-IN" sz="1600" dirty="0"/>
              <a:t>send </a:t>
            </a:r>
            <a:r>
              <a:rPr lang="en-IN" sz="1600" dirty="0" smtClean="0"/>
              <a:t>HLDA = 1  </a:t>
            </a:r>
            <a:r>
              <a:rPr lang="en-IN" sz="1600" dirty="0"/>
              <a:t>to 8237</a:t>
            </a:r>
            <a:r>
              <a:rPr lang="en-IN" dirty="0"/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3279" y="4572848"/>
            <a:ext cx="6735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5. After finishes the data transfer 8237 DMAC send HOLD = 0 to 8086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48642" y="3429049"/>
            <a:ext cx="949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70C0"/>
                </a:solidFill>
              </a:rPr>
              <a:t>HOLD = 0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39698" y="5135393"/>
            <a:ext cx="6735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6. 8086 gain become the bus master.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87995" y="501134"/>
            <a:ext cx="4745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8237 </a:t>
            </a:r>
            <a:r>
              <a:rPr lang="en-IN" sz="2800" b="1" dirty="0" smtClean="0"/>
              <a:t>DMAC Process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66264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46" grpId="0"/>
      <p:bldP spid="47" grpId="0"/>
      <p:bldP spid="48" grpId="0"/>
      <p:bldP spid="49" grpId="0"/>
      <p:bldP spid="32" grpId="0"/>
      <p:bldP spid="52" grpId="0"/>
      <p:bldP spid="53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383" y="96311"/>
            <a:ext cx="3594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Example</a:t>
            </a:r>
            <a:r>
              <a:rPr lang="en-IN" sz="2000" b="1" dirty="0" smtClean="0"/>
              <a:t> : Print “n” no. of bytes.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98657" y="66569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Who wants to perform data transfer (print) ?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7061" y="1065808"/>
            <a:ext cx="844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DMAC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175834" y="1055251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8086 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4420371" y="1442689"/>
            <a:ext cx="537393" cy="288362"/>
            <a:chOff x="10401299" y="1059565"/>
            <a:chExt cx="1537729" cy="64975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0989275" y="1059565"/>
              <a:ext cx="949753" cy="6497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344083" y="1414666"/>
            <a:ext cx="537393" cy="288362"/>
            <a:chOff x="10401299" y="1059565"/>
            <a:chExt cx="1537729" cy="64975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0989275" y="1059565"/>
              <a:ext cx="949753" cy="6497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238653" y="496421"/>
            <a:ext cx="467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Who knows about data transfer (print) ? 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92697" y="1055251"/>
            <a:ext cx="844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DMAC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0601470" y="1044694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8086 </a:t>
            </a:r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293234" y="1106293"/>
            <a:ext cx="537393" cy="288362"/>
            <a:chOff x="10401299" y="1059565"/>
            <a:chExt cx="1537729" cy="64975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0989275" y="1059565"/>
              <a:ext cx="949753" cy="6497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9536711" y="1091490"/>
            <a:ext cx="383312" cy="296854"/>
            <a:chOff x="10401299" y="1300899"/>
            <a:chExt cx="587976" cy="40841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527587" y="165145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As a programmer we are going to instruct processor to print.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27587" y="252640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8086 will inform to DMAC about the data transfer.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068" y="1842329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There are internal 2 registers of DMAC :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8383" y="2297787"/>
            <a:ext cx="344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1. CAR – Current Address Register 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219808" y="3101686"/>
            <a:ext cx="401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2. CWCR – Current Word Count Register 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219808" y="2680295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It is used to store the starting address of data.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383" y="3471018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It is used to store the no. of bytes.</a:t>
            </a:r>
          </a:p>
        </p:txBody>
      </p:sp>
    </p:spTree>
    <p:extLst>
      <p:ext uri="{BB962C8B-B14F-4D97-AF65-F5344CB8AC3E}">
        <p14:creationId xmlns:p14="http://schemas.microsoft.com/office/powerpoint/2010/main" val="3799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5" grpId="0"/>
      <p:bldP spid="16" grpId="0"/>
      <p:bldP spid="17" grpId="0"/>
      <p:bldP spid="24" grpId="0"/>
      <p:bldP spid="25" grpId="0"/>
      <p:bldP spid="26" grpId="0"/>
      <p:bldP spid="27" grpId="0"/>
      <p:bldP spid="28" grpId="0"/>
      <p:bldP spid="2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80" y="8482"/>
            <a:ext cx="3594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Real time Example :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1580" y="357669"/>
            <a:ext cx="6338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As a programmer we are going to right click on file and select print option.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Processor is going to inform DMAC about this printing and will provide the starting address and no. of bytes.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CAR  = 4000 and CWCR = 0005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80" y="2429937"/>
            <a:ext cx="3594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What if there is no printer????</a:t>
            </a:r>
            <a:endParaRPr lang="en-IN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875970"/>
            <a:ext cx="114897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After receiving starting address and data count DMAC not directly send </a:t>
            </a:r>
          </a:p>
          <a:p>
            <a:r>
              <a:rPr lang="en-IN" dirty="0"/>
              <a:t> </a:t>
            </a:r>
            <a:r>
              <a:rPr lang="en-IN" dirty="0" smtClean="0"/>
              <a:t>      HOLD = 1 to 8086.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It will wait for confirmation from I/O devices called </a:t>
            </a:r>
            <a:r>
              <a:rPr lang="en-IN" b="1" dirty="0" smtClean="0">
                <a:solidFill>
                  <a:srgbClr val="FF0000"/>
                </a:solidFill>
              </a:rPr>
              <a:t>DREQ</a:t>
            </a:r>
            <a:r>
              <a:rPr lang="en-IN" dirty="0" smtClean="0"/>
              <a:t> ( data request). If </a:t>
            </a:r>
            <a:r>
              <a:rPr lang="en-IN" b="1" dirty="0" smtClean="0">
                <a:solidFill>
                  <a:srgbClr val="FF0000"/>
                </a:solidFill>
              </a:rPr>
              <a:t>DREQ = 1 </a:t>
            </a:r>
            <a:r>
              <a:rPr lang="en-IN" dirty="0" smtClean="0"/>
              <a:t>which means device is </a:t>
            </a:r>
            <a:r>
              <a:rPr lang="en-IN" dirty="0" smtClean="0">
                <a:solidFill>
                  <a:srgbClr val="FF0000"/>
                </a:solidFill>
              </a:rPr>
              <a:t>ready for transfer</a:t>
            </a:r>
            <a:r>
              <a:rPr lang="en-IN" dirty="0" smtClean="0"/>
              <a:t>. Hence </a:t>
            </a:r>
            <a:r>
              <a:rPr lang="en-IN" b="1" dirty="0" smtClean="0">
                <a:solidFill>
                  <a:srgbClr val="FF0000"/>
                </a:solidFill>
              </a:rPr>
              <a:t>DREQ</a:t>
            </a:r>
            <a:r>
              <a:rPr lang="en-IN" dirty="0" smtClean="0"/>
              <a:t> is always </a:t>
            </a:r>
            <a:r>
              <a:rPr lang="en-IN" b="1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Which means I/O devices are always ready for transfer.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Now DMAC send HOLD =1 , after receiving HLDA from 8086 DMAC will become bus master, but before transferring the data it will give acknowledgment to I/O device through </a:t>
            </a:r>
            <a:r>
              <a:rPr lang="en-IN" b="1" dirty="0" smtClean="0">
                <a:solidFill>
                  <a:srgbClr val="FF0000"/>
                </a:solidFill>
              </a:rPr>
              <a:t>DACK bar </a:t>
            </a:r>
            <a:r>
              <a:rPr lang="en-IN" dirty="0" smtClean="0"/>
              <a:t>(to wake up the I/O device)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Within 5 clock cycles data transfer is done between DMAC and I/O device. Address is auto increment.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When Transfer is over DMAC send HOLD =0.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301420" y="0"/>
            <a:ext cx="4811936" cy="3339480"/>
            <a:chOff x="7320990" y="948"/>
            <a:chExt cx="4811936" cy="3339480"/>
          </a:xfrm>
        </p:grpSpPr>
        <p:sp>
          <p:nvSpPr>
            <p:cNvPr id="9" name="Rectangle 8"/>
            <p:cNvSpPr/>
            <p:nvPr/>
          </p:nvSpPr>
          <p:spPr>
            <a:xfrm>
              <a:off x="7320990" y="154837"/>
              <a:ext cx="1633076" cy="11075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Processor 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714760" y="96311"/>
              <a:ext cx="1286402" cy="11075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Memory  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846524" y="2076236"/>
              <a:ext cx="1286402" cy="11075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I/O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11168712" y="1209789"/>
              <a:ext cx="0" cy="86644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9038626" y="2099825"/>
              <a:ext cx="1056494" cy="10867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DMAC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8237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Left-Right Arrow 13"/>
            <p:cNvSpPr/>
            <p:nvPr/>
          </p:nvSpPr>
          <p:spPr>
            <a:xfrm>
              <a:off x="8954066" y="386094"/>
              <a:ext cx="757038" cy="431217"/>
            </a:xfrm>
            <a:prstGeom prst="left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7909465" y="2363353"/>
              <a:ext cx="11291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7909465" y="1262349"/>
              <a:ext cx="0" cy="11010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642884" y="1262350"/>
              <a:ext cx="0" cy="15174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642884" y="2779812"/>
              <a:ext cx="139574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-Right Arrow 18"/>
            <p:cNvSpPr/>
            <p:nvPr/>
          </p:nvSpPr>
          <p:spPr>
            <a:xfrm>
              <a:off x="9957722" y="386094"/>
              <a:ext cx="757038" cy="431217"/>
            </a:xfrm>
            <a:prstGeom prst="left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Left-Right Arrow 19"/>
            <p:cNvSpPr/>
            <p:nvPr/>
          </p:nvSpPr>
          <p:spPr>
            <a:xfrm rot="5400000">
              <a:off x="9109655" y="1165501"/>
              <a:ext cx="1437433" cy="431217"/>
            </a:xfrm>
            <a:prstGeom prst="left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" name="Straight Connector 20"/>
            <p:cNvCxnSpPr>
              <a:endCxn id="19" idx="2"/>
            </p:cNvCxnSpPr>
            <p:nvPr/>
          </p:nvCxnSpPr>
          <p:spPr>
            <a:xfrm>
              <a:off x="9477109" y="386094"/>
              <a:ext cx="696222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9" idx="2"/>
            </p:cNvCxnSpPr>
            <p:nvPr/>
          </p:nvCxnSpPr>
          <p:spPr>
            <a:xfrm flipV="1">
              <a:off x="9828371" y="386094"/>
              <a:ext cx="344960" cy="276299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0023296" y="1991221"/>
              <a:ext cx="949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DREQ = 1  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99360" y="2522269"/>
              <a:ext cx="967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HLDA  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437619" y="948"/>
              <a:ext cx="806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Latch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10095120" y="2298998"/>
              <a:ext cx="7514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95120" y="2931101"/>
              <a:ext cx="7514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089257" y="2040671"/>
              <a:ext cx="949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HOLD  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43980" y="3032651"/>
              <a:ext cx="949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 DACK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10107140" y="3049647"/>
              <a:ext cx="54142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042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93" y="202162"/>
            <a:ext cx="10515600" cy="1325563"/>
          </a:xfrm>
        </p:spPr>
        <p:txBody>
          <a:bodyPr/>
          <a:lstStyle/>
          <a:p>
            <a:r>
              <a:rPr lang="en-IN" u="sng" dirty="0" smtClean="0"/>
              <a:t>Types/Methods 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Block Transfer</a:t>
            </a:r>
          </a:p>
          <a:p>
            <a:r>
              <a:rPr lang="en-IN" dirty="0" smtClean="0"/>
              <a:t>Cycle Stealing</a:t>
            </a:r>
          </a:p>
          <a:p>
            <a:r>
              <a:rPr lang="en-IN" dirty="0" smtClean="0"/>
              <a:t>Demand Transfer</a:t>
            </a:r>
          </a:p>
          <a:p>
            <a:r>
              <a:rPr lang="en-IN" dirty="0" smtClean="0"/>
              <a:t>Hidden Mode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06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966EDA367BD4E9EA2F76554033656" ma:contentTypeVersion="8" ma:contentTypeDescription="Create a new document." ma:contentTypeScope="" ma:versionID="394c5ac6de38b08784afe011ace41209">
  <xsd:schema xmlns:xsd="http://www.w3.org/2001/XMLSchema" xmlns:xs="http://www.w3.org/2001/XMLSchema" xmlns:p="http://schemas.microsoft.com/office/2006/metadata/properties" xmlns:ns2="ac663f0c-f01a-4c83-871f-d16a46bcdc67" xmlns:ns3="2639db57-25c1-4f65-bd5b-b8808369bb33" targetNamespace="http://schemas.microsoft.com/office/2006/metadata/properties" ma:root="true" ma:fieldsID="6ea801e5538f3158f46a667fb0adef4a" ns2:_="" ns3:_="">
    <xsd:import namespace="ac663f0c-f01a-4c83-871f-d16a46bcdc67"/>
    <xsd:import namespace="2639db57-25c1-4f65-bd5b-b8808369b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663f0c-f01a-4c83-871f-d16a46bcd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9db57-25c1-4f65-bd5b-b8808369bb3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3bba3de-a200-49fa-8ceb-76f3a4a41a2f}" ma:internalName="TaxCatchAll" ma:showField="CatchAllData" ma:web="2639db57-25c1-4f65-bd5b-b8808369b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639db57-25c1-4f65-bd5b-b8808369bb33" xsi:nil="true"/>
    <lcf76f155ced4ddcb4097134ff3c332f xmlns="ac663f0c-f01a-4c83-871f-d16a46bcdc6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647175C-8A47-4F56-8394-EB10E28CA26A}"/>
</file>

<file path=customXml/itemProps2.xml><?xml version="1.0" encoding="utf-8"?>
<ds:datastoreItem xmlns:ds="http://schemas.openxmlformats.org/officeDocument/2006/customXml" ds:itemID="{1A686963-B5E8-4E91-8C9B-B3EB09FC2E05}"/>
</file>

<file path=customXml/itemProps3.xml><?xml version="1.0" encoding="utf-8"?>
<ds:datastoreItem xmlns:ds="http://schemas.openxmlformats.org/officeDocument/2006/customXml" ds:itemID="{6082DF11-91D4-447A-96BF-92AD98BD5565}"/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765</Words>
  <Application>Microsoft Office PowerPoint</Application>
  <PresentationFormat>Custom</PresentationFormat>
  <Paragraphs>93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Types/Methods :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mode of 8086</dc:title>
  <dc:creator>Sharyu Kadam</dc:creator>
  <cp:lastModifiedBy>dell</cp:lastModifiedBy>
  <cp:revision>134</cp:revision>
  <dcterms:created xsi:type="dcterms:W3CDTF">2018-01-31T04:56:15Z</dcterms:created>
  <dcterms:modified xsi:type="dcterms:W3CDTF">2022-05-18T16:09:58Z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0x010100E8D966EDA367BD4E9EA2F76554033656</vt:lpwstr>
  </property>
</Properties>
</file>