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2" r:id="rId7"/>
    <p:sldId id="263" r:id="rId8"/>
    <p:sldId id="264" r:id="rId9"/>
    <p:sldId id="265" r:id="rId10"/>
    <p:sldId id="266"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E81C7BB-7517-4577-B0CD-01B5D7B14DCE}"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51132-6938-4DB4-B702-501FCEA54B0F}" type="slidenum">
              <a:rPr lang="en-IN" smtClean="0"/>
              <a:t>‹#›</a:t>
            </a:fld>
            <a:endParaRPr lang="en-IN"/>
          </a:p>
        </p:txBody>
      </p:sp>
    </p:spTree>
    <p:extLst>
      <p:ext uri="{BB962C8B-B14F-4D97-AF65-F5344CB8AC3E}">
        <p14:creationId xmlns:p14="http://schemas.microsoft.com/office/powerpoint/2010/main" val="3620137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E81C7BB-7517-4577-B0CD-01B5D7B14DCE}"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51132-6938-4DB4-B702-501FCEA54B0F}" type="slidenum">
              <a:rPr lang="en-IN" smtClean="0"/>
              <a:t>‹#›</a:t>
            </a:fld>
            <a:endParaRPr lang="en-IN"/>
          </a:p>
        </p:txBody>
      </p:sp>
    </p:spTree>
    <p:extLst>
      <p:ext uri="{BB962C8B-B14F-4D97-AF65-F5344CB8AC3E}">
        <p14:creationId xmlns:p14="http://schemas.microsoft.com/office/powerpoint/2010/main" val="1197367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E81C7BB-7517-4577-B0CD-01B5D7B14DCE}"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51132-6938-4DB4-B702-501FCEA54B0F}" type="slidenum">
              <a:rPr lang="en-IN" smtClean="0"/>
              <a:t>‹#›</a:t>
            </a:fld>
            <a:endParaRPr lang="en-IN"/>
          </a:p>
        </p:txBody>
      </p:sp>
    </p:spTree>
    <p:extLst>
      <p:ext uri="{BB962C8B-B14F-4D97-AF65-F5344CB8AC3E}">
        <p14:creationId xmlns:p14="http://schemas.microsoft.com/office/powerpoint/2010/main" val="659200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E81C7BB-7517-4577-B0CD-01B5D7B14DCE}"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51132-6938-4DB4-B702-501FCEA54B0F}" type="slidenum">
              <a:rPr lang="en-IN" smtClean="0"/>
              <a:t>‹#›</a:t>
            </a:fld>
            <a:endParaRPr lang="en-IN"/>
          </a:p>
        </p:txBody>
      </p:sp>
    </p:spTree>
    <p:extLst>
      <p:ext uri="{BB962C8B-B14F-4D97-AF65-F5344CB8AC3E}">
        <p14:creationId xmlns:p14="http://schemas.microsoft.com/office/powerpoint/2010/main" val="2990149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81C7BB-7517-4577-B0CD-01B5D7B14DCE}"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651132-6938-4DB4-B702-501FCEA54B0F}" type="slidenum">
              <a:rPr lang="en-IN" smtClean="0"/>
              <a:t>‹#›</a:t>
            </a:fld>
            <a:endParaRPr lang="en-IN"/>
          </a:p>
        </p:txBody>
      </p:sp>
    </p:spTree>
    <p:extLst>
      <p:ext uri="{BB962C8B-B14F-4D97-AF65-F5344CB8AC3E}">
        <p14:creationId xmlns:p14="http://schemas.microsoft.com/office/powerpoint/2010/main" val="1494754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E81C7BB-7517-4577-B0CD-01B5D7B14DCE}"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651132-6938-4DB4-B702-501FCEA54B0F}" type="slidenum">
              <a:rPr lang="en-IN" smtClean="0"/>
              <a:t>‹#›</a:t>
            </a:fld>
            <a:endParaRPr lang="en-IN"/>
          </a:p>
        </p:txBody>
      </p:sp>
    </p:spTree>
    <p:extLst>
      <p:ext uri="{BB962C8B-B14F-4D97-AF65-F5344CB8AC3E}">
        <p14:creationId xmlns:p14="http://schemas.microsoft.com/office/powerpoint/2010/main" val="602798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E81C7BB-7517-4577-B0CD-01B5D7B14DCE}" type="datetimeFigureOut">
              <a:rPr lang="en-IN" smtClean="0"/>
              <a:t>06-04-2021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651132-6938-4DB4-B702-501FCEA54B0F}" type="slidenum">
              <a:rPr lang="en-IN" smtClean="0"/>
              <a:t>‹#›</a:t>
            </a:fld>
            <a:endParaRPr lang="en-IN"/>
          </a:p>
        </p:txBody>
      </p:sp>
    </p:spTree>
    <p:extLst>
      <p:ext uri="{BB962C8B-B14F-4D97-AF65-F5344CB8AC3E}">
        <p14:creationId xmlns:p14="http://schemas.microsoft.com/office/powerpoint/2010/main" val="3829170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E81C7BB-7517-4577-B0CD-01B5D7B14DCE}" type="datetimeFigureOut">
              <a:rPr lang="en-IN" smtClean="0"/>
              <a:t>06-04-2021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651132-6938-4DB4-B702-501FCEA54B0F}" type="slidenum">
              <a:rPr lang="en-IN" smtClean="0"/>
              <a:t>‹#›</a:t>
            </a:fld>
            <a:endParaRPr lang="en-IN"/>
          </a:p>
        </p:txBody>
      </p:sp>
    </p:spTree>
    <p:extLst>
      <p:ext uri="{BB962C8B-B14F-4D97-AF65-F5344CB8AC3E}">
        <p14:creationId xmlns:p14="http://schemas.microsoft.com/office/powerpoint/2010/main" val="2589378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81C7BB-7517-4577-B0CD-01B5D7B14DCE}" type="datetimeFigureOut">
              <a:rPr lang="en-IN" smtClean="0"/>
              <a:t>06-04-2021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651132-6938-4DB4-B702-501FCEA54B0F}" type="slidenum">
              <a:rPr lang="en-IN" smtClean="0"/>
              <a:t>‹#›</a:t>
            </a:fld>
            <a:endParaRPr lang="en-IN"/>
          </a:p>
        </p:txBody>
      </p:sp>
    </p:spTree>
    <p:extLst>
      <p:ext uri="{BB962C8B-B14F-4D97-AF65-F5344CB8AC3E}">
        <p14:creationId xmlns:p14="http://schemas.microsoft.com/office/powerpoint/2010/main" val="2967978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81C7BB-7517-4577-B0CD-01B5D7B14DCE}"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651132-6938-4DB4-B702-501FCEA54B0F}" type="slidenum">
              <a:rPr lang="en-IN" smtClean="0"/>
              <a:t>‹#›</a:t>
            </a:fld>
            <a:endParaRPr lang="en-IN"/>
          </a:p>
        </p:txBody>
      </p:sp>
    </p:spTree>
    <p:extLst>
      <p:ext uri="{BB962C8B-B14F-4D97-AF65-F5344CB8AC3E}">
        <p14:creationId xmlns:p14="http://schemas.microsoft.com/office/powerpoint/2010/main" val="1347166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81C7BB-7517-4577-B0CD-01B5D7B14DCE}"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651132-6938-4DB4-B702-501FCEA54B0F}" type="slidenum">
              <a:rPr lang="en-IN" smtClean="0"/>
              <a:t>‹#›</a:t>
            </a:fld>
            <a:endParaRPr lang="en-IN"/>
          </a:p>
        </p:txBody>
      </p:sp>
    </p:spTree>
    <p:extLst>
      <p:ext uri="{BB962C8B-B14F-4D97-AF65-F5344CB8AC3E}">
        <p14:creationId xmlns:p14="http://schemas.microsoft.com/office/powerpoint/2010/main" val="1657114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81C7BB-7517-4577-B0CD-01B5D7B14DCE}" type="datetimeFigureOut">
              <a:rPr lang="en-IN" smtClean="0"/>
              <a:t>06-04-2021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651132-6938-4DB4-B702-501FCEA54B0F}" type="slidenum">
              <a:rPr lang="en-IN" smtClean="0"/>
              <a:t>‹#›</a:t>
            </a:fld>
            <a:endParaRPr lang="en-IN"/>
          </a:p>
        </p:txBody>
      </p:sp>
    </p:spTree>
    <p:extLst>
      <p:ext uri="{BB962C8B-B14F-4D97-AF65-F5344CB8AC3E}">
        <p14:creationId xmlns:p14="http://schemas.microsoft.com/office/powerpoint/2010/main" val="2245208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u="sng" dirty="0"/>
              <a:t>Addressing modes of 8086</a:t>
            </a:r>
          </a:p>
        </p:txBody>
      </p:sp>
      <p:sp>
        <p:nvSpPr>
          <p:cNvPr id="4" name="TextBox 3"/>
          <p:cNvSpPr txBox="1"/>
          <p:nvPr/>
        </p:nvSpPr>
        <p:spPr>
          <a:xfrm>
            <a:off x="2604655" y="4530437"/>
            <a:ext cx="9874827" cy="461665"/>
          </a:xfrm>
          <a:prstGeom prst="rect">
            <a:avLst/>
          </a:prstGeom>
          <a:noFill/>
        </p:spPr>
        <p:txBody>
          <a:bodyPr wrap="square" rtlCol="0">
            <a:spAutoFit/>
          </a:bodyPr>
          <a:lstStyle/>
          <a:p>
            <a:r>
              <a:rPr lang="en-IN" sz="2400" dirty="0">
                <a:solidFill>
                  <a:srgbClr val="FF0000"/>
                </a:solidFill>
              </a:rPr>
              <a:t>It is a manner in which an operand is given in instruction</a:t>
            </a:r>
          </a:p>
        </p:txBody>
      </p:sp>
    </p:spTree>
    <p:extLst>
      <p:ext uri="{BB962C8B-B14F-4D97-AF65-F5344CB8AC3E}">
        <p14:creationId xmlns:p14="http://schemas.microsoft.com/office/powerpoint/2010/main" val="41161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Rules related with register</a:t>
            </a:r>
          </a:p>
        </p:txBody>
      </p:sp>
      <p:sp>
        <p:nvSpPr>
          <p:cNvPr id="4" name="TextBox 3"/>
          <p:cNvSpPr txBox="1"/>
          <p:nvPr/>
        </p:nvSpPr>
        <p:spPr>
          <a:xfrm>
            <a:off x="3002975" y="3259690"/>
            <a:ext cx="852053" cy="461665"/>
          </a:xfrm>
          <a:prstGeom prst="rect">
            <a:avLst/>
          </a:prstGeom>
          <a:noFill/>
        </p:spPr>
        <p:txBody>
          <a:bodyPr wrap="square" rtlCol="0">
            <a:spAutoFit/>
          </a:bodyPr>
          <a:lstStyle/>
          <a:p>
            <a:r>
              <a:rPr lang="en-IN" sz="2400" dirty="0">
                <a:solidFill>
                  <a:srgbClr val="FF0000"/>
                </a:solidFill>
                <a:effectLst>
                  <a:outerShdw blurRad="38100" dist="38100" dir="2700000" algn="tl">
                    <a:srgbClr val="000000">
                      <a:alpha val="43137"/>
                    </a:srgbClr>
                  </a:outerShdw>
                </a:effectLst>
              </a:rPr>
              <a:t>DS</a:t>
            </a:r>
          </a:p>
        </p:txBody>
      </p:sp>
      <p:sp>
        <p:nvSpPr>
          <p:cNvPr id="5" name="TextBox 4"/>
          <p:cNvSpPr txBox="1"/>
          <p:nvPr/>
        </p:nvSpPr>
        <p:spPr>
          <a:xfrm>
            <a:off x="5368639" y="3259689"/>
            <a:ext cx="852053" cy="461665"/>
          </a:xfrm>
          <a:prstGeom prst="rect">
            <a:avLst/>
          </a:prstGeom>
          <a:noFill/>
        </p:spPr>
        <p:txBody>
          <a:bodyPr wrap="square" rtlCol="0">
            <a:spAutoFit/>
          </a:bodyPr>
          <a:lstStyle/>
          <a:p>
            <a:r>
              <a:rPr lang="en-IN" sz="2400" dirty="0">
                <a:solidFill>
                  <a:srgbClr val="FF0000"/>
                </a:solidFill>
                <a:effectLst>
                  <a:outerShdw blurRad="38100" dist="38100" dir="2700000" algn="tl">
                    <a:srgbClr val="000000">
                      <a:alpha val="43137"/>
                    </a:srgbClr>
                  </a:outerShdw>
                </a:effectLst>
              </a:rPr>
              <a:t>SS</a:t>
            </a:r>
          </a:p>
        </p:txBody>
      </p:sp>
      <p:sp>
        <p:nvSpPr>
          <p:cNvPr id="6" name="TextBox 5"/>
          <p:cNvSpPr txBox="1"/>
          <p:nvPr/>
        </p:nvSpPr>
        <p:spPr>
          <a:xfrm>
            <a:off x="2912917" y="1910508"/>
            <a:ext cx="942111" cy="769441"/>
          </a:xfrm>
          <a:prstGeom prst="rect">
            <a:avLst/>
          </a:prstGeom>
          <a:noFill/>
        </p:spPr>
        <p:txBody>
          <a:bodyPr wrap="square" rtlCol="0">
            <a:spAutoFit/>
          </a:bodyPr>
          <a:lstStyle/>
          <a:p>
            <a:r>
              <a:rPr lang="en-IN" sz="4400" dirty="0">
                <a:solidFill>
                  <a:srgbClr val="002060"/>
                </a:solidFill>
              </a:rPr>
              <a:t>BX</a:t>
            </a:r>
          </a:p>
        </p:txBody>
      </p:sp>
      <p:sp>
        <p:nvSpPr>
          <p:cNvPr id="7" name="TextBox 6"/>
          <p:cNvSpPr txBox="1"/>
          <p:nvPr/>
        </p:nvSpPr>
        <p:spPr>
          <a:xfrm>
            <a:off x="5153889" y="1910508"/>
            <a:ext cx="942111" cy="769441"/>
          </a:xfrm>
          <a:prstGeom prst="rect">
            <a:avLst/>
          </a:prstGeom>
          <a:noFill/>
        </p:spPr>
        <p:txBody>
          <a:bodyPr wrap="square" rtlCol="0">
            <a:spAutoFit/>
          </a:bodyPr>
          <a:lstStyle/>
          <a:p>
            <a:r>
              <a:rPr lang="en-IN" sz="4400" dirty="0">
                <a:solidFill>
                  <a:srgbClr val="002060"/>
                </a:solidFill>
              </a:rPr>
              <a:t>BP</a:t>
            </a:r>
          </a:p>
        </p:txBody>
      </p:sp>
      <p:sp>
        <p:nvSpPr>
          <p:cNvPr id="8" name="TextBox 7"/>
          <p:cNvSpPr txBox="1"/>
          <p:nvPr/>
        </p:nvSpPr>
        <p:spPr>
          <a:xfrm>
            <a:off x="2840182" y="4834828"/>
            <a:ext cx="942111" cy="769441"/>
          </a:xfrm>
          <a:prstGeom prst="rect">
            <a:avLst/>
          </a:prstGeom>
          <a:noFill/>
        </p:spPr>
        <p:txBody>
          <a:bodyPr wrap="square" rtlCol="0">
            <a:spAutoFit/>
          </a:bodyPr>
          <a:lstStyle/>
          <a:p>
            <a:r>
              <a:rPr lang="en-IN" sz="4400" dirty="0">
                <a:solidFill>
                  <a:srgbClr val="002060"/>
                </a:solidFill>
              </a:rPr>
              <a:t> SI</a:t>
            </a:r>
          </a:p>
        </p:txBody>
      </p:sp>
      <p:sp>
        <p:nvSpPr>
          <p:cNvPr id="9" name="TextBox 8"/>
          <p:cNvSpPr txBox="1"/>
          <p:nvPr/>
        </p:nvSpPr>
        <p:spPr>
          <a:xfrm>
            <a:off x="5140036" y="4834827"/>
            <a:ext cx="942111" cy="769441"/>
          </a:xfrm>
          <a:prstGeom prst="rect">
            <a:avLst/>
          </a:prstGeom>
          <a:noFill/>
        </p:spPr>
        <p:txBody>
          <a:bodyPr wrap="square" rtlCol="0">
            <a:spAutoFit/>
          </a:bodyPr>
          <a:lstStyle/>
          <a:p>
            <a:r>
              <a:rPr lang="en-IN" sz="4400" dirty="0">
                <a:solidFill>
                  <a:srgbClr val="002060"/>
                </a:solidFill>
              </a:rPr>
              <a:t> DI</a:t>
            </a:r>
          </a:p>
        </p:txBody>
      </p:sp>
      <p:cxnSp>
        <p:nvCxnSpPr>
          <p:cNvPr id="20" name="Straight Arrow Connector 19"/>
          <p:cNvCxnSpPr/>
          <p:nvPr/>
        </p:nvCxnSpPr>
        <p:spPr>
          <a:xfrm flipH="1" flipV="1">
            <a:off x="3692238" y="3793422"/>
            <a:ext cx="1537854" cy="1330036"/>
          </a:xfrm>
          <a:prstGeom prst="straightConnector1">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250624" y="3952014"/>
            <a:ext cx="10391" cy="834583"/>
          </a:xfrm>
          <a:prstGeom prst="straightConnector1">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297382" y="2592735"/>
            <a:ext cx="0" cy="666954"/>
          </a:xfrm>
          <a:prstGeom prst="straightConnector1">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624944" y="2592735"/>
            <a:ext cx="0" cy="666954"/>
          </a:xfrm>
          <a:prstGeom prst="straightConnector1">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A97B3748-43C2-43C1-B481-47D949CD57A3}"/>
              </a:ext>
            </a:extLst>
          </p:cNvPr>
          <p:cNvSpPr/>
          <p:nvPr/>
        </p:nvSpPr>
        <p:spPr>
          <a:xfrm>
            <a:off x="2672080" y="1690688"/>
            <a:ext cx="1402067" cy="1041406"/>
          </a:xfrm>
          <a:prstGeom prst="ellipse">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2FEB9598-ABE5-4BA1-8B64-038142BB5418}"/>
              </a:ext>
            </a:extLst>
          </p:cNvPr>
          <p:cNvSpPr txBox="1"/>
          <p:nvPr/>
        </p:nvSpPr>
        <p:spPr>
          <a:xfrm>
            <a:off x="124692" y="2036686"/>
            <a:ext cx="2715490" cy="369332"/>
          </a:xfrm>
          <a:prstGeom prst="rect">
            <a:avLst/>
          </a:prstGeom>
          <a:noFill/>
        </p:spPr>
        <p:txBody>
          <a:bodyPr wrap="square">
            <a:spAutoFit/>
          </a:bodyPr>
          <a:lstStyle/>
          <a:p>
            <a:r>
              <a:rPr lang="en-IN" b="1" dirty="0">
                <a:solidFill>
                  <a:srgbClr val="FF0000"/>
                </a:solidFill>
              </a:rPr>
              <a:t>Only BX register is used  </a:t>
            </a:r>
          </a:p>
        </p:txBody>
      </p:sp>
    </p:spTree>
    <p:extLst>
      <p:ext uri="{BB962C8B-B14F-4D97-AF65-F5344CB8AC3E}">
        <p14:creationId xmlns:p14="http://schemas.microsoft.com/office/powerpoint/2010/main" val="25015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626298"/>
            <a:ext cx="11353800" cy="528493"/>
          </a:xfrm>
        </p:spPr>
        <p:txBody>
          <a:bodyPr>
            <a:normAutofit fontScale="90000"/>
          </a:bodyPr>
          <a:lstStyle/>
          <a:p>
            <a:r>
              <a:rPr lang="en-IN" sz="3600" u="sng" dirty="0"/>
              <a:t> 1.Register Indirect  addressing  mode  </a:t>
            </a:r>
            <a:r>
              <a:rPr lang="en-IN" sz="3600" dirty="0"/>
              <a:t>       </a:t>
            </a:r>
            <a:r>
              <a:rPr lang="en-IN" sz="3600" dirty="0">
                <a:solidFill>
                  <a:srgbClr val="FF0000"/>
                </a:solidFill>
              </a:rPr>
              <a:t>( Address  in reg)</a:t>
            </a:r>
            <a:br>
              <a:rPr lang="en-IN" sz="3600" dirty="0">
                <a:solidFill>
                  <a:srgbClr val="FF0000"/>
                </a:solidFill>
              </a:rPr>
            </a:br>
            <a:br>
              <a:rPr lang="en-IN" sz="3600" dirty="0">
                <a:solidFill>
                  <a:srgbClr val="FF0000"/>
                </a:solidFill>
              </a:rPr>
            </a:br>
            <a:br>
              <a:rPr lang="en-IN" sz="3600" dirty="0">
                <a:solidFill>
                  <a:srgbClr val="FF0000"/>
                </a:solidFill>
              </a:rPr>
            </a:br>
            <a:endParaRPr lang="en-IN" sz="3600" dirty="0"/>
          </a:p>
        </p:txBody>
      </p:sp>
      <p:sp>
        <p:nvSpPr>
          <p:cNvPr id="6" name="Content Placeholder 2"/>
          <p:cNvSpPr>
            <a:spLocks noGrp="1"/>
          </p:cNvSpPr>
          <p:nvPr>
            <p:ph idx="1"/>
          </p:nvPr>
        </p:nvSpPr>
        <p:spPr>
          <a:xfrm>
            <a:off x="150668" y="604871"/>
            <a:ext cx="11052464" cy="529936"/>
          </a:xfrm>
        </p:spPr>
        <p:txBody>
          <a:bodyPr>
            <a:normAutofit/>
          </a:bodyPr>
          <a:lstStyle/>
          <a:p>
            <a:pPr marL="0" indent="0">
              <a:buNone/>
            </a:pPr>
            <a:r>
              <a:rPr lang="en-IN" sz="2000" dirty="0"/>
              <a:t>In direct addressing mode operand is given by a direct address where the data is present</a:t>
            </a:r>
          </a:p>
          <a:p>
            <a:pPr marL="0" indent="0">
              <a:buNone/>
            </a:pPr>
            <a:endParaRPr lang="en-IN" sz="2000" dirty="0"/>
          </a:p>
        </p:txBody>
      </p:sp>
      <p:sp>
        <p:nvSpPr>
          <p:cNvPr id="7" name="TextBox 6"/>
          <p:cNvSpPr txBox="1"/>
          <p:nvPr/>
        </p:nvSpPr>
        <p:spPr>
          <a:xfrm>
            <a:off x="301336" y="1100353"/>
            <a:ext cx="2133600" cy="461665"/>
          </a:xfrm>
          <a:prstGeom prst="rect">
            <a:avLst/>
          </a:prstGeom>
          <a:noFill/>
        </p:spPr>
        <p:txBody>
          <a:bodyPr wrap="square" rtlCol="0">
            <a:spAutoFit/>
          </a:bodyPr>
          <a:lstStyle/>
          <a:p>
            <a:r>
              <a:rPr lang="en-IN" sz="2400" u="sng" dirty="0">
                <a:solidFill>
                  <a:srgbClr val="FF0000"/>
                </a:solidFill>
              </a:rPr>
              <a:t>Example </a:t>
            </a:r>
            <a:r>
              <a:rPr lang="en-IN" sz="2400" dirty="0">
                <a:solidFill>
                  <a:srgbClr val="FF0000"/>
                </a:solidFill>
              </a:rPr>
              <a:t> :</a:t>
            </a:r>
            <a:endParaRPr lang="en-IN" sz="2400" u="sng" dirty="0">
              <a:solidFill>
                <a:srgbClr val="FF0000"/>
              </a:solidFill>
            </a:endParaRPr>
          </a:p>
        </p:txBody>
      </p:sp>
      <p:sp>
        <p:nvSpPr>
          <p:cNvPr id="8" name="Content Placeholder 2"/>
          <p:cNvSpPr txBox="1">
            <a:spLocks/>
          </p:cNvSpPr>
          <p:nvPr/>
        </p:nvSpPr>
        <p:spPr>
          <a:xfrm>
            <a:off x="1851061" y="1176218"/>
            <a:ext cx="2395851" cy="4772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dirty="0"/>
              <a:t>MOV CL,[BX]</a:t>
            </a:r>
          </a:p>
          <a:p>
            <a:pPr marL="0" indent="0">
              <a:buFont typeface="Arial" panose="020B0604020202020204" pitchFamily="34" charset="0"/>
              <a:buNone/>
            </a:pPr>
            <a:endParaRPr lang="en-IN" sz="2400" dirty="0"/>
          </a:p>
        </p:txBody>
      </p:sp>
      <p:cxnSp>
        <p:nvCxnSpPr>
          <p:cNvPr id="10" name="Straight Arrow Connector 9"/>
          <p:cNvCxnSpPr/>
          <p:nvPr/>
        </p:nvCxnSpPr>
        <p:spPr>
          <a:xfrm>
            <a:off x="3778500" y="1331185"/>
            <a:ext cx="9802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64523" y="2524786"/>
            <a:ext cx="942111" cy="461665"/>
          </a:xfrm>
          <a:prstGeom prst="rect">
            <a:avLst/>
          </a:prstGeom>
          <a:noFill/>
        </p:spPr>
        <p:txBody>
          <a:bodyPr wrap="square" rtlCol="0">
            <a:spAutoFit/>
          </a:bodyPr>
          <a:lstStyle/>
          <a:p>
            <a:r>
              <a:rPr lang="en-IN" sz="2400" u="sng" dirty="0">
                <a:solidFill>
                  <a:srgbClr val="002060"/>
                </a:solidFill>
              </a:rPr>
              <a:t>DS</a:t>
            </a:r>
          </a:p>
        </p:txBody>
      </p:sp>
      <p:graphicFrame>
        <p:nvGraphicFramePr>
          <p:cNvPr id="18" name="Table 17"/>
          <p:cNvGraphicFramePr>
            <a:graphicFrameLocks noGrp="1"/>
          </p:cNvGraphicFramePr>
          <p:nvPr>
            <p:extLst>
              <p:ext uri="{D42A27DB-BD31-4B8C-83A1-F6EECF244321}">
                <p14:modId xmlns:p14="http://schemas.microsoft.com/office/powerpoint/2010/main" val="1181251536"/>
              </p:ext>
            </p:extLst>
          </p:nvPr>
        </p:nvGraphicFramePr>
        <p:xfrm>
          <a:off x="1271156" y="2915569"/>
          <a:ext cx="2507344" cy="3337560"/>
        </p:xfrm>
        <a:graphic>
          <a:graphicData uri="http://schemas.openxmlformats.org/drawingml/2006/table">
            <a:tbl>
              <a:tblPr firstRow="1" bandRow="1"/>
              <a:tblGrid>
                <a:gridCol w="1253672">
                  <a:extLst>
                    <a:ext uri="{9D8B030D-6E8A-4147-A177-3AD203B41FA5}">
                      <a16:colId xmlns:a16="http://schemas.microsoft.com/office/drawing/2014/main" val="20000"/>
                    </a:ext>
                  </a:extLst>
                </a:gridCol>
                <a:gridCol w="1253672">
                  <a:extLst>
                    <a:ext uri="{9D8B030D-6E8A-4147-A177-3AD203B41FA5}">
                      <a16:colId xmlns:a16="http://schemas.microsoft.com/office/drawing/2014/main" val="20001"/>
                    </a:ext>
                  </a:extLst>
                </a:gridCol>
              </a:tblGrid>
              <a:tr h="370840">
                <a:tc>
                  <a:txBody>
                    <a:bodyPr/>
                    <a:lstStyle/>
                    <a:p>
                      <a:pPr algn="ctr"/>
                      <a:r>
                        <a:rPr lang="en-IN" dirty="0"/>
                        <a:t>0000</a:t>
                      </a:r>
                    </a:p>
                  </a:txBody>
                  <a:tcPr/>
                </a:tc>
                <a:tc>
                  <a:txBody>
                    <a:bodyPr/>
                    <a:lstStyle/>
                    <a:p>
                      <a:pPr algn="ctr"/>
                      <a:r>
                        <a:rPr lang="en-IN" dirty="0"/>
                        <a:t>1A</a:t>
                      </a:r>
                    </a:p>
                  </a:txBody>
                  <a:tcPr/>
                </a:tc>
                <a:extLst>
                  <a:ext uri="{0D108BD9-81ED-4DB2-BD59-A6C34878D82A}">
                    <a16:rowId xmlns:a16="http://schemas.microsoft.com/office/drawing/2014/main" val="10000"/>
                  </a:ext>
                </a:extLst>
              </a:tr>
              <a:tr h="370840">
                <a:tc>
                  <a:txBody>
                    <a:bodyPr/>
                    <a:lstStyle/>
                    <a:p>
                      <a:pPr algn="ctr"/>
                      <a:r>
                        <a:rPr lang="en-IN" dirty="0"/>
                        <a:t>0001</a:t>
                      </a:r>
                    </a:p>
                  </a:txBody>
                  <a:tcPr/>
                </a:tc>
                <a:tc>
                  <a:txBody>
                    <a:bodyPr/>
                    <a:lstStyle/>
                    <a:p>
                      <a:pPr algn="ctr"/>
                      <a:r>
                        <a:rPr lang="en-IN" dirty="0"/>
                        <a:t>08</a:t>
                      </a:r>
                    </a:p>
                  </a:txBody>
                  <a:tcPr/>
                </a:tc>
                <a:extLst>
                  <a:ext uri="{0D108BD9-81ED-4DB2-BD59-A6C34878D82A}">
                    <a16:rowId xmlns:a16="http://schemas.microsoft.com/office/drawing/2014/main" val="10001"/>
                  </a:ext>
                </a:extLst>
              </a:tr>
              <a:tr h="370840">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2"/>
                  </a:ext>
                </a:extLst>
              </a:tr>
              <a:tr h="370840">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3"/>
                  </a:ext>
                </a:extLst>
              </a:tr>
              <a:tr h="370840">
                <a:tc>
                  <a:txBody>
                    <a:bodyPr/>
                    <a:lstStyle/>
                    <a:p>
                      <a:pPr algn="ctr"/>
                      <a:r>
                        <a:rPr lang="en-IN" dirty="0"/>
                        <a:t>4000</a:t>
                      </a:r>
                    </a:p>
                  </a:txBody>
                  <a:tcPr/>
                </a:tc>
                <a:tc>
                  <a:txBody>
                    <a:bodyPr/>
                    <a:lstStyle/>
                    <a:p>
                      <a:pPr algn="ctr"/>
                      <a:r>
                        <a:rPr lang="en-IN" strike="noStrike" dirty="0">
                          <a:solidFill>
                            <a:srgbClr val="0070C0"/>
                          </a:solidFill>
                        </a:rPr>
                        <a:t>04</a:t>
                      </a:r>
                    </a:p>
                  </a:txBody>
                  <a:tcPr/>
                </a:tc>
                <a:extLst>
                  <a:ext uri="{0D108BD9-81ED-4DB2-BD59-A6C34878D82A}">
                    <a16:rowId xmlns:a16="http://schemas.microsoft.com/office/drawing/2014/main" val="10004"/>
                  </a:ext>
                </a:extLst>
              </a:tr>
              <a:tr h="370840">
                <a:tc>
                  <a:txBody>
                    <a:bodyPr/>
                    <a:lstStyle/>
                    <a:p>
                      <a:pPr algn="ctr"/>
                      <a:r>
                        <a:rPr lang="en-IN" dirty="0"/>
                        <a:t>4001</a:t>
                      </a:r>
                    </a:p>
                  </a:txBody>
                  <a:tcPr/>
                </a:tc>
                <a:tc>
                  <a:txBody>
                    <a:bodyPr/>
                    <a:lstStyle/>
                    <a:p>
                      <a:pPr algn="ctr"/>
                      <a:r>
                        <a:rPr lang="en-IN" dirty="0"/>
                        <a:t>05</a:t>
                      </a:r>
                    </a:p>
                  </a:txBody>
                  <a:tcPr/>
                </a:tc>
                <a:extLst>
                  <a:ext uri="{0D108BD9-81ED-4DB2-BD59-A6C34878D82A}">
                    <a16:rowId xmlns:a16="http://schemas.microsoft.com/office/drawing/2014/main" val="10005"/>
                  </a:ext>
                </a:extLst>
              </a:tr>
              <a:tr h="370840">
                <a:tc>
                  <a:txBody>
                    <a:bodyPr/>
                    <a:lstStyle/>
                    <a:p>
                      <a:pPr algn="ctr"/>
                      <a:r>
                        <a:rPr lang="en-IN" dirty="0"/>
                        <a:t>4002</a:t>
                      </a:r>
                    </a:p>
                  </a:txBody>
                  <a:tcPr/>
                </a:tc>
                <a:tc>
                  <a:txBody>
                    <a:bodyPr/>
                    <a:lstStyle/>
                    <a:p>
                      <a:pPr algn="ctr"/>
                      <a:r>
                        <a:rPr lang="en-IN" dirty="0"/>
                        <a:t>06</a:t>
                      </a:r>
                    </a:p>
                  </a:txBody>
                  <a:tcPr/>
                </a:tc>
                <a:extLst>
                  <a:ext uri="{0D108BD9-81ED-4DB2-BD59-A6C34878D82A}">
                    <a16:rowId xmlns:a16="http://schemas.microsoft.com/office/drawing/2014/main" val="10006"/>
                  </a:ext>
                </a:extLst>
              </a:tr>
              <a:tr h="370840">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7"/>
                  </a:ext>
                </a:extLst>
              </a:tr>
              <a:tr h="370840">
                <a:tc>
                  <a:txBody>
                    <a:bodyPr/>
                    <a:lstStyle/>
                    <a:p>
                      <a:pPr algn="ctr"/>
                      <a:r>
                        <a:rPr lang="en-IN" dirty="0"/>
                        <a:t>FFFF</a:t>
                      </a:r>
                    </a:p>
                  </a:txBody>
                  <a:tcPr/>
                </a:tc>
                <a:tc>
                  <a:txBody>
                    <a:bodyPr/>
                    <a:lstStyle/>
                    <a:p>
                      <a:pPr algn="ctr"/>
                      <a:endParaRPr lang="en-IN" dirty="0"/>
                    </a:p>
                  </a:txBody>
                  <a:tcPr/>
                </a:tc>
                <a:extLst>
                  <a:ext uri="{0D108BD9-81ED-4DB2-BD59-A6C34878D82A}">
                    <a16:rowId xmlns:a16="http://schemas.microsoft.com/office/drawing/2014/main" val="10008"/>
                  </a:ext>
                </a:extLst>
              </a:tr>
            </a:tbl>
          </a:graphicData>
        </a:graphic>
      </p:graphicFrame>
      <p:cxnSp>
        <p:nvCxnSpPr>
          <p:cNvPr id="19" name="Straight Arrow Connector 18"/>
          <p:cNvCxnSpPr/>
          <p:nvPr/>
        </p:nvCxnSpPr>
        <p:spPr>
          <a:xfrm>
            <a:off x="154134" y="4607043"/>
            <a:ext cx="9802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1435" y="1648285"/>
            <a:ext cx="783772" cy="369332"/>
          </a:xfrm>
          <a:prstGeom prst="rect">
            <a:avLst/>
          </a:prstGeom>
          <a:noFill/>
        </p:spPr>
        <p:txBody>
          <a:bodyPr wrap="square" rtlCol="0">
            <a:spAutoFit/>
          </a:bodyPr>
          <a:lstStyle/>
          <a:p>
            <a:r>
              <a:rPr lang="en-IN" b="1" u="sng" dirty="0">
                <a:solidFill>
                  <a:srgbClr val="FF0000"/>
                </a:solidFill>
              </a:rPr>
              <a:t>Note :</a:t>
            </a:r>
            <a:endParaRPr lang="en-IN" b="1" dirty="0">
              <a:solidFill>
                <a:srgbClr val="FF0000"/>
              </a:solidFill>
            </a:endParaRPr>
          </a:p>
        </p:txBody>
      </p:sp>
      <p:sp>
        <p:nvSpPr>
          <p:cNvPr id="24" name="TextBox 23"/>
          <p:cNvSpPr txBox="1"/>
          <p:nvPr/>
        </p:nvSpPr>
        <p:spPr>
          <a:xfrm>
            <a:off x="1271157" y="1699845"/>
            <a:ext cx="2863964" cy="369332"/>
          </a:xfrm>
          <a:prstGeom prst="rect">
            <a:avLst/>
          </a:prstGeom>
          <a:noFill/>
        </p:spPr>
        <p:txBody>
          <a:bodyPr wrap="square" rtlCol="0">
            <a:spAutoFit/>
          </a:bodyPr>
          <a:lstStyle/>
          <a:p>
            <a:pPr marL="285750" indent="-285750">
              <a:buFont typeface="Arial" panose="020B0604020202020204" pitchFamily="34" charset="0"/>
              <a:buChar char="•"/>
            </a:pPr>
            <a:r>
              <a:rPr lang="en-IN" dirty="0"/>
              <a:t>Only BX register is used  </a:t>
            </a:r>
          </a:p>
        </p:txBody>
      </p:sp>
      <p:grpSp>
        <p:nvGrpSpPr>
          <p:cNvPr id="2" name="Group 1">
            <a:extLst>
              <a:ext uri="{FF2B5EF4-FFF2-40B4-BE49-F238E27FC236}">
                <a16:creationId xmlns:a16="http://schemas.microsoft.com/office/drawing/2014/main" id="{7CC73ED9-44EA-47B7-8370-F7E48407A1C5}"/>
              </a:ext>
            </a:extLst>
          </p:cNvPr>
          <p:cNvGrpSpPr/>
          <p:nvPr/>
        </p:nvGrpSpPr>
        <p:grpSpPr>
          <a:xfrm>
            <a:off x="4918694" y="1097368"/>
            <a:ext cx="7106888" cy="646331"/>
            <a:chOff x="5424055" y="1113910"/>
            <a:chExt cx="7106888" cy="646331"/>
          </a:xfrm>
        </p:grpSpPr>
        <p:sp>
          <p:nvSpPr>
            <p:cNvPr id="11" name="TextBox 10"/>
            <p:cNvSpPr txBox="1"/>
            <p:nvPr/>
          </p:nvSpPr>
          <p:spPr>
            <a:xfrm>
              <a:off x="5424055" y="1113910"/>
              <a:ext cx="7106888" cy="646331"/>
            </a:xfrm>
            <a:prstGeom prst="rect">
              <a:avLst/>
            </a:prstGeom>
            <a:noFill/>
          </p:spPr>
          <p:txBody>
            <a:bodyPr wrap="square" rtlCol="0">
              <a:spAutoFit/>
            </a:bodyPr>
            <a:lstStyle/>
            <a:p>
              <a:r>
                <a:rPr lang="en-IN" dirty="0"/>
                <a:t>The Content of  memory location 4000  transfer into CL</a:t>
              </a:r>
            </a:p>
            <a:p>
              <a:r>
                <a:rPr lang="en-IN" dirty="0"/>
                <a:t>CL           DS : [4000].  </a:t>
              </a:r>
              <a:r>
                <a:rPr lang="en-IN" dirty="0">
                  <a:solidFill>
                    <a:srgbClr val="0070C0"/>
                  </a:solidFill>
                </a:rPr>
                <a:t> </a:t>
              </a:r>
            </a:p>
          </p:txBody>
        </p:sp>
        <p:cxnSp>
          <p:nvCxnSpPr>
            <p:cNvPr id="26" name="Straight Arrow Connector 25"/>
            <p:cNvCxnSpPr/>
            <p:nvPr/>
          </p:nvCxnSpPr>
          <p:spPr>
            <a:xfrm flipH="1">
              <a:off x="5827568" y="1590254"/>
              <a:ext cx="42107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a:extLst>
              <a:ext uri="{FF2B5EF4-FFF2-40B4-BE49-F238E27FC236}">
                <a16:creationId xmlns:a16="http://schemas.microsoft.com/office/drawing/2014/main" id="{D8DA8079-B3F3-4DA9-AC93-674BEA748BC1}"/>
              </a:ext>
            </a:extLst>
          </p:cNvPr>
          <p:cNvCxnSpPr>
            <a:cxnSpLocks/>
          </p:cNvCxnSpPr>
          <p:nvPr/>
        </p:nvCxnSpPr>
        <p:spPr>
          <a:xfrm flipV="1">
            <a:off x="3342640" y="4277360"/>
            <a:ext cx="904272" cy="254001"/>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D51E730-175E-477D-A3E6-7EB92463A6B0}"/>
              </a:ext>
            </a:extLst>
          </p:cNvPr>
          <p:cNvSpPr txBox="1"/>
          <p:nvPr/>
        </p:nvSpPr>
        <p:spPr>
          <a:xfrm>
            <a:off x="4268603" y="4092694"/>
            <a:ext cx="980206" cy="369332"/>
          </a:xfrm>
          <a:prstGeom prst="rect">
            <a:avLst/>
          </a:prstGeom>
          <a:noFill/>
        </p:spPr>
        <p:txBody>
          <a:bodyPr wrap="square">
            <a:spAutoFit/>
          </a:bodyPr>
          <a:lstStyle/>
          <a:p>
            <a:r>
              <a:rPr lang="en-IN" sz="1800" b="1" dirty="0">
                <a:solidFill>
                  <a:srgbClr val="FF0000"/>
                </a:solidFill>
              </a:rPr>
              <a:t>CL = 04</a:t>
            </a:r>
            <a:endParaRPr lang="en-IN" b="1" dirty="0">
              <a:solidFill>
                <a:srgbClr val="FF0000"/>
              </a:solidFill>
            </a:endParaRPr>
          </a:p>
        </p:txBody>
      </p:sp>
      <p:sp>
        <p:nvSpPr>
          <p:cNvPr id="21" name="Content Placeholder 2">
            <a:extLst>
              <a:ext uri="{FF2B5EF4-FFF2-40B4-BE49-F238E27FC236}">
                <a16:creationId xmlns:a16="http://schemas.microsoft.com/office/drawing/2014/main" id="{F692732D-E483-41DA-846B-430EA098C857}"/>
              </a:ext>
            </a:extLst>
          </p:cNvPr>
          <p:cNvSpPr txBox="1">
            <a:spLocks/>
          </p:cNvSpPr>
          <p:nvPr/>
        </p:nvSpPr>
        <p:spPr>
          <a:xfrm>
            <a:off x="5248809" y="2679593"/>
            <a:ext cx="2395851" cy="4772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dirty="0"/>
              <a:t>MOV BX, 4000H</a:t>
            </a:r>
          </a:p>
          <a:p>
            <a:pPr marL="0" indent="0">
              <a:buFont typeface="Arial" panose="020B0604020202020204" pitchFamily="34" charset="0"/>
              <a:buNone/>
            </a:pPr>
            <a:endParaRPr lang="en-IN" sz="2400" dirty="0"/>
          </a:p>
          <a:p>
            <a:pPr marL="0" indent="0">
              <a:buFont typeface="Arial" panose="020B0604020202020204" pitchFamily="34" charset="0"/>
              <a:buNone/>
            </a:pPr>
            <a:endParaRPr lang="en-IN" sz="2400" dirty="0"/>
          </a:p>
        </p:txBody>
      </p:sp>
      <p:sp>
        <p:nvSpPr>
          <p:cNvPr id="22" name="TextBox 21">
            <a:extLst>
              <a:ext uri="{FF2B5EF4-FFF2-40B4-BE49-F238E27FC236}">
                <a16:creationId xmlns:a16="http://schemas.microsoft.com/office/drawing/2014/main" id="{51EF0187-FAE3-4099-8247-7630A775D9A3}"/>
              </a:ext>
            </a:extLst>
          </p:cNvPr>
          <p:cNvSpPr txBox="1"/>
          <p:nvPr/>
        </p:nvSpPr>
        <p:spPr>
          <a:xfrm>
            <a:off x="7420675" y="2683131"/>
            <a:ext cx="4497022" cy="369332"/>
          </a:xfrm>
          <a:prstGeom prst="rect">
            <a:avLst/>
          </a:prstGeom>
          <a:noFill/>
        </p:spPr>
        <p:txBody>
          <a:bodyPr wrap="square" rtlCol="0">
            <a:spAutoFit/>
          </a:bodyPr>
          <a:lstStyle/>
          <a:p>
            <a:r>
              <a:rPr lang="en-IN" dirty="0">
                <a:solidFill>
                  <a:srgbClr val="FF0000"/>
                </a:solidFill>
              </a:rPr>
              <a:t>Load 4000 H immediate data into reg BX</a:t>
            </a:r>
          </a:p>
        </p:txBody>
      </p:sp>
      <p:sp>
        <p:nvSpPr>
          <p:cNvPr id="25" name="Content Placeholder 2">
            <a:extLst>
              <a:ext uri="{FF2B5EF4-FFF2-40B4-BE49-F238E27FC236}">
                <a16:creationId xmlns:a16="http://schemas.microsoft.com/office/drawing/2014/main" id="{003A89AE-A0BE-4D80-ACE7-D85B846B89F1}"/>
              </a:ext>
            </a:extLst>
          </p:cNvPr>
          <p:cNvSpPr txBox="1">
            <a:spLocks/>
          </p:cNvSpPr>
          <p:nvPr/>
        </p:nvSpPr>
        <p:spPr>
          <a:xfrm>
            <a:off x="5309770" y="3238305"/>
            <a:ext cx="2395851" cy="4772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dirty="0"/>
              <a:t>MOV CL,[BX]</a:t>
            </a:r>
          </a:p>
          <a:p>
            <a:pPr marL="0" indent="0">
              <a:buFont typeface="Arial" panose="020B0604020202020204" pitchFamily="34" charset="0"/>
              <a:buNone/>
            </a:pPr>
            <a:endParaRPr lang="en-IN" sz="2400" dirty="0"/>
          </a:p>
        </p:txBody>
      </p:sp>
      <p:sp>
        <p:nvSpPr>
          <p:cNvPr id="27" name="TextBox 26">
            <a:extLst>
              <a:ext uri="{FF2B5EF4-FFF2-40B4-BE49-F238E27FC236}">
                <a16:creationId xmlns:a16="http://schemas.microsoft.com/office/drawing/2014/main" id="{F18E0F5F-37F6-4D25-BBBA-91F723192371}"/>
              </a:ext>
            </a:extLst>
          </p:cNvPr>
          <p:cNvSpPr txBox="1"/>
          <p:nvPr/>
        </p:nvSpPr>
        <p:spPr>
          <a:xfrm>
            <a:off x="7288595" y="3276210"/>
            <a:ext cx="4497022" cy="923330"/>
          </a:xfrm>
          <a:prstGeom prst="rect">
            <a:avLst/>
          </a:prstGeom>
          <a:noFill/>
        </p:spPr>
        <p:txBody>
          <a:bodyPr wrap="square" rtlCol="0">
            <a:spAutoFit/>
          </a:bodyPr>
          <a:lstStyle/>
          <a:p>
            <a:r>
              <a:rPr lang="en-IN" dirty="0">
                <a:solidFill>
                  <a:srgbClr val="FF0000"/>
                </a:solidFill>
              </a:rPr>
              <a:t>Now 4000 H will be treated as a memory location and content of this location will be transfer into reg. CL</a:t>
            </a:r>
          </a:p>
        </p:txBody>
      </p:sp>
    </p:spTree>
    <p:extLst>
      <p:ext uri="{BB962C8B-B14F-4D97-AF65-F5344CB8AC3E}">
        <p14:creationId xmlns:p14="http://schemas.microsoft.com/office/powerpoint/2010/main" val="398811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5"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03909" y="74787"/>
            <a:ext cx="6619009" cy="529936"/>
          </a:xfrm>
        </p:spPr>
        <p:txBody>
          <a:bodyPr>
            <a:normAutofit/>
          </a:bodyPr>
          <a:lstStyle/>
          <a:p>
            <a:pPr marL="0" indent="0">
              <a:buNone/>
            </a:pPr>
            <a:r>
              <a:rPr lang="en-IN" sz="2000" u="sng" dirty="0"/>
              <a:t>Difference between direct and indirect addressing :</a:t>
            </a:r>
          </a:p>
          <a:p>
            <a:pPr marL="0" indent="0">
              <a:buNone/>
            </a:pPr>
            <a:endParaRPr lang="en-IN" sz="2000" u="sng" dirty="0"/>
          </a:p>
        </p:txBody>
      </p:sp>
      <p:sp>
        <p:nvSpPr>
          <p:cNvPr id="5" name="TextBox 4"/>
          <p:cNvSpPr txBox="1"/>
          <p:nvPr/>
        </p:nvSpPr>
        <p:spPr>
          <a:xfrm>
            <a:off x="3241466" y="481116"/>
            <a:ext cx="942111" cy="461665"/>
          </a:xfrm>
          <a:prstGeom prst="rect">
            <a:avLst/>
          </a:prstGeom>
          <a:noFill/>
        </p:spPr>
        <p:txBody>
          <a:bodyPr wrap="square" rtlCol="0">
            <a:spAutoFit/>
          </a:bodyPr>
          <a:lstStyle/>
          <a:p>
            <a:r>
              <a:rPr lang="en-IN" sz="2400" u="sng" dirty="0">
                <a:solidFill>
                  <a:srgbClr val="002060"/>
                </a:solidFill>
              </a:rPr>
              <a:t>DS</a:t>
            </a:r>
          </a:p>
        </p:txBody>
      </p:sp>
      <p:graphicFrame>
        <p:nvGraphicFramePr>
          <p:cNvPr id="6" name="Table 5"/>
          <p:cNvGraphicFramePr>
            <a:graphicFrameLocks noGrp="1"/>
          </p:cNvGraphicFramePr>
          <p:nvPr>
            <p:extLst>
              <p:ext uri="{D42A27DB-BD31-4B8C-83A1-F6EECF244321}">
                <p14:modId xmlns:p14="http://schemas.microsoft.com/office/powerpoint/2010/main" val="3799827638"/>
              </p:ext>
            </p:extLst>
          </p:nvPr>
        </p:nvGraphicFramePr>
        <p:xfrm>
          <a:off x="3848099" y="871899"/>
          <a:ext cx="2085110" cy="2743200"/>
        </p:xfrm>
        <a:graphic>
          <a:graphicData uri="http://schemas.openxmlformats.org/drawingml/2006/table">
            <a:tbl>
              <a:tblPr firstRow="1" bandRow="1"/>
              <a:tblGrid>
                <a:gridCol w="1042555">
                  <a:extLst>
                    <a:ext uri="{9D8B030D-6E8A-4147-A177-3AD203B41FA5}">
                      <a16:colId xmlns:a16="http://schemas.microsoft.com/office/drawing/2014/main" val="20000"/>
                    </a:ext>
                  </a:extLst>
                </a:gridCol>
                <a:gridCol w="1042555">
                  <a:extLst>
                    <a:ext uri="{9D8B030D-6E8A-4147-A177-3AD203B41FA5}">
                      <a16:colId xmlns:a16="http://schemas.microsoft.com/office/drawing/2014/main" val="20001"/>
                    </a:ext>
                  </a:extLst>
                </a:gridCol>
              </a:tblGrid>
              <a:tr h="289698">
                <a:tc>
                  <a:txBody>
                    <a:bodyPr/>
                    <a:lstStyle/>
                    <a:p>
                      <a:pPr algn="ctr"/>
                      <a:r>
                        <a:rPr lang="en-IN" sz="1400" b="1" dirty="0"/>
                        <a:t>0000</a:t>
                      </a:r>
                    </a:p>
                  </a:txBody>
                  <a:tcPr/>
                </a:tc>
                <a:tc>
                  <a:txBody>
                    <a:bodyPr/>
                    <a:lstStyle/>
                    <a:p>
                      <a:pPr algn="ctr"/>
                      <a:r>
                        <a:rPr lang="en-IN" sz="1400" b="1" dirty="0"/>
                        <a:t>1A</a:t>
                      </a:r>
                    </a:p>
                  </a:txBody>
                  <a:tcPr/>
                </a:tc>
                <a:extLst>
                  <a:ext uri="{0D108BD9-81ED-4DB2-BD59-A6C34878D82A}">
                    <a16:rowId xmlns:a16="http://schemas.microsoft.com/office/drawing/2014/main" val="10000"/>
                  </a:ext>
                </a:extLst>
              </a:tr>
              <a:tr h="289698">
                <a:tc>
                  <a:txBody>
                    <a:bodyPr/>
                    <a:lstStyle/>
                    <a:p>
                      <a:pPr algn="ctr"/>
                      <a:r>
                        <a:rPr lang="en-IN" sz="1400" b="1" dirty="0"/>
                        <a:t>0001</a:t>
                      </a:r>
                    </a:p>
                  </a:txBody>
                  <a:tcPr/>
                </a:tc>
                <a:tc>
                  <a:txBody>
                    <a:bodyPr/>
                    <a:lstStyle/>
                    <a:p>
                      <a:pPr algn="ctr"/>
                      <a:r>
                        <a:rPr lang="en-IN" sz="1400" b="1" dirty="0"/>
                        <a:t>08</a:t>
                      </a:r>
                    </a:p>
                  </a:txBody>
                  <a:tcPr/>
                </a:tc>
                <a:extLst>
                  <a:ext uri="{0D108BD9-81ED-4DB2-BD59-A6C34878D82A}">
                    <a16:rowId xmlns:a16="http://schemas.microsoft.com/office/drawing/2014/main" val="10001"/>
                  </a:ext>
                </a:extLst>
              </a:tr>
              <a:tr h="289698">
                <a:tc>
                  <a:txBody>
                    <a:bodyPr/>
                    <a:lstStyle/>
                    <a:p>
                      <a:pPr algn="ctr"/>
                      <a:r>
                        <a:rPr lang="en-IN" sz="1400" b="1" dirty="0"/>
                        <a:t>.</a:t>
                      </a:r>
                    </a:p>
                  </a:txBody>
                  <a:tcPr/>
                </a:tc>
                <a:tc>
                  <a:txBody>
                    <a:bodyPr/>
                    <a:lstStyle/>
                    <a:p>
                      <a:pPr algn="ctr"/>
                      <a:endParaRPr lang="en-IN" sz="1400" b="1" dirty="0"/>
                    </a:p>
                  </a:txBody>
                  <a:tcPr/>
                </a:tc>
                <a:extLst>
                  <a:ext uri="{0D108BD9-81ED-4DB2-BD59-A6C34878D82A}">
                    <a16:rowId xmlns:a16="http://schemas.microsoft.com/office/drawing/2014/main" val="10002"/>
                  </a:ext>
                </a:extLst>
              </a:tr>
              <a:tr h="289698">
                <a:tc>
                  <a:txBody>
                    <a:bodyPr/>
                    <a:lstStyle/>
                    <a:p>
                      <a:pPr algn="ctr"/>
                      <a:r>
                        <a:rPr lang="en-IN" sz="1400" b="1" dirty="0"/>
                        <a:t>.</a:t>
                      </a:r>
                    </a:p>
                  </a:txBody>
                  <a:tcPr/>
                </a:tc>
                <a:tc>
                  <a:txBody>
                    <a:bodyPr/>
                    <a:lstStyle/>
                    <a:p>
                      <a:pPr algn="ctr"/>
                      <a:endParaRPr lang="en-IN" sz="1400" b="1" dirty="0"/>
                    </a:p>
                  </a:txBody>
                  <a:tcPr/>
                </a:tc>
                <a:extLst>
                  <a:ext uri="{0D108BD9-81ED-4DB2-BD59-A6C34878D82A}">
                    <a16:rowId xmlns:a16="http://schemas.microsoft.com/office/drawing/2014/main" val="10003"/>
                  </a:ext>
                </a:extLst>
              </a:tr>
              <a:tr h="289698">
                <a:tc>
                  <a:txBody>
                    <a:bodyPr/>
                    <a:lstStyle/>
                    <a:p>
                      <a:pPr algn="ctr"/>
                      <a:r>
                        <a:rPr lang="en-IN" sz="1400" b="1" dirty="0"/>
                        <a:t>4000</a:t>
                      </a:r>
                    </a:p>
                  </a:txBody>
                  <a:tcPr/>
                </a:tc>
                <a:tc>
                  <a:txBody>
                    <a:bodyPr/>
                    <a:lstStyle/>
                    <a:p>
                      <a:pPr algn="ctr"/>
                      <a:r>
                        <a:rPr lang="en-IN" sz="1400" b="1" strike="noStrike" dirty="0"/>
                        <a:t>  </a:t>
                      </a:r>
                      <a:r>
                        <a:rPr lang="en-IN" sz="1400" b="1" strike="noStrike" dirty="0">
                          <a:solidFill>
                            <a:srgbClr val="0070C0"/>
                          </a:solidFill>
                        </a:rPr>
                        <a:t>07</a:t>
                      </a:r>
                    </a:p>
                  </a:txBody>
                  <a:tcPr/>
                </a:tc>
                <a:extLst>
                  <a:ext uri="{0D108BD9-81ED-4DB2-BD59-A6C34878D82A}">
                    <a16:rowId xmlns:a16="http://schemas.microsoft.com/office/drawing/2014/main" val="10004"/>
                  </a:ext>
                </a:extLst>
              </a:tr>
              <a:tr h="289698">
                <a:tc>
                  <a:txBody>
                    <a:bodyPr/>
                    <a:lstStyle/>
                    <a:p>
                      <a:pPr algn="ctr"/>
                      <a:r>
                        <a:rPr lang="en-IN" sz="1400" b="1" dirty="0"/>
                        <a:t>4001</a:t>
                      </a:r>
                    </a:p>
                  </a:txBody>
                  <a:tcPr/>
                </a:tc>
                <a:tc>
                  <a:txBody>
                    <a:bodyPr/>
                    <a:lstStyle/>
                    <a:p>
                      <a:pPr algn="ctr"/>
                      <a:r>
                        <a:rPr lang="en-IN" sz="1400" b="1" dirty="0"/>
                        <a:t>05</a:t>
                      </a:r>
                    </a:p>
                  </a:txBody>
                  <a:tcPr/>
                </a:tc>
                <a:extLst>
                  <a:ext uri="{0D108BD9-81ED-4DB2-BD59-A6C34878D82A}">
                    <a16:rowId xmlns:a16="http://schemas.microsoft.com/office/drawing/2014/main" val="10005"/>
                  </a:ext>
                </a:extLst>
              </a:tr>
              <a:tr h="289698">
                <a:tc>
                  <a:txBody>
                    <a:bodyPr/>
                    <a:lstStyle/>
                    <a:p>
                      <a:pPr algn="ctr"/>
                      <a:r>
                        <a:rPr lang="en-IN" sz="1400" b="1" dirty="0"/>
                        <a:t>4002</a:t>
                      </a:r>
                    </a:p>
                  </a:txBody>
                  <a:tcPr/>
                </a:tc>
                <a:tc>
                  <a:txBody>
                    <a:bodyPr/>
                    <a:lstStyle/>
                    <a:p>
                      <a:pPr algn="ctr"/>
                      <a:r>
                        <a:rPr lang="en-IN" sz="1400" b="1" dirty="0"/>
                        <a:t>06</a:t>
                      </a:r>
                    </a:p>
                  </a:txBody>
                  <a:tcPr/>
                </a:tc>
                <a:extLst>
                  <a:ext uri="{0D108BD9-81ED-4DB2-BD59-A6C34878D82A}">
                    <a16:rowId xmlns:a16="http://schemas.microsoft.com/office/drawing/2014/main" val="10006"/>
                  </a:ext>
                </a:extLst>
              </a:tr>
              <a:tr h="289698">
                <a:tc>
                  <a:txBody>
                    <a:bodyPr/>
                    <a:lstStyle/>
                    <a:p>
                      <a:pPr algn="ctr"/>
                      <a:r>
                        <a:rPr lang="en-IN" sz="1400" b="1" dirty="0"/>
                        <a:t>.</a:t>
                      </a:r>
                    </a:p>
                  </a:txBody>
                  <a:tcPr/>
                </a:tc>
                <a:tc>
                  <a:txBody>
                    <a:bodyPr/>
                    <a:lstStyle/>
                    <a:p>
                      <a:pPr algn="ctr"/>
                      <a:endParaRPr lang="en-IN" sz="1400" b="1" dirty="0"/>
                    </a:p>
                  </a:txBody>
                  <a:tcPr/>
                </a:tc>
                <a:extLst>
                  <a:ext uri="{0D108BD9-81ED-4DB2-BD59-A6C34878D82A}">
                    <a16:rowId xmlns:a16="http://schemas.microsoft.com/office/drawing/2014/main" val="10007"/>
                  </a:ext>
                </a:extLst>
              </a:tr>
              <a:tr h="289698">
                <a:tc>
                  <a:txBody>
                    <a:bodyPr/>
                    <a:lstStyle/>
                    <a:p>
                      <a:pPr algn="ctr"/>
                      <a:r>
                        <a:rPr lang="en-IN" sz="1400" b="1" dirty="0"/>
                        <a:t>FFFF</a:t>
                      </a:r>
                    </a:p>
                  </a:txBody>
                  <a:tcPr/>
                </a:tc>
                <a:tc>
                  <a:txBody>
                    <a:bodyPr/>
                    <a:lstStyle/>
                    <a:p>
                      <a:pPr algn="ctr"/>
                      <a:endParaRPr lang="en-IN" sz="1400" b="1" dirty="0"/>
                    </a:p>
                  </a:txBody>
                  <a:tcPr/>
                </a:tc>
                <a:extLst>
                  <a:ext uri="{0D108BD9-81ED-4DB2-BD59-A6C34878D82A}">
                    <a16:rowId xmlns:a16="http://schemas.microsoft.com/office/drawing/2014/main" val="10008"/>
                  </a:ext>
                </a:extLst>
              </a:tr>
            </a:tbl>
          </a:graphicData>
        </a:graphic>
      </p:graphicFrame>
      <p:sp>
        <p:nvSpPr>
          <p:cNvPr id="7" name="Content Placeholder 2"/>
          <p:cNvSpPr txBox="1">
            <a:spLocks/>
          </p:cNvSpPr>
          <p:nvPr/>
        </p:nvSpPr>
        <p:spPr>
          <a:xfrm>
            <a:off x="550220" y="1021075"/>
            <a:ext cx="2691246" cy="529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solidFill>
                  <a:srgbClr val="FF0000"/>
                </a:solidFill>
                <a:effectLst>
                  <a:outerShdw blurRad="38100" dist="38100" dir="2700000" algn="tl">
                    <a:srgbClr val="000000">
                      <a:alpha val="43137"/>
                    </a:srgbClr>
                  </a:outerShdw>
                </a:effectLst>
              </a:rPr>
              <a:t>Direct addressing :</a:t>
            </a:r>
          </a:p>
          <a:p>
            <a:pPr marL="0" indent="0">
              <a:buFont typeface="Arial" panose="020B0604020202020204" pitchFamily="34" charset="0"/>
              <a:buNone/>
            </a:pPr>
            <a:endParaRPr lang="en-IN" sz="2000" dirty="0">
              <a:solidFill>
                <a:srgbClr val="FF0000"/>
              </a:solidFill>
              <a:effectLst>
                <a:outerShdw blurRad="38100" dist="38100" dir="2700000" algn="tl">
                  <a:srgbClr val="000000">
                    <a:alpha val="43137"/>
                  </a:srgbClr>
                </a:outerShdw>
              </a:effectLst>
            </a:endParaRPr>
          </a:p>
        </p:txBody>
      </p:sp>
      <p:sp>
        <p:nvSpPr>
          <p:cNvPr id="8" name="Content Placeholder 2"/>
          <p:cNvSpPr txBox="1">
            <a:spLocks/>
          </p:cNvSpPr>
          <p:nvPr/>
        </p:nvSpPr>
        <p:spPr>
          <a:xfrm>
            <a:off x="550220" y="1539877"/>
            <a:ext cx="4032168" cy="13006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a:t>Mov BX,  [4000]</a:t>
            </a:r>
          </a:p>
          <a:p>
            <a:pPr marL="0" indent="0">
              <a:buNone/>
            </a:pPr>
            <a:r>
              <a:rPr lang="en-IN" sz="2000" dirty="0"/>
              <a:t>CL          DS : [4000]  </a:t>
            </a:r>
            <a:r>
              <a:rPr lang="en-IN" sz="2000" dirty="0">
                <a:solidFill>
                  <a:srgbClr val="0070C0"/>
                </a:solidFill>
              </a:rPr>
              <a:t> </a:t>
            </a:r>
          </a:p>
          <a:p>
            <a:pPr marL="0" indent="0">
              <a:buFont typeface="Arial" panose="020B0604020202020204" pitchFamily="34" charset="0"/>
              <a:buNone/>
            </a:pPr>
            <a:endParaRPr lang="en-IN" sz="2000" dirty="0"/>
          </a:p>
        </p:txBody>
      </p:sp>
      <p:cxnSp>
        <p:nvCxnSpPr>
          <p:cNvPr id="9" name="Straight Arrow Connector 8"/>
          <p:cNvCxnSpPr/>
          <p:nvPr/>
        </p:nvCxnSpPr>
        <p:spPr>
          <a:xfrm flipH="1">
            <a:off x="984905" y="2092396"/>
            <a:ext cx="42107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6722918" y="861170"/>
            <a:ext cx="2691246" cy="529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solidFill>
                  <a:srgbClr val="FF0000"/>
                </a:solidFill>
                <a:effectLst>
                  <a:outerShdw blurRad="38100" dist="38100" dir="2700000" algn="tl">
                    <a:srgbClr val="000000">
                      <a:alpha val="43137"/>
                    </a:srgbClr>
                  </a:outerShdw>
                </a:effectLst>
              </a:rPr>
              <a:t>Indirect addressing :</a:t>
            </a:r>
          </a:p>
          <a:p>
            <a:pPr marL="0" indent="0">
              <a:buFont typeface="Arial" panose="020B0604020202020204" pitchFamily="34" charset="0"/>
              <a:buNone/>
            </a:pPr>
            <a:endParaRPr lang="en-IN" sz="2000" dirty="0">
              <a:solidFill>
                <a:srgbClr val="FF0000"/>
              </a:solidFill>
              <a:effectLst>
                <a:outerShdw blurRad="38100" dist="38100" dir="2700000" algn="tl">
                  <a:srgbClr val="000000">
                    <a:alpha val="43137"/>
                  </a:srgbClr>
                </a:outerShdw>
              </a:effectLst>
            </a:endParaRPr>
          </a:p>
        </p:txBody>
      </p:sp>
      <p:sp>
        <p:nvSpPr>
          <p:cNvPr id="11" name="Content Placeholder 2"/>
          <p:cNvSpPr txBox="1">
            <a:spLocks/>
          </p:cNvSpPr>
          <p:nvPr/>
        </p:nvSpPr>
        <p:spPr>
          <a:xfrm>
            <a:off x="6722918" y="1383626"/>
            <a:ext cx="4032168" cy="13006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a:t>Mov BX,  4000H</a:t>
            </a:r>
          </a:p>
          <a:p>
            <a:pPr marL="0" indent="0">
              <a:buNone/>
            </a:pPr>
            <a:r>
              <a:rPr lang="en-IN" sz="2000" dirty="0" err="1"/>
              <a:t>Mov</a:t>
            </a:r>
            <a:r>
              <a:rPr lang="en-IN" sz="2000" dirty="0"/>
              <a:t> CL, [BX]</a:t>
            </a:r>
          </a:p>
          <a:p>
            <a:pPr marL="0" indent="0">
              <a:buNone/>
            </a:pPr>
            <a:r>
              <a:rPr lang="en-IN" sz="2000" dirty="0"/>
              <a:t>CL          DS : [4000]  </a:t>
            </a:r>
            <a:r>
              <a:rPr lang="en-IN" sz="2000" dirty="0">
                <a:solidFill>
                  <a:srgbClr val="0070C0"/>
                </a:solidFill>
              </a:rPr>
              <a:t> </a:t>
            </a:r>
          </a:p>
          <a:p>
            <a:pPr marL="0" indent="0">
              <a:buFont typeface="Arial" panose="020B0604020202020204" pitchFamily="34" charset="0"/>
              <a:buNone/>
            </a:pPr>
            <a:endParaRPr lang="en-IN" sz="2000" dirty="0"/>
          </a:p>
        </p:txBody>
      </p:sp>
      <p:cxnSp>
        <p:nvCxnSpPr>
          <p:cNvPr id="12" name="Straight Arrow Connector 11"/>
          <p:cNvCxnSpPr/>
          <p:nvPr/>
        </p:nvCxnSpPr>
        <p:spPr>
          <a:xfrm flipH="1">
            <a:off x="7116042" y="2340316"/>
            <a:ext cx="42107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2"/>
          <p:cNvSpPr txBox="1">
            <a:spLocks/>
          </p:cNvSpPr>
          <p:nvPr/>
        </p:nvSpPr>
        <p:spPr>
          <a:xfrm>
            <a:off x="0" y="3412124"/>
            <a:ext cx="4035139" cy="529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u="sng" dirty="0">
                <a:solidFill>
                  <a:srgbClr val="FF0000"/>
                </a:solidFill>
                <a:effectLst>
                  <a:outerShdw blurRad="38100" dist="38100" dir="2700000" algn="tl">
                    <a:srgbClr val="000000">
                      <a:alpha val="43137"/>
                    </a:srgbClr>
                  </a:outerShdw>
                </a:effectLst>
              </a:rPr>
              <a:t>Advantage of Indirect addressing:</a:t>
            </a:r>
          </a:p>
          <a:p>
            <a:pPr marL="0" indent="0">
              <a:buFont typeface="Arial" panose="020B0604020202020204" pitchFamily="34" charset="0"/>
              <a:buNone/>
            </a:pPr>
            <a:endParaRPr lang="en-IN" sz="2000" u="sng" dirty="0">
              <a:solidFill>
                <a:srgbClr val="FF0000"/>
              </a:solidFill>
              <a:effectLst>
                <a:outerShdw blurRad="38100" dist="38100" dir="2700000" algn="tl">
                  <a:srgbClr val="000000">
                    <a:alpha val="43137"/>
                  </a:srgbClr>
                </a:outerShdw>
              </a:effectLst>
            </a:endParaRPr>
          </a:p>
        </p:txBody>
      </p:sp>
      <p:sp>
        <p:nvSpPr>
          <p:cNvPr id="14" name="Content Placeholder 2"/>
          <p:cNvSpPr txBox="1">
            <a:spLocks/>
          </p:cNvSpPr>
          <p:nvPr/>
        </p:nvSpPr>
        <p:spPr>
          <a:xfrm>
            <a:off x="48596" y="4000637"/>
            <a:ext cx="5309755" cy="14712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600" b="1" dirty="0"/>
              <a:t>1. Suppose we want to transfer 100 location from 4000 then using direct addressing mode we have to   write 100 times above instruction  for e.g. MOV CL,[4001] , MOV CL,[4002] and so on.</a:t>
            </a:r>
          </a:p>
          <a:p>
            <a:pPr marL="0" indent="0">
              <a:buNone/>
            </a:pPr>
            <a:r>
              <a:rPr lang="en-IN" sz="1600" b="1" dirty="0"/>
              <a:t>2. By using indirect addressing we can implement following code</a:t>
            </a:r>
          </a:p>
          <a:p>
            <a:pPr marL="0" indent="0">
              <a:buFont typeface="Arial" panose="020B0604020202020204" pitchFamily="34" charset="0"/>
              <a:buNone/>
            </a:pPr>
            <a:endParaRPr lang="en-IN" sz="1600" b="1" dirty="0"/>
          </a:p>
          <a:p>
            <a:pPr marL="0" indent="0">
              <a:buFont typeface="Arial" panose="020B0604020202020204" pitchFamily="34" charset="0"/>
              <a:buNone/>
            </a:pPr>
            <a:endParaRPr lang="en-IN" sz="1600" b="1" dirty="0"/>
          </a:p>
        </p:txBody>
      </p:sp>
      <p:grpSp>
        <p:nvGrpSpPr>
          <p:cNvPr id="28" name="Group 27"/>
          <p:cNvGrpSpPr/>
          <p:nvPr/>
        </p:nvGrpSpPr>
        <p:grpSpPr>
          <a:xfrm>
            <a:off x="706582" y="5288973"/>
            <a:ext cx="4550968" cy="1431844"/>
            <a:chOff x="706582" y="5288973"/>
            <a:chExt cx="4550968" cy="1431844"/>
          </a:xfrm>
        </p:grpSpPr>
        <p:sp>
          <p:nvSpPr>
            <p:cNvPr id="15" name="Content Placeholder 2"/>
            <p:cNvSpPr txBox="1">
              <a:spLocks/>
            </p:cNvSpPr>
            <p:nvPr/>
          </p:nvSpPr>
          <p:spPr>
            <a:xfrm>
              <a:off x="1225382" y="5420125"/>
              <a:ext cx="4032168" cy="13006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b="1" dirty="0"/>
                <a:t>Mov BX, 4000H</a:t>
              </a:r>
            </a:p>
            <a:p>
              <a:pPr marL="0" indent="0">
                <a:buNone/>
              </a:pPr>
              <a:r>
                <a:rPr lang="en-IN" sz="2000" b="1" dirty="0" err="1"/>
                <a:t>Mov</a:t>
              </a:r>
              <a:r>
                <a:rPr lang="en-IN" sz="2000" b="1" dirty="0"/>
                <a:t> CL, [BX]</a:t>
              </a:r>
            </a:p>
            <a:p>
              <a:pPr marL="0" indent="0">
                <a:buFont typeface="Arial" panose="020B0604020202020204" pitchFamily="34" charset="0"/>
                <a:buNone/>
              </a:pPr>
              <a:r>
                <a:rPr lang="en-IN" sz="2000" b="1" dirty="0"/>
                <a:t>INC BX</a:t>
              </a:r>
            </a:p>
          </p:txBody>
        </p:sp>
        <p:grpSp>
          <p:nvGrpSpPr>
            <p:cNvPr id="26" name="Group 25"/>
            <p:cNvGrpSpPr/>
            <p:nvPr/>
          </p:nvGrpSpPr>
          <p:grpSpPr>
            <a:xfrm>
              <a:off x="918107" y="5993323"/>
              <a:ext cx="290946" cy="469822"/>
              <a:chOff x="10359736" y="4686300"/>
              <a:chExt cx="519546" cy="748510"/>
            </a:xfrm>
          </p:grpSpPr>
          <p:cxnSp>
            <p:nvCxnSpPr>
              <p:cNvPr id="19" name="Straight Connector 18"/>
              <p:cNvCxnSpPr/>
              <p:nvPr/>
            </p:nvCxnSpPr>
            <p:spPr>
              <a:xfrm flipH="1">
                <a:off x="10359736" y="5420125"/>
                <a:ext cx="519546" cy="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0359736" y="4686300"/>
                <a:ext cx="0" cy="748510"/>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0359736" y="4686300"/>
                <a:ext cx="488373" cy="0"/>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706582" y="5288973"/>
              <a:ext cx="2534884" cy="143184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9" name="Content Placeholder 2"/>
          <p:cNvSpPr txBox="1">
            <a:spLocks/>
          </p:cNvSpPr>
          <p:nvPr/>
        </p:nvSpPr>
        <p:spPr>
          <a:xfrm>
            <a:off x="6047756" y="2882188"/>
            <a:ext cx="2691246" cy="529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u="sng" dirty="0">
                <a:solidFill>
                  <a:srgbClr val="FF0000"/>
                </a:solidFill>
                <a:effectLst>
                  <a:outerShdw blurRad="38100" dist="38100" dir="2700000" algn="tl">
                    <a:srgbClr val="000000">
                      <a:alpha val="43137"/>
                    </a:srgbClr>
                  </a:outerShdw>
                </a:effectLst>
              </a:rPr>
              <a:t>In C prog:</a:t>
            </a:r>
          </a:p>
          <a:p>
            <a:pPr marL="0" indent="0">
              <a:buFont typeface="Arial" panose="020B0604020202020204" pitchFamily="34" charset="0"/>
              <a:buNone/>
            </a:pPr>
            <a:endParaRPr lang="en-IN" sz="2000" u="sng" dirty="0">
              <a:solidFill>
                <a:srgbClr val="FF0000"/>
              </a:solidFill>
              <a:effectLst>
                <a:outerShdw blurRad="38100" dist="38100" dir="2700000" algn="tl">
                  <a:srgbClr val="000000">
                    <a:alpha val="43137"/>
                  </a:srgbClr>
                </a:outerShdw>
              </a:effectLst>
            </a:endParaRPr>
          </a:p>
        </p:txBody>
      </p:sp>
      <p:sp>
        <p:nvSpPr>
          <p:cNvPr id="30" name="Content Placeholder 2"/>
          <p:cNvSpPr txBox="1">
            <a:spLocks/>
          </p:cNvSpPr>
          <p:nvPr/>
        </p:nvSpPr>
        <p:spPr>
          <a:xfrm>
            <a:off x="6612575" y="3516858"/>
            <a:ext cx="924545" cy="14695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err="1"/>
              <a:t>Arr</a:t>
            </a:r>
            <a:r>
              <a:rPr lang="en-IN" sz="2400" dirty="0"/>
              <a:t>[0]</a:t>
            </a:r>
          </a:p>
          <a:p>
            <a:pPr marL="0" indent="0">
              <a:buNone/>
            </a:pPr>
            <a:r>
              <a:rPr lang="en-IN" sz="2400" dirty="0"/>
              <a:t>….</a:t>
            </a:r>
          </a:p>
          <a:p>
            <a:pPr marL="0" indent="0">
              <a:buNone/>
            </a:pPr>
            <a:r>
              <a:rPr lang="en-IN" sz="2400" dirty="0"/>
              <a:t>Arr[9]</a:t>
            </a:r>
          </a:p>
          <a:p>
            <a:pPr marL="0" indent="0">
              <a:buNone/>
            </a:pPr>
            <a:endParaRPr lang="en-IN" sz="2000" dirty="0">
              <a:solidFill>
                <a:srgbClr val="0070C0"/>
              </a:solidFill>
            </a:endParaRPr>
          </a:p>
          <a:p>
            <a:pPr marL="0" indent="0">
              <a:buFont typeface="Arial" panose="020B0604020202020204" pitchFamily="34" charset="0"/>
              <a:buNone/>
            </a:pPr>
            <a:endParaRPr lang="en-IN" sz="2000" dirty="0"/>
          </a:p>
        </p:txBody>
      </p:sp>
      <p:sp>
        <p:nvSpPr>
          <p:cNvPr id="31" name="Content Placeholder 2"/>
          <p:cNvSpPr txBox="1">
            <a:spLocks/>
          </p:cNvSpPr>
          <p:nvPr/>
        </p:nvSpPr>
        <p:spPr>
          <a:xfrm>
            <a:off x="7803715" y="3601267"/>
            <a:ext cx="4032168" cy="13006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a:t>If x = a[5], x will get data at </a:t>
            </a:r>
            <a:r>
              <a:rPr lang="en-IN" sz="2000" dirty="0" err="1"/>
              <a:t>arr</a:t>
            </a:r>
            <a:r>
              <a:rPr lang="en-IN" sz="2000" dirty="0"/>
              <a:t>[5]</a:t>
            </a:r>
            <a:endParaRPr lang="en-IN" sz="2000" dirty="0">
              <a:solidFill>
                <a:srgbClr val="0070C0"/>
              </a:solidFill>
            </a:endParaRPr>
          </a:p>
          <a:p>
            <a:pPr marL="0" indent="0">
              <a:buNone/>
            </a:pPr>
            <a:r>
              <a:rPr lang="en-IN" sz="2000" dirty="0"/>
              <a:t>If x = a[9], x will get data at </a:t>
            </a:r>
            <a:r>
              <a:rPr lang="en-IN" sz="2000" dirty="0" err="1"/>
              <a:t>arr</a:t>
            </a:r>
            <a:r>
              <a:rPr lang="en-IN" sz="2000" dirty="0"/>
              <a:t>[9]</a:t>
            </a:r>
            <a:endParaRPr lang="en-IN" sz="2000" dirty="0">
              <a:solidFill>
                <a:srgbClr val="0070C0"/>
              </a:solidFill>
            </a:endParaRPr>
          </a:p>
          <a:p>
            <a:pPr marL="0" indent="0">
              <a:buFont typeface="Arial" panose="020B0604020202020204" pitchFamily="34" charset="0"/>
              <a:buNone/>
            </a:pPr>
            <a:endParaRPr lang="en-IN" sz="2000" dirty="0"/>
          </a:p>
        </p:txBody>
      </p:sp>
      <p:sp>
        <p:nvSpPr>
          <p:cNvPr id="32" name="Rectangle 31"/>
          <p:cNvSpPr/>
          <p:nvPr/>
        </p:nvSpPr>
        <p:spPr>
          <a:xfrm>
            <a:off x="6408171" y="3412123"/>
            <a:ext cx="5541374" cy="14898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Content Placeholder 2"/>
          <p:cNvSpPr txBox="1">
            <a:spLocks/>
          </p:cNvSpPr>
          <p:nvPr/>
        </p:nvSpPr>
        <p:spPr>
          <a:xfrm>
            <a:off x="8397709" y="4414227"/>
            <a:ext cx="2691246" cy="529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solidFill>
                  <a:srgbClr val="FF0000"/>
                </a:solidFill>
                <a:effectLst>
                  <a:outerShdw blurRad="38100" dist="38100" dir="2700000" algn="tl">
                    <a:srgbClr val="000000">
                      <a:alpha val="43137"/>
                    </a:srgbClr>
                  </a:outerShdw>
                </a:effectLst>
              </a:rPr>
              <a:t>Direct addressing :</a:t>
            </a:r>
          </a:p>
          <a:p>
            <a:pPr marL="0" indent="0">
              <a:buFont typeface="Arial" panose="020B0604020202020204" pitchFamily="34" charset="0"/>
              <a:buNone/>
            </a:pPr>
            <a:endParaRPr lang="en-IN" sz="2000" dirty="0">
              <a:solidFill>
                <a:srgbClr val="FF0000"/>
              </a:solidFill>
              <a:effectLst>
                <a:outerShdw blurRad="38100" dist="38100" dir="2700000" algn="tl">
                  <a:srgbClr val="000000">
                    <a:alpha val="43137"/>
                  </a:srgbClr>
                </a:outerShdw>
              </a:effectLst>
            </a:endParaRPr>
          </a:p>
        </p:txBody>
      </p:sp>
      <p:sp>
        <p:nvSpPr>
          <p:cNvPr id="34" name="Content Placeholder 2"/>
          <p:cNvSpPr txBox="1">
            <a:spLocks/>
          </p:cNvSpPr>
          <p:nvPr/>
        </p:nvSpPr>
        <p:spPr>
          <a:xfrm>
            <a:off x="6501388" y="5288529"/>
            <a:ext cx="4032168" cy="13006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a:t>          </a:t>
            </a:r>
            <a:r>
              <a:rPr lang="en-IN" sz="2000" dirty="0" err="1"/>
              <a:t>i</a:t>
            </a:r>
            <a:r>
              <a:rPr lang="en-IN" sz="2000" dirty="0"/>
              <a:t> = 5</a:t>
            </a:r>
          </a:p>
          <a:p>
            <a:pPr marL="0" indent="0">
              <a:buNone/>
            </a:pPr>
            <a:r>
              <a:rPr lang="en-IN" sz="2000" dirty="0"/>
              <a:t>          x = </a:t>
            </a:r>
            <a:r>
              <a:rPr lang="en-IN" sz="2000" dirty="0" err="1"/>
              <a:t>i</a:t>
            </a:r>
            <a:r>
              <a:rPr lang="en-IN" sz="2000" dirty="0"/>
              <a:t>[5]</a:t>
            </a:r>
          </a:p>
          <a:p>
            <a:pPr marL="0" indent="0">
              <a:buFont typeface="Arial" panose="020B0604020202020204" pitchFamily="34" charset="0"/>
              <a:buNone/>
            </a:pPr>
            <a:endParaRPr lang="en-IN" sz="2000" dirty="0"/>
          </a:p>
        </p:txBody>
      </p:sp>
      <p:sp>
        <p:nvSpPr>
          <p:cNvPr id="35" name="Content Placeholder 2"/>
          <p:cNvSpPr txBox="1">
            <a:spLocks/>
          </p:cNvSpPr>
          <p:nvPr/>
        </p:nvSpPr>
        <p:spPr>
          <a:xfrm>
            <a:off x="8397709" y="5805503"/>
            <a:ext cx="2691246" cy="529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solidFill>
                  <a:srgbClr val="FF0000"/>
                </a:solidFill>
                <a:effectLst>
                  <a:outerShdw blurRad="38100" dist="38100" dir="2700000" algn="tl">
                    <a:srgbClr val="000000">
                      <a:alpha val="43137"/>
                    </a:srgbClr>
                  </a:outerShdw>
                </a:effectLst>
              </a:rPr>
              <a:t>Indirect addressing :</a:t>
            </a:r>
          </a:p>
          <a:p>
            <a:pPr marL="0" indent="0">
              <a:buFont typeface="Arial" panose="020B0604020202020204" pitchFamily="34" charset="0"/>
              <a:buNone/>
            </a:pPr>
            <a:endParaRPr lang="en-IN" sz="2000" dirty="0">
              <a:solidFill>
                <a:srgbClr val="FF0000"/>
              </a:solidFill>
              <a:effectLst>
                <a:outerShdw blurRad="38100" dist="38100" dir="2700000" algn="tl">
                  <a:srgbClr val="000000">
                    <a:alpha val="43137"/>
                  </a:srgbClr>
                </a:outerShdw>
              </a:effectLst>
            </a:endParaRPr>
          </a:p>
        </p:txBody>
      </p:sp>
      <p:sp>
        <p:nvSpPr>
          <p:cNvPr id="36" name="Rectangle 35"/>
          <p:cNvSpPr/>
          <p:nvPr/>
        </p:nvSpPr>
        <p:spPr>
          <a:xfrm>
            <a:off x="6408171" y="5121830"/>
            <a:ext cx="5541374" cy="14898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Arrow Connector 36"/>
          <p:cNvCxnSpPr/>
          <p:nvPr/>
        </p:nvCxnSpPr>
        <p:spPr>
          <a:xfrm flipV="1">
            <a:off x="8517472" y="1568773"/>
            <a:ext cx="498516" cy="92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p:cNvSpPr txBox="1">
            <a:spLocks/>
          </p:cNvSpPr>
          <p:nvPr/>
        </p:nvSpPr>
        <p:spPr>
          <a:xfrm>
            <a:off x="9015988" y="1346009"/>
            <a:ext cx="3079030" cy="52993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solidFill>
                  <a:srgbClr val="FF0000"/>
                </a:solidFill>
              </a:rPr>
              <a:t>Initialisation of BX with 4000</a:t>
            </a:r>
          </a:p>
          <a:p>
            <a:pPr marL="0" indent="0">
              <a:buFont typeface="Arial" panose="020B0604020202020204" pitchFamily="34" charset="0"/>
              <a:buNone/>
            </a:pPr>
            <a:endParaRPr lang="en-IN" sz="2000" dirty="0">
              <a:solidFill>
                <a:srgbClr val="FF0000"/>
              </a:solidFill>
            </a:endParaRPr>
          </a:p>
        </p:txBody>
      </p:sp>
    </p:spTree>
    <p:extLst>
      <p:ext uri="{BB962C8B-B14F-4D97-AF65-F5344CB8AC3E}">
        <p14:creationId xmlns:p14="http://schemas.microsoft.com/office/powerpoint/2010/main" val="2978997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616850"/>
            <a:ext cx="12192000" cy="528493"/>
          </a:xfrm>
        </p:spPr>
        <p:txBody>
          <a:bodyPr>
            <a:normAutofit fontScale="90000"/>
          </a:bodyPr>
          <a:lstStyle/>
          <a:p>
            <a:r>
              <a:rPr lang="en-IN" sz="3600" u="sng" dirty="0"/>
              <a:t> 2.Register relative  addressing  mode  </a:t>
            </a:r>
            <a:r>
              <a:rPr lang="en-IN" sz="3600" dirty="0"/>
              <a:t>       </a:t>
            </a:r>
            <a:r>
              <a:rPr lang="en-IN" sz="3600" dirty="0">
                <a:solidFill>
                  <a:srgbClr val="FF0000"/>
                </a:solidFill>
              </a:rPr>
              <a:t>( Address  in reg + relative)</a:t>
            </a:r>
            <a:br>
              <a:rPr lang="en-IN" sz="3600" dirty="0">
                <a:solidFill>
                  <a:srgbClr val="FF0000"/>
                </a:solidFill>
              </a:rPr>
            </a:br>
            <a:br>
              <a:rPr lang="en-IN" sz="3600" dirty="0">
                <a:solidFill>
                  <a:srgbClr val="FF0000"/>
                </a:solidFill>
              </a:rPr>
            </a:br>
            <a:br>
              <a:rPr lang="en-IN" sz="3600" dirty="0">
                <a:solidFill>
                  <a:srgbClr val="FF0000"/>
                </a:solidFill>
              </a:rPr>
            </a:br>
            <a:endParaRPr lang="en-IN" sz="3600" dirty="0"/>
          </a:p>
        </p:txBody>
      </p:sp>
      <p:sp>
        <p:nvSpPr>
          <p:cNvPr id="6" name="Content Placeholder 2"/>
          <p:cNvSpPr>
            <a:spLocks noGrp="1"/>
          </p:cNvSpPr>
          <p:nvPr>
            <p:ph idx="1"/>
          </p:nvPr>
        </p:nvSpPr>
        <p:spPr>
          <a:xfrm>
            <a:off x="0" y="562583"/>
            <a:ext cx="11596206" cy="529936"/>
          </a:xfrm>
        </p:spPr>
        <p:txBody>
          <a:bodyPr>
            <a:normAutofit fontScale="92500"/>
          </a:bodyPr>
          <a:lstStyle/>
          <a:p>
            <a:pPr marL="0" indent="0">
              <a:buNone/>
            </a:pPr>
            <a:r>
              <a:rPr lang="en-US" sz="2000" dirty="0"/>
              <a:t>In this mode, the operand address is calculated using one of the base registers and an 8 bit or a 16 bit displacement.</a:t>
            </a:r>
            <a:endParaRPr lang="en-IN" sz="2000" dirty="0"/>
          </a:p>
        </p:txBody>
      </p:sp>
      <p:sp>
        <p:nvSpPr>
          <p:cNvPr id="7" name="TextBox 6"/>
          <p:cNvSpPr txBox="1"/>
          <p:nvPr/>
        </p:nvSpPr>
        <p:spPr>
          <a:xfrm>
            <a:off x="301336" y="1100353"/>
            <a:ext cx="2133600" cy="461665"/>
          </a:xfrm>
          <a:prstGeom prst="rect">
            <a:avLst/>
          </a:prstGeom>
          <a:noFill/>
        </p:spPr>
        <p:txBody>
          <a:bodyPr wrap="square" rtlCol="0">
            <a:spAutoFit/>
          </a:bodyPr>
          <a:lstStyle/>
          <a:p>
            <a:r>
              <a:rPr lang="en-IN" sz="2400" u="sng" dirty="0">
                <a:solidFill>
                  <a:srgbClr val="FF0000"/>
                </a:solidFill>
              </a:rPr>
              <a:t>Example </a:t>
            </a:r>
            <a:r>
              <a:rPr lang="en-IN" sz="2400" dirty="0">
                <a:solidFill>
                  <a:srgbClr val="FF0000"/>
                </a:solidFill>
              </a:rPr>
              <a:t> :</a:t>
            </a:r>
            <a:endParaRPr lang="en-IN" sz="2400" u="sng" dirty="0">
              <a:solidFill>
                <a:srgbClr val="FF0000"/>
              </a:solidFill>
            </a:endParaRPr>
          </a:p>
        </p:txBody>
      </p:sp>
      <p:sp>
        <p:nvSpPr>
          <p:cNvPr id="8" name="Content Placeholder 2"/>
          <p:cNvSpPr txBox="1">
            <a:spLocks/>
          </p:cNvSpPr>
          <p:nvPr/>
        </p:nvSpPr>
        <p:spPr>
          <a:xfrm>
            <a:off x="1851061" y="1176218"/>
            <a:ext cx="3178139" cy="4772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t>MOV CL,[BX + displacement]</a:t>
            </a:r>
          </a:p>
          <a:p>
            <a:pPr marL="0" indent="0">
              <a:buFont typeface="Arial" panose="020B0604020202020204" pitchFamily="34" charset="0"/>
              <a:buNone/>
            </a:pPr>
            <a:endParaRPr lang="en-IN" sz="2000" dirty="0"/>
          </a:p>
        </p:txBody>
      </p:sp>
      <p:cxnSp>
        <p:nvCxnSpPr>
          <p:cNvPr id="10" name="Straight Arrow Connector 9"/>
          <p:cNvCxnSpPr/>
          <p:nvPr/>
        </p:nvCxnSpPr>
        <p:spPr>
          <a:xfrm>
            <a:off x="5248809" y="1290123"/>
            <a:ext cx="9802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64523" y="2524786"/>
            <a:ext cx="942111" cy="461665"/>
          </a:xfrm>
          <a:prstGeom prst="rect">
            <a:avLst/>
          </a:prstGeom>
          <a:noFill/>
        </p:spPr>
        <p:txBody>
          <a:bodyPr wrap="square" rtlCol="0">
            <a:spAutoFit/>
          </a:bodyPr>
          <a:lstStyle/>
          <a:p>
            <a:r>
              <a:rPr lang="en-IN" sz="2400" u="sng" dirty="0">
                <a:solidFill>
                  <a:srgbClr val="002060"/>
                </a:solidFill>
              </a:rPr>
              <a:t>DS</a:t>
            </a:r>
          </a:p>
        </p:txBody>
      </p:sp>
      <p:graphicFrame>
        <p:nvGraphicFramePr>
          <p:cNvPr id="18" name="Table 17"/>
          <p:cNvGraphicFramePr>
            <a:graphicFrameLocks noGrp="1"/>
          </p:cNvGraphicFramePr>
          <p:nvPr>
            <p:extLst>
              <p:ext uri="{D42A27DB-BD31-4B8C-83A1-F6EECF244321}">
                <p14:modId xmlns:p14="http://schemas.microsoft.com/office/powerpoint/2010/main" val="313700706"/>
              </p:ext>
            </p:extLst>
          </p:nvPr>
        </p:nvGraphicFramePr>
        <p:xfrm>
          <a:off x="1271156" y="2915569"/>
          <a:ext cx="2507344" cy="3337560"/>
        </p:xfrm>
        <a:graphic>
          <a:graphicData uri="http://schemas.openxmlformats.org/drawingml/2006/table">
            <a:tbl>
              <a:tblPr firstRow="1" bandRow="1"/>
              <a:tblGrid>
                <a:gridCol w="1253672">
                  <a:extLst>
                    <a:ext uri="{9D8B030D-6E8A-4147-A177-3AD203B41FA5}">
                      <a16:colId xmlns:a16="http://schemas.microsoft.com/office/drawing/2014/main" val="20000"/>
                    </a:ext>
                  </a:extLst>
                </a:gridCol>
                <a:gridCol w="1253672">
                  <a:extLst>
                    <a:ext uri="{9D8B030D-6E8A-4147-A177-3AD203B41FA5}">
                      <a16:colId xmlns:a16="http://schemas.microsoft.com/office/drawing/2014/main" val="20001"/>
                    </a:ext>
                  </a:extLst>
                </a:gridCol>
              </a:tblGrid>
              <a:tr h="370840">
                <a:tc>
                  <a:txBody>
                    <a:bodyPr/>
                    <a:lstStyle/>
                    <a:p>
                      <a:pPr algn="ctr"/>
                      <a:r>
                        <a:rPr lang="en-IN" dirty="0"/>
                        <a:t>0000</a:t>
                      </a:r>
                    </a:p>
                  </a:txBody>
                  <a:tcPr/>
                </a:tc>
                <a:tc>
                  <a:txBody>
                    <a:bodyPr/>
                    <a:lstStyle/>
                    <a:p>
                      <a:pPr algn="ctr"/>
                      <a:r>
                        <a:rPr lang="en-IN" dirty="0"/>
                        <a:t>1A</a:t>
                      </a:r>
                    </a:p>
                  </a:txBody>
                  <a:tcPr/>
                </a:tc>
                <a:extLst>
                  <a:ext uri="{0D108BD9-81ED-4DB2-BD59-A6C34878D82A}">
                    <a16:rowId xmlns:a16="http://schemas.microsoft.com/office/drawing/2014/main" val="10000"/>
                  </a:ext>
                </a:extLst>
              </a:tr>
              <a:tr h="370840">
                <a:tc>
                  <a:txBody>
                    <a:bodyPr/>
                    <a:lstStyle/>
                    <a:p>
                      <a:pPr algn="ctr"/>
                      <a:r>
                        <a:rPr lang="en-IN" dirty="0"/>
                        <a:t>0001</a:t>
                      </a:r>
                    </a:p>
                  </a:txBody>
                  <a:tcPr/>
                </a:tc>
                <a:tc>
                  <a:txBody>
                    <a:bodyPr/>
                    <a:lstStyle/>
                    <a:p>
                      <a:pPr algn="ctr"/>
                      <a:r>
                        <a:rPr lang="en-IN" dirty="0"/>
                        <a:t>08</a:t>
                      </a:r>
                    </a:p>
                  </a:txBody>
                  <a:tcPr/>
                </a:tc>
                <a:extLst>
                  <a:ext uri="{0D108BD9-81ED-4DB2-BD59-A6C34878D82A}">
                    <a16:rowId xmlns:a16="http://schemas.microsoft.com/office/drawing/2014/main" val="10001"/>
                  </a:ext>
                </a:extLst>
              </a:tr>
              <a:tr h="370840">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2"/>
                  </a:ext>
                </a:extLst>
              </a:tr>
              <a:tr h="370840">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3"/>
                  </a:ext>
                </a:extLst>
              </a:tr>
              <a:tr h="370840">
                <a:tc>
                  <a:txBody>
                    <a:bodyPr/>
                    <a:lstStyle/>
                    <a:p>
                      <a:pPr algn="ctr"/>
                      <a:r>
                        <a:rPr lang="en-IN" dirty="0"/>
                        <a:t>4000</a:t>
                      </a:r>
                    </a:p>
                  </a:txBody>
                  <a:tcPr/>
                </a:tc>
                <a:tc>
                  <a:txBody>
                    <a:bodyPr/>
                    <a:lstStyle/>
                    <a:p>
                      <a:pPr algn="ctr"/>
                      <a:r>
                        <a:rPr lang="en-IN" strike="noStrike" dirty="0">
                          <a:solidFill>
                            <a:schemeClr val="tx1"/>
                          </a:solidFill>
                        </a:rPr>
                        <a:t>04</a:t>
                      </a:r>
                    </a:p>
                  </a:txBody>
                  <a:tcPr/>
                </a:tc>
                <a:extLst>
                  <a:ext uri="{0D108BD9-81ED-4DB2-BD59-A6C34878D82A}">
                    <a16:rowId xmlns:a16="http://schemas.microsoft.com/office/drawing/2014/main" val="10004"/>
                  </a:ext>
                </a:extLst>
              </a:tr>
              <a:tr h="370840">
                <a:tc>
                  <a:txBody>
                    <a:bodyPr/>
                    <a:lstStyle/>
                    <a:p>
                      <a:pPr algn="ctr"/>
                      <a:r>
                        <a:rPr lang="en-IN" dirty="0"/>
                        <a:t>4001</a:t>
                      </a:r>
                    </a:p>
                  </a:txBody>
                  <a:tcPr/>
                </a:tc>
                <a:tc>
                  <a:txBody>
                    <a:bodyPr/>
                    <a:lstStyle/>
                    <a:p>
                      <a:pPr algn="ctr"/>
                      <a:r>
                        <a:rPr lang="en-IN" dirty="0"/>
                        <a:t>05</a:t>
                      </a:r>
                    </a:p>
                  </a:txBody>
                  <a:tcPr/>
                </a:tc>
                <a:extLst>
                  <a:ext uri="{0D108BD9-81ED-4DB2-BD59-A6C34878D82A}">
                    <a16:rowId xmlns:a16="http://schemas.microsoft.com/office/drawing/2014/main" val="10005"/>
                  </a:ext>
                </a:extLst>
              </a:tr>
              <a:tr h="370840">
                <a:tc>
                  <a:txBody>
                    <a:bodyPr/>
                    <a:lstStyle/>
                    <a:p>
                      <a:pPr algn="ctr"/>
                      <a:r>
                        <a:rPr lang="en-IN" dirty="0"/>
                        <a:t>4002</a:t>
                      </a:r>
                    </a:p>
                  </a:txBody>
                  <a:tcPr/>
                </a:tc>
                <a:tc>
                  <a:txBody>
                    <a:bodyPr/>
                    <a:lstStyle/>
                    <a:p>
                      <a:pPr algn="ctr"/>
                      <a:r>
                        <a:rPr lang="en-IN" dirty="0">
                          <a:solidFill>
                            <a:srgbClr val="0070C0"/>
                          </a:solidFill>
                        </a:rPr>
                        <a:t>06</a:t>
                      </a:r>
                    </a:p>
                  </a:txBody>
                  <a:tcPr/>
                </a:tc>
                <a:extLst>
                  <a:ext uri="{0D108BD9-81ED-4DB2-BD59-A6C34878D82A}">
                    <a16:rowId xmlns:a16="http://schemas.microsoft.com/office/drawing/2014/main" val="10006"/>
                  </a:ext>
                </a:extLst>
              </a:tr>
              <a:tr h="370840">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7"/>
                  </a:ext>
                </a:extLst>
              </a:tr>
              <a:tr h="370840">
                <a:tc>
                  <a:txBody>
                    <a:bodyPr/>
                    <a:lstStyle/>
                    <a:p>
                      <a:pPr algn="ctr"/>
                      <a:r>
                        <a:rPr lang="en-IN" dirty="0"/>
                        <a:t>FFFF</a:t>
                      </a:r>
                    </a:p>
                  </a:txBody>
                  <a:tcPr/>
                </a:tc>
                <a:tc>
                  <a:txBody>
                    <a:bodyPr/>
                    <a:lstStyle/>
                    <a:p>
                      <a:pPr algn="ctr"/>
                      <a:endParaRPr lang="en-IN" dirty="0"/>
                    </a:p>
                  </a:txBody>
                  <a:tcPr/>
                </a:tc>
                <a:extLst>
                  <a:ext uri="{0D108BD9-81ED-4DB2-BD59-A6C34878D82A}">
                    <a16:rowId xmlns:a16="http://schemas.microsoft.com/office/drawing/2014/main" val="10008"/>
                  </a:ext>
                </a:extLst>
              </a:tr>
            </a:tbl>
          </a:graphicData>
        </a:graphic>
      </p:graphicFrame>
      <p:cxnSp>
        <p:nvCxnSpPr>
          <p:cNvPr id="19" name="Straight Arrow Connector 18"/>
          <p:cNvCxnSpPr/>
          <p:nvPr/>
        </p:nvCxnSpPr>
        <p:spPr>
          <a:xfrm>
            <a:off x="154134" y="4607043"/>
            <a:ext cx="9802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7381" y="2055287"/>
            <a:ext cx="783772" cy="369332"/>
          </a:xfrm>
          <a:prstGeom prst="rect">
            <a:avLst/>
          </a:prstGeom>
          <a:noFill/>
        </p:spPr>
        <p:txBody>
          <a:bodyPr wrap="square" rtlCol="0">
            <a:spAutoFit/>
          </a:bodyPr>
          <a:lstStyle/>
          <a:p>
            <a:r>
              <a:rPr lang="en-IN" b="1" u="sng" dirty="0">
                <a:solidFill>
                  <a:srgbClr val="FF0000"/>
                </a:solidFill>
              </a:rPr>
              <a:t>Note :</a:t>
            </a:r>
            <a:endParaRPr lang="en-IN" b="1" dirty="0">
              <a:solidFill>
                <a:srgbClr val="FF0000"/>
              </a:solidFill>
            </a:endParaRPr>
          </a:p>
        </p:txBody>
      </p:sp>
      <p:sp>
        <p:nvSpPr>
          <p:cNvPr id="24" name="TextBox 23"/>
          <p:cNvSpPr txBox="1"/>
          <p:nvPr/>
        </p:nvSpPr>
        <p:spPr>
          <a:xfrm>
            <a:off x="841153" y="2065020"/>
            <a:ext cx="2863964" cy="369332"/>
          </a:xfrm>
          <a:prstGeom prst="rect">
            <a:avLst/>
          </a:prstGeom>
          <a:noFill/>
        </p:spPr>
        <p:txBody>
          <a:bodyPr wrap="square" rtlCol="0">
            <a:spAutoFit/>
          </a:bodyPr>
          <a:lstStyle/>
          <a:p>
            <a:pPr marL="285750" indent="-285750">
              <a:buFont typeface="Arial" panose="020B0604020202020204" pitchFamily="34" charset="0"/>
              <a:buChar char="•"/>
            </a:pPr>
            <a:r>
              <a:rPr lang="en-IN" dirty="0"/>
              <a:t>Only BX register is used  </a:t>
            </a:r>
          </a:p>
        </p:txBody>
      </p:sp>
      <p:grpSp>
        <p:nvGrpSpPr>
          <p:cNvPr id="2" name="Group 1">
            <a:extLst>
              <a:ext uri="{FF2B5EF4-FFF2-40B4-BE49-F238E27FC236}">
                <a16:creationId xmlns:a16="http://schemas.microsoft.com/office/drawing/2014/main" id="{7CC73ED9-44EA-47B7-8370-F7E48407A1C5}"/>
              </a:ext>
            </a:extLst>
          </p:cNvPr>
          <p:cNvGrpSpPr/>
          <p:nvPr/>
        </p:nvGrpSpPr>
        <p:grpSpPr>
          <a:xfrm>
            <a:off x="6634837" y="966958"/>
            <a:ext cx="7106888" cy="646331"/>
            <a:chOff x="5424055" y="1113910"/>
            <a:chExt cx="7106888" cy="646331"/>
          </a:xfrm>
        </p:grpSpPr>
        <p:sp>
          <p:nvSpPr>
            <p:cNvPr id="11" name="TextBox 10"/>
            <p:cNvSpPr txBox="1"/>
            <p:nvPr/>
          </p:nvSpPr>
          <p:spPr>
            <a:xfrm>
              <a:off x="5424055" y="1113910"/>
              <a:ext cx="7106888" cy="646331"/>
            </a:xfrm>
            <a:prstGeom prst="rect">
              <a:avLst/>
            </a:prstGeom>
            <a:noFill/>
          </p:spPr>
          <p:txBody>
            <a:bodyPr wrap="square" rtlCol="0">
              <a:spAutoFit/>
            </a:bodyPr>
            <a:lstStyle/>
            <a:p>
              <a:r>
                <a:rPr lang="en-IN" dirty="0"/>
                <a:t>The Content of  memory location 4002  transfer into CL</a:t>
              </a:r>
            </a:p>
            <a:p>
              <a:r>
                <a:rPr lang="en-IN" dirty="0"/>
                <a:t>CL           DS : [4000 + 02].  </a:t>
              </a:r>
              <a:r>
                <a:rPr lang="en-IN" dirty="0">
                  <a:solidFill>
                    <a:srgbClr val="0070C0"/>
                  </a:solidFill>
                </a:rPr>
                <a:t> </a:t>
              </a:r>
            </a:p>
          </p:txBody>
        </p:sp>
        <p:cxnSp>
          <p:nvCxnSpPr>
            <p:cNvPr id="26" name="Straight Arrow Connector 25"/>
            <p:cNvCxnSpPr/>
            <p:nvPr/>
          </p:nvCxnSpPr>
          <p:spPr>
            <a:xfrm flipH="1">
              <a:off x="5827568" y="1590254"/>
              <a:ext cx="42107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a:extLst>
              <a:ext uri="{FF2B5EF4-FFF2-40B4-BE49-F238E27FC236}">
                <a16:creationId xmlns:a16="http://schemas.microsoft.com/office/drawing/2014/main" id="{D8DA8079-B3F3-4DA9-AC93-674BEA748BC1}"/>
              </a:ext>
            </a:extLst>
          </p:cNvPr>
          <p:cNvCxnSpPr>
            <a:cxnSpLocks/>
          </p:cNvCxnSpPr>
          <p:nvPr/>
        </p:nvCxnSpPr>
        <p:spPr>
          <a:xfrm flipV="1">
            <a:off x="3364331" y="5088261"/>
            <a:ext cx="904272" cy="254001"/>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D51E730-175E-477D-A3E6-7EB92463A6B0}"/>
              </a:ext>
            </a:extLst>
          </p:cNvPr>
          <p:cNvSpPr txBox="1"/>
          <p:nvPr/>
        </p:nvSpPr>
        <p:spPr>
          <a:xfrm>
            <a:off x="4268603" y="4860618"/>
            <a:ext cx="980206" cy="369332"/>
          </a:xfrm>
          <a:prstGeom prst="rect">
            <a:avLst/>
          </a:prstGeom>
          <a:noFill/>
        </p:spPr>
        <p:txBody>
          <a:bodyPr wrap="square">
            <a:spAutoFit/>
          </a:bodyPr>
          <a:lstStyle/>
          <a:p>
            <a:r>
              <a:rPr lang="en-IN" sz="1800" b="1" dirty="0">
                <a:solidFill>
                  <a:srgbClr val="FF0000"/>
                </a:solidFill>
              </a:rPr>
              <a:t>CL = 06</a:t>
            </a:r>
            <a:endParaRPr lang="en-IN" b="1" dirty="0">
              <a:solidFill>
                <a:srgbClr val="FF0000"/>
              </a:solidFill>
            </a:endParaRPr>
          </a:p>
        </p:txBody>
      </p:sp>
      <p:sp>
        <p:nvSpPr>
          <p:cNvPr id="22" name="TextBox 21">
            <a:extLst>
              <a:ext uri="{FF2B5EF4-FFF2-40B4-BE49-F238E27FC236}">
                <a16:creationId xmlns:a16="http://schemas.microsoft.com/office/drawing/2014/main" id="{51EF0187-FAE3-4099-8247-7630A775D9A3}"/>
              </a:ext>
            </a:extLst>
          </p:cNvPr>
          <p:cNvSpPr txBox="1"/>
          <p:nvPr/>
        </p:nvSpPr>
        <p:spPr>
          <a:xfrm>
            <a:off x="7377914" y="1727513"/>
            <a:ext cx="4497022" cy="369332"/>
          </a:xfrm>
          <a:prstGeom prst="rect">
            <a:avLst/>
          </a:prstGeom>
          <a:noFill/>
        </p:spPr>
        <p:txBody>
          <a:bodyPr wrap="square" rtlCol="0">
            <a:spAutoFit/>
          </a:bodyPr>
          <a:lstStyle/>
          <a:p>
            <a:r>
              <a:rPr lang="en-IN" dirty="0">
                <a:solidFill>
                  <a:srgbClr val="FF0000"/>
                </a:solidFill>
              </a:rPr>
              <a:t> Increment memory locations by displacement </a:t>
            </a:r>
          </a:p>
        </p:txBody>
      </p:sp>
      <p:sp>
        <p:nvSpPr>
          <p:cNvPr id="28" name="Content Placeholder 2">
            <a:extLst>
              <a:ext uri="{FF2B5EF4-FFF2-40B4-BE49-F238E27FC236}">
                <a16:creationId xmlns:a16="http://schemas.microsoft.com/office/drawing/2014/main" id="{D9544D27-5188-4CA7-BDD0-21F4EA831824}"/>
              </a:ext>
            </a:extLst>
          </p:cNvPr>
          <p:cNvSpPr txBox="1">
            <a:spLocks/>
          </p:cNvSpPr>
          <p:nvPr/>
        </p:nvSpPr>
        <p:spPr>
          <a:xfrm>
            <a:off x="1851060" y="1532122"/>
            <a:ext cx="3178139" cy="4772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t>MOV CL,[BX + 02 h ]</a:t>
            </a:r>
          </a:p>
          <a:p>
            <a:pPr marL="0" indent="0">
              <a:buFont typeface="Arial" panose="020B0604020202020204" pitchFamily="34" charset="0"/>
              <a:buNone/>
            </a:pPr>
            <a:endParaRPr lang="en-IN" sz="2000" dirty="0"/>
          </a:p>
        </p:txBody>
      </p:sp>
      <p:sp>
        <p:nvSpPr>
          <p:cNvPr id="29" name="TextBox 28">
            <a:extLst>
              <a:ext uri="{FF2B5EF4-FFF2-40B4-BE49-F238E27FC236}">
                <a16:creationId xmlns:a16="http://schemas.microsoft.com/office/drawing/2014/main" id="{90441C26-2F62-40DC-8558-BE37FBB423F5}"/>
              </a:ext>
            </a:extLst>
          </p:cNvPr>
          <p:cNvSpPr txBox="1"/>
          <p:nvPr/>
        </p:nvSpPr>
        <p:spPr>
          <a:xfrm>
            <a:off x="158256" y="5088261"/>
            <a:ext cx="1424940" cy="369332"/>
          </a:xfrm>
          <a:prstGeom prst="rect">
            <a:avLst/>
          </a:prstGeom>
          <a:noFill/>
        </p:spPr>
        <p:txBody>
          <a:bodyPr wrap="square">
            <a:spAutoFit/>
          </a:bodyPr>
          <a:lstStyle/>
          <a:p>
            <a:pPr marL="0" indent="0">
              <a:buFont typeface="Arial" panose="020B0604020202020204" pitchFamily="34" charset="0"/>
              <a:buNone/>
            </a:pPr>
            <a:r>
              <a:rPr lang="en-IN" sz="1800" dirty="0"/>
              <a:t>BX + 02h</a:t>
            </a:r>
          </a:p>
        </p:txBody>
      </p:sp>
      <p:sp>
        <p:nvSpPr>
          <p:cNvPr id="30" name="TextBox 29">
            <a:extLst>
              <a:ext uri="{FF2B5EF4-FFF2-40B4-BE49-F238E27FC236}">
                <a16:creationId xmlns:a16="http://schemas.microsoft.com/office/drawing/2014/main" id="{1EBF49DA-0BAB-41C5-960E-1380043D5997}"/>
              </a:ext>
            </a:extLst>
          </p:cNvPr>
          <p:cNvSpPr txBox="1"/>
          <p:nvPr/>
        </p:nvSpPr>
        <p:spPr>
          <a:xfrm>
            <a:off x="449267" y="4277360"/>
            <a:ext cx="524415" cy="369332"/>
          </a:xfrm>
          <a:prstGeom prst="rect">
            <a:avLst/>
          </a:prstGeom>
          <a:noFill/>
        </p:spPr>
        <p:txBody>
          <a:bodyPr wrap="square">
            <a:spAutoFit/>
          </a:bodyPr>
          <a:lstStyle/>
          <a:p>
            <a:r>
              <a:rPr lang="en-IN" sz="1800" dirty="0"/>
              <a:t>BX</a:t>
            </a:r>
            <a:endParaRPr lang="en-IN" dirty="0"/>
          </a:p>
        </p:txBody>
      </p:sp>
      <p:cxnSp>
        <p:nvCxnSpPr>
          <p:cNvPr id="31" name="Straight Arrow Connector 30">
            <a:extLst>
              <a:ext uri="{FF2B5EF4-FFF2-40B4-BE49-F238E27FC236}">
                <a16:creationId xmlns:a16="http://schemas.microsoft.com/office/drawing/2014/main" id="{8C611896-FD81-4DDF-960E-BCE947F0B7C8}"/>
              </a:ext>
            </a:extLst>
          </p:cNvPr>
          <p:cNvCxnSpPr/>
          <p:nvPr/>
        </p:nvCxnSpPr>
        <p:spPr>
          <a:xfrm>
            <a:off x="174419" y="5417960"/>
            <a:ext cx="9802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E081366A-32D3-47BF-975A-89F958ECD3E5}"/>
              </a:ext>
            </a:extLst>
          </p:cNvPr>
          <p:cNvSpPr txBox="1">
            <a:spLocks/>
          </p:cNvSpPr>
          <p:nvPr/>
        </p:nvSpPr>
        <p:spPr>
          <a:xfrm>
            <a:off x="4281289" y="1727513"/>
            <a:ext cx="3178139" cy="4772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t>MOV CL,[BX + displacement] </a:t>
            </a:r>
          </a:p>
          <a:p>
            <a:pPr marL="0" indent="0">
              <a:buFont typeface="Arial" panose="020B0604020202020204" pitchFamily="34" charset="0"/>
              <a:buNone/>
            </a:pPr>
            <a:endParaRPr lang="en-IN" sz="2000" dirty="0"/>
          </a:p>
        </p:txBody>
      </p:sp>
      <p:sp>
        <p:nvSpPr>
          <p:cNvPr id="33" name="Content Placeholder 2">
            <a:extLst>
              <a:ext uri="{FF2B5EF4-FFF2-40B4-BE49-F238E27FC236}">
                <a16:creationId xmlns:a16="http://schemas.microsoft.com/office/drawing/2014/main" id="{5971CC40-7D72-4924-8E6D-9F94DFDC856A}"/>
              </a:ext>
            </a:extLst>
          </p:cNvPr>
          <p:cNvSpPr txBox="1">
            <a:spLocks/>
          </p:cNvSpPr>
          <p:nvPr/>
        </p:nvSpPr>
        <p:spPr>
          <a:xfrm>
            <a:off x="4281289" y="2113156"/>
            <a:ext cx="3178139" cy="4772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t>MOV CL,[BX - displacement] </a:t>
            </a:r>
          </a:p>
          <a:p>
            <a:pPr marL="0" indent="0">
              <a:buFont typeface="Arial" panose="020B0604020202020204" pitchFamily="34" charset="0"/>
              <a:buNone/>
            </a:pPr>
            <a:endParaRPr lang="en-IN" sz="2000" dirty="0"/>
          </a:p>
        </p:txBody>
      </p:sp>
      <p:sp>
        <p:nvSpPr>
          <p:cNvPr id="34" name="TextBox 33">
            <a:extLst>
              <a:ext uri="{FF2B5EF4-FFF2-40B4-BE49-F238E27FC236}">
                <a16:creationId xmlns:a16="http://schemas.microsoft.com/office/drawing/2014/main" id="{2858CFC0-F7F5-4B37-A28A-0F5C2562B825}"/>
              </a:ext>
            </a:extLst>
          </p:cNvPr>
          <p:cNvSpPr txBox="1"/>
          <p:nvPr/>
        </p:nvSpPr>
        <p:spPr>
          <a:xfrm>
            <a:off x="7377914" y="2150756"/>
            <a:ext cx="5137085" cy="369332"/>
          </a:xfrm>
          <a:prstGeom prst="rect">
            <a:avLst/>
          </a:prstGeom>
          <a:noFill/>
        </p:spPr>
        <p:txBody>
          <a:bodyPr wrap="square" rtlCol="0">
            <a:spAutoFit/>
          </a:bodyPr>
          <a:lstStyle/>
          <a:p>
            <a:r>
              <a:rPr lang="en-IN" dirty="0">
                <a:solidFill>
                  <a:srgbClr val="FF0000"/>
                </a:solidFill>
              </a:rPr>
              <a:t> Decrement memory locations by displacement </a:t>
            </a:r>
          </a:p>
        </p:txBody>
      </p:sp>
      <p:sp>
        <p:nvSpPr>
          <p:cNvPr id="35" name="TextBox 34">
            <a:extLst>
              <a:ext uri="{FF2B5EF4-FFF2-40B4-BE49-F238E27FC236}">
                <a16:creationId xmlns:a16="http://schemas.microsoft.com/office/drawing/2014/main" id="{1DD24CBD-81A9-4038-9141-2B2C6C742486}"/>
              </a:ext>
            </a:extLst>
          </p:cNvPr>
          <p:cNvSpPr txBox="1"/>
          <p:nvPr/>
        </p:nvSpPr>
        <p:spPr>
          <a:xfrm>
            <a:off x="6138394" y="2534234"/>
            <a:ext cx="2133600" cy="461665"/>
          </a:xfrm>
          <a:prstGeom prst="rect">
            <a:avLst/>
          </a:prstGeom>
          <a:noFill/>
        </p:spPr>
        <p:txBody>
          <a:bodyPr wrap="square" rtlCol="0">
            <a:spAutoFit/>
          </a:bodyPr>
          <a:lstStyle/>
          <a:p>
            <a:r>
              <a:rPr lang="en-IN" sz="2400" u="sng" dirty="0">
                <a:solidFill>
                  <a:srgbClr val="FF0000"/>
                </a:solidFill>
              </a:rPr>
              <a:t>Example </a:t>
            </a:r>
            <a:r>
              <a:rPr lang="en-IN" sz="2400" dirty="0">
                <a:solidFill>
                  <a:srgbClr val="FF0000"/>
                </a:solidFill>
              </a:rPr>
              <a:t> :</a:t>
            </a:r>
            <a:endParaRPr lang="en-IN" sz="2400" u="sng" dirty="0">
              <a:solidFill>
                <a:srgbClr val="FF0000"/>
              </a:solidFill>
            </a:endParaRPr>
          </a:p>
        </p:txBody>
      </p:sp>
      <p:sp>
        <p:nvSpPr>
          <p:cNvPr id="36" name="Content Placeholder 2">
            <a:extLst>
              <a:ext uri="{FF2B5EF4-FFF2-40B4-BE49-F238E27FC236}">
                <a16:creationId xmlns:a16="http://schemas.microsoft.com/office/drawing/2014/main" id="{08AE4188-5F7A-4189-A924-0ECA6A0F2955}"/>
              </a:ext>
            </a:extLst>
          </p:cNvPr>
          <p:cNvSpPr txBox="1">
            <a:spLocks/>
          </p:cNvSpPr>
          <p:nvPr/>
        </p:nvSpPr>
        <p:spPr>
          <a:xfrm>
            <a:off x="7770398" y="2604509"/>
            <a:ext cx="3178139" cy="4772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t>MOV CL, [BX - 03 h ]</a:t>
            </a:r>
          </a:p>
          <a:p>
            <a:pPr marL="0" indent="0">
              <a:buFont typeface="Arial" panose="020B0604020202020204" pitchFamily="34" charset="0"/>
              <a:buNone/>
            </a:pPr>
            <a:endParaRPr lang="en-IN" sz="2000" dirty="0"/>
          </a:p>
        </p:txBody>
      </p:sp>
      <p:sp>
        <p:nvSpPr>
          <p:cNvPr id="39" name="TextBox 38">
            <a:extLst>
              <a:ext uri="{FF2B5EF4-FFF2-40B4-BE49-F238E27FC236}">
                <a16:creationId xmlns:a16="http://schemas.microsoft.com/office/drawing/2014/main" id="{35C905DF-FB0D-4361-A044-C3B315AABF8D}"/>
              </a:ext>
            </a:extLst>
          </p:cNvPr>
          <p:cNvSpPr txBox="1"/>
          <p:nvPr/>
        </p:nvSpPr>
        <p:spPr>
          <a:xfrm>
            <a:off x="6274180" y="2966009"/>
            <a:ext cx="942111" cy="461665"/>
          </a:xfrm>
          <a:prstGeom prst="rect">
            <a:avLst/>
          </a:prstGeom>
          <a:noFill/>
        </p:spPr>
        <p:txBody>
          <a:bodyPr wrap="square" rtlCol="0">
            <a:spAutoFit/>
          </a:bodyPr>
          <a:lstStyle/>
          <a:p>
            <a:r>
              <a:rPr lang="en-IN" sz="2400" u="sng" dirty="0">
                <a:solidFill>
                  <a:srgbClr val="002060"/>
                </a:solidFill>
              </a:rPr>
              <a:t>DS</a:t>
            </a:r>
          </a:p>
        </p:txBody>
      </p:sp>
      <p:graphicFrame>
        <p:nvGraphicFramePr>
          <p:cNvPr id="40" name="Table 39">
            <a:extLst>
              <a:ext uri="{FF2B5EF4-FFF2-40B4-BE49-F238E27FC236}">
                <a16:creationId xmlns:a16="http://schemas.microsoft.com/office/drawing/2014/main" id="{F3C98514-044E-4BC8-9827-1B73EE2C2AE3}"/>
              </a:ext>
            </a:extLst>
          </p:cNvPr>
          <p:cNvGraphicFramePr>
            <a:graphicFrameLocks noGrp="1"/>
          </p:cNvGraphicFramePr>
          <p:nvPr>
            <p:extLst>
              <p:ext uri="{D42A27DB-BD31-4B8C-83A1-F6EECF244321}">
                <p14:modId xmlns:p14="http://schemas.microsoft.com/office/powerpoint/2010/main" val="741040103"/>
              </p:ext>
            </p:extLst>
          </p:nvPr>
        </p:nvGraphicFramePr>
        <p:xfrm>
          <a:off x="6880813" y="3356792"/>
          <a:ext cx="2507344" cy="3337560"/>
        </p:xfrm>
        <a:graphic>
          <a:graphicData uri="http://schemas.openxmlformats.org/drawingml/2006/table">
            <a:tbl>
              <a:tblPr firstRow="1" bandRow="1"/>
              <a:tblGrid>
                <a:gridCol w="1253672">
                  <a:extLst>
                    <a:ext uri="{9D8B030D-6E8A-4147-A177-3AD203B41FA5}">
                      <a16:colId xmlns:a16="http://schemas.microsoft.com/office/drawing/2014/main" val="20000"/>
                    </a:ext>
                  </a:extLst>
                </a:gridCol>
                <a:gridCol w="1253672">
                  <a:extLst>
                    <a:ext uri="{9D8B030D-6E8A-4147-A177-3AD203B41FA5}">
                      <a16:colId xmlns:a16="http://schemas.microsoft.com/office/drawing/2014/main" val="20001"/>
                    </a:ext>
                  </a:extLst>
                </a:gridCol>
              </a:tblGrid>
              <a:tr h="370840">
                <a:tc>
                  <a:txBody>
                    <a:bodyPr/>
                    <a:lstStyle/>
                    <a:p>
                      <a:pPr algn="ctr"/>
                      <a:r>
                        <a:rPr lang="en-IN" dirty="0"/>
                        <a:t>0000</a:t>
                      </a:r>
                    </a:p>
                  </a:txBody>
                  <a:tcPr/>
                </a:tc>
                <a:tc>
                  <a:txBody>
                    <a:bodyPr/>
                    <a:lstStyle/>
                    <a:p>
                      <a:pPr algn="ctr"/>
                      <a:r>
                        <a:rPr lang="en-IN" dirty="0"/>
                        <a:t>1A</a:t>
                      </a:r>
                    </a:p>
                  </a:txBody>
                  <a:tcPr/>
                </a:tc>
                <a:extLst>
                  <a:ext uri="{0D108BD9-81ED-4DB2-BD59-A6C34878D82A}">
                    <a16:rowId xmlns:a16="http://schemas.microsoft.com/office/drawing/2014/main" val="10000"/>
                  </a:ext>
                </a:extLst>
              </a:tr>
              <a:tr h="370840">
                <a:tc>
                  <a:txBody>
                    <a:bodyPr/>
                    <a:lstStyle/>
                    <a:p>
                      <a:pPr algn="ctr"/>
                      <a:r>
                        <a:rPr lang="en-IN" dirty="0"/>
                        <a:t>0001</a:t>
                      </a:r>
                    </a:p>
                  </a:txBody>
                  <a:tcPr/>
                </a:tc>
                <a:tc>
                  <a:txBody>
                    <a:bodyPr/>
                    <a:lstStyle/>
                    <a:p>
                      <a:pPr algn="ctr"/>
                      <a:r>
                        <a:rPr lang="en-IN" dirty="0"/>
                        <a:t>08</a:t>
                      </a:r>
                    </a:p>
                  </a:txBody>
                  <a:tcPr/>
                </a:tc>
                <a:extLst>
                  <a:ext uri="{0D108BD9-81ED-4DB2-BD59-A6C34878D82A}">
                    <a16:rowId xmlns:a16="http://schemas.microsoft.com/office/drawing/2014/main" val="10001"/>
                  </a:ext>
                </a:extLst>
              </a:tr>
              <a:tr h="370840">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2"/>
                  </a:ext>
                </a:extLst>
              </a:tr>
              <a:tr h="370840">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3"/>
                  </a:ext>
                </a:extLst>
              </a:tr>
              <a:tr h="370840">
                <a:tc>
                  <a:txBody>
                    <a:bodyPr/>
                    <a:lstStyle/>
                    <a:p>
                      <a:pPr algn="ctr"/>
                      <a:r>
                        <a:rPr lang="en-IN" dirty="0"/>
                        <a:t>4000</a:t>
                      </a:r>
                    </a:p>
                  </a:txBody>
                  <a:tcPr/>
                </a:tc>
                <a:tc>
                  <a:txBody>
                    <a:bodyPr/>
                    <a:lstStyle/>
                    <a:p>
                      <a:pPr algn="ctr"/>
                      <a:r>
                        <a:rPr lang="en-IN" strike="noStrike" dirty="0">
                          <a:solidFill>
                            <a:schemeClr val="tx1"/>
                          </a:solidFill>
                        </a:rPr>
                        <a:t>04</a:t>
                      </a:r>
                    </a:p>
                  </a:txBody>
                  <a:tcPr/>
                </a:tc>
                <a:extLst>
                  <a:ext uri="{0D108BD9-81ED-4DB2-BD59-A6C34878D82A}">
                    <a16:rowId xmlns:a16="http://schemas.microsoft.com/office/drawing/2014/main" val="10004"/>
                  </a:ext>
                </a:extLst>
              </a:tr>
              <a:tr h="370840">
                <a:tc>
                  <a:txBody>
                    <a:bodyPr/>
                    <a:lstStyle/>
                    <a:p>
                      <a:pPr algn="ctr"/>
                      <a:r>
                        <a:rPr lang="en-IN" dirty="0"/>
                        <a:t>4001</a:t>
                      </a:r>
                    </a:p>
                  </a:txBody>
                  <a:tcPr/>
                </a:tc>
                <a:tc>
                  <a:txBody>
                    <a:bodyPr/>
                    <a:lstStyle/>
                    <a:p>
                      <a:pPr algn="ctr"/>
                      <a:r>
                        <a:rPr lang="en-IN" dirty="0"/>
                        <a:t>05</a:t>
                      </a:r>
                    </a:p>
                  </a:txBody>
                  <a:tcPr/>
                </a:tc>
                <a:extLst>
                  <a:ext uri="{0D108BD9-81ED-4DB2-BD59-A6C34878D82A}">
                    <a16:rowId xmlns:a16="http://schemas.microsoft.com/office/drawing/2014/main" val="10005"/>
                  </a:ext>
                </a:extLst>
              </a:tr>
              <a:tr h="370840">
                <a:tc>
                  <a:txBody>
                    <a:bodyPr/>
                    <a:lstStyle/>
                    <a:p>
                      <a:pPr algn="ctr"/>
                      <a:r>
                        <a:rPr lang="en-IN" dirty="0"/>
                        <a:t>4002</a:t>
                      </a:r>
                    </a:p>
                  </a:txBody>
                  <a:tcPr/>
                </a:tc>
                <a:tc>
                  <a:txBody>
                    <a:bodyPr/>
                    <a:lstStyle/>
                    <a:p>
                      <a:pPr algn="ctr"/>
                      <a:r>
                        <a:rPr lang="en-IN" dirty="0">
                          <a:solidFill>
                            <a:schemeClr val="tx1"/>
                          </a:solidFill>
                        </a:rPr>
                        <a:t>06</a:t>
                      </a:r>
                    </a:p>
                  </a:txBody>
                  <a:tcPr/>
                </a:tc>
                <a:extLst>
                  <a:ext uri="{0D108BD9-81ED-4DB2-BD59-A6C34878D82A}">
                    <a16:rowId xmlns:a16="http://schemas.microsoft.com/office/drawing/2014/main" val="10006"/>
                  </a:ext>
                </a:extLst>
              </a:tr>
              <a:tr h="370840">
                <a:tc>
                  <a:txBody>
                    <a:bodyPr/>
                    <a:lstStyle/>
                    <a:p>
                      <a:pPr algn="ctr"/>
                      <a:r>
                        <a:rPr lang="en-IN" dirty="0"/>
                        <a:t>4003.</a:t>
                      </a:r>
                    </a:p>
                  </a:txBody>
                  <a:tcPr/>
                </a:tc>
                <a:tc>
                  <a:txBody>
                    <a:bodyPr/>
                    <a:lstStyle/>
                    <a:p>
                      <a:pPr algn="ctr"/>
                      <a:r>
                        <a:rPr lang="en-IN" dirty="0"/>
                        <a:t>08</a:t>
                      </a:r>
                    </a:p>
                  </a:txBody>
                  <a:tcPr/>
                </a:tc>
                <a:extLst>
                  <a:ext uri="{0D108BD9-81ED-4DB2-BD59-A6C34878D82A}">
                    <a16:rowId xmlns:a16="http://schemas.microsoft.com/office/drawing/2014/main" val="10007"/>
                  </a:ext>
                </a:extLst>
              </a:tr>
              <a:tr h="370840">
                <a:tc>
                  <a:txBody>
                    <a:bodyPr/>
                    <a:lstStyle/>
                    <a:p>
                      <a:pPr algn="ctr"/>
                      <a:r>
                        <a:rPr lang="en-IN" dirty="0"/>
                        <a:t>FFFF</a:t>
                      </a:r>
                    </a:p>
                  </a:txBody>
                  <a:tcPr/>
                </a:tc>
                <a:tc>
                  <a:txBody>
                    <a:bodyPr/>
                    <a:lstStyle/>
                    <a:p>
                      <a:pPr algn="ctr"/>
                      <a:endParaRPr lang="en-IN" dirty="0"/>
                    </a:p>
                  </a:txBody>
                  <a:tcPr/>
                </a:tc>
                <a:extLst>
                  <a:ext uri="{0D108BD9-81ED-4DB2-BD59-A6C34878D82A}">
                    <a16:rowId xmlns:a16="http://schemas.microsoft.com/office/drawing/2014/main" val="10008"/>
                  </a:ext>
                </a:extLst>
              </a:tr>
            </a:tbl>
          </a:graphicData>
        </a:graphic>
      </p:graphicFrame>
      <p:cxnSp>
        <p:nvCxnSpPr>
          <p:cNvPr id="41" name="Straight Arrow Connector 40">
            <a:extLst>
              <a:ext uri="{FF2B5EF4-FFF2-40B4-BE49-F238E27FC236}">
                <a16:creationId xmlns:a16="http://schemas.microsoft.com/office/drawing/2014/main" id="{001115CD-042C-4AD6-A66C-0DBCC28795C0}"/>
              </a:ext>
            </a:extLst>
          </p:cNvPr>
          <p:cNvCxnSpPr/>
          <p:nvPr/>
        </p:nvCxnSpPr>
        <p:spPr>
          <a:xfrm>
            <a:off x="5763791" y="5048266"/>
            <a:ext cx="9802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B377E53-DE0F-48DB-AE82-32FFD4536C34}"/>
              </a:ext>
            </a:extLst>
          </p:cNvPr>
          <p:cNvCxnSpPr>
            <a:cxnSpLocks/>
          </p:cNvCxnSpPr>
          <p:nvPr/>
        </p:nvCxnSpPr>
        <p:spPr>
          <a:xfrm flipV="1">
            <a:off x="9042184" y="4770667"/>
            <a:ext cx="904272" cy="254001"/>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1AAB273-DF21-421C-9442-34A0C0C95A5F}"/>
              </a:ext>
            </a:extLst>
          </p:cNvPr>
          <p:cNvSpPr txBox="1"/>
          <p:nvPr/>
        </p:nvSpPr>
        <p:spPr>
          <a:xfrm>
            <a:off x="9917753" y="4584349"/>
            <a:ext cx="980206" cy="369332"/>
          </a:xfrm>
          <a:prstGeom prst="rect">
            <a:avLst/>
          </a:prstGeom>
          <a:noFill/>
        </p:spPr>
        <p:txBody>
          <a:bodyPr wrap="square">
            <a:spAutoFit/>
          </a:bodyPr>
          <a:lstStyle/>
          <a:p>
            <a:r>
              <a:rPr lang="en-IN" sz="1800" b="1" dirty="0">
                <a:solidFill>
                  <a:srgbClr val="FF0000"/>
                </a:solidFill>
              </a:rPr>
              <a:t>CL = 04</a:t>
            </a:r>
            <a:endParaRPr lang="en-IN" b="1" dirty="0">
              <a:solidFill>
                <a:srgbClr val="FF0000"/>
              </a:solidFill>
            </a:endParaRPr>
          </a:p>
        </p:txBody>
      </p:sp>
      <p:sp>
        <p:nvSpPr>
          <p:cNvPr id="44" name="TextBox 43">
            <a:extLst>
              <a:ext uri="{FF2B5EF4-FFF2-40B4-BE49-F238E27FC236}">
                <a16:creationId xmlns:a16="http://schemas.microsoft.com/office/drawing/2014/main" id="{19DBF497-15B6-4358-B14D-B33E555B7902}"/>
              </a:ext>
            </a:extLst>
          </p:cNvPr>
          <p:cNvSpPr txBox="1"/>
          <p:nvPr/>
        </p:nvSpPr>
        <p:spPr>
          <a:xfrm>
            <a:off x="6138394" y="5786422"/>
            <a:ext cx="622797" cy="369332"/>
          </a:xfrm>
          <a:prstGeom prst="rect">
            <a:avLst/>
          </a:prstGeom>
          <a:noFill/>
        </p:spPr>
        <p:txBody>
          <a:bodyPr wrap="square">
            <a:spAutoFit/>
          </a:bodyPr>
          <a:lstStyle/>
          <a:p>
            <a:pPr marL="0" indent="0">
              <a:buFont typeface="Arial" panose="020B0604020202020204" pitchFamily="34" charset="0"/>
              <a:buNone/>
            </a:pPr>
            <a:r>
              <a:rPr lang="en-IN" sz="1800" dirty="0"/>
              <a:t>BX</a:t>
            </a:r>
          </a:p>
        </p:txBody>
      </p:sp>
      <p:sp>
        <p:nvSpPr>
          <p:cNvPr id="45" name="TextBox 44">
            <a:extLst>
              <a:ext uri="{FF2B5EF4-FFF2-40B4-BE49-F238E27FC236}">
                <a16:creationId xmlns:a16="http://schemas.microsoft.com/office/drawing/2014/main" id="{0B0FEE0F-0992-4DC9-B09D-7C1356DD52AA}"/>
              </a:ext>
            </a:extLst>
          </p:cNvPr>
          <p:cNvSpPr txBox="1"/>
          <p:nvPr/>
        </p:nvSpPr>
        <p:spPr>
          <a:xfrm>
            <a:off x="5738912" y="4737742"/>
            <a:ext cx="1076528" cy="369332"/>
          </a:xfrm>
          <a:prstGeom prst="rect">
            <a:avLst/>
          </a:prstGeom>
          <a:noFill/>
        </p:spPr>
        <p:txBody>
          <a:bodyPr wrap="square">
            <a:spAutoFit/>
          </a:bodyPr>
          <a:lstStyle/>
          <a:p>
            <a:r>
              <a:rPr lang="en-IN" sz="1800" dirty="0"/>
              <a:t>BX  - 03h</a:t>
            </a:r>
            <a:endParaRPr lang="en-IN" dirty="0"/>
          </a:p>
        </p:txBody>
      </p:sp>
      <p:cxnSp>
        <p:nvCxnSpPr>
          <p:cNvPr id="46" name="Straight Arrow Connector 45">
            <a:extLst>
              <a:ext uri="{FF2B5EF4-FFF2-40B4-BE49-F238E27FC236}">
                <a16:creationId xmlns:a16="http://schemas.microsoft.com/office/drawing/2014/main" id="{0666222E-14F2-452B-9005-E48005FD0112}"/>
              </a:ext>
            </a:extLst>
          </p:cNvPr>
          <p:cNvCxnSpPr/>
          <p:nvPr/>
        </p:nvCxnSpPr>
        <p:spPr>
          <a:xfrm>
            <a:off x="5835233" y="6113183"/>
            <a:ext cx="9802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05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par>
                                <p:cTn id="67" presetID="10"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fade">
                                      <p:cBhvr>
                                        <p:cTn id="69" dur="500"/>
                                        <p:tgtEl>
                                          <p:spTgt spid="4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fade">
                                      <p:cBhvr>
                                        <p:cTn id="74" dur="500"/>
                                        <p:tgtEl>
                                          <p:spTgt spid="4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500"/>
                                        <p:tgtEl>
                                          <p:spTgt spid="4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fade">
                                      <p:cBhvr>
                                        <p:cTn id="82" dur="500"/>
                                        <p:tgtEl>
                                          <p:spTgt spid="4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500"/>
                                        <p:tgtEl>
                                          <p:spTgt spid="45"/>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42"/>
                                        </p:tgtEl>
                                        <p:attrNameLst>
                                          <p:attrName>style.visibility</p:attrName>
                                        </p:attrNameLst>
                                      </p:cBhvr>
                                      <p:to>
                                        <p:strVal val="visible"/>
                                      </p:to>
                                    </p:set>
                                    <p:animEffect transition="in" filter="fade">
                                      <p:cBhvr>
                                        <p:cTn id="90" dur="500"/>
                                        <p:tgtEl>
                                          <p:spTgt spid="4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fade">
                                      <p:cBhvr>
                                        <p:cTn id="9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8" grpId="0"/>
      <p:bldP spid="29" grpId="0"/>
      <p:bldP spid="30" grpId="0"/>
      <p:bldP spid="32" grpId="0"/>
      <p:bldP spid="33" grpId="0"/>
      <p:bldP spid="34" grpId="0"/>
      <p:bldP spid="35" grpId="0"/>
      <p:bldP spid="36" grpId="0"/>
      <p:bldP spid="39" grpId="0"/>
      <p:bldP spid="43" grpId="0"/>
      <p:bldP spid="44" grpId="0"/>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616850"/>
            <a:ext cx="12192000" cy="528493"/>
          </a:xfrm>
        </p:spPr>
        <p:txBody>
          <a:bodyPr>
            <a:normAutofit fontScale="90000"/>
          </a:bodyPr>
          <a:lstStyle/>
          <a:p>
            <a:r>
              <a:rPr lang="en-IN" sz="3600" u="sng" dirty="0"/>
              <a:t> 3.Based Index addressing  mode  </a:t>
            </a:r>
            <a:r>
              <a:rPr lang="en-IN" sz="3600" dirty="0"/>
              <a:t>       </a:t>
            </a:r>
            <a:r>
              <a:rPr lang="en-IN" sz="3600" dirty="0">
                <a:solidFill>
                  <a:srgbClr val="FF0000"/>
                </a:solidFill>
              </a:rPr>
              <a:t>( Address in base reg + Index)</a:t>
            </a:r>
            <a:br>
              <a:rPr lang="en-IN" sz="3600" dirty="0">
                <a:solidFill>
                  <a:srgbClr val="FF0000"/>
                </a:solidFill>
              </a:rPr>
            </a:br>
            <a:br>
              <a:rPr lang="en-IN" sz="3600" dirty="0">
                <a:solidFill>
                  <a:srgbClr val="FF0000"/>
                </a:solidFill>
              </a:rPr>
            </a:br>
            <a:br>
              <a:rPr lang="en-IN" sz="3600" dirty="0">
                <a:solidFill>
                  <a:srgbClr val="FF0000"/>
                </a:solidFill>
              </a:rPr>
            </a:br>
            <a:endParaRPr lang="en-IN" sz="3600" dirty="0"/>
          </a:p>
        </p:txBody>
      </p:sp>
      <p:sp>
        <p:nvSpPr>
          <p:cNvPr id="6" name="Content Placeholder 2"/>
          <p:cNvSpPr>
            <a:spLocks noGrp="1"/>
          </p:cNvSpPr>
          <p:nvPr>
            <p:ph idx="1"/>
          </p:nvPr>
        </p:nvSpPr>
        <p:spPr>
          <a:xfrm>
            <a:off x="0" y="562583"/>
            <a:ext cx="12192000" cy="529936"/>
          </a:xfrm>
        </p:spPr>
        <p:txBody>
          <a:bodyPr>
            <a:normAutofit fontScale="92500"/>
          </a:bodyPr>
          <a:lstStyle/>
          <a:p>
            <a:pPr marL="0" indent="0">
              <a:buNone/>
            </a:pPr>
            <a:r>
              <a:rPr lang="en-US" sz="2000" dirty="0"/>
              <a:t>In this mode, operand address is calculated as base register plus an index register and an 8 bit or a 16 bit displacement.</a:t>
            </a:r>
            <a:endParaRPr lang="en-IN" sz="2000" dirty="0"/>
          </a:p>
        </p:txBody>
      </p:sp>
      <p:sp>
        <p:nvSpPr>
          <p:cNvPr id="7" name="TextBox 6"/>
          <p:cNvSpPr txBox="1"/>
          <p:nvPr/>
        </p:nvSpPr>
        <p:spPr>
          <a:xfrm>
            <a:off x="0" y="918378"/>
            <a:ext cx="2133600" cy="461665"/>
          </a:xfrm>
          <a:prstGeom prst="rect">
            <a:avLst/>
          </a:prstGeom>
          <a:noFill/>
        </p:spPr>
        <p:txBody>
          <a:bodyPr wrap="square" rtlCol="0">
            <a:spAutoFit/>
          </a:bodyPr>
          <a:lstStyle/>
          <a:p>
            <a:r>
              <a:rPr lang="en-IN" sz="2400" u="sng" dirty="0">
                <a:solidFill>
                  <a:srgbClr val="FF0000"/>
                </a:solidFill>
              </a:rPr>
              <a:t>Example </a:t>
            </a:r>
            <a:r>
              <a:rPr lang="en-IN" sz="2400" dirty="0">
                <a:solidFill>
                  <a:srgbClr val="FF0000"/>
                </a:solidFill>
              </a:rPr>
              <a:t> :</a:t>
            </a:r>
            <a:endParaRPr lang="en-IN" sz="2400" u="sng" dirty="0">
              <a:solidFill>
                <a:srgbClr val="FF0000"/>
              </a:solidFill>
            </a:endParaRPr>
          </a:p>
        </p:txBody>
      </p:sp>
      <p:cxnSp>
        <p:nvCxnSpPr>
          <p:cNvPr id="10" name="Straight Arrow Connector 9"/>
          <p:cNvCxnSpPr>
            <a:cxnSpLocks/>
          </p:cNvCxnSpPr>
          <p:nvPr/>
        </p:nvCxnSpPr>
        <p:spPr>
          <a:xfrm>
            <a:off x="3837728" y="1217539"/>
            <a:ext cx="65594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305397" y="2617659"/>
            <a:ext cx="942111" cy="461665"/>
          </a:xfrm>
          <a:prstGeom prst="rect">
            <a:avLst/>
          </a:prstGeom>
          <a:noFill/>
        </p:spPr>
        <p:txBody>
          <a:bodyPr wrap="square" rtlCol="0">
            <a:spAutoFit/>
          </a:bodyPr>
          <a:lstStyle/>
          <a:p>
            <a:r>
              <a:rPr lang="en-IN" sz="2400" u="sng" dirty="0">
                <a:solidFill>
                  <a:srgbClr val="002060"/>
                </a:solidFill>
              </a:rPr>
              <a:t>DS</a:t>
            </a:r>
          </a:p>
        </p:txBody>
      </p:sp>
      <p:graphicFrame>
        <p:nvGraphicFramePr>
          <p:cNvPr id="18" name="Table 17"/>
          <p:cNvGraphicFramePr>
            <a:graphicFrameLocks noGrp="1"/>
          </p:cNvGraphicFramePr>
          <p:nvPr>
            <p:extLst>
              <p:ext uri="{D42A27DB-BD31-4B8C-83A1-F6EECF244321}">
                <p14:modId xmlns:p14="http://schemas.microsoft.com/office/powerpoint/2010/main" val="1224533470"/>
              </p:ext>
            </p:extLst>
          </p:nvPr>
        </p:nvGraphicFramePr>
        <p:xfrm>
          <a:off x="2912030" y="3008442"/>
          <a:ext cx="2507344" cy="3337560"/>
        </p:xfrm>
        <a:graphic>
          <a:graphicData uri="http://schemas.openxmlformats.org/drawingml/2006/table">
            <a:tbl>
              <a:tblPr firstRow="1" bandRow="1"/>
              <a:tblGrid>
                <a:gridCol w="1253672">
                  <a:extLst>
                    <a:ext uri="{9D8B030D-6E8A-4147-A177-3AD203B41FA5}">
                      <a16:colId xmlns:a16="http://schemas.microsoft.com/office/drawing/2014/main" val="20000"/>
                    </a:ext>
                  </a:extLst>
                </a:gridCol>
                <a:gridCol w="1253672">
                  <a:extLst>
                    <a:ext uri="{9D8B030D-6E8A-4147-A177-3AD203B41FA5}">
                      <a16:colId xmlns:a16="http://schemas.microsoft.com/office/drawing/2014/main" val="20001"/>
                    </a:ext>
                  </a:extLst>
                </a:gridCol>
              </a:tblGrid>
              <a:tr h="370840">
                <a:tc>
                  <a:txBody>
                    <a:bodyPr/>
                    <a:lstStyle/>
                    <a:p>
                      <a:pPr algn="ctr"/>
                      <a:r>
                        <a:rPr lang="en-IN" dirty="0"/>
                        <a:t>0000</a:t>
                      </a:r>
                    </a:p>
                  </a:txBody>
                  <a:tcPr/>
                </a:tc>
                <a:tc>
                  <a:txBody>
                    <a:bodyPr/>
                    <a:lstStyle/>
                    <a:p>
                      <a:pPr algn="ctr"/>
                      <a:r>
                        <a:rPr lang="en-IN" dirty="0"/>
                        <a:t>1A</a:t>
                      </a:r>
                    </a:p>
                  </a:txBody>
                  <a:tcPr/>
                </a:tc>
                <a:extLst>
                  <a:ext uri="{0D108BD9-81ED-4DB2-BD59-A6C34878D82A}">
                    <a16:rowId xmlns:a16="http://schemas.microsoft.com/office/drawing/2014/main" val="10000"/>
                  </a:ext>
                </a:extLst>
              </a:tr>
              <a:tr h="370840">
                <a:tc>
                  <a:txBody>
                    <a:bodyPr/>
                    <a:lstStyle/>
                    <a:p>
                      <a:pPr algn="ctr"/>
                      <a:r>
                        <a:rPr lang="en-IN" dirty="0"/>
                        <a:t>0001</a:t>
                      </a:r>
                    </a:p>
                  </a:txBody>
                  <a:tcPr/>
                </a:tc>
                <a:tc>
                  <a:txBody>
                    <a:bodyPr/>
                    <a:lstStyle/>
                    <a:p>
                      <a:pPr algn="ctr"/>
                      <a:endParaRPr lang="en-IN" dirty="0"/>
                    </a:p>
                  </a:txBody>
                  <a:tcPr/>
                </a:tc>
                <a:extLst>
                  <a:ext uri="{0D108BD9-81ED-4DB2-BD59-A6C34878D82A}">
                    <a16:rowId xmlns:a16="http://schemas.microsoft.com/office/drawing/2014/main" val="10001"/>
                  </a:ext>
                </a:extLst>
              </a:tr>
              <a:tr h="370840">
                <a:tc>
                  <a:txBody>
                    <a:bodyPr/>
                    <a:lstStyle/>
                    <a:p>
                      <a:pPr algn="ctr"/>
                      <a:r>
                        <a:rPr lang="en-IN" dirty="0"/>
                        <a:t>2000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08</a:t>
                      </a:r>
                    </a:p>
                  </a:txBody>
                  <a:tcPr/>
                </a:tc>
                <a:extLst>
                  <a:ext uri="{0D108BD9-81ED-4DB2-BD59-A6C34878D82A}">
                    <a16:rowId xmlns:a16="http://schemas.microsoft.com/office/drawing/2014/main" val="10002"/>
                  </a:ext>
                </a:extLst>
              </a:tr>
              <a:tr h="370840">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3"/>
                  </a:ext>
                </a:extLst>
              </a:tr>
              <a:tr h="370840">
                <a:tc>
                  <a:txBody>
                    <a:bodyPr/>
                    <a:lstStyle/>
                    <a:p>
                      <a:pPr algn="ctr"/>
                      <a:r>
                        <a:rPr lang="en-IN" dirty="0"/>
                        <a:t>4000</a:t>
                      </a:r>
                    </a:p>
                  </a:txBody>
                  <a:tcPr/>
                </a:tc>
                <a:tc>
                  <a:txBody>
                    <a:bodyPr/>
                    <a:lstStyle/>
                    <a:p>
                      <a:pPr algn="ctr"/>
                      <a:r>
                        <a:rPr lang="en-IN" strike="noStrike" dirty="0">
                          <a:solidFill>
                            <a:schemeClr val="tx1"/>
                          </a:solidFill>
                        </a:rPr>
                        <a:t>04</a:t>
                      </a:r>
                    </a:p>
                  </a:txBody>
                  <a:tcPr/>
                </a:tc>
                <a:extLst>
                  <a:ext uri="{0D108BD9-81ED-4DB2-BD59-A6C34878D82A}">
                    <a16:rowId xmlns:a16="http://schemas.microsoft.com/office/drawing/2014/main" val="10004"/>
                  </a:ext>
                </a:extLst>
              </a:tr>
              <a:tr h="370840">
                <a:tc>
                  <a:txBody>
                    <a:bodyPr/>
                    <a:lstStyle/>
                    <a:p>
                      <a:pPr algn="ctr"/>
                      <a:r>
                        <a:rPr lang="en-IN" dirty="0"/>
                        <a:t>.</a:t>
                      </a:r>
                    </a:p>
                  </a:txBody>
                  <a:tcPr/>
                </a:tc>
                <a:tc>
                  <a:txBody>
                    <a:bodyPr/>
                    <a:lstStyle/>
                    <a:p>
                      <a:pPr algn="ctr"/>
                      <a:r>
                        <a:rPr lang="en-IN" dirty="0"/>
                        <a:t>05</a:t>
                      </a:r>
                    </a:p>
                  </a:txBody>
                  <a:tcPr/>
                </a:tc>
                <a:extLst>
                  <a:ext uri="{0D108BD9-81ED-4DB2-BD59-A6C34878D82A}">
                    <a16:rowId xmlns:a16="http://schemas.microsoft.com/office/drawing/2014/main" val="10005"/>
                  </a:ext>
                </a:extLst>
              </a:tr>
              <a:tr h="370840">
                <a:tc>
                  <a:txBody>
                    <a:bodyPr/>
                    <a:lstStyle/>
                    <a:p>
                      <a:pPr algn="ctr"/>
                      <a:r>
                        <a:rPr lang="en-IN" dirty="0"/>
                        <a:t>6000</a:t>
                      </a:r>
                    </a:p>
                  </a:txBody>
                  <a:tcPr/>
                </a:tc>
                <a:tc>
                  <a:txBody>
                    <a:bodyPr/>
                    <a:lstStyle/>
                    <a:p>
                      <a:pPr algn="ctr"/>
                      <a:r>
                        <a:rPr lang="en-IN" dirty="0">
                          <a:solidFill>
                            <a:srgbClr val="0070C0"/>
                          </a:solidFill>
                        </a:rPr>
                        <a:t>06</a:t>
                      </a:r>
                    </a:p>
                  </a:txBody>
                  <a:tcPr/>
                </a:tc>
                <a:extLst>
                  <a:ext uri="{0D108BD9-81ED-4DB2-BD59-A6C34878D82A}">
                    <a16:rowId xmlns:a16="http://schemas.microsoft.com/office/drawing/2014/main" val="10006"/>
                  </a:ext>
                </a:extLst>
              </a:tr>
              <a:tr h="370840">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7"/>
                  </a:ext>
                </a:extLst>
              </a:tr>
              <a:tr h="370840">
                <a:tc>
                  <a:txBody>
                    <a:bodyPr/>
                    <a:lstStyle/>
                    <a:p>
                      <a:pPr algn="ctr"/>
                      <a:r>
                        <a:rPr lang="en-IN" dirty="0"/>
                        <a:t>FFFF</a:t>
                      </a:r>
                    </a:p>
                  </a:txBody>
                  <a:tcPr/>
                </a:tc>
                <a:tc>
                  <a:txBody>
                    <a:bodyPr/>
                    <a:lstStyle/>
                    <a:p>
                      <a:pPr algn="ctr"/>
                      <a:endParaRPr lang="en-IN" dirty="0"/>
                    </a:p>
                  </a:txBody>
                  <a:tcPr/>
                </a:tc>
                <a:extLst>
                  <a:ext uri="{0D108BD9-81ED-4DB2-BD59-A6C34878D82A}">
                    <a16:rowId xmlns:a16="http://schemas.microsoft.com/office/drawing/2014/main" val="10008"/>
                  </a:ext>
                </a:extLst>
              </a:tr>
            </a:tbl>
          </a:graphicData>
        </a:graphic>
      </p:graphicFrame>
      <p:cxnSp>
        <p:nvCxnSpPr>
          <p:cNvPr id="19" name="Straight Arrow Connector 18"/>
          <p:cNvCxnSpPr/>
          <p:nvPr/>
        </p:nvCxnSpPr>
        <p:spPr>
          <a:xfrm>
            <a:off x="1864001" y="3968148"/>
            <a:ext cx="9802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0" y="2399824"/>
            <a:ext cx="783772" cy="369332"/>
          </a:xfrm>
          <a:prstGeom prst="rect">
            <a:avLst/>
          </a:prstGeom>
          <a:noFill/>
        </p:spPr>
        <p:txBody>
          <a:bodyPr wrap="square" rtlCol="0">
            <a:spAutoFit/>
          </a:bodyPr>
          <a:lstStyle/>
          <a:p>
            <a:r>
              <a:rPr lang="en-IN" b="1" u="sng" dirty="0">
                <a:solidFill>
                  <a:srgbClr val="FF0000"/>
                </a:solidFill>
              </a:rPr>
              <a:t>Note :</a:t>
            </a:r>
            <a:endParaRPr lang="en-IN" b="1" dirty="0">
              <a:solidFill>
                <a:srgbClr val="FF0000"/>
              </a:solidFill>
            </a:endParaRPr>
          </a:p>
        </p:txBody>
      </p:sp>
      <p:sp>
        <p:nvSpPr>
          <p:cNvPr id="24" name="TextBox 23"/>
          <p:cNvSpPr txBox="1"/>
          <p:nvPr/>
        </p:nvSpPr>
        <p:spPr>
          <a:xfrm>
            <a:off x="665497" y="2360192"/>
            <a:ext cx="2863964" cy="369332"/>
          </a:xfrm>
          <a:prstGeom prst="rect">
            <a:avLst/>
          </a:prstGeom>
          <a:noFill/>
        </p:spPr>
        <p:txBody>
          <a:bodyPr wrap="square" rtlCol="0">
            <a:spAutoFit/>
          </a:bodyPr>
          <a:lstStyle/>
          <a:p>
            <a:pPr marL="285750" indent="-285750">
              <a:buFont typeface="Arial" panose="020B0604020202020204" pitchFamily="34" charset="0"/>
              <a:buChar char="•"/>
            </a:pPr>
            <a:r>
              <a:rPr lang="en-IN" dirty="0"/>
              <a:t>Only BX register is used  </a:t>
            </a:r>
          </a:p>
        </p:txBody>
      </p:sp>
      <p:cxnSp>
        <p:nvCxnSpPr>
          <p:cNvPr id="15" name="Straight Arrow Connector 14">
            <a:extLst>
              <a:ext uri="{FF2B5EF4-FFF2-40B4-BE49-F238E27FC236}">
                <a16:creationId xmlns:a16="http://schemas.microsoft.com/office/drawing/2014/main" id="{D8DA8079-B3F3-4DA9-AC93-674BEA748BC1}"/>
              </a:ext>
            </a:extLst>
          </p:cNvPr>
          <p:cNvCxnSpPr>
            <a:cxnSpLocks/>
          </p:cNvCxnSpPr>
          <p:nvPr/>
        </p:nvCxnSpPr>
        <p:spPr>
          <a:xfrm flipV="1">
            <a:off x="5005205" y="5181134"/>
            <a:ext cx="904272" cy="254001"/>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D51E730-175E-477D-A3E6-7EB92463A6B0}"/>
              </a:ext>
            </a:extLst>
          </p:cNvPr>
          <p:cNvSpPr txBox="1"/>
          <p:nvPr/>
        </p:nvSpPr>
        <p:spPr>
          <a:xfrm>
            <a:off x="5909477" y="4953491"/>
            <a:ext cx="980206" cy="369332"/>
          </a:xfrm>
          <a:prstGeom prst="rect">
            <a:avLst/>
          </a:prstGeom>
          <a:noFill/>
        </p:spPr>
        <p:txBody>
          <a:bodyPr wrap="square">
            <a:spAutoFit/>
          </a:bodyPr>
          <a:lstStyle/>
          <a:p>
            <a:r>
              <a:rPr lang="en-IN" sz="1800" b="1" dirty="0">
                <a:solidFill>
                  <a:srgbClr val="FF0000"/>
                </a:solidFill>
              </a:rPr>
              <a:t>CL = 06</a:t>
            </a:r>
            <a:endParaRPr lang="en-IN" b="1" dirty="0">
              <a:solidFill>
                <a:srgbClr val="FF0000"/>
              </a:solidFill>
            </a:endParaRPr>
          </a:p>
        </p:txBody>
      </p:sp>
      <p:sp>
        <p:nvSpPr>
          <p:cNvPr id="29" name="TextBox 28">
            <a:extLst>
              <a:ext uri="{FF2B5EF4-FFF2-40B4-BE49-F238E27FC236}">
                <a16:creationId xmlns:a16="http://schemas.microsoft.com/office/drawing/2014/main" id="{90441C26-2F62-40DC-8558-BE37FBB423F5}"/>
              </a:ext>
            </a:extLst>
          </p:cNvPr>
          <p:cNvSpPr txBox="1"/>
          <p:nvPr/>
        </p:nvSpPr>
        <p:spPr>
          <a:xfrm>
            <a:off x="1799130" y="5181134"/>
            <a:ext cx="1424940" cy="369332"/>
          </a:xfrm>
          <a:prstGeom prst="rect">
            <a:avLst/>
          </a:prstGeom>
          <a:noFill/>
        </p:spPr>
        <p:txBody>
          <a:bodyPr wrap="square">
            <a:spAutoFit/>
          </a:bodyPr>
          <a:lstStyle/>
          <a:p>
            <a:pPr marL="0" indent="0">
              <a:buFont typeface="Arial" panose="020B0604020202020204" pitchFamily="34" charset="0"/>
              <a:buNone/>
            </a:pPr>
            <a:r>
              <a:rPr lang="en-IN" sz="1800" dirty="0"/>
              <a:t>BX + </a:t>
            </a:r>
            <a:r>
              <a:rPr lang="en-IN" dirty="0"/>
              <a:t>SI</a:t>
            </a:r>
            <a:endParaRPr lang="en-IN" sz="1800" dirty="0"/>
          </a:p>
        </p:txBody>
      </p:sp>
      <p:sp>
        <p:nvSpPr>
          <p:cNvPr id="30" name="TextBox 29">
            <a:extLst>
              <a:ext uri="{FF2B5EF4-FFF2-40B4-BE49-F238E27FC236}">
                <a16:creationId xmlns:a16="http://schemas.microsoft.com/office/drawing/2014/main" id="{1EBF49DA-0BAB-41C5-960E-1380043D5997}"/>
              </a:ext>
            </a:extLst>
          </p:cNvPr>
          <p:cNvSpPr txBox="1"/>
          <p:nvPr/>
        </p:nvSpPr>
        <p:spPr>
          <a:xfrm>
            <a:off x="2097479" y="3573933"/>
            <a:ext cx="524415" cy="369332"/>
          </a:xfrm>
          <a:prstGeom prst="rect">
            <a:avLst/>
          </a:prstGeom>
          <a:noFill/>
        </p:spPr>
        <p:txBody>
          <a:bodyPr wrap="square">
            <a:spAutoFit/>
          </a:bodyPr>
          <a:lstStyle/>
          <a:p>
            <a:r>
              <a:rPr lang="en-IN" sz="1800" dirty="0"/>
              <a:t>BX</a:t>
            </a:r>
            <a:endParaRPr lang="en-IN" dirty="0"/>
          </a:p>
        </p:txBody>
      </p:sp>
      <p:cxnSp>
        <p:nvCxnSpPr>
          <p:cNvPr id="31" name="Straight Arrow Connector 30">
            <a:extLst>
              <a:ext uri="{FF2B5EF4-FFF2-40B4-BE49-F238E27FC236}">
                <a16:creationId xmlns:a16="http://schemas.microsoft.com/office/drawing/2014/main" id="{8C611896-FD81-4DDF-960E-BCE947F0B7C8}"/>
              </a:ext>
            </a:extLst>
          </p:cNvPr>
          <p:cNvCxnSpPr/>
          <p:nvPr/>
        </p:nvCxnSpPr>
        <p:spPr>
          <a:xfrm>
            <a:off x="1815293" y="5510833"/>
            <a:ext cx="9802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9644A9D-E04C-4CCF-AC26-312272036D96}"/>
              </a:ext>
            </a:extLst>
          </p:cNvPr>
          <p:cNvSpPr txBox="1"/>
          <p:nvPr/>
        </p:nvSpPr>
        <p:spPr>
          <a:xfrm>
            <a:off x="1823603" y="4375196"/>
            <a:ext cx="1424940" cy="369332"/>
          </a:xfrm>
          <a:prstGeom prst="rect">
            <a:avLst/>
          </a:prstGeom>
          <a:noFill/>
        </p:spPr>
        <p:txBody>
          <a:bodyPr wrap="square">
            <a:spAutoFit/>
          </a:bodyPr>
          <a:lstStyle/>
          <a:p>
            <a:pPr marL="0" indent="0">
              <a:buFont typeface="Arial" panose="020B0604020202020204" pitchFamily="34" charset="0"/>
              <a:buNone/>
            </a:pPr>
            <a:r>
              <a:rPr lang="en-IN" dirty="0"/>
              <a:t>      SI</a:t>
            </a:r>
            <a:endParaRPr lang="en-IN" sz="1800" dirty="0"/>
          </a:p>
        </p:txBody>
      </p:sp>
      <p:cxnSp>
        <p:nvCxnSpPr>
          <p:cNvPr id="47" name="Straight Arrow Connector 46">
            <a:extLst>
              <a:ext uri="{FF2B5EF4-FFF2-40B4-BE49-F238E27FC236}">
                <a16:creationId xmlns:a16="http://schemas.microsoft.com/office/drawing/2014/main" id="{AB9D493B-1DFF-4B3E-B638-35DB65AC932B}"/>
              </a:ext>
            </a:extLst>
          </p:cNvPr>
          <p:cNvCxnSpPr/>
          <p:nvPr/>
        </p:nvCxnSpPr>
        <p:spPr>
          <a:xfrm>
            <a:off x="1839766" y="4704895"/>
            <a:ext cx="9802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Content Placeholder 2">
            <a:extLst>
              <a:ext uri="{FF2B5EF4-FFF2-40B4-BE49-F238E27FC236}">
                <a16:creationId xmlns:a16="http://schemas.microsoft.com/office/drawing/2014/main" id="{608FAA07-C674-43A1-AAC0-43512FCF140B}"/>
              </a:ext>
            </a:extLst>
          </p:cNvPr>
          <p:cNvSpPr txBox="1">
            <a:spLocks/>
          </p:cNvSpPr>
          <p:nvPr/>
        </p:nvSpPr>
        <p:spPr>
          <a:xfrm>
            <a:off x="1569289" y="1016185"/>
            <a:ext cx="3178139" cy="4772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t>MOV CL,[BX + SI]</a:t>
            </a:r>
          </a:p>
          <a:p>
            <a:pPr marL="0" indent="0">
              <a:buFont typeface="Arial" panose="020B0604020202020204" pitchFamily="34" charset="0"/>
              <a:buNone/>
            </a:pPr>
            <a:endParaRPr lang="en-IN" sz="2000" dirty="0"/>
          </a:p>
        </p:txBody>
      </p:sp>
      <p:grpSp>
        <p:nvGrpSpPr>
          <p:cNvPr id="9" name="Group 8">
            <a:extLst>
              <a:ext uri="{FF2B5EF4-FFF2-40B4-BE49-F238E27FC236}">
                <a16:creationId xmlns:a16="http://schemas.microsoft.com/office/drawing/2014/main" id="{1C92078D-BD1A-4238-A005-4C8BC95DD031}"/>
              </a:ext>
            </a:extLst>
          </p:cNvPr>
          <p:cNvGrpSpPr/>
          <p:nvPr/>
        </p:nvGrpSpPr>
        <p:grpSpPr>
          <a:xfrm>
            <a:off x="4747428" y="998766"/>
            <a:ext cx="7375248" cy="923330"/>
            <a:chOff x="4782090" y="900463"/>
            <a:chExt cx="7375248" cy="923330"/>
          </a:xfrm>
        </p:grpSpPr>
        <p:cxnSp>
          <p:nvCxnSpPr>
            <p:cNvPr id="26" name="Straight Arrow Connector 25"/>
            <p:cNvCxnSpPr/>
            <p:nvPr/>
          </p:nvCxnSpPr>
          <p:spPr>
            <a:xfrm flipH="1">
              <a:off x="5296179" y="1654825"/>
              <a:ext cx="23160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337BAF4F-2819-4567-BE3D-8D81F3E6ABCD}"/>
                </a:ext>
              </a:extLst>
            </p:cNvPr>
            <p:cNvSpPr txBox="1"/>
            <p:nvPr/>
          </p:nvSpPr>
          <p:spPr>
            <a:xfrm>
              <a:off x="4782090" y="900463"/>
              <a:ext cx="7375248" cy="923330"/>
            </a:xfrm>
            <a:prstGeom prst="rect">
              <a:avLst/>
            </a:prstGeom>
            <a:noFill/>
          </p:spPr>
          <p:txBody>
            <a:bodyPr wrap="square" rtlCol="0">
              <a:spAutoFit/>
            </a:bodyPr>
            <a:lstStyle/>
            <a:p>
              <a:r>
                <a:rPr lang="en-US" dirty="0"/>
                <a:t>This instruction moves a byte from the address pointed by BX + SI in data segment to CL.</a:t>
              </a:r>
            </a:p>
            <a:p>
              <a:r>
                <a:rPr lang="en-IN" dirty="0"/>
                <a:t>CL           DS : [4000 + 2000].  </a:t>
              </a:r>
              <a:r>
                <a:rPr lang="en-IN" dirty="0">
                  <a:solidFill>
                    <a:srgbClr val="0070C0"/>
                  </a:solidFill>
                </a:rPr>
                <a:t> </a:t>
              </a:r>
            </a:p>
          </p:txBody>
        </p:sp>
      </p:grpSp>
    </p:spTree>
    <p:extLst>
      <p:ext uri="{BB962C8B-B14F-4D97-AF65-F5344CB8AC3E}">
        <p14:creationId xmlns:p14="http://schemas.microsoft.com/office/powerpoint/2010/main" val="5071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9" grpId="0"/>
      <p:bldP spid="30" grpId="0"/>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616850"/>
            <a:ext cx="13401040" cy="528493"/>
          </a:xfrm>
        </p:spPr>
        <p:txBody>
          <a:bodyPr>
            <a:noAutofit/>
          </a:bodyPr>
          <a:lstStyle/>
          <a:p>
            <a:r>
              <a:rPr lang="en-IN" sz="2800" u="sng"/>
              <a:t> 4.</a:t>
            </a:r>
            <a:r>
              <a:rPr lang="en-IN" sz="2800" u="sng" dirty="0"/>
              <a:t>Based relative Index addressing  mode  </a:t>
            </a:r>
            <a:r>
              <a:rPr lang="en-IN" sz="2800" dirty="0"/>
              <a:t> </a:t>
            </a:r>
            <a:r>
              <a:rPr lang="en-IN" sz="2800" dirty="0">
                <a:solidFill>
                  <a:srgbClr val="FF0000"/>
                </a:solidFill>
              </a:rPr>
              <a:t>( Address in base reg + Index + relative)</a:t>
            </a:r>
            <a:br>
              <a:rPr lang="en-IN" sz="2800" dirty="0">
                <a:solidFill>
                  <a:srgbClr val="FF0000"/>
                </a:solidFill>
              </a:rPr>
            </a:br>
            <a:br>
              <a:rPr lang="en-IN" sz="2800" dirty="0">
                <a:solidFill>
                  <a:srgbClr val="FF0000"/>
                </a:solidFill>
              </a:rPr>
            </a:br>
            <a:br>
              <a:rPr lang="en-IN" sz="2800" dirty="0">
                <a:solidFill>
                  <a:srgbClr val="FF0000"/>
                </a:solidFill>
              </a:rPr>
            </a:br>
            <a:endParaRPr lang="en-IN" sz="2800" dirty="0"/>
          </a:p>
        </p:txBody>
      </p:sp>
      <p:sp>
        <p:nvSpPr>
          <p:cNvPr id="6" name="Content Placeholder 2"/>
          <p:cNvSpPr>
            <a:spLocks noGrp="1"/>
          </p:cNvSpPr>
          <p:nvPr>
            <p:ph idx="1"/>
          </p:nvPr>
        </p:nvSpPr>
        <p:spPr>
          <a:xfrm>
            <a:off x="245193" y="583891"/>
            <a:ext cx="11596206" cy="529936"/>
          </a:xfrm>
        </p:spPr>
        <p:txBody>
          <a:bodyPr>
            <a:normAutofit fontScale="92500"/>
          </a:bodyPr>
          <a:lstStyle/>
          <a:p>
            <a:pPr marL="0" indent="0">
              <a:buNone/>
            </a:pPr>
            <a:r>
              <a:rPr lang="en-US" sz="2000" dirty="0"/>
              <a:t>In this mode, operand address is calculated as base register plus an index register and 8 or 16 bit displacement.</a:t>
            </a:r>
            <a:endParaRPr lang="en-IN" sz="2000" dirty="0"/>
          </a:p>
        </p:txBody>
      </p:sp>
      <p:sp>
        <p:nvSpPr>
          <p:cNvPr id="7" name="TextBox 6"/>
          <p:cNvSpPr txBox="1"/>
          <p:nvPr/>
        </p:nvSpPr>
        <p:spPr>
          <a:xfrm>
            <a:off x="50390" y="867117"/>
            <a:ext cx="2133600" cy="461665"/>
          </a:xfrm>
          <a:prstGeom prst="rect">
            <a:avLst/>
          </a:prstGeom>
          <a:noFill/>
        </p:spPr>
        <p:txBody>
          <a:bodyPr wrap="square" rtlCol="0">
            <a:spAutoFit/>
          </a:bodyPr>
          <a:lstStyle/>
          <a:p>
            <a:r>
              <a:rPr lang="en-IN" sz="2400" u="sng" dirty="0">
                <a:solidFill>
                  <a:srgbClr val="FF0000"/>
                </a:solidFill>
              </a:rPr>
              <a:t>Example </a:t>
            </a:r>
            <a:r>
              <a:rPr lang="en-IN" sz="2400" dirty="0">
                <a:solidFill>
                  <a:srgbClr val="FF0000"/>
                </a:solidFill>
              </a:rPr>
              <a:t> :</a:t>
            </a:r>
            <a:endParaRPr lang="en-IN" sz="2400" u="sng" dirty="0">
              <a:solidFill>
                <a:srgbClr val="FF0000"/>
              </a:solidFill>
            </a:endParaRPr>
          </a:p>
        </p:txBody>
      </p:sp>
      <p:cxnSp>
        <p:nvCxnSpPr>
          <p:cNvPr id="10" name="Straight Arrow Connector 9"/>
          <p:cNvCxnSpPr>
            <a:cxnSpLocks/>
          </p:cNvCxnSpPr>
          <p:nvPr/>
        </p:nvCxnSpPr>
        <p:spPr>
          <a:xfrm>
            <a:off x="4407619" y="1622688"/>
            <a:ext cx="65594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305397" y="3064699"/>
            <a:ext cx="942111" cy="461665"/>
          </a:xfrm>
          <a:prstGeom prst="rect">
            <a:avLst/>
          </a:prstGeom>
          <a:noFill/>
        </p:spPr>
        <p:txBody>
          <a:bodyPr wrap="square" rtlCol="0">
            <a:spAutoFit/>
          </a:bodyPr>
          <a:lstStyle/>
          <a:p>
            <a:r>
              <a:rPr lang="en-IN" sz="2400" u="sng" dirty="0">
                <a:solidFill>
                  <a:srgbClr val="002060"/>
                </a:solidFill>
              </a:rPr>
              <a:t>DS</a:t>
            </a:r>
          </a:p>
        </p:txBody>
      </p:sp>
      <p:graphicFrame>
        <p:nvGraphicFramePr>
          <p:cNvPr id="18" name="Table 17"/>
          <p:cNvGraphicFramePr>
            <a:graphicFrameLocks noGrp="1"/>
          </p:cNvGraphicFramePr>
          <p:nvPr>
            <p:extLst>
              <p:ext uri="{D42A27DB-BD31-4B8C-83A1-F6EECF244321}">
                <p14:modId xmlns:p14="http://schemas.microsoft.com/office/powerpoint/2010/main" val="2764482897"/>
              </p:ext>
            </p:extLst>
          </p:nvPr>
        </p:nvGraphicFramePr>
        <p:xfrm>
          <a:off x="2912030" y="3455482"/>
          <a:ext cx="2507344" cy="3337560"/>
        </p:xfrm>
        <a:graphic>
          <a:graphicData uri="http://schemas.openxmlformats.org/drawingml/2006/table">
            <a:tbl>
              <a:tblPr firstRow="1" bandRow="1"/>
              <a:tblGrid>
                <a:gridCol w="1253672">
                  <a:extLst>
                    <a:ext uri="{9D8B030D-6E8A-4147-A177-3AD203B41FA5}">
                      <a16:colId xmlns:a16="http://schemas.microsoft.com/office/drawing/2014/main" val="20000"/>
                    </a:ext>
                  </a:extLst>
                </a:gridCol>
                <a:gridCol w="1253672">
                  <a:extLst>
                    <a:ext uri="{9D8B030D-6E8A-4147-A177-3AD203B41FA5}">
                      <a16:colId xmlns:a16="http://schemas.microsoft.com/office/drawing/2014/main" val="20001"/>
                    </a:ext>
                  </a:extLst>
                </a:gridCol>
              </a:tblGrid>
              <a:tr h="370840">
                <a:tc>
                  <a:txBody>
                    <a:bodyPr/>
                    <a:lstStyle/>
                    <a:p>
                      <a:pPr algn="ctr"/>
                      <a:r>
                        <a:rPr lang="en-IN" dirty="0"/>
                        <a:t>0000</a:t>
                      </a:r>
                    </a:p>
                  </a:txBody>
                  <a:tcPr/>
                </a:tc>
                <a:tc>
                  <a:txBody>
                    <a:bodyPr/>
                    <a:lstStyle/>
                    <a:p>
                      <a:pPr algn="ctr"/>
                      <a:r>
                        <a:rPr lang="en-IN" dirty="0"/>
                        <a:t>1A</a:t>
                      </a:r>
                    </a:p>
                  </a:txBody>
                  <a:tcPr/>
                </a:tc>
                <a:extLst>
                  <a:ext uri="{0D108BD9-81ED-4DB2-BD59-A6C34878D82A}">
                    <a16:rowId xmlns:a16="http://schemas.microsoft.com/office/drawing/2014/main" val="10000"/>
                  </a:ext>
                </a:extLst>
              </a:tr>
              <a:tr h="370840">
                <a:tc>
                  <a:txBody>
                    <a:bodyPr/>
                    <a:lstStyle/>
                    <a:p>
                      <a:pPr algn="ctr"/>
                      <a:r>
                        <a:rPr lang="en-IN" dirty="0"/>
                        <a:t>0001</a:t>
                      </a:r>
                    </a:p>
                  </a:txBody>
                  <a:tcPr/>
                </a:tc>
                <a:tc>
                  <a:txBody>
                    <a:bodyPr/>
                    <a:lstStyle/>
                    <a:p>
                      <a:pPr algn="ctr"/>
                      <a:endParaRPr lang="en-IN" dirty="0"/>
                    </a:p>
                  </a:txBody>
                  <a:tcPr/>
                </a:tc>
                <a:extLst>
                  <a:ext uri="{0D108BD9-81ED-4DB2-BD59-A6C34878D82A}">
                    <a16:rowId xmlns:a16="http://schemas.microsoft.com/office/drawing/2014/main" val="10001"/>
                  </a:ext>
                </a:extLst>
              </a:tr>
              <a:tr h="370840">
                <a:tc>
                  <a:txBody>
                    <a:bodyPr/>
                    <a:lstStyle/>
                    <a:p>
                      <a:pPr algn="ctr"/>
                      <a:r>
                        <a:rPr lang="en-IN" dirty="0"/>
                        <a:t>2000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08</a:t>
                      </a:r>
                    </a:p>
                  </a:txBody>
                  <a:tcPr/>
                </a:tc>
                <a:extLst>
                  <a:ext uri="{0D108BD9-81ED-4DB2-BD59-A6C34878D82A}">
                    <a16:rowId xmlns:a16="http://schemas.microsoft.com/office/drawing/2014/main" val="10002"/>
                  </a:ext>
                </a:extLst>
              </a:tr>
              <a:tr h="370840">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3"/>
                  </a:ext>
                </a:extLst>
              </a:tr>
              <a:tr h="370840">
                <a:tc>
                  <a:txBody>
                    <a:bodyPr/>
                    <a:lstStyle/>
                    <a:p>
                      <a:pPr algn="ctr"/>
                      <a:r>
                        <a:rPr lang="en-IN" dirty="0"/>
                        <a:t>4000</a:t>
                      </a:r>
                    </a:p>
                  </a:txBody>
                  <a:tcPr/>
                </a:tc>
                <a:tc>
                  <a:txBody>
                    <a:bodyPr/>
                    <a:lstStyle/>
                    <a:p>
                      <a:pPr algn="ctr"/>
                      <a:r>
                        <a:rPr lang="en-IN" strike="noStrike" dirty="0">
                          <a:solidFill>
                            <a:schemeClr val="tx1"/>
                          </a:solidFill>
                        </a:rPr>
                        <a:t>04</a:t>
                      </a:r>
                    </a:p>
                  </a:txBody>
                  <a:tcPr/>
                </a:tc>
                <a:extLst>
                  <a:ext uri="{0D108BD9-81ED-4DB2-BD59-A6C34878D82A}">
                    <a16:rowId xmlns:a16="http://schemas.microsoft.com/office/drawing/2014/main" val="10004"/>
                  </a:ext>
                </a:extLst>
              </a:tr>
              <a:tr h="370840">
                <a:tc>
                  <a:txBody>
                    <a:bodyPr/>
                    <a:lstStyle/>
                    <a:p>
                      <a:pPr algn="ctr"/>
                      <a:r>
                        <a:rPr lang="en-IN" dirty="0"/>
                        <a:t>4001</a:t>
                      </a:r>
                    </a:p>
                  </a:txBody>
                  <a:tcPr/>
                </a:tc>
                <a:tc>
                  <a:txBody>
                    <a:bodyPr/>
                    <a:lstStyle/>
                    <a:p>
                      <a:pPr algn="ctr"/>
                      <a:r>
                        <a:rPr lang="en-IN" dirty="0"/>
                        <a:t>05</a:t>
                      </a:r>
                    </a:p>
                  </a:txBody>
                  <a:tcPr/>
                </a:tc>
                <a:extLst>
                  <a:ext uri="{0D108BD9-81ED-4DB2-BD59-A6C34878D82A}">
                    <a16:rowId xmlns:a16="http://schemas.microsoft.com/office/drawing/2014/main" val="10005"/>
                  </a:ext>
                </a:extLst>
              </a:tr>
              <a:tr h="370840">
                <a:tc>
                  <a:txBody>
                    <a:bodyPr/>
                    <a:lstStyle/>
                    <a:p>
                      <a:pPr algn="ctr"/>
                      <a:r>
                        <a:rPr lang="en-IN" dirty="0"/>
                        <a:t>4002</a:t>
                      </a:r>
                    </a:p>
                  </a:txBody>
                  <a:tcPr/>
                </a:tc>
                <a:tc>
                  <a:txBody>
                    <a:bodyPr/>
                    <a:lstStyle/>
                    <a:p>
                      <a:pPr algn="ctr"/>
                      <a:r>
                        <a:rPr lang="en-IN" dirty="0">
                          <a:solidFill>
                            <a:srgbClr val="0070C0"/>
                          </a:solidFill>
                        </a:rPr>
                        <a:t>06</a:t>
                      </a:r>
                    </a:p>
                  </a:txBody>
                  <a:tcPr/>
                </a:tc>
                <a:extLst>
                  <a:ext uri="{0D108BD9-81ED-4DB2-BD59-A6C34878D82A}">
                    <a16:rowId xmlns:a16="http://schemas.microsoft.com/office/drawing/2014/main" val="10006"/>
                  </a:ext>
                </a:extLst>
              </a:tr>
              <a:tr h="370840">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7"/>
                  </a:ext>
                </a:extLst>
              </a:tr>
              <a:tr h="370840">
                <a:tc>
                  <a:txBody>
                    <a:bodyPr/>
                    <a:lstStyle/>
                    <a:p>
                      <a:pPr algn="ctr"/>
                      <a:r>
                        <a:rPr lang="en-IN" dirty="0"/>
                        <a:t>FFFF</a:t>
                      </a:r>
                    </a:p>
                  </a:txBody>
                  <a:tcPr/>
                </a:tc>
                <a:tc>
                  <a:txBody>
                    <a:bodyPr/>
                    <a:lstStyle/>
                    <a:p>
                      <a:pPr algn="ctr"/>
                      <a:endParaRPr lang="en-IN" dirty="0"/>
                    </a:p>
                  </a:txBody>
                  <a:tcPr/>
                </a:tc>
                <a:extLst>
                  <a:ext uri="{0D108BD9-81ED-4DB2-BD59-A6C34878D82A}">
                    <a16:rowId xmlns:a16="http://schemas.microsoft.com/office/drawing/2014/main" val="10008"/>
                  </a:ext>
                </a:extLst>
              </a:tr>
            </a:tbl>
          </a:graphicData>
        </a:graphic>
      </p:graphicFrame>
      <p:cxnSp>
        <p:nvCxnSpPr>
          <p:cNvPr id="19" name="Straight Arrow Connector 18"/>
          <p:cNvCxnSpPr/>
          <p:nvPr/>
        </p:nvCxnSpPr>
        <p:spPr>
          <a:xfrm>
            <a:off x="1864001" y="4415188"/>
            <a:ext cx="9802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6624" y="2269958"/>
            <a:ext cx="783772" cy="369332"/>
          </a:xfrm>
          <a:prstGeom prst="rect">
            <a:avLst/>
          </a:prstGeom>
          <a:noFill/>
        </p:spPr>
        <p:txBody>
          <a:bodyPr wrap="square" rtlCol="0">
            <a:spAutoFit/>
          </a:bodyPr>
          <a:lstStyle/>
          <a:p>
            <a:r>
              <a:rPr lang="en-IN" b="1" u="sng" dirty="0">
                <a:solidFill>
                  <a:srgbClr val="FF0000"/>
                </a:solidFill>
              </a:rPr>
              <a:t>Note :</a:t>
            </a:r>
            <a:endParaRPr lang="en-IN" b="1" dirty="0">
              <a:solidFill>
                <a:srgbClr val="FF0000"/>
              </a:solidFill>
            </a:endParaRPr>
          </a:p>
        </p:txBody>
      </p:sp>
      <p:sp>
        <p:nvSpPr>
          <p:cNvPr id="24" name="TextBox 23"/>
          <p:cNvSpPr txBox="1"/>
          <p:nvPr/>
        </p:nvSpPr>
        <p:spPr>
          <a:xfrm>
            <a:off x="850396" y="2288655"/>
            <a:ext cx="2863964" cy="369332"/>
          </a:xfrm>
          <a:prstGeom prst="rect">
            <a:avLst/>
          </a:prstGeom>
          <a:noFill/>
        </p:spPr>
        <p:txBody>
          <a:bodyPr wrap="square" rtlCol="0">
            <a:spAutoFit/>
          </a:bodyPr>
          <a:lstStyle/>
          <a:p>
            <a:pPr marL="285750" indent="-285750">
              <a:buFont typeface="Arial" panose="020B0604020202020204" pitchFamily="34" charset="0"/>
              <a:buChar char="•"/>
            </a:pPr>
            <a:r>
              <a:rPr lang="en-IN" dirty="0"/>
              <a:t>Only BX register is used  </a:t>
            </a:r>
          </a:p>
        </p:txBody>
      </p:sp>
      <p:cxnSp>
        <p:nvCxnSpPr>
          <p:cNvPr id="15" name="Straight Arrow Connector 14">
            <a:extLst>
              <a:ext uri="{FF2B5EF4-FFF2-40B4-BE49-F238E27FC236}">
                <a16:creationId xmlns:a16="http://schemas.microsoft.com/office/drawing/2014/main" id="{D8DA8079-B3F3-4DA9-AC93-674BEA748BC1}"/>
              </a:ext>
            </a:extLst>
          </p:cNvPr>
          <p:cNvCxnSpPr>
            <a:cxnSpLocks/>
          </p:cNvCxnSpPr>
          <p:nvPr/>
        </p:nvCxnSpPr>
        <p:spPr>
          <a:xfrm flipV="1">
            <a:off x="5005205" y="5628174"/>
            <a:ext cx="904272" cy="254001"/>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D51E730-175E-477D-A3E6-7EB92463A6B0}"/>
              </a:ext>
            </a:extLst>
          </p:cNvPr>
          <p:cNvSpPr txBox="1"/>
          <p:nvPr/>
        </p:nvSpPr>
        <p:spPr>
          <a:xfrm>
            <a:off x="5909477" y="5400531"/>
            <a:ext cx="980206" cy="369332"/>
          </a:xfrm>
          <a:prstGeom prst="rect">
            <a:avLst/>
          </a:prstGeom>
          <a:noFill/>
        </p:spPr>
        <p:txBody>
          <a:bodyPr wrap="square">
            <a:spAutoFit/>
          </a:bodyPr>
          <a:lstStyle/>
          <a:p>
            <a:r>
              <a:rPr lang="en-IN" sz="1800" b="1" dirty="0">
                <a:solidFill>
                  <a:srgbClr val="FF0000"/>
                </a:solidFill>
              </a:rPr>
              <a:t>CL = 06</a:t>
            </a:r>
            <a:endParaRPr lang="en-IN" b="1" dirty="0">
              <a:solidFill>
                <a:srgbClr val="FF0000"/>
              </a:solidFill>
            </a:endParaRPr>
          </a:p>
        </p:txBody>
      </p:sp>
      <p:sp>
        <p:nvSpPr>
          <p:cNvPr id="29" name="TextBox 28">
            <a:extLst>
              <a:ext uri="{FF2B5EF4-FFF2-40B4-BE49-F238E27FC236}">
                <a16:creationId xmlns:a16="http://schemas.microsoft.com/office/drawing/2014/main" id="{90441C26-2F62-40DC-8558-BE37FBB423F5}"/>
              </a:ext>
            </a:extLst>
          </p:cNvPr>
          <p:cNvSpPr txBox="1"/>
          <p:nvPr/>
        </p:nvSpPr>
        <p:spPr>
          <a:xfrm>
            <a:off x="1592927" y="5597277"/>
            <a:ext cx="1424940" cy="369332"/>
          </a:xfrm>
          <a:prstGeom prst="rect">
            <a:avLst/>
          </a:prstGeom>
          <a:noFill/>
        </p:spPr>
        <p:txBody>
          <a:bodyPr wrap="square">
            <a:spAutoFit/>
          </a:bodyPr>
          <a:lstStyle/>
          <a:p>
            <a:pPr marL="0" indent="0">
              <a:buFont typeface="Arial" panose="020B0604020202020204" pitchFamily="34" charset="0"/>
              <a:buNone/>
            </a:pPr>
            <a:r>
              <a:rPr lang="en-IN" sz="1800" dirty="0"/>
              <a:t>BX + </a:t>
            </a:r>
            <a:r>
              <a:rPr lang="en-IN" dirty="0"/>
              <a:t>SI + 02</a:t>
            </a:r>
            <a:endParaRPr lang="en-IN" sz="1800" dirty="0"/>
          </a:p>
        </p:txBody>
      </p:sp>
      <p:sp>
        <p:nvSpPr>
          <p:cNvPr id="30" name="TextBox 29">
            <a:extLst>
              <a:ext uri="{FF2B5EF4-FFF2-40B4-BE49-F238E27FC236}">
                <a16:creationId xmlns:a16="http://schemas.microsoft.com/office/drawing/2014/main" id="{1EBF49DA-0BAB-41C5-960E-1380043D5997}"/>
              </a:ext>
            </a:extLst>
          </p:cNvPr>
          <p:cNvSpPr txBox="1"/>
          <p:nvPr/>
        </p:nvSpPr>
        <p:spPr>
          <a:xfrm>
            <a:off x="2097479" y="4020973"/>
            <a:ext cx="524415" cy="369332"/>
          </a:xfrm>
          <a:prstGeom prst="rect">
            <a:avLst/>
          </a:prstGeom>
          <a:noFill/>
        </p:spPr>
        <p:txBody>
          <a:bodyPr wrap="square">
            <a:spAutoFit/>
          </a:bodyPr>
          <a:lstStyle/>
          <a:p>
            <a:r>
              <a:rPr lang="en-IN" sz="1800" dirty="0"/>
              <a:t>BX</a:t>
            </a:r>
            <a:endParaRPr lang="en-IN" dirty="0"/>
          </a:p>
        </p:txBody>
      </p:sp>
      <p:cxnSp>
        <p:nvCxnSpPr>
          <p:cNvPr id="31" name="Straight Arrow Connector 30">
            <a:extLst>
              <a:ext uri="{FF2B5EF4-FFF2-40B4-BE49-F238E27FC236}">
                <a16:creationId xmlns:a16="http://schemas.microsoft.com/office/drawing/2014/main" id="{8C611896-FD81-4DDF-960E-BCE947F0B7C8}"/>
              </a:ext>
            </a:extLst>
          </p:cNvPr>
          <p:cNvCxnSpPr/>
          <p:nvPr/>
        </p:nvCxnSpPr>
        <p:spPr>
          <a:xfrm>
            <a:off x="1839765" y="5966609"/>
            <a:ext cx="9802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9644A9D-E04C-4CCF-AC26-312272036D96}"/>
              </a:ext>
            </a:extLst>
          </p:cNvPr>
          <p:cNvSpPr txBox="1"/>
          <p:nvPr/>
        </p:nvSpPr>
        <p:spPr>
          <a:xfrm>
            <a:off x="1823603" y="4822236"/>
            <a:ext cx="1424940" cy="369332"/>
          </a:xfrm>
          <a:prstGeom prst="rect">
            <a:avLst/>
          </a:prstGeom>
          <a:noFill/>
        </p:spPr>
        <p:txBody>
          <a:bodyPr wrap="square">
            <a:spAutoFit/>
          </a:bodyPr>
          <a:lstStyle/>
          <a:p>
            <a:pPr marL="0" indent="0">
              <a:buFont typeface="Arial" panose="020B0604020202020204" pitchFamily="34" charset="0"/>
              <a:buNone/>
            </a:pPr>
            <a:r>
              <a:rPr lang="en-IN" dirty="0"/>
              <a:t>      SI</a:t>
            </a:r>
            <a:endParaRPr lang="en-IN" sz="1800" dirty="0"/>
          </a:p>
        </p:txBody>
      </p:sp>
      <p:cxnSp>
        <p:nvCxnSpPr>
          <p:cNvPr id="47" name="Straight Arrow Connector 46">
            <a:extLst>
              <a:ext uri="{FF2B5EF4-FFF2-40B4-BE49-F238E27FC236}">
                <a16:creationId xmlns:a16="http://schemas.microsoft.com/office/drawing/2014/main" id="{AB9D493B-1DFF-4B3E-B638-35DB65AC932B}"/>
              </a:ext>
            </a:extLst>
          </p:cNvPr>
          <p:cNvCxnSpPr/>
          <p:nvPr/>
        </p:nvCxnSpPr>
        <p:spPr>
          <a:xfrm>
            <a:off x="1839766" y="5151935"/>
            <a:ext cx="9802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1820BA96-733F-409C-ACB7-E8FC1C5125DC}"/>
              </a:ext>
            </a:extLst>
          </p:cNvPr>
          <p:cNvSpPr txBox="1">
            <a:spLocks/>
          </p:cNvSpPr>
          <p:nvPr/>
        </p:nvSpPr>
        <p:spPr>
          <a:xfrm>
            <a:off x="552853" y="1380043"/>
            <a:ext cx="3854766" cy="4772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t>MOV CL,[BX + SI + displacement ]</a:t>
            </a:r>
          </a:p>
          <a:p>
            <a:pPr marL="0" indent="0">
              <a:buFont typeface="Arial" panose="020B0604020202020204" pitchFamily="34" charset="0"/>
              <a:buNone/>
            </a:pPr>
            <a:endParaRPr lang="en-IN" sz="2000" dirty="0"/>
          </a:p>
        </p:txBody>
      </p:sp>
      <p:sp>
        <p:nvSpPr>
          <p:cNvPr id="27" name="Content Placeholder 2">
            <a:extLst>
              <a:ext uri="{FF2B5EF4-FFF2-40B4-BE49-F238E27FC236}">
                <a16:creationId xmlns:a16="http://schemas.microsoft.com/office/drawing/2014/main" id="{90B7079B-EF0F-4EF6-B886-0E46D9B7DDB9}"/>
              </a:ext>
            </a:extLst>
          </p:cNvPr>
          <p:cNvSpPr txBox="1">
            <a:spLocks/>
          </p:cNvSpPr>
          <p:nvPr/>
        </p:nvSpPr>
        <p:spPr>
          <a:xfrm>
            <a:off x="552853" y="1760751"/>
            <a:ext cx="3854766" cy="4772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t>MOV CL,[BX + SI + 02h ]</a:t>
            </a:r>
          </a:p>
          <a:p>
            <a:pPr marL="0" indent="0">
              <a:buFont typeface="Arial" panose="020B0604020202020204" pitchFamily="34" charset="0"/>
              <a:buNone/>
            </a:pPr>
            <a:endParaRPr lang="en-IN" sz="2000" dirty="0"/>
          </a:p>
        </p:txBody>
      </p:sp>
      <p:grpSp>
        <p:nvGrpSpPr>
          <p:cNvPr id="3" name="Group 2">
            <a:extLst>
              <a:ext uri="{FF2B5EF4-FFF2-40B4-BE49-F238E27FC236}">
                <a16:creationId xmlns:a16="http://schemas.microsoft.com/office/drawing/2014/main" id="{EBE97149-8BAD-47BD-956F-731BC91CD7A3}"/>
              </a:ext>
            </a:extLst>
          </p:cNvPr>
          <p:cNvGrpSpPr/>
          <p:nvPr/>
        </p:nvGrpSpPr>
        <p:grpSpPr>
          <a:xfrm>
            <a:off x="5200730" y="1111044"/>
            <a:ext cx="6746077" cy="923330"/>
            <a:chOff x="5028010" y="662758"/>
            <a:chExt cx="6746077" cy="923330"/>
          </a:xfrm>
        </p:grpSpPr>
        <p:cxnSp>
          <p:nvCxnSpPr>
            <p:cNvPr id="26" name="Straight Arrow Connector 25"/>
            <p:cNvCxnSpPr/>
            <p:nvPr/>
          </p:nvCxnSpPr>
          <p:spPr>
            <a:xfrm flipH="1">
              <a:off x="5437428" y="1408964"/>
              <a:ext cx="3759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2BF01B5-FF22-41E3-922E-B0C2A230CABD}"/>
                </a:ext>
              </a:extLst>
            </p:cNvPr>
            <p:cNvSpPr txBox="1"/>
            <p:nvPr/>
          </p:nvSpPr>
          <p:spPr>
            <a:xfrm>
              <a:off x="5028010" y="662758"/>
              <a:ext cx="6746077" cy="923330"/>
            </a:xfrm>
            <a:prstGeom prst="rect">
              <a:avLst/>
            </a:prstGeom>
            <a:noFill/>
          </p:spPr>
          <p:txBody>
            <a:bodyPr wrap="square" rtlCol="0">
              <a:spAutoFit/>
            </a:bodyPr>
            <a:lstStyle/>
            <a:p>
              <a:r>
                <a:rPr lang="en-US" dirty="0"/>
                <a:t>This instruction moves a byte from the address pointed by BX + SI + 02 in data segment to CL.</a:t>
              </a:r>
            </a:p>
            <a:p>
              <a:r>
                <a:rPr lang="en-IN" dirty="0"/>
                <a:t>CL           DS : [2000 + SI + 02].  </a:t>
              </a:r>
              <a:r>
                <a:rPr lang="en-IN" dirty="0">
                  <a:solidFill>
                    <a:srgbClr val="0070C0"/>
                  </a:solidFill>
                </a:rPr>
                <a:t> </a:t>
              </a:r>
            </a:p>
          </p:txBody>
        </p:sp>
      </p:grpSp>
      <p:sp>
        <p:nvSpPr>
          <p:cNvPr id="32" name="TextBox 31">
            <a:extLst>
              <a:ext uri="{FF2B5EF4-FFF2-40B4-BE49-F238E27FC236}">
                <a16:creationId xmlns:a16="http://schemas.microsoft.com/office/drawing/2014/main" id="{A93CDAA5-6ED0-481C-95BC-AD341A9FE35D}"/>
              </a:ext>
            </a:extLst>
          </p:cNvPr>
          <p:cNvSpPr txBox="1"/>
          <p:nvPr/>
        </p:nvSpPr>
        <p:spPr>
          <a:xfrm>
            <a:off x="7482761" y="2354240"/>
            <a:ext cx="4497022" cy="369332"/>
          </a:xfrm>
          <a:prstGeom prst="rect">
            <a:avLst/>
          </a:prstGeom>
          <a:noFill/>
        </p:spPr>
        <p:txBody>
          <a:bodyPr wrap="square" rtlCol="0">
            <a:spAutoFit/>
          </a:bodyPr>
          <a:lstStyle/>
          <a:p>
            <a:r>
              <a:rPr lang="en-IN" dirty="0">
                <a:solidFill>
                  <a:srgbClr val="FF0000"/>
                </a:solidFill>
              </a:rPr>
              <a:t> Increment memory locations by displacement </a:t>
            </a:r>
          </a:p>
        </p:txBody>
      </p:sp>
      <p:sp>
        <p:nvSpPr>
          <p:cNvPr id="33" name="Content Placeholder 2">
            <a:extLst>
              <a:ext uri="{FF2B5EF4-FFF2-40B4-BE49-F238E27FC236}">
                <a16:creationId xmlns:a16="http://schemas.microsoft.com/office/drawing/2014/main" id="{3175067D-FF71-4F10-8EBF-7DBA2B3405D2}"/>
              </a:ext>
            </a:extLst>
          </p:cNvPr>
          <p:cNvSpPr txBox="1">
            <a:spLocks/>
          </p:cNvSpPr>
          <p:nvPr/>
        </p:nvSpPr>
        <p:spPr>
          <a:xfrm>
            <a:off x="4059801" y="2362895"/>
            <a:ext cx="3900716" cy="4772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t>MOV CL,[BX +SI + displacement] </a:t>
            </a:r>
          </a:p>
          <a:p>
            <a:pPr marL="0" indent="0">
              <a:buFont typeface="Arial" panose="020B0604020202020204" pitchFamily="34" charset="0"/>
              <a:buNone/>
            </a:pPr>
            <a:endParaRPr lang="en-IN" sz="2000" dirty="0"/>
          </a:p>
        </p:txBody>
      </p:sp>
      <p:sp>
        <p:nvSpPr>
          <p:cNvPr id="34" name="Content Placeholder 2">
            <a:extLst>
              <a:ext uri="{FF2B5EF4-FFF2-40B4-BE49-F238E27FC236}">
                <a16:creationId xmlns:a16="http://schemas.microsoft.com/office/drawing/2014/main" id="{68BAF11A-D39E-4526-8B95-0286171AC1B4}"/>
              </a:ext>
            </a:extLst>
          </p:cNvPr>
          <p:cNvSpPr txBox="1">
            <a:spLocks/>
          </p:cNvSpPr>
          <p:nvPr/>
        </p:nvSpPr>
        <p:spPr>
          <a:xfrm>
            <a:off x="4059801" y="2748538"/>
            <a:ext cx="3900716" cy="4772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t>MOV CL,[BX + SI - displacement] </a:t>
            </a:r>
          </a:p>
          <a:p>
            <a:pPr marL="0" indent="0">
              <a:buFont typeface="Arial" panose="020B0604020202020204" pitchFamily="34" charset="0"/>
              <a:buNone/>
            </a:pPr>
            <a:endParaRPr lang="en-IN" sz="2000" dirty="0"/>
          </a:p>
        </p:txBody>
      </p:sp>
      <p:sp>
        <p:nvSpPr>
          <p:cNvPr id="35" name="TextBox 34">
            <a:extLst>
              <a:ext uri="{FF2B5EF4-FFF2-40B4-BE49-F238E27FC236}">
                <a16:creationId xmlns:a16="http://schemas.microsoft.com/office/drawing/2014/main" id="{FE1E14BE-3527-4CE1-A913-55BE39B3834F}"/>
              </a:ext>
            </a:extLst>
          </p:cNvPr>
          <p:cNvSpPr txBox="1"/>
          <p:nvPr/>
        </p:nvSpPr>
        <p:spPr>
          <a:xfrm>
            <a:off x="7482762" y="2718036"/>
            <a:ext cx="5137085" cy="369332"/>
          </a:xfrm>
          <a:prstGeom prst="rect">
            <a:avLst/>
          </a:prstGeom>
          <a:noFill/>
        </p:spPr>
        <p:txBody>
          <a:bodyPr wrap="square" rtlCol="0">
            <a:spAutoFit/>
          </a:bodyPr>
          <a:lstStyle/>
          <a:p>
            <a:r>
              <a:rPr lang="en-IN" dirty="0">
                <a:solidFill>
                  <a:srgbClr val="FF0000"/>
                </a:solidFill>
              </a:rPr>
              <a:t> Decrement memory locations by displacement </a:t>
            </a:r>
          </a:p>
        </p:txBody>
      </p:sp>
    </p:spTree>
    <p:extLst>
      <p:ext uri="{BB962C8B-B14F-4D97-AF65-F5344CB8AC3E}">
        <p14:creationId xmlns:p14="http://schemas.microsoft.com/office/powerpoint/2010/main" val="3546774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1353800" cy="528493"/>
          </a:xfrm>
        </p:spPr>
        <p:txBody>
          <a:bodyPr>
            <a:normAutofit fontScale="90000"/>
          </a:bodyPr>
          <a:lstStyle/>
          <a:p>
            <a:r>
              <a:rPr lang="en-IN" sz="3600" u="sng" dirty="0"/>
              <a:t>5. Implied addressing mode  </a:t>
            </a:r>
            <a:r>
              <a:rPr lang="en-IN" sz="3600" dirty="0"/>
              <a:t>   </a:t>
            </a:r>
            <a:r>
              <a:rPr lang="en-IN" sz="3600" dirty="0">
                <a:solidFill>
                  <a:srgbClr val="FF0000"/>
                </a:solidFill>
              </a:rPr>
              <a:t>( </a:t>
            </a:r>
            <a:r>
              <a:rPr lang="en-US" sz="3600" dirty="0">
                <a:solidFill>
                  <a:srgbClr val="FF0000"/>
                </a:solidFill>
              </a:rPr>
              <a:t>Nothing is given in instruction</a:t>
            </a:r>
            <a:r>
              <a:rPr lang="en-IN" sz="3600" dirty="0">
                <a:solidFill>
                  <a:srgbClr val="FF0000"/>
                </a:solidFill>
              </a:rPr>
              <a:t>)</a:t>
            </a:r>
            <a:br>
              <a:rPr lang="en-IN" sz="3600" dirty="0">
                <a:solidFill>
                  <a:srgbClr val="FF0000"/>
                </a:solidFill>
              </a:rPr>
            </a:br>
            <a:endParaRPr lang="en-IN" sz="3600" dirty="0"/>
          </a:p>
        </p:txBody>
      </p:sp>
      <p:sp>
        <p:nvSpPr>
          <p:cNvPr id="3" name="Content Placeholder 2"/>
          <p:cNvSpPr>
            <a:spLocks noGrp="1"/>
          </p:cNvSpPr>
          <p:nvPr>
            <p:ph idx="1"/>
          </p:nvPr>
        </p:nvSpPr>
        <p:spPr>
          <a:xfrm>
            <a:off x="301336" y="893619"/>
            <a:ext cx="11052464" cy="529936"/>
          </a:xfrm>
        </p:spPr>
        <p:txBody>
          <a:bodyPr>
            <a:normAutofit/>
          </a:bodyPr>
          <a:lstStyle/>
          <a:p>
            <a:pPr marL="0" indent="0">
              <a:buNone/>
            </a:pPr>
            <a:r>
              <a:rPr lang="en-US" sz="2000" dirty="0"/>
              <a:t>In this mode, the operands are implied and are hence not specified in the instruction.</a:t>
            </a:r>
            <a:endParaRPr lang="en-IN" sz="2000" dirty="0"/>
          </a:p>
        </p:txBody>
      </p:sp>
      <p:sp>
        <p:nvSpPr>
          <p:cNvPr id="5" name="TextBox 4"/>
          <p:cNvSpPr txBox="1"/>
          <p:nvPr/>
        </p:nvSpPr>
        <p:spPr>
          <a:xfrm>
            <a:off x="391391" y="1668973"/>
            <a:ext cx="2133600" cy="461665"/>
          </a:xfrm>
          <a:prstGeom prst="rect">
            <a:avLst/>
          </a:prstGeom>
          <a:noFill/>
        </p:spPr>
        <p:txBody>
          <a:bodyPr wrap="square" rtlCol="0">
            <a:spAutoFit/>
          </a:bodyPr>
          <a:lstStyle/>
          <a:p>
            <a:r>
              <a:rPr lang="en-IN" sz="2400" u="sng" dirty="0">
                <a:solidFill>
                  <a:srgbClr val="FF0000"/>
                </a:solidFill>
              </a:rPr>
              <a:t>Example</a:t>
            </a:r>
            <a:r>
              <a:rPr lang="en-IN" sz="2400" dirty="0">
                <a:solidFill>
                  <a:srgbClr val="FF0000"/>
                </a:solidFill>
              </a:rPr>
              <a:t> :</a:t>
            </a:r>
            <a:endParaRPr lang="en-IN" sz="2400" u="sng" dirty="0">
              <a:solidFill>
                <a:srgbClr val="FF0000"/>
              </a:solidFill>
            </a:endParaRPr>
          </a:p>
        </p:txBody>
      </p:sp>
      <p:sp>
        <p:nvSpPr>
          <p:cNvPr id="6" name="Content Placeholder 2"/>
          <p:cNvSpPr txBox="1">
            <a:spLocks/>
          </p:cNvSpPr>
          <p:nvPr/>
        </p:nvSpPr>
        <p:spPr>
          <a:xfrm>
            <a:off x="1373330" y="2492724"/>
            <a:ext cx="1693719" cy="387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t>STC</a:t>
            </a:r>
          </a:p>
          <a:p>
            <a:pPr marL="0" indent="0">
              <a:buFont typeface="Arial" panose="020B0604020202020204" pitchFamily="34" charset="0"/>
              <a:buNone/>
            </a:pPr>
            <a:endParaRPr lang="en-IN" sz="2000" dirty="0"/>
          </a:p>
        </p:txBody>
      </p:sp>
      <p:sp>
        <p:nvSpPr>
          <p:cNvPr id="7" name="Content Placeholder 2"/>
          <p:cNvSpPr txBox="1">
            <a:spLocks/>
          </p:cNvSpPr>
          <p:nvPr/>
        </p:nvSpPr>
        <p:spPr>
          <a:xfrm>
            <a:off x="1354696" y="3080433"/>
            <a:ext cx="922771" cy="5992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t>DAA</a:t>
            </a:r>
          </a:p>
          <a:p>
            <a:pPr marL="0" indent="0">
              <a:buFont typeface="Arial" panose="020B0604020202020204" pitchFamily="34" charset="0"/>
              <a:buNone/>
            </a:pPr>
            <a:endParaRPr lang="en-IN" sz="2000" dirty="0"/>
          </a:p>
        </p:txBody>
      </p:sp>
      <p:cxnSp>
        <p:nvCxnSpPr>
          <p:cNvPr id="9" name="Straight Arrow Connector 8"/>
          <p:cNvCxnSpPr/>
          <p:nvPr/>
        </p:nvCxnSpPr>
        <p:spPr>
          <a:xfrm>
            <a:off x="2220189" y="2677390"/>
            <a:ext cx="9802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06041" y="2483748"/>
            <a:ext cx="3667991" cy="369332"/>
          </a:xfrm>
          <a:prstGeom prst="rect">
            <a:avLst/>
          </a:prstGeom>
          <a:noFill/>
        </p:spPr>
        <p:txBody>
          <a:bodyPr wrap="square" rtlCol="0">
            <a:spAutoFit/>
          </a:bodyPr>
          <a:lstStyle/>
          <a:p>
            <a:r>
              <a:rPr lang="en-IN" dirty="0"/>
              <a:t>Set carry flag</a:t>
            </a:r>
          </a:p>
        </p:txBody>
      </p:sp>
      <p:cxnSp>
        <p:nvCxnSpPr>
          <p:cNvPr id="11" name="Straight Arrow Connector 10"/>
          <p:cNvCxnSpPr/>
          <p:nvPr/>
        </p:nvCxnSpPr>
        <p:spPr>
          <a:xfrm>
            <a:off x="2220189" y="3287149"/>
            <a:ext cx="9802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306041" y="3071635"/>
            <a:ext cx="6078682" cy="369332"/>
          </a:xfrm>
          <a:prstGeom prst="rect">
            <a:avLst/>
          </a:prstGeom>
          <a:noFill/>
        </p:spPr>
        <p:txBody>
          <a:bodyPr wrap="square" rtlCol="0">
            <a:spAutoFit/>
          </a:bodyPr>
          <a:lstStyle/>
          <a:p>
            <a:r>
              <a:rPr lang="en-IN" dirty="0"/>
              <a:t>Decimal adjust after addition</a:t>
            </a:r>
          </a:p>
        </p:txBody>
      </p:sp>
      <p:sp>
        <p:nvSpPr>
          <p:cNvPr id="29" name="TextBox 28">
            <a:extLst>
              <a:ext uri="{FF2B5EF4-FFF2-40B4-BE49-F238E27FC236}">
                <a16:creationId xmlns:a16="http://schemas.microsoft.com/office/drawing/2014/main" id="{CEAC03A3-51A1-4698-98F9-B1CBF3425405}"/>
              </a:ext>
            </a:extLst>
          </p:cNvPr>
          <p:cNvSpPr txBox="1"/>
          <p:nvPr/>
        </p:nvSpPr>
        <p:spPr>
          <a:xfrm>
            <a:off x="6142528" y="1865806"/>
            <a:ext cx="4497022" cy="369332"/>
          </a:xfrm>
          <a:prstGeom prst="rect">
            <a:avLst/>
          </a:prstGeom>
          <a:noFill/>
        </p:spPr>
        <p:txBody>
          <a:bodyPr wrap="square" rtlCol="0">
            <a:spAutoFit/>
          </a:bodyPr>
          <a:lstStyle/>
          <a:p>
            <a:r>
              <a:rPr lang="en-IN" dirty="0">
                <a:solidFill>
                  <a:srgbClr val="FF0000"/>
                </a:solidFill>
              </a:rPr>
              <a:t>Operations are related with specific register</a:t>
            </a:r>
          </a:p>
        </p:txBody>
      </p:sp>
    </p:spTree>
    <p:extLst>
      <p:ext uri="{BB962C8B-B14F-4D97-AF65-F5344CB8AC3E}">
        <p14:creationId xmlns:p14="http://schemas.microsoft.com/office/powerpoint/2010/main" val="3012357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9154" y="437785"/>
            <a:ext cx="6670963" cy="400110"/>
          </a:xfrm>
          <a:prstGeom prst="rect">
            <a:avLst/>
          </a:prstGeom>
          <a:noFill/>
        </p:spPr>
        <p:txBody>
          <a:bodyPr wrap="square" rtlCol="0">
            <a:spAutoFit/>
          </a:bodyPr>
          <a:lstStyle/>
          <a:p>
            <a:pPr marL="342900" indent="-342900">
              <a:buAutoNum type="arabicPeriod"/>
            </a:pPr>
            <a:r>
              <a:rPr lang="en-IN" sz="2000" u="sng" dirty="0"/>
              <a:t>Immediate addressing mode  </a:t>
            </a:r>
            <a:r>
              <a:rPr lang="en-IN" sz="2000" dirty="0"/>
              <a:t>   </a:t>
            </a:r>
            <a:r>
              <a:rPr lang="en-IN" sz="2000" dirty="0">
                <a:solidFill>
                  <a:srgbClr val="FF0000"/>
                </a:solidFill>
              </a:rPr>
              <a:t>( Data  in Instruction)</a:t>
            </a:r>
          </a:p>
        </p:txBody>
      </p:sp>
      <p:sp>
        <p:nvSpPr>
          <p:cNvPr id="6" name="TextBox 5"/>
          <p:cNvSpPr txBox="1"/>
          <p:nvPr/>
        </p:nvSpPr>
        <p:spPr>
          <a:xfrm>
            <a:off x="509154" y="1424829"/>
            <a:ext cx="6670963" cy="400110"/>
          </a:xfrm>
          <a:prstGeom prst="rect">
            <a:avLst/>
          </a:prstGeom>
          <a:noFill/>
        </p:spPr>
        <p:txBody>
          <a:bodyPr wrap="square" rtlCol="0">
            <a:spAutoFit/>
          </a:bodyPr>
          <a:lstStyle/>
          <a:p>
            <a:r>
              <a:rPr lang="en-IN" sz="2000" dirty="0"/>
              <a:t>2.   </a:t>
            </a:r>
            <a:r>
              <a:rPr lang="en-IN" sz="2000" u="sng" dirty="0"/>
              <a:t>Register addressing mode  </a:t>
            </a:r>
            <a:r>
              <a:rPr lang="en-IN" sz="2000" dirty="0"/>
              <a:t>        </a:t>
            </a:r>
            <a:r>
              <a:rPr lang="en-IN" sz="2000" dirty="0">
                <a:solidFill>
                  <a:srgbClr val="FF0000"/>
                </a:solidFill>
              </a:rPr>
              <a:t>( Data  in register)</a:t>
            </a:r>
          </a:p>
        </p:txBody>
      </p:sp>
      <p:sp>
        <p:nvSpPr>
          <p:cNvPr id="7" name="TextBox 6"/>
          <p:cNvSpPr txBox="1"/>
          <p:nvPr/>
        </p:nvSpPr>
        <p:spPr>
          <a:xfrm>
            <a:off x="509155" y="2521617"/>
            <a:ext cx="7795570" cy="400110"/>
          </a:xfrm>
          <a:prstGeom prst="rect">
            <a:avLst/>
          </a:prstGeom>
          <a:noFill/>
        </p:spPr>
        <p:txBody>
          <a:bodyPr wrap="square" rtlCol="0">
            <a:spAutoFit/>
          </a:bodyPr>
          <a:lstStyle/>
          <a:p>
            <a:r>
              <a:rPr lang="en-IN" sz="2000" dirty="0"/>
              <a:t>3.   </a:t>
            </a:r>
            <a:r>
              <a:rPr lang="en-IN" sz="2000" u="sng" dirty="0"/>
              <a:t>Direct  addressing  mode  </a:t>
            </a:r>
            <a:r>
              <a:rPr lang="en-IN" sz="2000" dirty="0"/>
              <a:t>       </a:t>
            </a:r>
            <a:r>
              <a:rPr lang="en-IN" sz="2000" dirty="0">
                <a:solidFill>
                  <a:srgbClr val="FF0000"/>
                </a:solidFill>
              </a:rPr>
              <a:t>( Address  in Instruction)</a:t>
            </a:r>
          </a:p>
        </p:txBody>
      </p:sp>
      <p:sp>
        <p:nvSpPr>
          <p:cNvPr id="8" name="TextBox 7"/>
          <p:cNvSpPr txBox="1"/>
          <p:nvPr/>
        </p:nvSpPr>
        <p:spPr>
          <a:xfrm>
            <a:off x="509155" y="3618405"/>
            <a:ext cx="6338454" cy="400110"/>
          </a:xfrm>
          <a:prstGeom prst="rect">
            <a:avLst/>
          </a:prstGeom>
          <a:noFill/>
        </p:spPr>
        <p:txBody>
          <a:bodyPr wrap="square" rtlCol="0">
            <a:spAutoFit/>
          </a:bodyPr>
          <a:lstStyle/>
          <a:p>
            <a:r>
              <a:rPr lang="en-IN" sz="2000" dirty="0"/>
              <a:t>4.   </a:t>
            </a:r>
            <a:r>
              <a:rPr lang="en-IN" sz="2000" u="sng" dirty="0"/>
              <a:t>Indirect  addressing  mode  </a:t>
            </a:r>
            <a:r>
              <a:rPr lang="en-IN" sz="2000" dirty="0"/>
              <a:t>      </a:t>
            </a:r>
            <a:r>
              <a:rPr lang="en-IN" sz="2000" dirty="0">
                <a:solidFill>
                  <a:srgbClr val="FF0000"/>
                </a:solidFill>
              </a:rPr>
              <a:t>( Address  in Register)</a:t>
            </a:r>
          </a:p>
        </p:txBody>
      </p:sp>
      <p:sp>
        <p:nvSpPr>
          <p:cNvPr id="9" name="TextBox 8"/>
          <p:cNvSpPr txBox="1"/>
          <p:nvPr/>
        </p:nvSpPr>
        <p:spPr>
          <a:xfrm>
            <a:off x="509155" y="4853830"/>
            <a:ext cx="7730836" cy="400110"/>
          </a:xfrm>
          <a:prstGeom prst="rect">
            <a:avLst/>
          </a:prstGeom>
          <a:noFill/>
        </p:spPr>
        <p:txBody>
          <a:bodyPr wrap="square" rtlCol="0">
            <a:spAutoFit/>
          </a:bodyPr>
          <a:lstStyle/>
          <a:p>
            <a:r>
              <a:rPr lang="en-IN" sz="2000" dirty="0"/>
              <a:t>5.   </a:t>
            </a:r>
            <a:r>
              <a:rPr lang="en-IN" sz="2000" u="sng" dirty="0"/>
              <a:t>Implied  addressing  mode  </a:t>
            </a:r>
            <a:r>
              <a:rPr lang="en-IN" sz="2000" dirty="0"/>
              <a:t>      </a:t>
            </a:r>
            <a:r>
              <a:rPr lang="en-IN" sz="2000" dirty="0">
                <a:solidFill>
                  <a:srgbClr val="FF0000"/>
                </a:solidFill>
              </a:rPr>
              <a:t>( Nothing is given in instruction)</a:t>
            </a:r>
          </a:p>
        </p:txBody>
      </p:sp>
    </p:spTree>
    <p:extLst>
      <p:ext uri="{BB962C8B-B14F-4D97-AF65-F5344CB8AC3E}">
        <p14:creationId xmlns:p14="http://schemas.microsoft.com/office/powerpoint/2010/main" val="2098519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1353800" cy="528493"/>
          </a:xfrm>
        </p:spPr>
        <p:txBody>
          <a:bodyPr>
            <a:normAutofit fontScale="90000"/>
          </a:bodyPr>
          <a:lstStyle/>
          <a:p>
            <a:r>
              <a:rPr lang="en-IN" sz="3600" u="sng" dirty="0"/>
              <a:t>1. Immediate addressing mode  </a:t>
            </a:r>
            <a:r>
              <a:rPr lang="en-IN" sz="3600" dirty="0"/>
              <a:t>   </a:t>
            </a:r>
            <a:r>
              <a:rPr lang="en-IN" sz="3600" dirty="0">
                <a:solidFill>
                  <a:srgbClr val="FF0000"/>
                </a:solidFill>
              </a:rPr>
              <a:t>( Data  in Instruction)</a:t>
            </a:r>
            <a:br>
              <a:rPr lang="en-IN" sz="3600" dirty="0">
                <a:solidFill>
                  <a:srgbClr val="FF0000"/>
                </a:solidFill>
              </a:rPr>
            </a:br>
            <a:endParaRPr lang="en-IN" sz="3600" dirty="0"/>
          </a:p>
        </p:txBody>
      </p:sp>
      <p:sp>
        <p:nvSpPr>
          <p:cNvPr id="3" name="Content Placeholder 2"/>
          <p:cNvSpPr>
            <a:spLocks noGrp="1"/>
          </p:cNvSpPr>
          <p:nvPr>
            <p:ph idx="1"/>
          </p:nvPr>
        </p:nvSpPr>
        <p:spPr>
          <a:xfrm>
            <a:off x="301336" y="893619"/>
            <a:ext cx="11052464" cy="529936"/>
          </a:xfrm>
        </p:spPr>
        <p:txBody>
          <a:bodyPr>
            <a:normAutofit/>
          </a:bodyPr>
          <a:lstStyle/>
          <a:p>
            <a:pPr marL="0" indent="0">
              <a:buNone/>
            </a:pPr>
            <a:r>
              <a:rPr lang="en-IN" sz="2000" dirty="0"/>
              <a:t>In immediate addressing mode the data to be used is immediately given in the instruction.</a:t>
            </a:r>
          </a:p>
          <a:p>
            <a:pPr marL="0" indent="0">
              <a:buNone/>
            </a:pPr>
            <a:endParaRPr lang="en-IN" sz="2000" dirty="0"/>
          </a:p>
        </p:txBody>
      </p:sp>
      <p:sp>
        <p:nvSpPr>
          <p:cNvPr id="5" name="TextBox 4"/>
          <p:cNvSpPr txBox="1"/>
          <p:nvPr/>
        </p:nvSpPr>
        <p:spPr>
          <a:xfrm>
            <a:off x="391391" y="1668973"/>
            <a:ext cx="2133600" cy="461665"/>
          </a:xfrm>
          <a:prstGeom prst="rect">
            <a:avLst/>
          </a:prstGeom>
          <a:noFill/>
        </p:spPr>
        <p:txBody>
          <a:bodyPr wrap="square" rtlCol="0">
            <a:spAutoFit/>
          </a:bodyPr>
          <a:lstStyle/>
          <a:p>
            <a:r>
              <a:rPr lang="en-IN" sz="2400" u="sng" dirty="0">
                <a:solidFill>
                  <a:srgbClr val="FF0000"/>
                </a:solidFill>
              </a:rPr>
              <a:t>Example</a:t>
            </a:r>
            <a:r>
              <a:rPr lang="en-IN" sz="2400" dirty="0">
                <a:solidFill>
                  <a:srgbClr val="FF0000"/>
                </a:solidFill>
              </a:rPr>
              <a:t> :</a:t>
            </a:r>
            <a:endParaRPr lang="en-IN" sz="2400" u="sng" dirty="0">
              <a:solidFill>
                <a:srgbClr val="FF0000"/>
              </a:solidFill>
            </a:endParaRPr>
          </a:p>
        </p:txBody>
      </p:sp>
      <p:sp>
        <p:nvSpPr>
          <p:cNvPr id="6" name="Content Placeholder 2"/>
          <p:cNvSpPr txBox="1">
            <a:spLocks/>
          </p:cNvSpPr>
          <p:nvPr/>
        </p:nvSpPr>
        <p:spPr>
          <a:xfrm>
            <a:off x="1373330" y="2492724"/>
            <a:ext cx="1693719" cy="387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t>MOV  CL, 02 H</a:t>
            </a:r>
          </a:p>
          <a:p>
            <a:pPr marL="0" indent="0">
              <a:buFont typeface="Arial" panose="020B0604020202020204" pitchFamily="34" charset="0"/>
              <a:buNone/>
            </a:pPr>
            <a:endParaRPr lang="en-IN" sz="2000" dirty="0"/>
          </a:p>
        </p:txBody>
      </p:sp>
      <p:sp>
        <p:nvSpPr>
          <p:cNvPr id="7" name="Content Placeholder 2"/>
          <p:cNvSpPr txBox="1">
            <a:spLocks/>
          </p:cNvSpPr>
          <p:nvPr/>
        </p:nvSpPr>
        <p:spPr>
          <a:xfrm>
            <a:off x="1373330" y="3384473"/>
            <a:ext cx="2008911" cy="5992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t>MOV  CX, 2005 H</a:t>
            </a:r>
          </a:p>
          <a:p>
            <a:pPr marL="0" indent="0">
              <a:buFont typeface="Arial" panose="020B0604020202020204" pitchFamily="34" charset="0"/>
              <a:buNone/>
            </a:pPr>
            <a:endParaRPr lang="en-IN" sz="2000" dirty="0"/>
          </a:p>
        </p:txBody>
      </p:sp>
      <p:cxnSp>
        <p:nvCxnSpPr>
          <p:cNvPr id="9" name="Straight Arrow Connector 8"/>
          <p:cNvCxnSpPr/>
          <p:nvPr/>
        </p:nvCxnSpPr>
        <p:spPr>
          <a:xfrm>
            <a:off x="3382241" y="2653144"/>
            <a:ext cx="9802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51218" y="2492724"/>
            <a:ext cx="3667991" cy="369332"/>
          </a:xfrm>
          <a:prstGeom prst="rect">
            <a:avLst/>
          </a:prstGeom>
          <a:noFill/>
        </p:spPr>
        <p:txBody>
          <a:bodyPr wrap="square" rtlCol="0">
            <a:spAutoFit/>
          </a:bodyPr>
          <a:lstStyle/>
          <a:p>
            <a:r>
              <a:rPr lang="en-IN" dirty="0"/>
              <a:t>02 (</a:t>
            </a:r>
            <a:r>
              <a:rPr lang="en-IN" dirty="0">
                <a:solidFill>
                  <a:schemeClr val="accent2">
                    <a:lumMod val="50000"/>
                  </a:schemeClr>
                </a:solidFill>
              </a:rPr>
              <a:t>8 bit data</a:t>
            </a:r>
            <a:r>
              <a:rPr lang="en-IN" dirty="0"/>
              <a:t>) is transfer into reg. CL</a:t>
            </a:r>
          </a:p>
        </p:txBody>
      </p:sp>
      <p:cxnSp>
        <p:nvCxnSpPr>
          <p:cNvPr id="11" name="Straight Arrow Connector 10"/>
          <p:cNvCxnSpPr/>
          <p:nvPr/>
        </p:nvCxnSpPr>
        <p:spPr>
          <a:xfrm>
            <a:off x="3382241" y="3558884"/>
            <a:ext cx="9802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551218" y="3314745"/>
            <a:ext cx="6078682" cy="369332"/>
          </a:xfrm>
          <a:prstGeom prst="rect">
            <a:avLst/>
          </a:prstGeom>
          <a:noFill/>
        </p:spPr>
        <p:txBody>
          <a:bodyPr wrap="square" rtlCol="0">
            <a:spAutoFit/>
          </a:bodyPr>
          <a:lstStyle/>
          <a:p>
            <a:r>
              <a:rPr lang="en-IN" dirty="0"/>
              <a:t>2005 (</a:t>
            </a:r>
            <a:r>
              <a:rPr lang="en-IN" dirty="0">
                <a:solidFill>
                  <a:schemeClr val="accent2">
                    <a:lumMod val="50000"/>
                  </a:schemeClr>
                </a:solidFill>
              </a:rPr>
              <a:t>16 bit data</a:t>
            </a:r>
            <a:r>
              <a:rPr lang="en-IN" dirty="0"/>
              <a:t>) is transfer into reg. CX in following manner :</a:t>
            </a:r>
          </a:p>
        </p:txBody>
      </p:sp>
      <p:sp>
        <p:nvSpPr>
          <p:cNvPr id="13" name="TextBox 12"/>
          <p:cNvSpPr txBox="1"/>
          <p:nvPr/>
        </p:nvSpPr>
        <p:spPr>
          <a:xfrm>
            <a:off x="6553200" y="3808278"/>
            <a:ext cx="616527" cy="461665"/>
          </a:xfrm>
          <a:prstGeom prst="rect">
            <a:avLst/>
          </a:prstGeom>
          <a:noFill/>
        </p:spPr>
        <p:txBody>
          <a:bodyPr wrap="square" rtlCol="0">
            <a:spAutoFit/>
          </a:bodyPr>
          <a:lstStyle/>
          <a:p>
            <a:r>
              <a:rPr lang="en-IN" sz="2400" dirty="0">
                <a:solidFill>
                  <a:srgbClr val="FF0000"/>
                </a:solidFill>
              </a:rPr>
              <a:t>CX</a:t>
            </a:r>
          </a:p>
        </p:txBody>
      </p:sp>
      <p:sp>
        <p:nvSpPr>
          <p:cNvPr id="14" name="TextBox 13"/>
          <p:cNvSpPr txBox="1"/>
          <p:nvPr/>
        </p:nvSpPr>
        <p:spPr>
          <a:xfrm>
            <a:off x="7510895" y="4792624"/>
            <a:ext cx="616527" cy="461665"/>
          </a:xfrm>
          <a:prstGeom prst="rect">
            <a:avLst/>
          </a:prstGeom>
          <a:noFill/>
        </p:spPr>
        <p:txBody>
          <a:bodyPr wrap="square" rtlCol="0">
            <a:spAutoFit/>
          </a:bodyPr>
          <a:lstStyle/>
          <a:p>
            <a:r>
              <a:rPr lang="en-IN" sz="2400" dirty="0">
                <a:solidFill>
                  <a:srgbClr val="FF0000"/>
                </a:solidFill>
              </a:rPr>
              <a:t>CL</a:t>
            </a:r>
          </a:p>
        </p:txBody>
      </p:sp>
      <p:sp>
        <p:nvSpPr>
          <p:cNvPr id="15" name="TextBox 14"/>
          <p:cNvSpPr txBox="1"/>
          <p:nvPr/>
        </p:nvSpPr>
        <p:spPr>
          <a:xfrm>
            <a:off x="5519304" y="4792624"/>
            <a:ext cx="616527" cy="461665"/>
          </a:xfrm>
          <a:prstGeom prst="rect">
            <a:avLst/>
          </a:prstGeom>
          <a:noFill/>
        </p:spPr>
        <p:txBody>
          <a:bodyPr wrap="square" rtlCol="0">
            <a:spAutoFit/>
          </a:bodyPr>
          <a:lstStyle/>
          <a:p>
            <a:r>
              <a:rPr lang="en-IN" sz="2400" dirty="0">
                <a:solidFill>
                  <a:srgbClr val="FF0000"/>
                </a:solidFill>
              </a:rPr>
              <a:t>CH</a:t>
            </a:r>
          </a:p>
        </p:txBody>
      </p:sp>
      <p:cxnSp>
        <p:nvCxnSpPr>
          <p:cNvPr id="16" name="Straight Arrow Connector 15"/>
          <p:cNvCxnSpPr/>
          <p:nvPr/>
        </p:nvCxnSpPr>
        <p:spPr>
          <a:xfrm flipH="1">
            <a:off x="6091669" y="4278824"/>
            <a:ext cx="587088" cy="513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974032" y="4298513"/>
            <a:ext cx="616527" cy="4941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5811979" y="5254289"/>
            <a:ext cx="15588" cy="4087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7730833" y="5295851"/>
            <a:ext cx="15588" cy="4087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685923" y="4151004"/>
            <a:ext cx="808761" cy="461665"/>
          </a:xfrm>
          <a:prstGeom prst="rect">
            <a:avLst/>
          </a:prstGeom>
          <a:noFill/>
        </p:spPr>
        <p:txBody>
          <a:bodyPr wrap="square" rtlCol="0">
            <a:spAutoFit/>
          </a:bodyPr>
          <a:lstStyle/>
          <a:p>
            <a:r>
              <a:rPr lang="en-IN" sz="2400" dirty="0">
                <a:solidFill>
                  <a:srgbClr val="FF0000"/>
                </a:solidFill>
              </a:rPr>
              <a:t>20 </a:t>
            </a:r>
          </a:p>
        </p:txBody>
      </p:sp>
      <p:sp>
        <p:nvSpPr>
          <p:cNvPr id="28" name="TextBox 27"/>
          <p:cNvSpPr txBox="1"/>
          <p:nvPr/>
        </p:nvSpPr>
        <p:spPr>
          <a:xfrm>
            <a:off x="2015711" y="4151003"/>
            <a:ext cx="808761" cy="461665"/>
          </a:xfrm>
          <a:prstGeom prst="rect">
            <a:avLst/>
          </a:prstGeom>
          <a:noFill/>
        </p:spPr>
        <p:txBody>
          <a:bodyPr wrap="square" rtlCol="0">
            <a:spAutoFit/>
          </a:bodyPr>
          <a:lstStyle/>
          <a:p>
            <a:r>
              <a:rPr lang="en-IN" sz="2400" dirty="0">
                <a:solidFill>
                  <a:srgbClr val="FF0000"/>
                </a:solidFill>
              </a:rPr>
              <a:t>05 </a:t>
            </a:r>
          </a:p>
        </p:txBody>
      </p:sp>
      <p:sp>
        <p:nvSpPr>
          <p:cNvPr id="20" name="TextBox 19">
            <a:extLst>
              <a:ext uri="{FF2B5EF4-FFF2-40B4-BE49-F238E27FC236}">
                <a16:creationId xmlns:a16="http://schemas.microsoft.com/office/drawing/2014/main" id="{26A41F41-9B34-44CD-A4AB-63B9C2D24A9E}"/>
              </a:ext>
            </a:extLst>
          </p:cNvPr>
          <p:cNvSpPr txBox="1"/>
          <p:nvPr/>
        </p:nvSpPr>
        <p:spPr>
          <a:xfrm>
            <a:off x="183577" y="5236342"/>
            <a:ext cx="1542927" cy="646331"/>
          </a:xfrm>
          <a:prstGeom prst="rect">
            <a:avLst/>
          </a:prstGeom>
          <a:noFill/>
        </p:spPr>
        <p:txBody>
          <a:bodyPr wrap="square" rtlCol="0">
            <a:spAutoFit/>
          </a:bodyPr>
          <a:lstStyle/>
          <a:p>
            <a:pPr algn="ctr"/>
            <a:r>
              <a:rPr lang="en-IN" b="1" dirty="0"/>
              <a:t>Higher Byte </a:t>
            </a:r>
            <a:r>
              <a:rPr lang="en-IN" b="1" dirty="0">
                <a:solidFill>
                  <a:srgbClr val="FF0000"/>
                </a:solidFill>
              </a:rPr>
              <a:t>(HB)</a:t>
            </a:r>
          </a:p>
        </p:txBody>
      </p:sp>
      <p:cxnSp>
        <p:nvCxnSpPr>
          <p:cNvPr id="22" name="Straight Arrow Connector 21">
            <a:extLst>
              <a:ext uri="{FF2B5EF4-FFF2-40B4-BE49-F238E27FC236}">
                <a16:creationId xmlns:a16="http://schemas.microsoft.com/office/drawing/2014/main" id="{232FEA4E-0294-44D5-91A9-4482CC919B7F}"/>
              </a:ext>
            </a:extLst>
          </p:cNvPr>
          <p:cNvCxnSpPr>
            <a:cxnSpLocks/>
          </p:cNvCxnSpPr>
          <p:nvPr/>
        </p:nvCxnSpPr>
        <p:spPr>
          <a:xfrm flipH="1">
            <a:off x="1373330" y="4630516"/>
            <a:ext cx="616527" cy="623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F1006BA-D11B-4853-A036-ED1934E154EB}"/>
              </a:ext>
            </a:extLst>
          </p:cNvPr>
          <p:cNvCxnSpPr>
            <a:cxnSpLocks/>
          </p:cNvCxnSpPr>
          <p:nvPr/>
        </p:nvCxnSpPr>
        <p:spPr>
          <a:xfrm>
            <a:off x="2296101" y="4612569"/>
            <a:ext cx="509502" cy="6237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DC04773-F38E-4BFC-B3FC-AD3B67002F18}"/>
              </a:ext>
            </a:extLst>
          </p:cNvPr>
          <p:cNvSpPr txBox="1"/>
          <p:nvPr/>
        </p:nvSpPr>
        <p:spPr>
          <a:xfrm>
            <a:off x="2090303" y="5215763"/>
            <a:ext cx="1542927" cy="646331"/>
          </a:xfrm>
          <a:prstGeom prst="rect">
            <a:avLst/>
          </a:prstGeom>
          <a:noFill/>
        </p:spPr>
        <p:txBody>
          <a:bodyPr wrap="square" rtlCol="0">
            <a:spAutoFit/>
          </a:bodyPr>
          <a:lstStyle/>
          <a:p>
            <a:pPr algn="ctr"/>
            <a:r>
              <a:rPr lang="en-IN" b="1" dirty="0"/>
              <a:t>Lower Byte </a:t>
            </a:r>
            <a:r>
              <a:rPr lang="en-IN" b="1" dirty="0">
                <a:solidFill>
                  <a:srgbClr val="FF0000"/>
                </a:solidFill>
              </a:rPr>
              <a:t>(LB)</a:t>
            </a:r>
          </a:p>
        </p:txBody>
      </p:sp>
      <p:sp>
        <p:nvSpPr>
          <p:cNvPr id="30" name="TextBox 29">
            <a:extLst>
              <a:ext uri="{FF2B5EF4-FFF2-40B4-BE49-F238E27FC236}">
                <a16:creationId xmlns:a16="http://schemas.microsoft.com/office/drawing/2014/main" id="{497D0609-4412-4C56-8D37-5133B0729CB1}"/>
              </a:ext>
            </a:extLst>
          </p:cNvPr>
          <p:cNvSpPr txBox="1"/>
          <p:nvPr/>
        </p:nvSpPr>
        <p:spPr>
          <a:xfrm>
            <a:off x="1690043" y="4150904"/>
            <a:ext cx="530230" cy="461665"/>
          </a:xfrm>
          <a:prstGeom prst="rect">
            <a:avLst/>
          </a:prstGeom>
          <a:noFill/>
        </p:spPr>
        <p:txBody>
          <a:bodyPr wrap="square" rtlCol="0">
            <a:spAutoFit/>
          </a:bodyPr>
          <a:lstStyle/>
          <a:p>
            <a:r>
              <a:rPr lang="en-IN" sz="2400" dirty="0">
                <a:solidFill>
                  <a:srgbClr val="FF0000"/>
                </a:solidFill>
              </a:rPr>
              <a:t>20 </a:t>
            </a:r>
          </a:p>
        </p:txBody>
      </p:sp>
      <p:sp>
        <p:nvSpPr>
          <p:cNvPr id="33" name="TextBox 32">
            <a:extLst>
              <a:ext uri="{FF2B5EF4-FFF2-40B4-BE49-F238E27FC236}">
                <a16:creationId xmlns:a16="http://schemas.microsoft.com/office/drawing/2014/main" id="{6F231428-FCB9-4AE8-BB6B-FC1609D23ABF}"/>
              </a:ext>
            </a:extLst>
          </p:cNvPr>
          <p:cNvSpPr txBox="1"/>
          <p:nvPr/>
        </p:nvSpPr>
        <p:spPr>
          <a:xfrm>
            <a:off x="2027256" y="4150854"/>
            <a:ext cx="530230" cy="461665"/>
          </a:xfrm>
          <a:prstGeom prst="rect">
            <a:avLst/>
          </a:prstGeom>
          <a:noFill/>
        </p:spPr>
        <p:txBody>
          <a:bodyPr wrap="square" rtlCol="0">
            <a:spAutoFit/>
          </a:bodyPr>
          <a:lstStyle/>
          <a:p>
            <a:r>
              <a:rPr lang="en-IN" sz="2400" dirty="0">
                <a:solidFill>
                  <a:srgbClr val="FF0000"/>
                </a:solidFill>
              </a:rPr>
              <a:t>05 </a:t>
            </a:r>
          </a:p>
        </p:txBody>
      </p:sp>
    </p:spTree>
    <p:extLst>
      <p:ext uri="{BB962C8B-B14F-4D97-AF65-F5344CB8AC3E}">
        <p14:creationId xmlns:p14="http://schemas.microsoft.com/office/powerpoint/2010/main" val="389102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4.16667E-6 1.11111E-6 L 0.31797 0.24375 " pathEditMode="relative" rAng="0" ptsTypes="AA">
                                      <p:cBhvr>
                                        <p:cTn id="22" dur="2000" fill="hold"/>
                                        <p:tgtEl>
                                          <p:spTgt spid="27"/>
                                        </p:tgtEl>
                                        <p:attrNameLst>
                                          <p:attrName>ppt_x</p:attrName>
                                          <p:attrName>ppt_y</p:attrName>
                                        </p:attrNameLst>
                                      </p:cBhvr>
                                      <p:rCtr x="15898" y="12176"/>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2.5E-6 1.11111E-6 L 0.44713 0.24676 " pathEditMode="relative" rAng="0" ptsTypes="AA">
                                      <p:cBhvr>
                                        <p:cTn id="26" dur="2000" fill="hold"/>
                                        <p:tgtEl>
                                          <p:spTgt spid="28"/>
                                        </p:tgtEl>
                                        <p:attrNameLst>
                                          <p:attrName>ppt_x</p:attrName>
                                          <p:attrName>ppt_y</p:attrName>
                                        </p:attrNameLst>
                                      </p:cBhvr>
                                      <p:rCtr x="22357" y="123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0"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84867"/>
            <a:ext cx="11353800" cy="528493"/>
          </a:xfrm>
        </p:spPr>
        <p:txBody>
          <a:bodyPr>
            <a:normAutofit fontScale="90000"/>
          </a:bodyPr>
          <a:lstStyle/>
          <a:p>
            <a:r>
              <a:rPr lang="en-IN" sz="3600" u="sng" dirty="0"/>
              <a:t>2.  Register addressing mode  </a:t>
            </a:r>
            <a:r>
              <a:rPr lang="en-IN" sz="3600" dirty="0"/>
              <a:t>        </a:t>
            </a:r>
            <a:r>
              <a:rPr lang="en-IN" sz="3600" dirty="0">
                <a:solidFill>
                  <a:srgbClr val="FF0000"/>
                </a:solidFill>
              </a:rPr>
              <a:t>( Data  in register)</a:t>
            </a:r>
            <a:br>
              <a:rPr lang="en-IN" sz="3600" dirty="0">
                <a:solidFill>
                  <a:srgbClr val="FF0000"/>
                </a:solidFill>
              </a:rPr>
            </a:br>
            <a:br>
              <a:rPr lang="en-IN" sz="3600" dirty="0">
                <a:solidFill>
                  <a:srgbClr val="FF0000"/>
                </a:solidFill>
              </a:rPr>
            </a:br>
            <a:endParaRPr lang="en-IN" sz="3600" dirty="0"/>
          </a:p>
        </p:txBody>
      </p:sp>
      <p:sp>
        <p:nvSpPr>
          <p:cNvPr id="6" name="Content Placeholder 2"/>
          <p:cNvSpPr>
            <a:spLocks noGrp="1"/>
          </p:cNvSpPr>
          <p:nvPr>
            <p:ph idx="1"/>
          </p:nvPr>
        </p:nvSpPr>
        <p:spPr>
          <a:xfrm>
            <a:off x="301336" y="749113"/>
            <a:ext cx="11052464" cy="529936"/>
          </a:xfrm>
        </p:spPr>
        <p:txBody>
          <a:bodyPr>
            <a:normAutofit/>
          </a:bodyPr>
          <a:lstStyle/>
          <a:p>
            <a:pPr marL="0" indent="0">
              <a:buNone/>
            </a:pPr>
            <a:r>
              <a:rPr lang="en-IN" sz="2000" dirty="0"/>
              <a:t>In register addressing mode data to be operand is in general purpose register</a:t>
            </a:r>
          </a:p>
          <a:p>
            <a:pPr marL="0" indent="0">
              <a:buNone/>
            </a:pPr>
            <a:endParaRPr lang="en-IN" sz="2000" dirty="0"/>
          </a:p>
        </p:txBody>
      </p:sp>
      <p:sp>
        <p:nvSpPr>
          <p:cNvPr id="7" name="TextBox 6"/>
          <p:cNvSpPr txBox="1"/>
          <p:nvPr/>
        </p:nvSpPr>
        <p:spPr>
          <a:xfrm>
            <a:off x="391391" y="1668973"/>
            <a:ext cx="2133600" cy="461665"/>
          </a:xfrm>
          <a:prstGeom prst="rect">
            <a:avLst/>
          </a:prstGeom>
          <a:noFill/>
        </p:spPr>
        <p:txBody>
          <a:bodyPr wrap="square" rtlCol="0">
            <a:spAutoFit/>
          </a:bodyPr>
          <a:lstStyle/>
          <a:p>
            <a:r>
              <a:rPr lang="en-IN" sz="2400" u="sng" dirty="0">
                <a:solidFill>
                  <a:srgbClr val="FF0000"/>
                </a:solidFill>
              </a:rPr>
              <a:t>Example</a:t>
            </a:r>
            <a:r>
              <a:rPr lang="en-IN" sz="2400" dirty="0">
                <a:solidFill>
                  <a:srgbClr val="FF0000"/>
                </a:solidFill>
              </a:rPr>
              <a:t> :</a:t>
            </a:r>
            <a:endParaRPr lang="en-IN" sz="2400" u="sng" dirty="0">
              <a:solidFill>
                <a:srgbClr val="FF0000"/>
              </a:solidFill>
            </a:endParaRPr>
          </a:p>
        </p:txBody>
      </p:sp>
      <p:sp>
        <p:nvSpPr>
          <p:cNvPr id="8" name="Content Placeholder 2"/>
          <p:cNvSpPr txBox="1">
            <a:spLocks/>
          </p:cNvSpPr>
          <p:nvPr/>
        </p:nvSpPr>
        <p:spPr>
          <a:xfrm>
            <a:off x="1373330" y="2492724"/>
            <a:ext cx="1693719" cy="387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t>MOV  CL, BL</a:t>
            </a:r>
          </a:p>
          <a:p>
            <a:pPr marL="0" indent="0">
              <a:buFont typeface="Arial" panose="020B0604020202020204" pitchFamily="34" charset="0"/>
              <a:buNone/>
            </a:pPr>
            <a:endParaRPr lang="en-IN" sz="2000" dirty="0"/>
          </a:p>
        </p:txBody>
      </p:sp>
      <p:sp>
        <p:nvSpPr>
          <p:cNvPr id="9" name="Content Placeholder 2"/>
          <p:cNvSpPr txBox="1">
            <a:spLocks/>
          </p:cNvSpPr>
          <p:nvPr/>
        </p:nvSpPr>
        <p:spPr>
          <a:xfrm>
            <a:off x="1373330" y="3384473"/>
            <a:ext cx="2008911" cy="5992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t>MOV  CX, BX</a:t>
            </a:r>
          </a:p>
          <a:p>
            <a:pPr marL="0" indent="0">
              <a:buFont typeface="Arial" panose="020B0604020202020204" pitchFamily="34" charset="0"/>
              <a:buNone/>
            </a:pPr>
            <a:endParaRPr lang="en-IN" sz="2000" dirty="0"/>
          </a:p>
        </p:txBody>
      </p:sp>
      <p:cxnSp>
        <p:nvCxnSpPr>
          <p:cNvPr id="10" name="Straight Arrow Connector 9"/>
          <p:cNvCxnSpPr/>
          <p:nvPr/>
        </p:nvCxnSpPr>
        <p:spPr>
          <a:xfrm>
            <a:off x="3067049" y="2653144"/>
            <a:ext cx="9802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236026" y="2492724"/>
            <a:ext cx="5550231" cy="369332"/>
          </a:xfrm>
          <a:prstGeom prst="rect">
            <a:avLst/>
          </a:prstGeom>
          <a:noFill/>
        </p:spPr>
        <p:txBody>
          <a:bodyPr wrap="square" rtlCol="0">
            <a:spAutoFit/>
          </a:bodyPr>
          <a:lstStyle/>
          <a:p>
            <a:r>
              <a:rPr lang="en-IN" dirty="0"/>
              <a:t>Content (</a:t>
            </a:r>
            <a:r>
              <a:rPr lang="en-IN" dirty="0">
                <a:solidFill>
                  <a:schemeClr val="accent2">
                    <a:lumMod val="50000"/>
                  </a:schemeClr>
                </a:solidFill>
              </a:rPr>
              <a:t>8 bit data</a:t>
            </a:r>
            <a:r>
              <a:rPr lang="en-IN" dirty="0"/>
              <a:t>) of reg. BL is transferred into reg. CL</a:t>
            </a:r>
          </a:p>
        </p:txBody>
      </p:sp>
      <p:sp>
        <p:nvSpPr>
          <p:cNvPr id="12" name="TextBox 11"/>
          <p:cNvSpPr txBox="1"/>
          <p:nvPr/>
        </p:nvSpPr>
        <p:spPr>
          <a:xfrm>
            <a:off x="4236025" y="3384473"/>
            <a:ext cx="5550231" cy="369332"/>
          </a:xfrm>
          <a:prstGeom prst="rect">
            <a:avLst/>
          </a:prstGeom>
          <a:noFill/>
        </p:spPr>
        <p:txBody>
          <a:bodyPr wrap="square" rtlCol="0">
            <a:spAutoFit/>
          </a:bodyPr>
          <a:lstStyle/>
          <a:p>
            <a:r>
              <a:rPr lang="en-IN" dirty="0"/>
              <a:t>Content (</a:t>
            </a:r>
            <a:r>
              <a:rPr lang="en-IN" dirty="0">
                <a:solidFill>
                  <a:schemeClr val="accent2">
                    <a:lumMod val="50000"/>
                  </a:schemeClr>
                </a:solidFill>
              </a:rPr>
              <a:t>16 bit data</a:t>
            </a:r>
            <a:r>
              <a:rPr lang="en-IN" dirty="0"/>
              <a:t>) of reg. BX is transferred into reg. CX</a:t>
            </a:r>
          </a:p>
        </p:txBody>
      </p:sp>
      <p:cxnSp>
        <p:nvCxnSpPr>
          <p:cNvPr id="13" name="Straight Arrow Connector 12"/>
          <p:cNvCxnSpPr/>
          <p:nvPr/>
        </p:nvCxnSpPr>
        <p:spPr>
          <a:xfrm>
            <a:off x="3067048" y="3569139"/>
            <a:ext cx="9802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2B415C12-7761-4454-A4CB-86A37B3D67A6}"/>
              </a:ext>
            </a:extLst>
          </p:cNvPr>
          <p:cNvSpPr txBox="1">
            <a:spLocks/>
          </p:cNvSpPr>
          <p:nvPr/>
        </p:nvSpPr>
        <p:spPr>
          <a:xfrm>
            <a:off x="2782801" y="5117780"/>
            <a:ext cx="2008911" cy="5992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t>MOV  CL, BX</a:t>
            </a:r>
          </a:p>
          <a:p>
            <a:pPr marL="0" indent="0">
              <a:buFont typeface="Arial" panose="020B0604020202020204" pitchFamily="34" charset="0"/>
              <a:buNone/>
            </a:pPr>
            <a:endParaRPr lang="en-IN" sz="2000" dirty="0"/>
          </a:p>
        </p:txBody>
      </p:sp>
      <p:cxnSp>
        <p:nvCxnSpPr>
          <p:cNvPr id="3" name="Straight Connector 2">
            <a:extLst>
              <a:ext uri="{FF2B5EF4-FFF2-40B4-BE49-F238E27FC236}">
                <a16:creationId xmlns:a16="http://schemas.microsoft.com/office/drawing/2014/main" id="{8A541FAB-2DF7-4CA7-AB3B-A6DF8645D774}"/>
              </a:ext>
            </a:extLst>
          </p:cNvPr>
          <p:cNvCxnSpPr/>
          <p:nvPr/>
        </p:nvCxnSpPr>
        <p:spPr>
          <a:xfrm>
            <a:off x="4364992" y="4938230"/>
            <a:ext cx="853440" cy="72842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FA97174-EC13-443A-B9D8-840AAFCE6674}"/>
              </a:ext>
            </a:extLst>
          </p:cNvPr>
          <p:cNvCxnSpPr>
            <a:cxnSpLocks/>
          </p:cNvCxnSpPr>
          <p:nvPr/>
        </p:nvCxnSpPr>
        <p:spPr>
          <a:xfrm flipH="1">
            <a:off x="4310382" y="4983949"/>
            <a:ext cx="908050" cy="63698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1A6F932-CDD2-4467-B28A-49D88BA73CC1}"/>
              </a:ext>
            </a:extLst>
          </p:cNvPr>
          <p:cNvSpPr txBox="1"/>
          <p:nvPr/>
        </p:nvSpPr>
        <p:spPr>
          <a:xfrm>
            <a:off x="5424745" y="5117777"/>
            <a:ext cx="5550231" cy="646331"/>
          </a:xfrm>
          <a:prstGeom prst="rect">
            <a:avLst/>
          </a:prstGeom>
          <a:noFill/>
        </p:spPr>
        <p:txBody>
          <a:bodyPr wrap="square" rtlCol="0">
            <a:spAutoFit/>
          </a:bodyPr>
          <a:lstStyle/>
          <a:p>
            <a:r>
              <a:rPr lang="en-IN" dirty="0"/>
              <a:t>It is not possible to perform 16 bit operation with 8 bit reg or vice versa.</a:t>
            </a:r>
          </a:p>
        </p:txBody>
      </p:sp>
    </p:spTree>
    <p:extLst>
      <p:ext uri="{BB962C8B-B14F-4D97-AF65-F5344CB8AC3E}">
        <p14:creationId xmlns:p14="http://schemas.microsoft.com/office/powerpoint/2010/main" val="425898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626298"/>
            <a:ext cx="11353800" cy="528493"/>
          </a:xfrm>
        </p:spPr>
        <p:txBody>
          <a:bodyPr>
            <a:normAutofit fontScale="90000"/>
          </a:bodyPr>
          <a:lstStyle/>
          <a:p>
            <a:r>
              <a:rPr lang="en-IN" sz="3600" u="sng" dirty="0"/>
              <a:t>3. Direct  addressing  mode  </a:t>
            </a:r>
            <a:r>
              <a:rPr lang="en-IN" sz="3600" dirty="0"/>
              <a:t>       </a:t>
            </a:r>
            <a:r>
              <a:rPr lang="en-IN" sz="3600" dirty="0">
                <a:solidFill>
                  <a:srgbClr val="FF0000"/>
                </a:solidFill>
              </a:rPr>
              <a:t>( Address  in Instruction)</a:t>
            </a:r>
            <a:br>
              <a:rPr lang="en-IN" sz="3600" dirty="0">
                <a:solidFill>
                  <a:srgbClr val="FF0000"/>
                </a:solidFill>
              </a:rPr>
            </a:br>
            <a:br>
              <a:rPr lang="en-IN" sz="3600" dirty="0">
                <a:solidFill>
                  <a:srgbClr val="FF0000"/>
                </a:solidFill>
              </a:rPr>
            </a:br>
            <a:br>
              <a:rPr lang="en-IN" sz="3600" dirty="0">
                <a:solidFill>
                  <a:srgbClr val="FF0000"/>
                </a:solidFill>
              </a:rPr>
            </a:br>
            <a:endParaRPr lang="en-IN" sz="3600" dirty="0"/>
          </a:p>
        </p:txBody>
      </p:sp>
      <p:sp>
        <p:nvSpPr>
          <p:cNvPr id="6" name="Content Placeholder 2"/>
          <p:cNvSpPr>
            <a:spLocks noGrp="1"/>
          </p:cNvSpPr>
          <p:nvPr>
            <p:ph idx="1"/>
          </p:nvPr>
        </p:nvSpPr>
        <p:spPr>
          <a:xfrm>
            <a:off x="301336" y="749113"/>
            <a:ext cx="11052464" cy="529936"/>
          </a:xfrm>
        </p:spPr>
        <p:txBody>
          <a:bodyPr>
            <a:normAutofit/>
          </a:bodyPr>
          <a:lstStyle/>
          <a:p>
            <a:pPr marL="0" indent="0">
              <a:buNone/>
            </a:pPr>
            <a:r>
              <a:rPr lang="en-IN" sz="2000" dirty="0"/>
              <a:t>In direct addressing mode operand is given by a direct address where the data is present.</a:t>
            </a:r>
          </a:p>
          <a:p>
            <a:pPr marL="0" indent="0">
              <a:buNone/>
            </a:pPr>
            <a:endParaRPr lang="en-IN" sz="2000" dirty="0"/>
          </a:p>
        </p:txBody>
      </p:sp>
      <p:sp>
        <p:nvSpPr>
          <p:cNvPr id="7" name="TextBox 6"/>
          <p:cNvSpPr txBox="1"/>
          <p:nvPr/>
        </p:nvSpPr>
        <p:spPr>
          <a:xfrm>
            <a:off x="391391" y="1440370"/>
            <a:ext cx="2133600" cy="461665"/>
          </a:xfrm>
          <a:prstGeom prst="rect">
            <a:avLst/>
          </a:prstGeom>
          <a:noFill/>
        </p:spPr>
        <p:txBody>
          <a:bodyPr wrap="square" rtlCol="0">
            <a:spAutoFit/>
          </a:bodyPr>
          <a:lstStyle/>
          <a:p>
            <a:r>
              <a:rPr lang="en-IN" sz="2400" u="sng" dirty="0">
                <a:solidFill>
                  <a:srgbClr val="FF0000"/>
                </a:solidFill>
              </a:rPr>
              <a:t>Example 1</a:t>
            </a:r>
            <a:r>
              <a:rPr lang="en-IN" sz="2400" dirty="0">
                <a:solidFill>
                  <a:srgbClr val="FF0000"/>
                </a:solidFill>
              </a:rPr>
              <a:t> :</a:t>
            </a:r>
            <a:endParaRPr lang="en-IN" sz="2400" u="sng" dirty="0">
              <a:solidFill>
                <a:srgbClr val="FF0000"/>
              </a:solidFill>
            </a:endParaRPr>
          </a:p>
        </p:txBody>
      </p:sp>
      <p:sp>
        <p:nvSpPr>
          <p:cNvPr id="8" name="Content Placeholder 2"/>
          <p:cNvSpPr txBox="1">
            <a:spLocks/>
          </p:cNvSpPr>
          <p:nvPr/>
        </p:nvSpPr>
        <p:spPr>
          <a:xfrm>
            <a:off x="1250863" y="2264121"/>
            <a:ext cx="2395851" cy="4772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dirty="0"/>
              <a:t>MOV  CL, [2000]</a:t>
            </a:r>
          </a:p>
          <a:p>
            <a:pPr marL="0" indent="0">
              <a:buFont typeface="Arial" panose="020B0604020202020204" pitchFamily="34" charset="0"/>
              <a:buNone/>
            </a:pPr>
            <a:endParaRPr lang="en-IN" sz="2400" dirty="0"/>
          </a:p>
        </p:txBody>
      </p:sp>
      <p:cxnSp>
        <p:nvCxnSpPr>
          <p:cNvPr id="10" name="Straight Arrow Connector 9"/>
          <p:cNvCxnSpPr/>
          <p:nvPr/>
        </p:nvCxnSpPr>
        <p:spPr>
          <a:xfrm>
            <a:off x="3467102" y="2437203"/>
            <a:ext cx="9802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47309" y="1998679"/>
            <a:ext cx="7106888" cy="646331"/>
          </a:xfrm>
          <a:prstGeom prst="rect">
            <a:avLst/>
          </a:prstGeom>
          <a:noFill/>
        </p:spPr>
        <p:txBody>
          <a:bodyPr wrap="square" rtlCol="0">
            <a:spAutoFit/>
          </a:bodyPr>
          <a:lstStyle/>
          <a:p>
            <a:r>
              <a:rPr lang="en-IN" dirty="0"/>
              <a:t>The Content which present at memory location 2000 transfer into reg. CL</a:t>
            </a:r>
          </a:p>
          <a:p>
            <a:r>
              <a:rPr lang="en-IN" dirty="0"/>
              <a:t>CL           DS : [2000] </a:t>
            </a:r>
          </a:p>
        </p:txBody>
      </p:sp>
      <p:cxnSp>
        <p:nvCxnSpPr>
          <p:cNvPr id="14" name="Straight Arrow Connector 13"/>
          <p:cNvCxnSpPr/>
          <p:nvPr/>
        </p:nvCxnSpPr>
        <p:spPr>
          <a:xfrm flipV="1">
            <a:off x="2892637" y="1664913"/>
            <a:ext cx="2963" cy="5020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198420" y="1189827"/>
            <a:ext cx="3298866" cy="369332"/>
          </a:xfrm>
          <a:prstGeom prst="rect">
            <a:avLst/>
          </a:prstGeom>
          <a:noFill/>
        </p:spPr>
        <p:txBody>
          <a:bodyPr wrap="square" rtlCol="0">
            <a:spAutoFit/>
          </a:bodyPr>
          <a:lstStyle/>
          <a:p>
            <a:r>
              <a:rPr lang="en-IN" dirty="0">
                <a:solidFill>
                  <a:srgbClr val="FF0000"/>
                </a:solidFill>
              </a:rPr>
              <a:t>Anything in [ ] refers address</a:t>
            </a:r>
          </a:p>
        </p:txBody>
      </p:sp>
      <p:sp>
        <p:nvSpPr>
          <p:cNvPr id="16" name="TextBox 15"/>
          <p:cNvSpPr txBox="1"/>
          <p:nvPr/>
        </p:nvSpPr>
        <p:spPr>
          <a:xfrm>
            <a:off x="644238" y="2824909"/>
            <a:ext cx="942111" cy="461665"/>
          </a:xfrm>
          <a:prstGeom prst="rect">
            <a:avLst/>
          </a:prstGeom>
          <a:noFill/>
        </p:spPr>
        <p:txBody>
          <a:bodyPr wrap="square" rtlCol="0">
            <a:spAutoFit/>
          </a:bodyPr>
          <a:lstStyle/>
          <a:p>
            <a:r>
              <a:rPr lang="en-IN" sz="2400" u="sng" dirty="0">
                <a:solidFill>
                  <a:srgbClr val="002060"/>
                </a:solidFill>
              </a:rPr>
              <a:t>DS</a:t>
            </a:r>
          </a:p>
        </p:txBody>
      </p:sp>
      <p:graphicFrame>
        <p:nvGraphicFramePr>
          <p:cNvPr id="18" name="Table 17"/>
          <p:cNvGraphicFramePr>
            <a:graphicFrameLocks noGrp="1"/>
          </p:cNvGraphicFramePr>
          <p:nvPr>
            <p:extLst>
              <p:ext uri="{D42A27DB-BD31-4B8C-83A1-F6EECF244321}">
                <p14:modId xmlns:p14="http://schemas.microsoft.com/office/powerpoint/2010/main" val="2341942589"/>
              </p:ext>
            </p:extLst>
          </p:nvPr>
        </p:nvGraphicFramePr>
        <p:xfrm>
          <a:off x="1271319" y="3315247"/>
          <a:ext cx="2507344" cy="3337560"/>
        </p:xfrm>
        <a:graphic>
          <a:graphicData uri="http://schemas.openxmlformats.org/drawingml/2006/table">
            <a:tbl>
              <a:tblPr firstRow="1" bandRow="1"/>
              <a:tblGrid>
                <a:gridCol w="1253672">
                  <a:extLst>
                    <a:ext uri="{9D8B030D-6E8A-4147-A177-3AD203B41FA5}">
                      <a16:colId xmlns:a16="http://schemas.microsoft.com/office/drawing/2014/main" val="20000"/>
                    </a:ext>
                  </a:extLst>
                </a:gridCol>
                <a:gridCol w="1253672">
                  <a:extLst>
                    <a:ext uri="{9D8B030D-6E8A-4147-A177-3AD203B41FA5}">
                      <a16:colId xmlns:a16="http://schemas.microsoft.com/office/drawing/2014/main" val="20001"/>
                    </a:ext>
                  </a:extLst>
                </a:gridCol>
              </a:tblGrid>
              <a:tr h="370840">
                <a:tc>
                  <a:txBody>
                    <a:bodyPr/>
                    <a:lstStyle/>
                    <a:p>
                      <a:pPr algn="ctr"/>
                      <a:r>
                        <a:rPr lang="en-IN" dirty="0"/>
                        <a:t>0000</a:t>
                      </a:r>
                    </a:p>
                  </a:txBody>
                  <a:tcPr/>
                </a:tc>
                <a:tc>
                  <a:txBody>
                    <a:bodyPr/>
                    <a:lstStyle/>
                    <a:p>
                      <a:pPr algn="ctr"/>
                      <a:r>
                        <a:rPr lang="en-IN" dirty="0"/>
                        <a:t>1A</a:t>
                      </a:r>
                    </a:p>
                  </a:txBody>
                  <a:tcPr/>
                </a:tc>
                <a:extLst>
                  <a:ext uri="{0D108BD9-81ED-4DB2-BD59-A6C34878D82A}">
                    <a16:rowId xmlns:a16="http://schemas.microsoft.com/office/drawing/2014/main" val="10000"/>
                  </a:ext>
                </a:extLst>
              </a:tr>
              <a:tr h="370840">
                <a:tc>
                  <a:txBody>
                    <a:bodyPr/>
                    <a:lstStyle/>
                    <a:p>
                      <a:pPr algn="ctr"/>
                      <a:r>
                        <a:rPr lang="en-IN" dirty="0"/>
                        <a:t>0001</a:t>
                      </a:r>
                    </a:p>
                  </a:txBody>
                  <a:tcPr/>
                </a:tc>
                <a:tc>
                  <a:txBody>
                    <a:bodyPr/>
                    <a:lstStyle/>
                    <a:p>
                      <a:pPr algn="ctr"/>
                      <a:r>
                        <a:rPr lang="en-IN" dirty="0"/>
                        <a:t>08</a:t>
                      </a:r>
                    </a:p>
                  </a:txBody>
                  <a:tcPr/>
                </a:tc>
                <a:extLst>
                  <a:ext uri="{0D108BD9-81ED-4DB2-BD59-A6C34878D82A}">
                    <a16:rowId xmlns:a16="http://schemas.microsoft.com/office/drawing/2014/main" val="10001"/>
                  </a:ext>
                </a:extLst>
              </a:tr>
              <a:tr h="370840">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2"/>
                  </a:ext>
                </a:extLst>
              </a:tr>
              <a:tr h="370840">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3"/>
                  </a:ext>
                </a:extLst>
              </a:tr>
              <a:tr h="370840">
                <a:tc>
                  <a:txBody>
                    <a:bodyPr/>
                    <a:lstStyle/>
                    <a:p>
                      <a:pPr algn="ctr"/>
                      <a:r>
                        <a:rPr lang="en-IN" dirty="0"/>
                        <a:t>2000</a:t>
                      </a:r>
                    </a:p>
                  </a:txBody>
                  <a:tcPr/>
                </a:tc>
                <a:tc>
                  <a:txBody>
                    <a:bodyPr/>
                    <a:lstStyle/>
                    <a:p>
                      <a:pPr algn="ctr"/>
                      <a:r>
                        <a:rPr lang="en-IN" dirty="0"/>
                        <a:t>04</a:t>
                      </a:r>
                    </a:p>
                  </a:txBody>
                  <a:tcPr/>
                </a:tc>
                <a:extLst>
                  <a:ext uri="{0D108BD9-81ED-4DB2-BD59-A6C34878D82A}">
                    <a16:rowId xmlns:a16="http://schemas.microsoft.com/office/drawing/2014/main" val="10004"/>
                  </a:ext>
                </a:extLst>
              </a:tr>
              <a:tr h="370840">
                <a:tc>
                  <a:txBody>
                    <a:bodyPr/>
                    <a:lstStyle/>
                    <a:p>
                      <a:pPr algn="ctr"/>
                      <a:r>
                        <a:rPr lang="en-IN" dirty="0"/>
                        <a:t>2001</a:t>
                      </a:r>
                    </a:p>
                  </a:txBody>
                  <a:tcPr/>
                </a:tc>
                <a:tc>
                  <a:txBody>
                    <a:bodyPr/>
                    <a:lstStyle/>
                    <a:p>
                      <a:pPr algn="ctr"/>
                      <a:r>
                        <a:rPr lang="en-IN" dirty="0"/>
                        <a:t>05</a:t>
                      </a:r>
                    </a:p>
                  </a:txBody>
                  <a:tcPr/>
                </a:tc>
                <a:extLst>
                  <a:ext uri="{0D108BD9-81ED-4DB2-BD59-A6C34878D82A}">
                    <a16:rowId xmlns:a16="http://schemas.microsoft.com/office/drawing/2014/main" val="10005"/>
                  </a:ext>
                </a:extLst>
              </a:tr>
              <a:tr h="370840">
                <a:tc>
                  <a:txBody>
                    <a:bodyPr/>
                    <a:lstStyle/>
                    <a:p>
                      <a:pPr algn="ctr"/>
                      <a:r>
                        <a:rPr lang="en-IN" dirty="0"/>
                        <a:t>2002</a:t>
                      </a:r>
                    </a:p>
                  </a:txBody>
                  <a:tcPr/>
                </a:tc>
                <a:tc>
                  <a:txBody>
                    <a:bodyPr/>
                    <a:lstStyle/>
                    <a:p>
                      <a:pPr algn="ctr"/>
                      <a:r>
                        <a:rPr lang="en-IN" dirty="0"/>
                        <a:t>06</a:t>
                      </a:r>
                    </a:p>
                  </a:txBody>
                  <a:tcPr/>
                </a:tc>
                <a:extLst>
                  <a:ext uri="{0D108BD9-81ED-4DB2-BD59-A6C34878D82A}">
                    <a16:rowId xmlns:a16="http://schemas.microsoft.com/office/drawing/2014/main" val="10006"/>
                  </a:ext>
                </a:extLst>
              </a:tr>
              <a:tr h="370840">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7"/>
                  </a:ext>
                </a:extLst>
              </a:tr>
              <a:tr h="370840">
                <a:tc>
                  <a:txBody>
                    <a:bodyPr/>
                    <a:lstStyle/>
                    <a:p>
                      <a:pPr algn="ctr"/>
                      <a:r>
                        <a:rPr lang="en-IN" dirty="0"/>
                        <a:t>FFFF</a:t>
                      </a:r>
                    </a:p>
                  </a:txBody>
                  <a:tcPr/>
                </a:tc>
                <a:tc>
                  <a:txBody>
                    <a:bodyPr/>
                    <a:lstStyle/>
                    <a:p>
                      <a:pPr algn="ctr"/>
                      <a:endParaRPr lang="en-IN" dirty="0"/>
                    </a:p>
                  </a:txBody>
                  <a:tcPr/>
                </a:tc>
                <a:extLst>
                  <a:ext uri="{0D108BD9-81ED-4DB2-BD59-A6C34878D82A}">
                    <a16:rowId xmlns:a16="http://schemas.microsoft.com/office/drawing/2014/main" val="10008"/>
                  </a:ext>
                </a:extLst>
              </a:tr>
            </a:tbl>
          </a:graphicData>
        </a:graphic>
      </p:graphicFrame>
      <p:cxnSp>
        <p:nvCxnSpPr>
          <p:cNvPr id="19" name="Straight Arrow Connector 18"/>
          <p:cNvCxnSpPr/>
          <p:nvPr/>
        </p:nvCxnSpPr>
        <p:spPr>
          <a:xfrm>
            <a:off x="154134" y="4984460"/>
            <a:ext cx="9802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847853" y="4984460"/>
            <a:ext cx="47377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321629" y="4799794"/>
            <a:ext cx="957942" cy="369332"/>
          </a:xfrm>
          <a:prstGeom prst="rect">
            <a:avLst/>
          </a:prstGeom>
          <a:noFill/>
        </p:spPr>
        <p:txBody>
          <a:bodyPr wrap="square" rtlCol="0">
            <a:spAutoFit/>
          </a:bodyPr>
          <a:lstStyle/>
          <a:p>
            <a:r>
              <a:rPr lang="en-IN" dirty="0"/>
              <a:t>CL = 04</a:t>
            </a:r>
          </a:p>
        </p:txBody>
      </p:sp>
      <p:sp>
        <p:nvSpPr>
          <p:cNvPr id="23" name="TextBox 22"/>
          <p:cNvSpPr txBox="1"/>
          <p:nvPr/>
        </p:nvSpPr>
        <p:spPr>
          <a:xfrm>
            <a:off x="5043796" y="2821953"/>
            <a:ext cx="783772" cy="369332"/>
          </a:xfrm>
          <a:prstGeom prst="rect">
            <a:avLst/>
          </a:prstGeom>
          <a:noFill/>
        </p:spPr>
        <p:txBody>
          <a:bodyPr wrap="square" rtlCol="0">
            <a:spAutoFit/>
          </a:bodyPr>
          <a:lstStyle/>
          <a:p>
            <a:r>
              <a:rPr lang="en-IN" b="1" u="sng" dirty="0">
                <a:solidFill>
                  <a:srgbClr val="FF0000"/>
                </a:solidFill>
              </a:rPr>
              <a:t>Note :</a:t>
            </a:r>
            <a:endParaRPr lang="en-IN" b="1" dirty="0">
              <a:solidFill>
                <a:srgbClr val="FF0000"/>
              </a:solidFill>
            </a:endParaRPr>
          </a:p>
        </p:txBody>
      </p:sp>
      <p:sp>
        <p:nvSpPr>
          <p:cNvPr id="24" name="TextBox 23"/>
          <p:cNvSpPr txBox="1"/>
          <p:nvPr/>
        </p:nvSpPr>
        <p:spPr>
          <a:xfrm>
            <a:off x="5043796" y="3376832"/>
            <a:ext cx="7228115" cy="2031325"/>
          </a:xfrm>
          <a:prstGeom prst="rect">
            <a:avLst/>
          </a:prstGeom>
          <a:noFill/>
        </p:spPr>
        <p:txBody>
          <a:bodyPr wrap="square" rtlCol="0">
            <a:spAutoFit/>
          </a:bodyPr>
          <a:lstStyle/>
          <a:p>
            <a:pPr marL="285750" indent="-285750">
              <a:buFont typeface="Arial" panose="020B0604020202020204" pitchFamily="34" charset="0"/>
              <a:buChar char="•"/>
            </a:pPr>
            <a:r>
              <a:rPr lang="en-IN" dirty="0"/>
              <a:t>Data is always refer from data segment (DS)</a:t>
            </a:r>
          </a:p>
          <a:p>
            <a:pPr marL="285750" indent="-285750">
              <a:buFont typeface="Arial" panose="020B0604020202020204" pitchFamily="34" charset="0"/>
              <a:buChar char="•"/>
            </a:pPr>
            <a:r>
              <a:rPr lang="en-IN" dirty="0"/>
              <a:t>DS has starting address </a:t>
            </a:r>
          </a:p>
          <a:p>
            <a:pPr marL="285750" indent="-285750">
              <a:buFont typeface="Arial" panose="020B0604020202020204" pitchFamily="34" charset="0"/>
              <a:buChar char="•"/>
            </a:pPr>
            <a:r>
              <a:rPr lang="en-IN" dirty="0"/>
              <a:t>From 0000 to FFFF these are the offset</a:t>
            </a:r>
          </a:p>
          <a:p>
            <a:pPr marL="285750" indent="-285750">
              <a:buFont typeface="Arial" panose="020B0604020202020204" pitchFamily="34" charset="0"/>
              <a:buChar char="•"/>
            </a:pPr>
            <a:r>
              <a:rPr lang="en-IN" dirty="0"/>
              <a:t>BIU section of 8086 generate 20 bit physical address using following formula :   </a:t>
            </a:r>
          </a:p>
          <a:p>
            <a:r>
              <a:rPr lang="en-IN" dirty="0"/>
              <a:t>                            </a:t>
            </a:r>
          </a:p>
          <a:p>
            <a:r>
              <a:rPr lang="en-IN" dirty="0"/>
              <a:t>                               </a:t>
            </a:r>
          </a:p>
        </p:txBody>
      </p:sp>
      <p:sp>
        <p:nvSpPr>
          <p:cNvPr id="25" name="Rectangle 24"/>
          <p:cNvSpPr/>
          <p:nvPr/>
        </p:nvSpPr>
        <p:spPr>
          <a:xfrm>
            <a:off x="6520543" y="5169126"/>
            <a:ext cx="3548743" cy="83978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 =  Seg address * 10 h + offset</a:t>
            </a:r>
          </a:p>
        </p:txBody>
      </p:sp>
      <p:cxnSp>
        <p:nvCxnSpPr>
          <p:cNvPr id="26" name="Straight Arrow Connector 25"/>
          <p:cNvCxnSpPr/>
          <p:nvPr/>
        </p:nvCxnSpPr>
        <p:spPr>
          <a:xfrm flipH="1">
            <a:off x="4800600" y="2428419"/>
            <a:ext cx="44730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087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626298"/>
            <a:ext cx="11353800" cy="528493"/>
          </a:xfrm>
        </p:spPr>
        <p:txBody>
          <a:bodyPr>
            <a:normAutofit fontScale="90000"/>
          </a:bodyPr>
          <a:lstStyle/>
          <a:p>
            <a:r>
              <a:rPr lang="en-IN" sz="3600" u="sng" dirty="0"/>
              <a:t>Direct  addressing  mode  </a:t>
            </a:r>
            <a:r>
              <a:rPr lang="en-IN" sz="3600" dirty="0"/>
              <a:t>       </a:t>
            </a:r>
            <a:r>
              <a:rPr lang="en-IN" sz="3600" dirty="0">
                <a:solidFill>
                  <a:srgbClr val="FF0000"/>
                </a:solidFill>
              </a:rPr>
              <a:t>( Address  in Instruction)</a:t>
            </a:r>
            <a:br>
              <a:rPr lang="en-IN" sz="3600" dirty="0">
                <a:solidFill>
                  <a:srgbClr val="FF0000"/>
                </a:solidFill>
              </a:rPr>
            </a:br>
            <a:br>
              <a:rPr lang="en-IN" sz="3600" dirty="0">
                <a:solidFill>
                  <a:srgbClr val="FF0000"/>
                </a:solidFill>
              </a:rPr>
            </a:br>
            <a:br>
              <a:rPr lang="en-IN" sz="3600" dirty="0">
                <a:solidFill>
                  <a:srgbClr val="FF0000"/>
                </a:solidFill>
              </a:rPr>
            </a:br>
            <a:endParaRPr lang="en-IN" sz="3600" dirty="0"/>
          </a:p>
        </p:txBody>
      </p:sp>
      <p:sp>
        <p:nvSpPr>
          <p:cNvPr id="6" name="Content Placeholder 2"/>
          <p:cNvSpPr>
            <a:spLocks noGrp="1"/>
          </p:cNvSpPr>
          <p:nvPr>
            <p:ph idx="1"/>
          </p:nvPr>
        </p:nvSpPr>
        <p:spPr>
          <a:xfrm>
            <a:off x="301336" y="749113"/>
            <a:ext cx="11052464" cy="529936"/>
          </a:xfrm>
        </p:spPr>
        <p:txBody>
          <a:bodyPr>
            <a:normAutofit/>
          </a:bodyPr>
          <a:lstStyle/>
          <a:p>
            <a:pPr marL="0" indent="0">
              <a:buNone/>
            </a:pPr>
            <a:r>
              <a:rPr lang="en-IN" sz="2000" dirty="0"/>
              <a:t>In direct addressing mode operand is given by a direct address where the data is present</a:t>
            </a:r>
          </a:p>
          <a:p>
            <a:pPr marL="0" indent="0">
              <a:buNone/>
            </a:pPr>
            <a:endParaRPr lang="en-IN" sz="2000" dirty="0"/>
          </a:p>
        </p:txBody>
      </p:sp>
      <p:sp>
        <p:nvSpPr>
          <p:cNvPr id="7" name="TextBox 6"/>
          <p:cNvSpPr txBox="1"/>
          <p:nvPr/>
        </p:nvSpPr>
        <p:spPr>
          <a:xfrm>
            <a:off x="391391" y="1440370"/>
            <a:ext cx="2133600" cy="461665"/>
          </a:xfrm>
          <a:prstGeom prst="rect">
            <a:avLst/>
          </a:prstGeom>
          <a:noFill/>
        </p:spPr>
        <p:txBody>
          <a:bodyPr wrap="square" rtlCol="0">
            <a:spAutoFit/>
          </a:bodyPr>
          <a:lstStyle/>
          <a:p>
            <a:r>
              <a:rPr lang="en-IN" sz="2400" u="sng" dirty="0">
                <a:solidFill>
                  <a:srgbClr val="FF0000"/>
                </a:solidFill>
              </a:rPr>
              <a:t>Example 2</a:t>
            </a:r>
            <a:r>
              <a:rPr lang="en-IN" sz="2400" dirty="0">
                <a:solidFill>
                  <a:srgbClr val="FF0000"/>
                </a:solidFill>
              </a:rPr>
              <a:t> :</a:t>
            </a:r>
            <a:endParaRPr lang="en-IN" sz="2400" u="sng" dirty="0">
              <a:solidFill>
                <a:srgbClr val="FF0000"/>
              </a:solidFill>
            </a:endParaRPr>
          </a:p>
        </p:txBody>
      </p:sp>
      <p:sp>
        <p:nvSpPr>
          <p:cNvPr id="8" name="Content Placeholder 2"/>
          <p:cNvSpPr txBox="1">
            <a:spLocks/>
          </p:cNvSpPr>
          <p:nvPr/>
        </p:nvSpPr>
        <p:spPr>
          <a:xfrm>
            <a:off x="1115293" y="2243429"/>
            <a:ext cx="2395851" cy="4772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dirty="0"/>
              <a:t>MOV [2000], CL</a:t>
            </a:r>
          </a:p>
          <a:p>
            <a:pPr marL="0" indent="0">
              <a:buFont typeface="Arial" panose="020B0604020202020204" pitchFamily="34" charset="0"/>
              <a:buNone/>
            </a:pPr>
            <a:endParaRPr lang="en-IN" sz="2400" dirty="0"/>
          </a:p>
        </p:txBody>
      </p:sp>
      <p:cxnSp>
        <p:nvCxnSpPr>
          <p:cNvPr id="10" name="Straight Arrow Connector 9"/>
          <p:cNvCxnSpPr/>
          <p:nvPr/>
        </p:nvCxnSpPr>
        <p:spPr>
          <a:xfrm>
            <a:off x="3206344" y="2428419"/>
            <a:ext cx="9802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47309" y="1998679"/>
            <a:ext cx="7106888" cy="646331"/>
          </a:xfrm>
          <a:prstGeom prst="rect">
            <a:avLst/>
          </a:prstGeom>
          <a:noFill/>
        </p:spPr>
        <p:txBody>
          <a:bodyPr wrap="square" rtlCol="0">
            <a:spAutoFit/>
          </a:bodyPr>
          <a:lstStyle/>
          <a:p>
            <a:r>
              <a:rPr lang="en-IN" dirty="0"/>
              <a:t>The Content of reg. CL transfer into memory location 2000 </a:t>
            </a:r>
          </a:p>
          <a:p>
            <a:r>
              <a:rPr lang="en-IN" dirty="0"/>
              <a:t>CL           DS : [2000].  </a:t>
            </a:r>
            <a:r>
              <a:rPr lang="en-IN" dirty="0">
                <a:solidFill>
                  <a:srgbClr val="0070C0"/>
                </a:solidFill>
              </a:rPr>
              <a:t>assume CL =07 </a:t>
            </a:r>
          </a:p>
        </p:txBody>
      </p:sp>
      <p:sp>
        <p:nvSpPr>
          <p:cNvPr id="16" name="TextBox 15"/>
          <p:cNvSpPr txBox="1"/>
          <p:nvPr/>
        </p:nvSpPr>
        <p:spPr>
          <a:xfrm>
            <a:off x="644238" y="2824909"/>
            <a:ext cx="942111" cy="461665"/>
          </a:xfrm>
          <a:prstGeom prst="rect">
            <a:avLst/>
          </a:prstGeom>
          <a:noFill/>
        </p:spPr>
        <p:txBody>
          <a:bodyPr wrap="square" rtlCol="0">
            <a:spAutoFit/>
          </a:bodyPr>
          <a:lstStyle/>
          <a:p>
            <a:r>
              <a:rPr lang="en-IN" sz="2400" u="sng" dirty="0">
                <a:solidFill>
                  <a:srgbClr val="002060"/>
                </a:solidFill>
              </a:rPr>
              <a:t>DS</a:t>
            </a:r>
          </a:p>
        </p:txBody>
      </p:sp>
      <p:graphicFrame>
        <p:nvGraphicFramePr>
          <p:cNvPr id="18" name="Table 17"/>
          <p:cNvGraphicFramePr>
            <a:graphicFrameLocks noGrp="1"/>
          </p:cNvGraphicFramePr>
          <p:nvPr>
            <p:extLst>
              <p:ext uri="{D42A27DB-BD31-4B8C-83A1-F6EECF244321}">
                <p14:modId xmlns:p14="http://schemas.microsoft.com/office/powerpoint/2010/main" val="767876934"/>
              </p:ext>
            </p:extLst>
          </p:nvPr>
        </p:nvGraphicFramePr>
        <p:xfrm>
          <a:off x="1271319" y="3315247"/>
          <a:ext cx="2507344" cy="3337560"/>
        </p:xfrm>
        <a:graphic>
          <a:graphicData uri="http://schemas.openxmlformats.org/drawingml/2006/table">
            <a:tbl>
              <a:tblPr firstRow="1" bandRow="1"/>
              <a:tblGrid>
                <a:gridCol w="1253672">
                  <a:extLst>
                    <a:ext uri="{9D8B030D-6E8A-4147-A177-3AD203B41FA5}">
                      <a16:colId xmlns:a16="http://schemas.microsoft.com/office/drawing/2014/main" val="20000"/>
                    </a:ext>
                  </a:extLst>
                </a:gridCol>
                <a:gridCol w="1253672">
                  <a:extLst>
                    <a:ext uri="{9D8B030D-6E8A-4147-A177-3AD203B41FA5}">
                      <a16:colId xmlns:a16="http://schemas.microsoft.com/office/drawing/2014/main" val="20001"/>
                    </a:ext>
                  </a:extLst>
                </a:gridCol>
              </a:tblGrid>
              <a:tr h="370840">
                <a:tc>
                  <a:txBody>
                    <a:bodyPr/>
                    <a:lstStyle/>
                    <a:p>
                      <a:pPr algn="ctr"/>
                      <a:r>
                        <a:rPr lang="en-IN" dirty="0"/>
                        <a:t>0000</a:t>
                      </a:r>
                    </a:p>
                  </a:txBody>
                  <a:tcPr/>
                </a:tc>
                <a:tc>
                  <a:txBody>
                    <a:bodyPr/>
                    <a:lstStyle/>
                    <a:p>
                      <a:pPr algn="ctr"/>
                      <a:r>
                        <a:rPr lang="en-IN" dirty="0"/>
                        <a:t>1A</a:t>
                      </a:r>
                    </a:p>
                  </a:txBody>
                  <a:tcPr/>
                </a:tc>
                <a:extLst>
                  <a:ext uri="{0D108BD9-81ED-4DB2-BD59-A6C34878D82A}">
                    <a16:rowId xmlns:a16="http://schemas.microsoft.com/office/drawing/2014/main" val="10000"/>
                  </a:ext>
                </a:extLst>
              </a:tr>
              <a:tr h="370840">
                <a:tc>
                  <a:txBody>
                    <a:bodyPr/>
                    <a:lstStyle/>
                    <a:p>
                      <a:pPr algn="ctr"/>
                      <a:r>
                        <a:rPr lang="en-IN" dirty="0"/>
                        <a:t>0001</a:t>
                      </a:r>
                    </a:p>
                  </a:txBody>
                  <a:tcPr/>
                </a:tc>
                <a:tc>
                  <a:txBody>
                    <a:bodyPr/>
                    <a:lstStyle/>
                    <a:p>
                      <a:pPr algn="ctr"/>
                      <a:r>
                        <a:rPr lang="en-IN" dirty="0"/>
                        <a:t>08</a:t>
                      </a:r>
                    </a:p>
                  </a:txBody>
                  <a:tcPr/>
                </a:tc>
                <a:extLst>
                  <a:ext uri="{0D108BD9-81ED-4DB2-BD59-A6C34878D82A}">
                    <a16:rowId xmlns:a16="http://schemas.microsoft.com/office/drawing/2014/main" val="10001"/>
                  </a:ext>
                </a:extLst>
              </a:tr>
              <a:tr h="370840">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2"/>
                  </a:ext>
                </a:extLst>
              </a:tr>
              <a:tr h="370840">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3"/>
                  </a:ext>
                </a:extLst>
              </a:tr>
              <a:tr h="370840">
                <a:tc>
                  <a:txBody>
                    <a:bodyPr/>
                    <a:lstStyle/>
                    <a:p>
                      <a:pPr algn="ctr"/>
                      <a:r>
                        <a:rPr lang="en-IN" dirty="0"/>
                        <a:t>2000</a:t>
                      </a:r>
                    </a:p>
                  </a:txBody>
                  <a:tcPr/>
                </a:tc>
                <a:tc>
                  <a:txBody>
                    <a:bodyPr/>
                    <a:lstStyle/>
                    <a:p>
                      <a:pPr algn="ctr"/>
                      <a:r>
                        <a:rPr lang="en-IN" strike="sngStrike" dirty="0"/>
                        <a:t>04 </a:t>
                      </a:r>
                      <a:r>
                        <a:rPr lang="en-IN" strike="noStrike" dirty="0"/>
                        <a:t>  </a:t>
                      </a:r>
                      <a:r>
                        <a:rPr lang="en-IN" strike="noStrike" dirty="0">
                          <a:solidFill>
                            <a:srgbClr val="0070C0"/>
                          </a:solidFill>
                        </a:rPr>
                        <a:t>07</a:t>
                      </a:r>
                    </a:p>
                  </a:txBody>
                  <a:tcPr/>
                </a:tc>
                <a:extLst>
                  <a:ext uri="{0D108BD9-81ED-4DB2-BD59-A6C34878D82A}">
                    <a16:rowId xmlns:a16="http://schemas.microsoft.com/office/drawing/2014/main" val="10004"/>
                  </a:ext>
                </a:extLst>
              </a:tr>
              <a:tr h="370840">
                <a:tc>
                  <a:txBody>
                    <a:bodyPr/>
                    <a:lstStyle/>
                    <a:p>
                      <a:pPr algn="ctr"/>
                      <a:r>
                        <a:rPr lang="en-IN" dirty="0"/>
                        <a:t>2001</a:t>
                      </a:r>
                    </a:p>
                  </a:txBody>
                  <a:tcPr/>
                </a:tc>
                <a:tc>
                  <a:txBody>
                    <a:bodyPr/>
                    <a:lstStyle/>
                    <a:p>
                      <a:pPr algn="ctr"/>
                      <a:r>
                        <a:rPr lang="en-IN" dirty="0"/>
                        <a:t>05</a:t>
                      </a:r>
                    </a:p>
                  </a:txBody>
                  <a:tcPr/>
                </a:tc>
                <a:extLst>
                  <a:ext uri="{0D108BD9-81ED-4DB2-BD59-A6C34878D82A}">
                    <a16:rowId xmlns:a16="http://schemas.microsoft.com/office/drawing/2014/main" val="10005"/>
                  </a:ext>
                </a:extLst>
              </a:tr>
              <a:tr h="370840">
                <a:tc>
                  <a:txBody>
                    <a:bodyPr/>
                    <a:lstStyle/>
                    <a:p>
                      <a:pPr algn="ctr"/>
                      <a:r>
                        <a:rPr lang="en-IN" dirty="0"/>
                        <a:t>2002</a:t>
                      </a:r>
                    </a:p>
                  </a:txBody>
                  <a:tcPr/>
                </a:tc>
                <a:tc>
                  <a:txBody>
                    <a:bodyPr/>
                    <a:lstStyle/>
                    <a:p>
                      <a:pPr algn="ctr"/>
                      <a:r>
                        <a:rPr lang="en-IN" dirty="0"/>
                        <a:t>06</a:t>
                      </a:r>
                    </a:p>
                  </a:txBody>
                  <a:tcPr/>
                </a:tc>
                <a:extLst>
                  <a:ext uri="{0D108BD9-81ED-4DB2-BD59-A6C34878D82A}">
                    <a16:rowId xmlns:a16="http://schemas.microsoft.com/office/drawing/2014/main" val="10006"/>
                  </a:ext>
                </a:extLst>
              </a:tr>
              <a:tr h="370840">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7"/>
                  </a:ext>
                </a:extLst>
              </a:tr>
              <a:tr h="370840">
                <a:tc>
                  <a:txBody>
                    <a:bodyPr/>
                    <a:lstStyle/>
                    <a:p>
                      <a:pPr algn="ctr"/>
                      <a:r>
                        <a:rPr lang="en-IN" dirty="0"/>
                        <a:t>FFFF</a:t>
                      </a:r>
                    </a:p>
                  </a:txBody>
                  <a:tcPr/>
                </a:tc>
                <a:tc>
                  <a:txBody>
                    <a:bodyPr/>
                    <a:lstStyle/>
                    <a:p>
                      <a:pPr algn="ctr"/>
                      <a:endParaRPr lang="en-IN" dirty="0"/>
                    </a:p>
                  </a:txBody>
                  <a:tcPr/>
                </a:tc>
                <a:extLst>
                  <a:ext uri="{0D108BD9-81ED-4DB2-BD59-A6C34878D82A}">
                    <a16:rowId xmlns:a16="http://schemas.microsoft.com/office/drawing/2014/main" val="10008"/>
                  </a:ext>
                </a:extLst>
              </a:tr>
            </a:tbl>
          </a:graphicData>
        </a:graphic>
      </p:graphicFrame>
      <p:cxnSp>
        <p:nvCxnSpPr>
          <p:cNvPr id="19" name="Straight Arrow Connector 18"/>
          <p:cNvCxnSpPr/>
          <p:nvPr/>
        </p:nvCxnSpPr>
        <p:spPr>
          <a:xfrm>
            <a:off x="154134" y="4984460"/>
            <a:ext cx="9802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43796" y="2821953"/>
            <a:ext cx="783772" cy="369332"/>
          </a:xfrm>
          <a:prstGeom prst="rect">
            <a:avLst/>
          </a:prstGeom>
          <a:noFill/>
        </p:spPr>
        <p:txBody>
          <a:bodyPr wrap="square" rtlCol="0">
            <a:spAutoFit/>
          </a:bodyPr>
          <a:lstStyle/>
          <a:p>
            <a:r>
              <a:rPr lang="en-IN" b="1" u="sng" dirty="0">
                <a:solidFill>
                  <a:srgbClr val="FF0000"/>
                </a:solidFill>
              </a:rPr>
              <a:t>Note :</a:t>
            </a:r>
            <a:endParaRPr lang="en-IN" b="1" dirty="0">
              <a:solidFill>
                <a:srgbClr val="FF0000"/>
              </a:solidFill>
            </a:endParaRPr>
          </a:p>
        </p:txBody>
      </p:sp>
      <p:sp>
        <p:nvSpPr>
          <p:cNvPr id="24" name="TextBox 23"/>
          <p:cNvSpPr txBox="1"/>
          <p:nvPr/>
        </p:nvSpPr>
        <p:spPr>
          <a:xfrm>
            <a:off x="5043796" y="3376832"/>
            <a:ext cx="7228115" cy="2031325"/>
          </a:xfrm>
          <a:prstGeom prst="rect">
            <a:avLst/>
          </a:prstGeom>
          <a:noFill/>
        </p:spPr>
        <p:txBody>
          <a:bodyPr wrap="square" rtlCol="0">
            <a:spAutoFit/>
          </a:bodyPr>
          <a:lstStyle/>
          <a:p>
            <a:pPr marL="285750" indent="-285750">
              <a:buFont typeface="Arial" panose="020B0604020202020204" pitchFamily="34" charset="0"/>
              <a:buChar char="•"/>
            </a:pPr>
            <a:r>
              <a:rPr lang="en-IN" dirty="0"/>
              <a:t>Data is always refer from data segment (DS)</a:t>
            </a:r>
          </a:p>
          <a:p>
            <a:pPr marL="285750" indent="-285750">
              <a:buFont typeface="Arial" panose="020B0604020202020204" pitchFamily="34" charset="0"/>
              <a:buChar char="•"/>
            </a:pPr>
            <a:r>
              <a:rPr lang="en-IN" dirty="0"/>
              <a:t>DS has starting address </a:t>
            </a:r>
          </a:p>
          <a:p>
            <a:pPr marL="285750" indent="-285750">
              <a:buFont typeface="Arial" panose="020B0604020202020204" pitchFamily="34" charset="0"/>
              <a:buChar char="•"/>
            </a:pPr>
            <a:r>
              <a:rPr lang="en-IN" dirty="0"/>
              <a:t>From 0000 to FFFF these are the offset</a:t>
            </a:r>
          </a:p>
          <a:p>
            <a:pPr marL="285750" indent="-285750">
              <a:buFont typeface="Arial" panose="020B0604020202020204" pitchFamily="34" charset="0"/>
              <a:buChar char="•"/>
            </a:pPr>
            <a:r>
              <a:rPr lang="en-IN" dirty="0"/>
              <a:t>BIU section of 8086 generate 20 bit physical address using following formula :   </a:t>
            </a:r>
          </a:p>
          <a:p>
            <a:r>
              <a:rPr lang="en-IN" dirty="0"/>
              <a:t>                            </a:t>
            </a:r>
          </a:p>
          <a:p>
            <a:r>
              <a:rPr lang="en-IN" dirty="0"/>
              <a:t>                               </a:t>
            </a:r>
          </a:p>
        </p:txBody>
      </p:sp>
      <p:sp>
        <p:nvSpPr>
          <p:cNvPr id="25" name="Rectangle 24"/>
          <p:cNvSpPr/>
          <p:nvPr/>
        </p:nvSpPr>
        <p:spPr>
          <a:xfrm>
            <a:off x="6520543" y="5169126"/>
            <a:ext cx="3548743" cy="83978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 =  Seg address * 10 h + offset</a:t>
            </a:r>
          </a:p>
        </p:txBody>
      </p:sp>
      <p:cxnSp>
        <p:nvCxnSpPr>
          <p:cNvPr id="26" name="Straight Arrow Connector 25"/>
          <p:cNvCxnSpPr/>
          <p:nvPr/>
        </p:nvCxnSpPr>
        <p:spPr>
          <a:xfrm>
            <a:off x="4868387" y="2482032"/>
            <a:ext cx="40945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788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626298"/>
            <a:ext cx="11353800" cy="528493"/>
          </a:xfrm>
        </p:spPr>
        <p:txBody>
          <a:bodyPr>
            <a:normAutofit fontScale="90000"/>
          </a:bodyPr>
          <a:lstStyle/>
          <a:p>
            <a:r>
              <a:rPr lang="en-IN" sz="3600" u="sng" dirty="0"/>
              <a:t>Direct  addressing  mode  </a:t>
            </a:r>
            <a:r>
              <a:rPr lang="en-IN" sz="3600" dirty="0"/>
              <a:t>       </a:t>
            </a:r>
            <a:r>
              <a:rPr lang="en-IN" sz="3600" dirty="0">
                <a:solidFill>
                  <a:srgbClr val="FF0000"/>
                </a:solidFill>
              </a:rPr>
              <a:t>( Address  in Instruction)</a:t>
            </a:r>
            <a:br>
              <a:rPr lang="en-IN" sz="3600" dirty="0">
                <a:solidFill>
                  <a:srgbClr val="FF0000"/>
                </a:solidFill>
              </a:rPr>
            </a:br>
            <a:br>
              <a:rPr lang="en-IN" sz="3600" dirty="0">
                <a:solidFill>
                  <a:srgbClr val="FF0000"/>
                </a:solidFill>
              </a:rPr>
            </a:br>
            <a:br>
              <a:rPr lang="en-IN" sz="3600" dirty="0">
                <a:solidFill>
                  <a:srgbClr val="FF0000"/>
                </a:solidFill>
              </a:rPr>
            </a:br>
            <a:endParaRPr lang="en-IN" sz="3600" dirty="0"/>
          </a:p>
        </p:txBody>
      </p:sp>
      <p:sp>
        <p:nvSpPr>
          <p:cNvPr id="6" name="Content Placeholder 2"/>
          <p:cNvSpPr>
            <a:spLocks noGrp="1"/>
          </p:cNvSpPr>
          <p:nvPr>
            <p:ph idx="1"/>
          </p:nvPr>
        </p:nvSpPr>
        <p:spPr>
          <a:xfrm>
            <a:off x="150668" y="605565"/>
            <a:ext cx="11052464" cy="529936"/>
          </a:xfrm>
        </p:spPr>
        <p:txBody>
          <a:bodyPr>
            <a:normAutofit/>
          </a:bodyPr>
          <a:lstStyle/>
          <a:p>
            <a:pPr marL="0" indent="0">
              <a:buNone/>
            </a:pPr>
            <a:r>
              <a:rPr lang="en-IN" sz="2000" dirty="0"/>
              <a:t>In direct addressing mode operand is given by a direct address where the data is present</a:t>
            </a:r>
          </a:p>
          <a:p>
            <a:pPr marL="0" indent="0">
              <a:buNone/>
            </a:pPr>
            <a:endParaRPr lang="en-IN" sz="2000" dirty="0"/>
          </a:p>
        </p:txBody>
      </p:sp>
      <p:sp>
        <p:nvSpPr>
          <p:cNvPr id="7" name="TextBox 6"/>
          <p:cNvSpPr txBox="1"/>
          <p:nvPr/>
        </p:nvSpPr>
        <p:spPr>
          <a:xfrm>
            <a:off x="191876" y="1191066"/>
            <a:ext cx="2133600" cy="461665"/>
          </a:xfrm>
          <a:prstGeom prst="rect">
            <a:avLst/>
          </a:prstGeom>
          <a:noFill/>
        </p:spPr>
        <p:txBody>
          <a:bodyPr wrap="square" rtlCol="0">
            <a:spAutoFit/>
          </a:bodyPr>
          <a:lstStyle/>
          <a:p>
            <a:r>
              <a:rPr lang="en-IN" sz="2400" u="sng" dirty="0">
                <a:solidFill>
                  <a:srgbClr val="FF0000"/>
                </a:solidFill>
              </a:rPr>
              <a:t>Example 3</a:t>
            </a:r>
            <a:r>
              <a:rPr lang="en-IN" sz="2400" dirty="0">
                <a:solidFill>
                  <a:srgbClr val="FF0000"/>
                </a:solidFill>
              </a:rPr>
              <a:t> :</a:t>
            </a:r>
            <a:endParaRPr lang="en-IN" sz="2400" u="sng" dirty="0">
              <a:solidFill>
                <a:srgbClr val="FF0000"/>
              </a:solidFill>
            </a:endParaRPr>
          </a:p>
        </p:txBody>
      </p:sp>
      <p:sp>
        <p:nvSpPr>
          <p:cNvPr id="8" name="Content Placeholder 2"/>
          <p:cNvSpPr txBox="1">
            <a:spLocks/>
          </p:cNvSpPr>
          <p:nvPr/>
        </p:nvSpPr>
        <p:spPr>
          <a:xfrm>
            <a:off x="2056553" y="1175524"/>
            <a:ext cx="2395851" cy="4772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dirty="0"/>
              <a:t>MOV  CX , [2000]</a:t>
            </a:r>
          </a:p>
          <a:p>
            <a:pPr marL="0" indent="0">
              <a:buFont typeface="Arial" panose="020B0604020202020204" pitchFamily="34" charset="0"/>
              <a:buNone/>
            </a:pPr>
            <a:endParaRPr lang="en-IN" sz="2400" dirty="0"/>
          </a:p>
        </p:txBody>
      </p:sp>
      <p:cxnSp>
        <p:nvCxnSpPr>
          <p:cNvPr id="10" name="Straight Arrow Connector 9"/>
          <p:cNvCxnSpPr/>
          <p:nvPr/>
        </p:nvCxnSpPr>
        <p:spPr>
          <a:xfrm flipV="1">
            <a:off x="4452404" y="1395553"/>
            <a:ext cx="593269" cy="9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20446" y="2910992"/>
            <a:ext cx="942111" cy="461665"/>
          </a:xfrm>
          <a:prstGeom prst="rect">
            <a:avLst/>
          </a:prstGeom>
          <a:noFill/>
        </p:spPr>
        <p:txBody>
          <a:bodyPr wrap="square" rtlCol="0">
            <a:spAutoFit/>
          </a:bodyPr>
          <a:lstStyle/>
          <a:p>
            <a:r>
              <a:rPr lang="en-IN" sz="2400" u="sng" dirty="0">
                <a:solidFill>
                  <a:srgbClr val="002060"/>
                </a:solidFill>
              </a:rPr>
              <a:t>DS</a:t>
            </a:r>
          </a:p>
        </p:txBody>
      </p:sp>
      <p:cxnSp>
        <p:nvCxnSpPr>
          <p:cNvPr id="19" name="Straight Arrow Connector 18"/>
          <p:cNvCxnSpPr/>
          <p:nvPr/>
        </p:nvCxnSpPr>
        <p:spPr>
          <a:xfrm>
            <a:off x="5930343" y="5084242"/>
            <a:ext cx="9802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F869A4B2-C453-4CBC-A93D-53E9A1DA0B04}"/>
              </a:ext>
            </a:extLst>
          </p:cNvPr>
          <p:cNvGrpSpPr/>
          <p:nvPr/>
        </p:nvGrpSpPr>
        <p:grpSpPr>
          <a:xfrm>
            <a:off x="5310376" y="1090961"/>
            <a:ext cx="7106888" cy="646331"/>
            <a:chOff x="5442989" y="1414475"/>
            <a:chExt cx="7106888" cy="646331"/>
          </a:xfrm>
        </p:grpSpPr>
        <p:sp>
          <p:nvSpPr>
            <p:cNvPr id="11" name="TextBox 10"/>
            <p:cNvSpPr txBox="1"/>
            <p:nvPr/>
          </p:nvSpPr>
          <p:spPr>
            <a:xfrm>
              <a:off x="5442989" y="1414475"/>
              <a:ext cx="7106888" cy="646331"/>
            </a:xfrm>
            <a:prstGeom prst="rect">
              <a:avLst/>
            </a:prstGeom>
            <a:noFill/>
          </p:spPr>
          <p:txBody>
            <a:bodyPr wrap="square" rtlCol="0">
              <a:spAutoFit/>
            </a:bodyPr>
            <a:lstStyle/>
            <a:p>
              <a:r>
                <a:rPr lang="en-IN" dirty="0"/>
                <a:t>The Content of reg. CX transfer into memory location 2000 </a:t>
              </a:r>
            </a:p>
            <a:p>
              <a:r>
                <a:rPr lang="en-IN" dirty="0"/>
                <a:t>CX           DS : [2000]  </a:t>
              </a:r>
              <a:r>
                <a:rPr lang="en-IN" dirty="0">
                  <a:solidFill>
                    <a:srgbClr val="0070C0"/>
                  </a:solidFill>
                </a:rPr>
                <a:t> </a:t>
              </a:r>
            </a:p>
          </p:txBody>
        </p:sp>
        <p:cxnSp>
          <p:nvCxnSpPr>
            <p:cNvPr id="26" name="Straight Arrow Connector 25"/>
            <p:cNvCxnSpPr/>
            <p:nvPr/>
          </p:nvCxnSpPr>
          <p:spPr>
            <a:xfrm flipH="1" flipV="1">
              <a:off x="5865141" y="1871555"/>
              <a:ext cx="421078" cy="109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0" name="Table 19">
            <a:extLst>
              <a:ext uri="{FF2B5EF4-FFF2-40B4-BE49-F238E27FC236}">
                <a16:creationId xmlns:a16="http://schemas.microsoft.com/office/drawing/2014/main" id="{09A116BB-CCDD-4358-B8A2-9BADAE7219E7}"/>
              </a:ext>
            </a:extLst>
          </p:cNvPr>
          <p:cNvGraphicFramePr>
            <a:graphicFrameLocks noGrp="1"/>
          </p:cNvGraphicFramePr>
          <p:nvPr>
            <p:extLst>
              <p:ext uri="{D42A27DB-BD31-4B8C-83A1-F6EECF244321}">
                <p14:modId xmlns:p14="http://schemas.microsoft.com/office/powerpoint/2010/main" val="2923004972"/>
              </p:ext>
            </p:extLst>
          </p:nvPr>
        </p:nvGraphicFramePr>
        <p:xfrm>
          <a:off x="7006410" y="3386703"/>
          <a:ext cx="2507344" cy="3337560"/>
        </p:xfrm>
        <a:graphic>
          <a:graphicData uri="http://schemas.openxmlformats.org/drawingml/2006/table">
            <a:tbl>
              <a:tblPr firstRow="1" bandRow="1"/>
              <a:tblGrid>
                <a:gridCol w="877750">
                  <a:extLst>
                    <a:ext uri="{9D8B030D-6E8A-4147-A177-3AD203B41FA5}">
                      <a16:colId xmlns:a16="http://schemas.microsoft.com/office/drawing/2014/main" val="20000"/>
                    </a:ext>
                  </a:extLst>
                </a:gridCol>
                <a:gridCol w="1629594">
                  <a:extLst>
                    <a:ext uri="{9D8B030D-6E8A-4147-A177-3AD203B41FA5}">
                      <a16:colId xmlns:a16="http://schemas.microsoft.com/office/drawing/2014/main" val="20001"/>
                    </a:ext>
                  </a:extLst>
                </a:gridCol>
              </a:tblGrid>
              <a:tr h="370840">
                <a:tc>
                  <a:txBody>
                    <a:bodyPr/>
                    <a:lstStyle/>
                    <a:p>
                      <a:pPr algn="ctr"/>
                      <a:r>
                        <a:rPr lang="en-IN" dirty="0"/>
                        <a:t>0000</a:t>
                      </a:r>
                    </a:p>
                  </a:txBody>
                  <a:tcPr/>
                </a:tc>
                <a:tc>
                  <a:txBody>
                    <a:bodyPr/>
                    <a:lstStyle/>
                    <a:p>
                      <a:pPr algn="ctr"/>
                      <a:endParaRPr lang="en-IN" dirty="0"/>
                    </a:p>
                  </a:txBody>
                  <a:tcPr/>
                </a:tc>
                <a:extLst>
                  <a:ext uri="{0D108BD9-81ED-4DB2-BD59-A6C34878D82A}">
                    <a16:rowId xmlns:a16="http://schemas.microsoft.com/office/drawing/2014/main" val="10000"/>
                  </a:ext>
                </a:extLst>
              </a:tr>
              <a:tr h="370840">
                <a:tc>
                  <a:txBody>
                    <a:bodyPr/>
                    <a:lstStyle/>
                    <a:p>
                      <a:pPr algn="ctr"/>
                      <a:r>
                        <a:rPr lang="en-IN" dirty="0"/>
                        <a:t>0001</a:t>
                      </a:r>
                    </a:p>
                  </a:txBody>
                  <a:tcPr/>
                </a:tc>
                <a:tc>
                  <a:txBody>
                    <a:bodyPr/>
                    <a:lstStyle/>
                    <a:p>
                      <a:pPr algn="ctr"/>
                      <a:endParaRPr lang="en-IN" dirty="0"/>
                    </a:p>
                  </a:txBody>
                  <a:tcPr/>
                </a:tc>
                <a:extLst>
                  <a:ext uri="{0D108BD9-81ED-4DB2-BD59-A6C34878D82A}">
                    <a16:rowId xmlns:a16="http://schemas.microsoft.com/office/drawing/2014/main" val="10001"/>
                  </a:ext>
                </a:extLst>
              </a:tr>
              <a:tr h="370840">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2"/>
                  </a:ext>
                </a:extLst>
              </a:tr>
              <a:tr h="370840">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3"/>
                  </a:ext>
                </a:extLst>
              </a:tr>
              <a:tr h="370840">
                <a:tc>
                  <a:txBody>
                    <a:bodyPr/>
                    <a:lstStyle/>
                    <a:p>
                      <a:pPr algn="ctr"/>
                      <a:r>
                        <a:rPr lang="en-IN" dirty="0"/>
                        <a:t>2000</a:t>
                      </a:r>
                    </a:p>
                  </a:txBody>
                  <a:tcPr/>
                </a:tc>
                <a:tc>
                  <a:txBody>
                    <a:bodyPr/>
                    <a:lstStyle/>
                    <a:p>
                      <a:pPr algn="l"/>
                      <a:r>
                        <a:rPr lang="en-IN" strike="noStrike" dirty="0">
                          <a:solidFill>
                            <a:srgbClr val="C00000"/>
                          </a:solidFill>
                        </a:rPr>
                        <a:t>                 </a:t>
                      </a:r>
                    </a:p>
                  </a:txBody>
                  <a:tcPr/>
                </a:tc>
                <a:extLst>
                  <a:ext uri="{0D108BD9-81ED-4DB2-BD59-A6C34878D82A}">
                    <a16:rowId xmlns:a16="http://schemas.microsoft.com/office/drawing/2014/main" val="10004"/>
                  </a:ext>
                </a:extLst>
              </a:tr>
              <a:tr h="370840">
                <a:tc>
                  <a:txBody>
                    <a:bodyPr/>
                    <a:lstStyle/>
                    <a:p>
                      <a:pPr algn="ctr"/>
                      <a:r>
                        <a:rPr lang="en-IN" dirty="0"/>
                        <a:t>2001</a:t>
                      </a:r>
                    </a:p>
                  </a:txBody>
                  <a:tcPr/>
                </a:tc>
                <a:tc>
                  <a:txBody>
                    <a:bodyPr/>
                    <a:lstStyle/>
                    <a:p>
                      <a:pPr algn="l"/>
                      <a:r>
                        <a:rPr lang="en-IN" dirty="0">
                          <a:solidFill>
                            <a:srgbClr val="C00000"/>
                          </a:solidFill>
                        </a:rPr>
                        <a:t>                 </a:t>
                      </a:r>
                    </a:p>
                  </a:txBody>
                  <a:tcPr/>
                </a:tc>
                <a:extLst>
                  <a:ext uri="{0D108BD9-81ED-4DB2-BD59-A6C34878D82A}">
                    <a16:rowId xmlns:a16="http://schemas.microsoft.com/office/drawing/2014/main" val="10005"/>
                  </a:ext>
                </a:extLst>
              </a:tr>
              <a:tr h="370840">
                <a:tc>
                  <a:txBody>
                    <a:bodyPr/>
                    <a:lstStyle/>
                    <a:p>
                      <a:pPr algn="ctr"/>
                      <a:r>
                        <a:rPr lang="en-IN" dirty="0"/>
                        <a:t>2002</a:t>
                      </a:r>
                    </a:p>
                  </a:txBody>
                  <a:tcPr/>
                </a:tc>
                <a:tc>
                  <a:txBody>
                    <a:bodyPr/>
                    <a:lstStyle/>
                    <a:p>
                      <a:pPr algn="ctr"/>
                      <a:endParaRPr lang="en-IN" dirty="0"/>
                    </a:p>
                  </a:txBody>
                  <a:tcPr/>
                </a:tc>
                <a:extLst>
                  <a:ext uri="{0D108BD9-81ED-4DB2-BD59-A6C34878D82A}">
                    <a16:rowId xmlns:a16="http://schemas.microsoft.com/office/drawing/2014/main" val="10006"/>
                  </a:ext>
                </a:extLst>
              </a:tr>
              <a:tr h="370840">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7"/>
                  </a:ext>
                </a:extLst>
              </a:tr>
              <a:tr h="370840">
                <a:tc>
                  <a:txBody>
                    <a:bodyPr/>
                    <a:lstStyle/>
                    <a:p>
                      <a:pPr algn="ctr"/>
                      <a:r>
                        <a:rPr lang="en-IN" dirty="0"/>
                        <a:t>FFFF</a:t>
                      </a:r>
                    </a:p>
                  </a:txBody>
                  <a:tcPr/>
                </a:tc>
                <a:tc>
                  <a:txBody>
                    <a:bodyPr/>
                    <a:lstStyle/>
                    <a:p>
                      <a:pPr algn="ctr"/>
                      <a:endParaRPr lang="en-IN" dirty="0"/>
                    </a:p>
                  </a:txBody>
                  <a:tcPr/>
                </a:tc>
                <a:extLst>
                  <a:ext uri="{0D108BD9-81ED-4DB2-BD59-A6C34878D82A}">
                    <a16:rowId xmlns:a16="http://schemas.microsoft.com/office/drawing/2014/main" val="10008"/>
                  </a:ext>
                </a:extLst>
              </a:tr>
            </a:tbl>
          </a:graphicData>
        </a:graphic>
      </p:graphicFrame>
      <p:sp>
        <p:nvSpPr>
          <p:cNvPr id="4" name="Rectangle 3">
            <a:extLst>
              <a:ext uri="{FF2B5EF4-FFF2-40B4-BE49-F238E27FC236}">
                <a16:creationId xmlns:a16="http://schemas.microsoft.com/office/drawing/2014/main" id="{F1F11A3E-EB68-45D8-948B-0A03E2AD496F}"/>
              </a:ext>
            </a:extLst>
          </p:cNvPr>
          <p:cNvSpPr/>
          <p:nvPr/>
        </p:nvSpPr>
        <p:spPr>
          <a:xfrm>
            <a:off x="711200" y="2936240"/>
            <a:ext cx="3220720" cy="32954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9" name="Table 12">
            <a:extLst>
              <a:ext uri="{FF2B5EF4-FFF2-40B4-BE49-F238E27FC236}">
                <a16:creationId xmlns:a16="http://schemas.microsoft.com/office/drawing/2014/main" id="{A58720BF-3224-41AD-BC36-C344CBDCC89B}"/>
              </a:ext>
            </a:extLst>
          </p:cNvPr>
          <p:cNvGraphicFramePr>
            <a:graphicFrameLocks noGrp="1"/>
          </p:cNvGraphicFramePr>
          <p:nvPr>
            <p:extLst>
              <p:ext uri="{D42A27DB-BD31-4B8C-83A1-F6EECF244321}">
                <p14:modId xmlns:p14="http://schemas.microsoft.com/office/powerpoint/2010/main" val="2299993032"/>
              </p:ext>
            </p:extLst>
          </p:nvPr>
        </p:nvGraphicFramePr>
        <p:xfrm>
          <a:off x="843281" y="3116035"/>
          <a:ext cx="2966718" cy="3235960"/>
        </p:xfrm>
        <a:graphic>
          <a:graphicData uri="http://schemas.openxmlformats.org/drawingml/2006/table">
            <a:tbl>
              <a:tblPr firstRow="1" bandRow="1"/>
              <a:tblGrid>
                <a:gridCol w="670559">
                  <a:extLst>
                    <a:ext uri="{9D8B030D-6E8A-4147-A177-3AD203B41FA5}">
                      <a16:colId xmlns:a16="http://schemas.microsoft.com/office/drawing/2014/main" val="3995266444"/>
                    </a:ext>
                  </a:extLst>
                </a:gridCol>
                <a:gridCol w="1148080">
                  <a:extLst>
                    <a:ext uri="{9D8B030D-6E8A-4147-A177-3AD203B41FA5}">
                      <a16:colId xmlns:a16="http://schemas.microsoft.com/office/drawing/2014/main" val="438883876"/>
                    </a:ext>
                  </a:extLst>
                </a:gridCol>
                <a:gridCol w="1148079">
                  <a:extLst>
                    <a:ext uri="{9D8B030D-6E8A-4147-A177-3AD203B41FA5}">
                      <a16:colId xmlns:a16="http://schemas.microsoft.com/office/drawing/2014/main" val="584201624"/>
                    </a:ext>
                  </a:extLst>
                </a:gridCol>
              </a:tblGrid>
              <a:tr h="370840">
                <a:tc>
                  <a:txBody>
                    <a:bodyPr/>
                    <a:lstStyle/>
                    <a:p>
                      <a:pPr algn="ctr"/>
                      <a:r>
                        <a:rPr lang="en-IN" b="1" dirty="0"/>
                        <a:t>AX</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9377531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BX</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3411811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CX</a:t>
                      </a:r>
                    </a:p>
                  </a:txBody>
                  <a:tcPr/>
                </a:tc>
                <a:tc>
                  <a:txBody>
                    <a:bodyPr/>
                    <a:lstStyle/>
                    <a:p>
                      <a:pPr algn="ctr"/>
                      <a:r>
                        <a:rPr lang="en-IN" dirty="0"/>
                        <a:t>MSB</a:t>
                      </a:r>
                    </a:p>
                    <a:p>
                      <a:pPr algn="l"/>
                      <a:r>
                        <a:rPr lang="en-IN" dirty="0"/>
                        <a:t>CH =</a:t>
                      </a:r>
                    </a:p>
                  </a:txBody>
                  <a:tcPr/>
                </a:tc>
                <a:tc>
                  <a:txBody>
                    <a:bodyPr/>
                    <a:lstStyle/>
                    <a:p>
                      <a:pPr algn="ctr"/>
                      <a:r>
                        <a:rPr lang="en-IN" dirty="0"/>
                        <a:t>LSB</a:t>
                      </a:r>
                    </a:p>
                    <a:p>
                      <a:pPr algn="l"/>
                      <a:r>
                        <a:rPr lang="en-IN" dirty="0"/>
                        <a:t>CL =</a:t>
                      </a:r>
                    </a:p>
                  </a:txBody>
                  <a:tcPr/>
                </a:tc>
                <a:extLst>
                  <a:ext uri="{0D108BD9-81ED-4DB2-BD59-A6C34878D82A}">
                    <a16:rowId xmlns:a16="http://schemas.microsoft.com/office/drawing/2014/main" val="21087422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DX</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32846664"/>
                  </a:ext>
                </a:extLst>
              </a:tr>
              <a:tr h="370840">
                <a:tc>
                  <a:txBody>
                    <a:bodyPr/>
                    <a:lstStyle/>
                    <a:p>
                      <a:pPr algn="ctr"/>
                      <a:r>
                        <a:rPr lang="en-IN" b="1" dirty="0"/>
                        <a:t>SI</a:t>
                      </a:r>
                    </a:p>
                  </a:txBody>
                  <a:tcPr/>
                </a:tc>
                <a:tc gridSpan="2">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4040492396"/>
                  </a:ext>
                </a:extLst>
              </a:tr>
              <a:tr h="370840">
                <a:tc>
                  <a:txBody>
                    <a:bodyPr/>
                    <a:lstStyle/>
                    <a:p>
                      <a:pPr algn="ctr"/>
                      <a:r>
                        <a:rPr lang="en-IN" b="1" dirty="0"/>
                        <a:t>DI</a:t>
                      </a:r>
                    </a:p>
                  </a:txBody>
                  <a:tcPr/>
                </a:tc>
                <a:tc gridSpan="2">
                  <a:txBody>
                    <a:bodyPr/>
                    <a:lstStyle/>
                    <a:p>
                      <a:endParaRPr lang="en-IN" dirty="0"/>
                    </a:p>
                  </a:txBody>
                  <a:tcPr/>
                </a:tc>
                <a:tc hMerge="1">
                  <a:txBody>
                    <a:bodyPr/>
                    <a:lstStyle/>
                    <a:p>
                      <a:endParaRPr lang="en-IN"/>
                    </a:p>
                  </a:txBody>
                  <a:tcPr/>
                </a:tc>
                <a:extLst>
                  <a:ext uri="{0D108BD9-81ED-4DB2-BD59-A6C34878D82A}">
                    <a16:rowId xmlns:a16="http://schemas.microsoft.com/office/drawing/2014/main" val="1561283906"/>
                  </a:ext>
                </a:extLst>
              </a:tr>
              <a:tr h="370840">
                <a:tc>
                  <a:txBody>
                    <a:bodyPr/>
                    <a:lstStyle/>
                    <a:p>
                      <a:pPr algn="ctr"/>
                      <a:r>
                        <a:rPr lang="en-IN" b="1" dirty="0"/>
                        <a:t>BP</a:t>
                      </a:r>
                    </a:p>
                  </a:txBody>
                  <a:tcPr/>
                </a:tc>
                <a:tc gridSpan="2">
                  <a:txBody>
                    <a:bodyPr/>
                    <a:lstStyle/>
                    <a:p>
                      <a:endParaRPr lang="en-IN" dirty="0"/>
                    </a:p>
                  </a:txBody>
                  <a:tcPr/>
                </a:tc>
                <a:tc hMerge="1">
                  <a:txBody>
                    <a:bodyPr/>
                    <a:lstStyle/>
                    <a:p>
                      <a:endParaRPr lang="en-IN"/>
                    </a:p>
                  </a:txBody>
                  <a:tcPr/>
                </a:tc>
                <a:extLst>
                  <a:ext uri="{0D108BD9-81ED-4DB2-BD59-A6C34878D82A}">
                    <a16:rowId xmlns:a16="http://schemas.microsoft.com/office/drawing/2014/main" val="1439428371"/>
                  </a:ext>
                </a:extLst>
              </a:tr>
              <a:tr h="370840">
                <a:tc>
                  <a:txBody>
                    <a:bodyPr/>
                    <a:lstStyle/>
                    <a:p>
                      <a:pPr algn="ctr"/>
                      <a:r>
                        <a:rPr lang="en-IN" b="1" dirty="0"/>
                        <a:t>SP</a:t>
                      </a:r>
                    </a:p>
                  </a:txBody>
                  <a:tcPr/>
                </a:tc>
                <a:tc gridSpan="2">
                  <a:txBody>
                    <a:bodyPr/>
                    <a:lstStyle/>
                    <a:p>
                      <a:endParaRPr lang="en-IN" dirty="0"/>
                    </a:p>
                  </a:txBody>
                  <a:tcPr/>
                </a:tc>
                <a:tc hMerge="1">
                  <a:txBody>
                    <a:bodyPr/>
                    <a:lstStyle/>
                    <a:p>
                      <a:endParaRPr lang="en-IN"/>
                    </a:p>
                  </a:txBody>
                  <a:tcPr/>
                </a:tc>
                <a:extLst>
                  <a:ext uri="{0D108BD9-81ED-4DB2-BD59-A6C34878D82A}">
                    <a16:rowId xmlns:a16="http://schemas.microsoft.com/office/drawing/2014/main" val="2426212952"/>
                  </a:ext>
                </a:extLst>
              </a:tr>
            </a:tbl>
          </a:graphicData>
        </a:graphic>
      </p:graphicFrame>
      <p:sp>
        <p:nvSpPr>
          <p:cNvPr id="23" name="TextBox 22">
            <a:extLst>
              <a:ext uri="{FF2B5EF4-FFF2-40B4-BE49-F238E27FC236}">
                <a16:creationId xmlns:a16="http://schemas.microsoft.com/office/drawing/2014/main" id="{75894999-1B51-4122-A25F-894D5EB683E2}"/>
              </a:ext>
            </a:extLst>
          </p:cNvPr>
          <p:cNvSpPr txBox="1"/>
          <p:nvPr/>
        </p:nvSpPr>
        <p:spPr>
          <a:xfrm>
            <a:off x="11192434" y="1742765"/>
            <a:ext cx="539150" cy="369332"/>
          </a:xfrm>
          <a:prstGeom prst="rect">
            <a:avLst/>
          </a:prstGeom>
          <a:noFill/>
        </p:spPr>
        <p:txBody>
          <a:bodyPr wrap="square">
            <a:spAutoFit/>
          </a:bodyPr>
          <a:lstStyle/>
          <a:p>
            <a:pPr algn="ctr"/>
            <a:r>
              <a:rPr lang="en-IN" strike="noStrike" dirty="0">
                <a:solidFill>
                  <a:srgbClr val="C00000"/>
                </a:solidFill>
              </a:rPr>
              <a:t>34</a:t>
            </a:r>
          </a:p>
        </p:txBody>
      </p:sp>
      <p:sp>
        <p:nvSpPr>
          <p:cNvPr id="24" name="TextBox 23">
            <a:extLst>
              <a:ext uri="{FF2B5EF4-FFF2-40B4-BE49-F238E27FC236}">
                <a16:creationId xmlns:a16="http://schemas.microsoft.com/office/drawing/2014/main" id="{F5497057-635D-47B4-93C8-1FFEBBDEA59C}"/>
              </a:ext>
            </a:extLst>
          </p:cNvPr>
          <p:cNvSpPr txBox="1"/>
          <p:nvPr/>
        </p:nvSpPr>
        <p:spPr>
          <a:xfrm>
            <a:off x="7635852" y="1566930"/>
            <a:ext cx="3667758" cy="923330"/>
          </a:xfrm>
          <a:prstGeom prst="rect">
            <a:avLst/>
          </a:prstGeom>
          <a:noFill/>
        </p:spPr>
        <p:txBody>
          <a:bodyPr wrap="square">
            <a:spAutoFit/>
          </a:bodyPr>
          <a:lstStyle/>
          <a:p>
            <a:r>
              <a:rPr lang="en-IN" dirty="0">
                <a:solidFill>
                  <a:srgbClr val="FF0000"/>
                </a:solidFill>
              </a:rPr>
              <a:t>16 bit </a:t>
            </a:r>
            <a:r>
              <a:rPr lang="en-IN" sz="1800" dirty="0">
                <a:solidFill>
                  <a:srgbClr val="FF0000"/>
                </a:solidFill>
              </a:rPr>
              <a:t>data 1234  is stored into memory locations in following manner :</a:t>
            </a:r>
            <a:endParaRPr lang="en-IN" dirty="0">
              <a:solidFill>
                <a:srgbClr val="FF0000"/>
              </a:solidFill>
            </a:endParaRPr>
          </a:p>
        </p:txBody>
      </p:sp>
      <p:sp>
        <p:nvSpPr>
          <p:cNvPr id="28" name="TextBox 27">
            <a:extLst>
              <a:ext uri="{FF2B5EF4-FFF2-40B4-BE49-F238E27FC236}">
                <a16:creationId xmlns:a16="http://schemas.microsoft.com/office/drawing/2014/main" id="{B0E9C52E-8ED4-40C7-88EC-7F3F2FB35513}"/>
              </a:ext>
            </a:extLst>
          </p:cNvPr>
          <p:cNvSpPr txBox="1"/>
          <p:nvPr/>
        </p:nvSpPr>
        <p:spPr>
          <a:xfrm>
            <a:off x="10884497" y="1741353"/>
            <a:ext cx="487680" cy="369332"/>
          </a:xfrm>
          <a:prstGeom prst="rect">
            <a:avLst/>
          </a:prstGeom>
          <a:noFill/>
        </p:spPr>
        <p:txBody>
          <a:bodyPr wrap="square">
            <a:spAutoFit/>
          </a:bodyPr>
          <a:lstStyle/>
          <a:p>
            <a:pPr algn="ctr"/>
            <a:r>
              <a:rPr lang="en-IN" dirty="0">
                <a:solidFill>
                  <a:srgbClr val="C00000"/>
                </a:solidFill>
              </a:rPr>
              <a:t>12</a:t>
            </a:r>
          </a:p>
        </p:txBody>
      </p:sp>
      <p:sp>
        <p:nvSpPr>
          <p:cNvPr id="29" name="TextBox 28">
            <a:extLst>
              <a:ext uri="{FF2B5EF4-FFF2-40B4-BE49-F238E27FC236}">
                <a16:creationId xmlns:a16="http://schemas.microsoft.com/office/drawing/2014/main" id="{414B1D0A-AD39-43F7-811A-A1975A5D1CCE}"/>
              </a:ext>
            </a:extLst>
          </p:cNvPr>
          <p:cNvSpPr txBox="1"/>
          <p:nvPr/>
        </p:nvSpPr>
        <p:spPr>
          <a:xfrm>
            <a:off x="10762577" y="2017289"/>
            <a:ext cx="609600" cy="369332"/>
          </a:xfrm>
          <a:prstGeom prst="rect">
            <a:avLst/>
          </a:prstGeom>
          <a:noFill/>
        </p:spPr>
        <p:txBody>
          <a:bodyPr wrap="square">
            <a:spAutoFit/>
          </a:bodyPr>
          <a:lstStyle/>
          <a:p>
            <a:pPr algn="ctr"/>
            <a:r>
              <a:rPr lang="en-IN" dirty="0"/>
              <a:t>MSB</a:t>
            </a:r>
          </a:p>
        </p:txBody>
      </p:sp>
      <p:sp>
        <p:nvSpPr>
          <p:cNvPr id="30" name="TextBox 29">
            <a:extLst>
              <a:ext uri="{FF2B5EF4-FFF2-40B4-BE49-F238E27FC236}">
                <a16:creationId xmlns:a16="http://schemas.microsoft.com/office/drawing/2014/main" id="{388B403A-BE07-4541-9DAF-D76FE975AD13}"/>
              </a:ext>
            </a:extLst>
          </p:cNvPr>
          <p:cNvSpPr txBox="1"/>
          <p:nvPr/>
        </p:nvSpPr>
        <p:spPr>
          <a:xfrm>
            <a:off x="11353800" y="2017289"/>
            <a:ext cx="609600" cy="369332"/>
          </a:xfrm>
          <a:prstGeom prst="rect">
            <a:avLst/>
          </a:prstGeom>
          <a:noFill/>
        </p:spPr>
        <p:txBody>
          <a:bodyPr wrap="square">
            <a:spAutoFit/>
          </a:bodyPr>
          <a:lstStyle/>
          <a:p>
            <a:pPr algn="ctr"/>
            <a:r>
              <a:rPr lang="en-IN" dirty="0"/>
              <a:t>LSB</a:t>
            </a:r>
          </a:p>
        </p:txBody>
      </p:sp>
      <p:sp>
        <p:nvSpPr>
          <p:cNvPr id="31" name="TextBox 30">
            <a:extLst>
              <a:ext uri="{FF2B5EF4-FFF2-40B4-BE49-F238E27FC236}">
                <a16:creationId xmlns:a16="http://schemas.microsoft.com/office/drawing/2014/main" id="{87556C7A-89D8-46AB-B532-1DF978B1E2B4}"/>
              </a:ext>
            </a:extLst>
          </p:cNvPr>
          <p:cNvSpPr txBox="1"/>
          <p:nvPr/>
        </p:nvSpPr>
        <p:spPr>
          <a:xfrm>
            <a:off x="7984180" y="4870817"/>
            <a:ext cx="609600" cy="369332"/>
          </a:xfrm>
          <a:prstGeom prst="rect">
            <a:avLst/>
          </a:prstGeom>
          <a:noFill/>
        </p:spPr>
        <p:txBody>
          <a:bodyPr wrap="square">
            <a:spAutoFit/>
          </a:bodyPr>
          <a:lstStyle/>
          <a:p>
            <a:pPr algn="ctr"/>
            <a:r>
              <a:rPr lang="en-IN" dirty="0"/>
              <a:t>LSB</a:t>
            </a:r>
          </a:p>
        </p:txBody>
      </p:sp>
      <p:sp>
        <p:nvSpPr>
          <p:cNvPr id="32" name="TextBox 31">
            <a:extLst>
              <a:ext uri="{FF2B5EF4-FFF2-40B4-BE49-F238E27FC236}">
                <a16:creationId xmlns:a16="http://schemas.microsoft.com/office/drawing/2014/main" id="{6E41DA7B-8C63-40E4-BDDF-DA60FFE75D79}"/>
              </a:ext>
            </a:extLst>
          </p:cNvPr>
          <p:cNvSpPr txBox="1"/>
          <p:nvPr/>
        </p:nvSpPr>
        <p:spPr>
          <a:xfrm>
            <a:off x="7988650" y="5234279"/>
            <a:ext cx="609600" cy="369332"/>
          </a:xfrm>
          <a:prstGeom prst="rect">
            <a:avLst/>
          </a:prstGeom>
          <a:noFill/>
        </p:spPr>
        <p:txBody>
          <a:bodyPr wrap="square">
            <a:spAutoFit/>
          </a:bodyPr>
          <a:lstStyle/>
          <a:p>
            <a:pPr algn="ctr"/>
            <a:r>
              <a:rPr lang="en-IN" dirty="0"/>
              <a:t>MSB</a:t>
            </a:r>
          </a:p>
        </p:txBody>
      </p:sp>
      <p:sp>
        <p:nvSpPr>
          <p:cNvPr id="33" name="TextBox 32">
            <a:extLst>
              <a:ext uri="{FF2B5EF4-FFF2-40B4-BE49-F238E27FC236}">
                <a16:creationId xmlns:a16="http://schemas.microsoft.com/office/drawing/2014/main" id="{350E18FD-E11E-4F00-B929-F08E59ED414C}"/>
              </a:ext>
            </a:extLst>
          </p:cNvPr>
          <p:cNvSpPr txBox="1"/>
          <p:nvPr/>
        </p:nvSpPr>
        <p:spPr>
          <a:xfrm>
            <a:off x="10887634" y="1741353"/>
            <a:ext cx="487680" cy="369332"/>
          </a:xfrm>
          <a:prstGeom prst="rect">
            <a:avLst/>
          </a:prstGeom>
          <a:noFill/>
        </p:spPr>
        <p:txBody>
          <a:bodyPr wrap="square">
            <a:spAutoFit/>
          </a:bodyPr>
          <a:lstStyle/>
          <a:p>
            <a:pPr algn="ctr"/>
            <a:r>
              <a:rPr lang="en-IN" dirty="0">
                <a:solidFill>
                  <a:srgbClr val="C00000"/>
                </a:solidFill>
              </a:rPr>
              <a:t>12</a:t>
            </a:r>
          </a:p>
        </p:txBody>
      </p:sp>
      <p:sp>
        <p:nvSpPr>
          <p:cNvPr id="34" name="TextBox 33">
            <a:extLst>
              <a:ext uri="{FF2B5EF4-FFF2-40B4-BE49-F238E27FC236}">
                <a16:creationId xmlns:a16="http://schemas.microsoft.com/office/drawing/2014/main" id="{5E49272E-5A30-478F-A17A-C59DEB199D84}"/>
              </a:ext>
            </a:extLst>
          </p:cNvPr>
          <p:cNvSpPr txBox="1"/>
          <p:nvPr/>
        </p:nvSpPr>
        <p:spPr>
          <a:xfrm>
            <a:off x="11190551" y="1741353"/>
            <a:ext cx="539150" cy="369332"/>
          </a:xfrm>
          <a:prstGeom prst="rect">
            <a:avLst/>
          </a:prstGeom>
          <a:noFill/>
        </p:spPr>
        <p:txBody>
          <a:bodyPr wrap="square">
            <a:spAutoFit/>
          </a:bodyPr>
          <a:lstStyle/>
          <a:p>
            <a:pPr algn="ctr"/>
            <a:r>
              <a:rPr lang="en-IN" strike="noStrike" dirty="0">
                <a:solidFill>
                  <a:srgbClr val="C00000"/>
                </a:solidFill>
              </a:rPr>
              <a:t>34</a:t>
            </a:r>
          </a:p>
        </p:txBody>
      </p:sp>
      <p:cxnSp>
        <p:nvCxnSpPr>
          <p:cNvPr id="35" name="Straight Arrow Connector 34">
            <a:extLst>
              <a:ext uri="{FF2B5EF4-FFF2-40B4-BE49-F238E27FC236}">
                <a16:creationId xmlns:a16="http://schemas.microsoft.com/office/drawing/2014/main" id="{80525BCB-3608-4773-871B-29B22913BD73}"/>
              </a:ext>
            </a:extLst>
          </p:cNvPr>
          <p:cNvCxnSpPr>
            <a:cxnSpLocks/>
          </p:cNvCxnSpPr>
          <p:nvPr/>
        </p:nvCxnSpPr>
        <p:spPr>
          <a:xfrm flipH="1" flipV="1">
            <a:off x="3551069" y="4287915"/>
            <a:ext cx="5202314" cy="832794"/>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EECB0DB-4CDB-4E88-B79B-599A5BE5469D}"/>
              </a:ext>
            </a:extLst>
          </p:cNvPr>
          <p:cNvSpPr txBox="1"/>
          <p:nvPr/>
        </p:nvSpPr>
        <p:spPr>
          <a:xfrm>
            <a:off x="3062235" y="4103249"/>
            <a:ext cx="539150" cy="369332"/>
          </a:xfrm>
          <a:prstGeom prst="rect">
            <a:avLst/>
          </a:prstGeom>
          <a:noFill/>
        </p:spPr>
        <p:txBody>
          <a:bodyPr wrap="square">
            <a:spAutoFit/>
          </a:bodyPr>
          <a:lstStyle/>
          <a:p>
            <a:pPr algn="ctr"/>
            <a:r>
              <a:rPr lang="en-IN" strike="noStrike" dirty="0">
                <a:solidFill>
                  <a:srgbClr val="C00000"/>
                </a:solidFill>
              </a:rPr>
              <a:t>34</a:t>
            </a:r>
          </a:p>
        </p:txBody>
      </p:sp>
      <p:cxnSp>
        <p:nvCxnSpPr>
          <p:cNvPr id="38" name="Straight Arrow Connector 37">
            <a:extLst>
              <a:ext uri="{FF2B5EF4-FFF2-40B4-BE49-F238E27FC236}">
                <a16:creationId xmlns:a16="http://schemas.microsoft.com/office/drawing/2014/main" id="{AC9E9698-9A5E-4468-ACD8-463D3EA3FD50}"/>
              </a:ext>
            </a:extLst>
          </p:cNvPr>
          <p:cNvCxnSpPr>
            <a:cxnSpLocks/>
          </p:cNvCxnSpPr>
          <p:nvPr/>
        </p:nvCxnSpPr>
        <p:spPr>
          <a:xfrm flipH="1" flipV="1">
            <a:off x="2418080" y="4287915"/>
            <a:ext cx="6385619" cy="1183965"/>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51FA3F2-9506-4F2D-8EC7-F3A3B334A0E5}"/>
              </a:ext>
            </a:extLst>
          </p:cNvPr>
          <p:cNvSpPr txBox="1"/>
          <p:nvPr/>
        </p:nvSpPr>
        <p:spPr>
          <a:xfrm>
            <a:off x="2005261" y="4103249"/>
            <a:ext cx="539150" cy="369332"/>
          </a:xfrm>
          <a:prstGeom prst="rect">
            <a:avLst/>
          </a:prstGeom>
          <a:noFill/>
        </p:spPr>
        <p:txBody>
          <a:bodyPr wrap="square">
            <a:spAutoFit/>
          </a:bodyPr>
          <a:lstStyle/>
          <a:p>
            <a:pPr algn="ctr"/>
            <a:r>
              <a:rPr lang="en-IN" strike="noStrike" dirty="0">
                <a:solidFill>
                  <a:srgbClr val="C00000"/>
                </a:solidFill>
              </a:rPr>
              <a:t>12</a:t>
            </a:r>
          </a:p>
        </p:txBody>
      </p:sp>
    </p:spTree>
    <p:extLst>
      <p:ext uri="{BB962C8B-B14F-4D97-AF65-F5344CB8AC3E}">
        <p14:creationId xmlns:p14="http://schemas.microsoft.com/office/powerpoint/2010/main" val="209245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0" nodeType="clickEffect">
                                  <p:stCondLst>
                                    <p:cond delay="0"/>
                                  </p:stCondLst>
                                  <p:childTnLst>
                                    <p:animMotion origin="layout" path="M -3.95833E-6 2.96296E-6 L -0.21914 0.45856 " pathEditMode="relative" rAng="0" ptsTypes="AA">
                                      <p:cBhvr>
                                        <p:cTn id="44" dur="2000" fill="hold"/>
                                        <p:tgtEl>
                                          <p:spTgt spid="34"/>
                                        </p:tgtEl>
                                        <p:attrNameLst>
                                          <p:attrName>ppt_x</p:attrName>
                                          <p:attrName>ppt_y</p:attrName>
                                        </p:attrNameLst>
                                      </p:cBhvr>
                                      <p:rCtr x="-10964" y="22917"/>
                                    </p:animMotion>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0" nodeType="clickEffect">
                                  <p:stCondLst>
                                    <p:cond delay="0"/>
                                  </p:stCondLst>
                                  <p:childTnLst>
                                    <p:animMotion origin="layout" path="M -8.33333E-7 2.96296E-6 L -0.18854 0.51203 " pathEditMode="relative" rAng="0" ptsTypes="AA">
                                      <p:cBhvr>
                                        <p:cTn id="48" dur="2000" fill="hold"/>
                                        <p:tgtEl>
                                          <p:spTgt spid="33"/>
                                        </p:tgtEl>
                                        <p:attrNameLst>
                                          <p:attrName>ppt_x</p:attrName>
                                          <p:attrName>ppt_y</p:attrName>
                                        </p:attrNameLst>
                                      </p:cBhvr>
                                      <p:rCtr x="-9427" y="25602"/>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8" grpId="0"/>
      <p:bldP spid="29" grpId="0"/>
      <p:bldP spid="30" grpId="0"/>
      <p:bldP spid="31" grpId="0"/>
      <p:bldP spid="32" grpId="0"/>
      <p:bldP spid="33" grpId="0"/>
      <p:bldP spid="34" grpId="0"/>
      <p:bldP spid="37"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626298"/>
            <a:ext cx="11353800" cy="528493"/>
          </a:xfrm>
        </p:spPr>
        <p:txBody>
          <a:bodyPr>
            <a:normAutofit fontScale="90000"/>
          </a:bodyPr>
          <a:lstStyle/>
          <a:p>
            <a:r>
              <a:rPr lang="en-IN" sz="3600" u="sng" dirty="0"/>
              <a:t>Direct  addressing  mode  </a:t>
            </a:r>
            <a:r>
              <a:rPr lang="en-IN" sz="3600" dirty="0"/>
              <a:t>       </a:t>
            </a:r>
            <a:r>
              <a:rPr lang="en-IN" sz="3600" dirty="0">
                <a:solidFill>
                  <a:srgbClr val="FF0000"/>
                </a:solidFill>
              </a:rPr>
              <a:t>( Address  in Instruction)</a:t>
            </a:r>
            <a:br>
              <a:rPr lang="en-IN" sz="3600" dirty="0">
                <a:solidFill>
                  <a:srgbClr val="FF0000"/>
                </a:solidFill>
              </a:rPr>
            </a:br>
            <a:br>
              <a:rPr lang="en-IN" sz="3600" dirty="0">
                <a:solidFill>
                  <a:srgbClr val="FF0000"/>
                </a:solidFill>
              </a:rPr>
            </a:br>
            <a:br>
              <a:rPr lang="en-IN" sz="3600" dirty="0">
                <a:solidFill>
                  <a:srgbClr val="FF0000"/>
                </a:solidFill>
              </a:rPr>
            </a:br>
            <a:endParaRPr lang="en-IN" sz="3600" dirty="0"/>
          </a:p>
        </p:txBody>
      </p:sp>
      <p:sp>
        <p:nvSpPr>
          <p:cNvPr id="6" name="Content Placeholder 2"/>
          <p:cNvSpPr>
            <a:spLocks noGrp="1"/>
          </p:cNvSpPr>
          <p:nvPr>
            <p:ph idx="1"/>
          </p:nvPr>
        </p:nvSpPr>
        <p:spPr>
          <a:xfrm>
            <a:off x="301336" y="749113"/>
            <a:ext cx="11052464" cy="1300692"/>
          </a:xfrm>
        </p:spPr>
        <p:txBody>
          <a:bodyPr>
            <a:noAutofit/>
          </a:bodyPr>
          <a:lstStyle/>
          <a:p>
            <a:pPr marL="457200" indent="-457200">
              <a:buAutoNum type="arabicPeriod"/>
            </a:pPr>
            <a:r>
              <a:rPr lang="en-IN" sz="2000" dirty="0"/>
              <a:t>Move content of 4000 </a:t>
            </a:r>
            <a:r>
              <a:rPr lang="en-IN" sz="2000" dirty="0" err="1"/>
              <a:t>th</a:t>
            </a:r>
            <a:r>
              <a:rPr lang="en-IN" sz="2000" dirty="0"/>
              <a:t> location into BL register</a:t>
            </a:r>
          </a:p>
          <a:p>
            <a:pPr marL="457200" indent="-457200">
              <a:buAutoNum type="arabicPeriod"/>
            </a:pPr>
            <a:r>
              <a:rPr lang="en-IN" sz="2000" dirty="0"/>
              <a:t>Move content of 5000 </a:t>
            </a:r>
            <a:r>
              <a:rPr lang="en-IN" sz="2000" dirty="0" err="1"/>
              <a:t>th</a:t>
            </a:r>
            <a:r>
              <a:rPr lang="en-IN" sz="2000" dirty="0"/>
              <a:t> location into CL register</a:t>
            </a:r>
          </a:p>
          <a:p>
            <a:pPr marL="457200" indent="-457200">
              <a:buAutoNum type="arabicPeriod"/>
            </a:pPr>
            <a:r>
              <a:rPr lang="en-IN" sz="2000" dirty="0"/>
              <a:t>Add contents of BL and CL</a:t>
            </a:r>
          </a:p>
          <a:p>
            <a:pPr marL="457200" indent="-457200">
              <a:buAutoNum type="arabicPeriod"/>
            </a:pPr>
            <a:r>
              <a:rPr lang="en-IN" sz="2000" dirty="0"/>
              <a:t>Store the result on 6000 </a:t>
            </a:r>
            <a:r>
              <a:rPr lang="en-IN" sz="2000" dirty="0" err="1"/>
              <a:t>th</a:t>
            </a:r>
            <a:r>
              <a:rPr lang="en-IN" sz="2000" dirty="0"/>
              <a:t> memory location  </a:t>
            </a:r>
          </a:p>
          <a:p>
            <a:pPr marL="0" indent="0">
              <a:buNone/>
            </a:pPr>
            <a:endParaRPr lang="en-IN" sz="2000" dirty="0"/>
          </a:p>
        </p:txBody>
      </p:sp>
      <p:sp>
        <p:nvSpPr>
          <p:cNvPr id="16" name="TextBox 15"/>
          <p:cNvSpPr txBox="1"/>
          <p:nvPr/>
        </p:nvSpPr>
        <p:spPr>
          <a:xfrm>
            <a:off x="644237" y="2377128"/>
            <a:ext cx="942111" cy="461665"/>
          </a:xfrm>
          <a:prstGeom prst="rect">
            <a:avLst/>
          </a:prstGeom>
          <a:noFill/>
        </p:spPr>
        <p:txBody>
          <a:bodyPr wrap="square" rtlCol="0">
            <a:spAutoFit/>
          </a:bodyPr>
          <a:lstStyle/>
          <a:p>
            <a:r>
              <a:rPr lang="en-IN" sz="2400" u="sng" dirty="0">
                <a:solidFill>
                  <a:srgbClr val="002060"/>
                </a:solidFill>
              </a:rPr>
              <a:t>DS</a:t>
            </a:r>
          </a:p>
        </p:txBody>
      </p:sp>
      <p:graphicFrame>
        <p:nvGraphicFramePr>
          <p:cNvPr id="18" name="Table 17"/>
          <p:cNvGraphicFramePr>
            <a:graphicFrameLocks noGrp="1"/>
          </p:cNvGraphicFramePr>
          <p:nvPr>
            <p:extLst>
              <p:ext uri="{D42A27DB-BD31-4B8C-83A1-F6EECF244321}">
                <p14:modId xmlns:p14="http://schemas.microsoft.com/office/powerpoint/2010/main" val="161285167"/>
              </p:ext>
            </p:extLst>
          </p:nvPr>
        </p:nvGraphicFramePr>
        <p:xfrm>
          <a:off x="1294161" y="2607960"/>
          <a:ext cx="2507344" cy="4079240"/>
        </p:xfrm>
        <a:graphic>
          <a:graphicData uri="http://schemas.openxmlformats.org/drawingml/2006/table">
            <a:tbl>
              <a:tblPr firstRow="1" bandRow="1"/>
              <a:tblGrid>
                <a:gridCol w="1253672">
                  <a:extLst>
                    <a:ext uri="{9D8B030D-6E8A-4147-A177-3AD203B41FA5}">
                      <a16:colId xmlns:a16="http://schemas.microsoft.com/office/drawing/2014/main" val="20000"/>
                    </a:ext>
                  </a:extLst>
                </a:gridCol>
                <a:gridCol w="1253672">
                  <a:extLst>
                    <a:ext uri="{9D8B030D-6E8A-4147-A177-3AD203B41FA5}">
                      <a16:colId xmlns:a16="http://schemas.microsoft.com/office/drawing/2014/main" val="20001"/>
                    </a:ext>
                  </a:extLst>
                </a:gridCol>
              </a:tblGrid>
              <a:tr h="370840">
                <a:tc>
                  <a:txBody>
                    <a:bodyPr/>
                    <a:lstStyle/>
                    <a:p>
                      <a:pPr algn="ctr"/>
                      <a:r>
                        <a:rPr lang="en-IN" dirty="0"/>
                        <a:t>0000</a:t>
                      </a:r>
                    </a:p>
                  </a:txBody>
                  <a:tcPr/>
                </a:tc>
                <a:tc>
                  <a:txBody>
                    <a:bodyPr/>
                    <a:lstStyle/>
                    <a:p>
                      <a:pPr algn="ctr"/>
                      <a:endParaRPr lang="en-IN" dirty="0"/>
                    </a:p>
                  </a:txBody>
                  <a:tcPr/>
                </a:tc>
                <a:extLst>
                  <a:ext uri="{0D108BD9-81ED-4DB2-BD59-A6C34878D82A}">
                    <a16:rowId xmlns:a16="http://schemas.microsoft.com/office/drawing/2014/main" val="10000"/>
                  </a:ext>
                </a:extLst>
              </a:tr>
              <a:tr h="370840">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1"/>
                  </a:ext>
                </a:extLst>
              </a:tr>
              <a:tr h="370840">
                <a:tc>
                  <a:txBody>
                    <a:bodyPr/>
                    <a:lstStyle/>
                    <a:p>
                      <a:pPr algn="ctr"/>
                      <a:r>
                        <a:rPr lang="en-IN" dirty="0"/>
                        <a:t>4000</a:t>
                      </a:r>
                    </a:p>
                  </a:txBody>
                  <a:tcPr/>
                </a:tc>
                <a:tc>
                  <a:txBody>
                    <a:bodyPr/>
                    <a:lstStyle/>
                    <a:p>
                      <a:pPr algn="ctr"/>
                      <a:r>
                        <a:rPr lang="en-IN" b="1" dirty="0">
                          <a:solidFill>
                            <a:srgbClr val="C00000"/>
                          </a:solidFill>
                        </a:rPr>
                        <a:t>04</a:t>
                      </a:r>
                    </a:p>
                  </a:txBody>
                  <a:tcPr/>
                </a:tc>
                <a:extLst>
                  <a:ext uri="{0D108BD9-81ED-4DB2-BD59-A6C34878D82A}">
                    <a16:rowId xmlns:a16="http://schemas.microsoft.com/office/drawing/2014/main" val="10002"/>
                  </a:ext>
                </a:extLst>
              </a:tr>
              <a:tr h="370840">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3"/>
                  </a:ext>
                </a:extLst>
              </a:tr>
              <a:tr h="370840">
                <a:tc>
                  <a:txBody>
                    <a:bodyPr/>
                    <a:lstStyle/>
                    <a:p>
                      <a:pPr algn="ctr"/>
                      <a:endParaRPr lang="en-IN" dirty="0"/>
                    </a:p>
                  </a:txBody>
                  <a:tcPr/>
                </a:tc>
                <a:tc>
                  <a:txBody>
                    <a:bodyPr/>
                    <a:lstStyle/>
                    <a:p>
                      <a:pPr algn="ctr"/>
                      <a:endParaRPr lang="en-IN" strike="noStrike" dirty="0">
                        <a:solidFill>
                          <a:srgbClr val="C00000"/>
                        </a:solidFill>
                      </a:endParaRPr>
                    </a:p>
                  </a:txBody>
                  <a:tcPr/>
                </a:tc>
                <a:extLst>
                  <a:ext uri="{0D108BD9-81ED-4DB2-BD59-A6C34878D82A}">
                    <a16:rowId xmlns:a16="http://schemas.microsoft.com/office/drawing/2014/main" val="10004"/>
                  </a:ext>
                </a:extLst>
              </a:tr>
              <a:tr h="370840">
                <a:tc>
                  <a:txBody>
                    <a:bodyPr/>
                    <a:lstStyle/>
                    <a:p>
                      <a:pPr algn="ctr"/>
                      <a:r>
                        <a:rPr lang="en-IN" dirty="0"/>
                        <a:t>5000</a:t>
                      </a:r>
                    </a:p>
                  </a:txBody>
                  <a:tcPr/>
                </a:tc>
                <a:tc>
                  <a:txBody>
                    <a:bodyPr/>
                    <a:lstStyle/>
                    <a:p>
                      <a:pPr algn="ctr"/>
                      <a:r>
                        <a:rPr lang="en-IN" b="1" dirty="0">
                          <a:solidFill>
                            <a:srgbClr val="C00000"/>
                          </a:solidFill>
                        </a:rPr>
                        <a:t>05</a:t>
                      </a:r>
                    </a:p>
                  </a:txBody>
                  <a:tcPr/>
                </a:tc>
                <a:extLst>
                  <a:ext uri="{0D108BD9-81ED-4DB2-BD59-A6C34878D82A}">
                    <a16:rowId xmlns:a16="http://schemas.microsoft.com/office/drawing/2014/main" val="10005"/>
                  </a:ext>
                </a:extLst>
              </a:tr>
              <a:tr h="370840">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6"/>
                  </a:ext>
                </a:extLst>
              </a:tr>
              <a:tr h="370840">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0007"/>
                  </a:ext>
                </a:extLst>
              </a:tr>
              <a:tr h="370840">
                <a:tc>
                  <a:txBody>
                    <a:bodyPr/>
                    <a:lstStyle/>
                    <a:p>
                      <a:pPr algn="ctr"/>
                      <a:r>
                        <a:rPr lang="en-IN" dirty="0"/>
                        <a:t>6000</a:t>
                      </a:r>
                    </a:p>
                  </a:txBody>
                  <a:tcPr/>
                </a:tc>
                <a:tc>
                  <a:txBody>
                    <a:bodyPr/>
                    <a:lstStyle/>
                    <a:p>
                      <a:pPr algn="ctr"/>
                      <a:r>
                        <a:rPr lang="en-IN" b="1" dirty="0">
                          <a:solidFill>
                            <a:srgbClr val="C00000"/>
                          </a:solidFill>
                        </a:rPr>
                        <a:t>09</a:t>
                      </a:r>
                    </a:p>
                  </a:txBody>
                  <a:tcPr/>
                </a:tc>
                <a:extLst>
                  <a:ext uri="{0D108BD9-81ED-4DB2-BD59-A6C34878D82A}">
                    <a16:rowId xmlns:a16="http://schemas.microsoft.com/office/drawing/2014/main" val="10008"/>
                  </a:ext>
                </a:extLst>
              </a:tr>
              <a:tr h="370840">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10009"/>
                  </a:ext>
                </a:extLst>
              </a:tr>
              <a:tr h="370840">
                <a:tc>
                  <a:txBody>
                    <a:bodyPr/>
                    <a:lstStyle/>
                    <a:p>
                      <a:pPr algn="ctr"/>
                      <a:r>
                        <a:rPr lang="en-IN" dirty="0"/>
                        <a:t>FFFF</a:t>
                      </a:r>
                    </a:p>
                  </a:txBody>
                  <a:tcPr/>
                </a:tc>
                <a:tc>
                  <a:txBody>
                    <a:bodyPr/>
                    <a:lstStyle/>
                    <a:p>
                      <a:pPr algn="ctr"/>
                      <a:endParaRPr lang="en-IN" dirty="0"/>
                    </a:p>
                  </a:txBody>
                  <a:tcPr/>
                </a:tc>
                <a:extLst>
                  <a:ext uri="{0D108BD9-81ED-4DB2-BD59-A6C34878D82A}">
                    <a16:rowId xmlns:a16="http://schemas.microsoft.com/office/drawing/2014/main" val="10010"/>
                  </a:ext>
                </a:extLst>
              </a:tr>
            </a:tbl>
          </a:graphicData>
        </a:graphic>
      </p:graphicFrame>
      <p:cxnSp>
        <p:nvCxnSpPr>
          <p:cNvPr id="19" name="Straight Arrow Connector 18"/>
          <p:cNvCxnSpPr/>
          <p:nvPr/>
        </p:nvCxnSpPr>
        <p:spPr>
          <a:xfrm flipV="1">
            <a:off x="3450772" y="2838793"/>
            <a:ext cx="2226128" cy="6733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20" idx="1"/>
          </p:cNvCxnSpPr>
          <p:nvPr/>
        </p:nvCxnSpPr>
        <p:spPr>
          <a:xfrm flipV="1">
            <a:off x="3450772" y="4077446"/>
            <a:ext cx="1446067" cy="5974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676900" y="2607960"/>
            <a:ext cx="930729" cy="369332"/>
          </a:xfrm>
          <a:prstGeom prst="rect">
            <a:avLst/>
          </a:prstGeom>
        </p:spPr>
        <p:txBody>
          <a:bodyPr wrap="square">
            <a:spAutoFit/>
          </a:bodyPr>
          <a:lstStyle/>
          <a:p>
            <a:r>
              <a:rPr lang="en-IN" dirty="0"/>
              <a:t>BL = 04</a:t>
            </a:r>
          </a:p>
        </p:txBody>
      </p:sp>
      <p:sp>
        <p:nvSpPr>
          <p:cNvPr id="22" name="Rectangle 21"/>
          <p:cNvSpPr/>
          <p:nvPr/>
        </p:nvSpPr>
        <p:spPr>
          <a:xfrm>
            <a:off x="4953247" y="5055441"/>
            <a:ext cx="2378034" cy="369332"/>
          </a:xfrm>
          <a:prstGeom prst="rect">
            <a:avLst/>
          </a:prstGeom>
        </p:spPr>
        <p:txBody>
          <a:bodyPr wrap="square">
            <a:spAutoFit/>
          </a:bodyPr>
          <a:lstStyle/>
          <a:p>
            <a:r>
              <a:rPr lang="en-IN" dirty="0"/>
              <a:t>BL + CL =BL</a:t>
            </a:r>
          </a:p>
        </p:txBody>
      </p:sp>
      <p:cxnSp>
        <p:nvCxnSpPr>
          <p:cNvPr id="27" name="Straight Arrow Connector 26"/>
          <p:cNvCxnSpPr/>
          <p:nvPr/>
        </p:nvCxnSpPr>
        <p:spPr>
          <a:xfrm flipH="1">
            <a:off x="3784892" y="5380190"/>
            <a:ext cx="1266079" cy="420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896839" y="3892780"/>
            <a:ext cx="930729" cy="369332"/>
          </a:xfrm>
          <a:prstGeom prst="rect">
            <a:avLst/>
          </a:prstGeom>
        </p:spPr>
        <p:txBody>
          <a:bodyPr wrap="square">
            <a:spAutoFit/>
          </a:bodyPr>
          <a:lstStyle/>
          <a:p>
            <a:r>
              <a:rPr lang="en-IN" dirty="0"/>
              <a:t>CL = 05</a:t>
            </a:r>
          </a:p>
        </p:txBody>
      </p:sp>
      <p:sp>
        <p:nvSpPr>
          <p:cNvPr id="24" name="Content Placeholder 2"/>
          <p:cNvSpPr txBox="1">
            <a:spLocks/>
          </p:cNvSpPr>
          <p:nvPr/>
        </p:nvSpPr>
        <p:spPr>
          <a:xfrm>
            <a:off x="7147461" y="2525145"/>
            <a:ext cx="4032168" cy="13006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IN" sz="2000" dirty="0"/>
              <a:t>Mov BL, [4000]</a:t>
            </a:r>
          </a:p>
          <a:p>
            <a:pPr marL="457200" indent="-457200">
              <a:buFont typeface="Arial" panose="020B0604020202020204" pitchFamily="34" charset="0"/>
              <a:buAutoNum type="arabicPeriod"/>
            </a:pPr>
            <a:r>
              <a:rPr lang="en-IN" sz="2000" dirty="0"/>
              <a:t>Mov CL</a:t>
            </a:r>
            <a:r>
              <a:rPr lang="en-IN" sz="2000"/>
              <a:t>, [5000</a:t>
            </a:r>
            <a:r>
              <a:rPr lang="en-IN" sz="2000" dirty="0"/>
              <a:t>]</a:t>
            </a:r>
          </a:p>
          <a:p>
            <a:pPr marL="457200" indent="-457200">
              <a:buFont typeface="Arial" panose="020B0604020202020204" pitchFamily="34" charset="0"/>
              <a:buAutoNum type="arabicPeriod"/>
            </a:pPr>
            <a:r>
              <a:rPr lang="en-IN" sz="2000" dirty="0"/>
              <a:t>Add BL, CL</a:t>
            </a:r>
          </a:p>
          <a:p>
            <a:pPr marL="457200" indent="-457200">
              <a:buFont typeface="Arial" panose="020B0604020202020204" pitchFamily="34" charset="0"/>
              <a:buAutoNum type="arabicPeriod"/>
            </a:pPr>
            <a:r>
              <a:rPr lang="en-IN" sz="2000" dirty="0"/>
              <a:t>Mov [6000], BL</a:t>
            </a:r>
          </a:p>
          <a:p>
            <a:pPr marL="0" indent="0">
              <a:buFont typeface="Arial" panose="020B0604020202020204" pitchFamily="34" charset="0"/>
              <a:buNone/>
            </a:pPr>
            <a:endParaRPr lang="en-IN" sz="2000" dirty="0"/>
          </a:p>
        </p:txBody>
      </p:sp>
    </p:spTree>
    <p:extLst>
      <p:ext uri="{BB962C8B-B14F-4D97-AF65-F5344CB8AC3E}">
        <p14:creationId xmlns:p14="http://schemas.microsoft.com/office/powerpoint/2010/main" val="228086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
                                            <p:txEl>
                                              <p:pRg st="0" end="0"/>
                                            </p:txEl>
                                          </p:spTgt>
                                        </p:tgtEl>
                                        <p:attrNameLst>
                                          <p:attrName>style.visibility</p:attrName>
                                        </p:attrNameLst>
                                      </p:cBhvr>
                                      <p:to>
                                        <p:strVal val="visible"/>
                                      </p:to>
                                    </p:set>
                                    <p:animEffect transition="in" filter="fade">
                                      <p:cBhvr>
                                        <p:cTn id="37" dur="500"/>
                                        <p:tgtEl>
                                          <p:spTgt spid="2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4">
                                            <p:txEl>
                                              <p:pRg st="1" end="1"/>
                                            </p:txEl>
                                          </p:spTgt>
                                        </p:tgtEl>
                                        <p:attrNameLst>
                                          <p:attrName>style.visibility</p:attrName>
                                        </p:attrNameLst>
                                      </p:cBhvr>
                                      <p:to>
                                        <p:strVal val="visible"/>
                                      </p:to>
                                    </p:set>
                                    <p:animEffect transition="in" filter="fade">
                                      <p:cBhvr>
                                        <p:cTn id="50" dur="500"/>
                                        <p:tgtEl>
                                          <p:spTgt spid="24">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4">
                                            <p:txEl>
                                              <p:pRg st="2" end="2"/>
                                            </p:txEl>
                                          </p:spTgt>
                                        </p:tgtEl>
                                        <p:attrNameLst>
                                          <p:attrName>style.visibility</p:attrName>
                                        </p:attrNameLst>
                                      </p:cBhvr>
                                      <p:to>
                                        <p:strVal val="visible"/>
                                      </p:to>
                                    </p:set>
                                    <p:animEffect transition="in" filter="fade">
                                      <p:cBhvr>
                                        <p:cTn id="63" dur="500"/>
                                        <p:tgtEl>
                                          <p:spTgt spid="24">
                                            <p:txEl>
                                              <p:pRg st="2" end="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500"/>
                                        <p:tgtEl>
                                          <p:spTgt spid="2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4">
                                            <p:txEl>
                                              <p:pRg st="3" end="3"/>
                                            </p:txEl>
                                          </p:spTgt>
                                        </p:tgtEl>
                                        <p:attrNameLst>
                                          <p:attrName>style.visibility</p:attrName>
                                        </p:attrNameLst>
                                      </p:cBhvr>
                                      <p:to>
                                        <p:strVal val="visible"/>
                                      </p:to>
                                    </p:set>
                                    <p:animEffect transition="in" filter="fade">
                                      <p:cBhvr>
                                        <p:cTn id="76" dur="500"/>
                                        <p:tgtEl>
                                          <p:spTgt spid="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2" grpId="0"/>
      <p:bldP spid="22"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626298"/>
            <a:ext cx="11353800" cy="528493"/>
          </a:xfrm>
        </p:spPr>
        <p:txBody>
          <a:bodyPr>
            <a:normAutofit fontScale="90000"/>
          </a:bodyPr>
          <a:lstStyle/>
          <a:p>
            <a:r>
              <a:rPr lang="en-IN" sz="3600" u="sng" dirty="0"/>
              <a:t>4. Indirect  addressing  mode  </a:t>
            </a:r>
            <a:r>
              <a:rPr lang="en-IN" sz="3600" dirty="0"/>
              <a:t> </a:t>
            </a:r>
            <a:r>
              <a:rPr lang="en-IN" sz="3600" dirty="0">
                <a:solidFill>
                  <a:srgbClr val="FF0000"/>
                </a:solidFill>
              </a:rPr>
              <a:t>( Address  in register)</a:t>
            </a:r>
            <a:br>
              <a:rPr lang="en-IN" sz="3600" dirty="0">
                <a:solidFill>
                  <a:srgbClr val="FF0000"/>
                </a:solidFill>
              </a:rPr>
            </a:br>
            <a:br>
              <a:rPr lang="en-IN" sz="3600" dirty="0">
                <a:solidFill>
                  <a:srgbClr val="FF0000"/>
                </a:solidFill>
              </a:rPr>
            </a:br>
            <a:br>
              <a:rPr lang="en-IN" sz="3600" dirty="0">
                <a:solidFill>
                  <a:srgbClr val="FF0000"/>
                </a:solidFill>
              </a:rPr>
            </a:br>
            <a:endParaRPr lang="en-IN" sz="3600" dirty="0"/>
          </a:p>
        </p:txBody>
      </p:sp>
      <p:sp>
        <p:nvSpPr>
          <p:cNvPr id="6" name="Content Placeholder 2"/>
          <p:cNvSpPr>
            <a:spLocks noGrp="1"/>
          </p:cNvSpPr>
          <p:nvPr>
            <p:ph idx="1"/>
          </p:nvPr>
        </p:nvSpPr>
        <p:spPr>
          <a:xfrm>
            <a:off x="301336" y="749111"/>
            <a:ext cx="11052464" cy="1471233"/>
          </a:xfrm>
        </p:spPr>
        <p:txBody>
          <a:bodyPr>
            <a:normAutofit/>
          </a:bodyPr>
          <a:lstStyle/>
          <a:p>
            <a:pPr marL="0" indent="0">
              <a:buNone/>
            </a:pPr>
            <a:r>
              <a:rPr lang="en-IN" sz="2000" dirty="0"/>
              <a:t>In indirect addressing mode the instruction dose not have the address of the data to be operated on. But  the instruction points where the address is stored i.e. it is indirectly specifying the address of memory location where the data is stored or is to be stored.</a:t>
            </a:r>
          </a:p>
          <a:p>
            <a:pPr marL="0" indent="0">
              <a:buNone/>
            </a:pPr>
            <a:r>
              <a:rPr lang="en-IN" sz="2000" dirty="0"/>
              <a:t>There are four types of indirect addressing mode :  </a:t>
            </a:r>
          </a:p>
          <a:p>
            <a:pPr marL="0" indent="0">
              <a:buNone/>
            </a:pPr>
            <a:endParaRPr lang="en-IN" sz="2000" dirty="0"/>
          </a:p>
          <a:p>
            <a:pPr marL="0" indent="0">
              <a:buNone/>
            </a:pPr>
            <a:endParaRPr lang="en-IN" sz="2000" dirty="0"/>
          </a:p>
        </p:txBody>
      </p:sp>
      <p:sp>
        <p:nvSpPr>
          <p:cNvPr id="21" name="Content Placeholder 2"/>
          <p:cNvSpPr txBox="1">
            <a:spLocks/>
          </p:cNvSpPr>
          <p:nvPr/>
        </p:nvSpPr>
        <p:spPr>
          <a:xfrm>
            <a:off x="301335" y="2503374"/>
            <a:ext cx="8407235" cy="13006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IN" sz="2000" dirty="0"/>
              <a:t>Register Indirect  </a:t>
            </a:r>
            <a:r>
              <a:rPr lang="en-IN" sz="2000" dirty="0">
                <a:solidFill>
                  <a:srgbClr val="C00000"/>
                </a:solidFill>
              </a:rPr>
              <a:t>(address simply given by register) </a:t>
            </a:r>
          </a:p>
          <a:p>
            <a:pPr marL="457200" indent="-457200">
              <a:buFont typeface="Arial" panose="020B0604020202020204" pitchFamily="34" charset="0"/>
              <a:buAutoNum type="arabicPeriod"/>
            </a:pPr>
            <a:r>
              <a:rPr lang="en-IN" sz="2000" dirty="0"/>
              <a:t>Register relative  </a:t>
            </a:r>
            <a:r>
              <a:rPr lang="en-IN" sz="2000" dirty="0">
                <a:solidFill>
                  <a:srgbClr val="C00000"/>
                </a:solidFill>
              </a:rPr>
              <a:t>( address in reg + relative)</a:t>
            </a:r>
          </a:p>
          <a:p>
            <a:pPr marL="457200" indent="-457200">
              <a:buFont typeface="Arial" panose="020B0604020202020204" pitchFamily="34" charset="0"/>
              <a:buAutoNum type="arabicPeriod"/>
            </a:pPr>
            <a:r>
              <a:rPr lang="en-IN" sz="2000" dirty="0"/>
              <a:t>Based indexed </a:t>
            </a:r>
            <a:r>
              <a:rPr lang="en-IN" sz="2000" dirty="0">
                <a:solidFill>
                  <a:srgbClr val="C00000"/>
                </a:solidFill>
              </a:rPr>
              <a:t>(address in base reg + index reg)</a:t>
            </a:r>
          </a:p>
          <a:p>
            <a:pPr marL="457200" indent="-457200">
              <a:buFont typeface="Arial" panose="020B0604020202020204" pitchFamily="34" charset="0"/>
              <a:buAutoNum type="arabicPeriod"/>
            </a:pPr>
            <a:r>
              <a:rPr lang="en-IN" sz="2000" dirty="0"/>
              <a:t>Based relative indexed </a:t>
            </a:r>
            <a:r>
              <a:rPr lang="en-IN" sz="2000" dirty="0">
                <a:solidFill>
                  <a:srgbClr val="C00000"/>
                </a:solidFill>
              </a:rPr>
              <a:t>(address in base reg + index reg + relative) </a:t>
            </a:r>
          </a:p>
          <a:p>
            <a:pPr marL="0" indent="0">
              <a:buFont typeface="Arial" panose="020B0604020202020204" pitchFamily="34" charset="0"/>
              <a:buNone/>
            </a:pPr>
            <a:endParaRPr lang="en-IN" sz="2000" dirty="0"/>
          </a:p>
        </p:txBody>
      </p:sp>
    </p:spTree>
    <p:extLst>
      <p:ext uri="{BB962C8B-B14F-4D97-AF65-F5344CB8AC3E}">
        <p14:creationId xmlns:p14="http://schemas.microsoft.com/office/powerpoint/2010/main" val="327014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fade">
                                      <p:cBhvr>
                                        <p:cTn id="22" dur="500"/>
                                        <p:tgtEl>
                                          <p:spTgt spid="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D966EDA367BD4E9EA2F76554033656" ma:contentTypeVersion="8" ma:contentTypeDescription="Create a new document." ma:contentTypeScope="" ma:versionID="394c5ac6de38b08784afe011ace41209">
  <xsd:schema xmlns:xsd="http://www.w3.org/2001/XMLSchema" xmlns:xs="http://www.w3.org/2001/XMLSchema" xmlns:p="http://schemas.microsoft.com/office/2006/metadata/properties" xmlns:ns2="ac663f0c-f01a-4c83-871f-d16a46bcdc67" xmlns:ns3="2639db57-25c1-4f65-bd5b-b8808369bb33" targetNamespace="http://schemas.microsoft.com/office/2006/metadata/properties" ma:root="true" ma:fieldsID="6ea801e5538f3158f46a667fb0adef4a" ns2:_="" ns3:_="">
    <xsd:import namespace="ac663f0c-f01a-4c83-871f-d16a46bcdc67"/>
    <xsd:import namespace="2639db57-25c1-4f65-bd5b-b8808369bb33"/>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663f0c-f01a-4c83-871f-d16a46bcdc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765a431-9415-4219-9cd0-5363948861b2"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39db57-25c1-4f65-bd5b-b8808369bb33"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3bba3de-a200-49fa-8ceb-76f3a4a41a2f}" ma:internalName="TaxCatchAll" ma:showField="CatchAllData" ma:web="2639db57-25c1-4f65-bd5b-b8808369bb3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639db57-25c1-4f65-bd5b-b8808369bb33" xsi:nil="true"/>
    <lcf76f155ced4ddcb4097134ff3c332f xmlns="ac663f0c-f01a-4c83-871f-d16a46bcdc6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06CF906-8288-4C48-916A-5A949414CE35}"/>
</file>

<file path=customXml/itemProps2.xml><?xml version="1.0" encoding="utf-8"?>
<ds:datastoreItem xmlns:ds="http://schemas.openxmlformats.org/officeDocument/2006/customXml" ds:itemID="{B8704C98-2148-492E-8E2A-4190B0B147F5}"/>
</file>

<file path=customXml/itemProps3.xml><?xml version="1.0" encoding="utf-8"?>
<ds:datastoreItem xmlns:ds="http://schemas.openxmlformats.org/officeDocument/2006/customXml" ds:itemID="{937C9FB2-FFAA-4388-B79B-AE263BCA7B5C}"/>
</file>

<file path=docProps/app.xml><?xml version="1.0" encoding="utf-8"?>
<Properties xmlns="http://schemas.openxmlformats.org/officeDocument/2006/extended-properties" xmlns:vt="http://schemas.openxmlformats.org/officeDocument/2006/docPropsVTypes">
  <TotalTime>592</TotalTime>
  <Words>1605</Words>
  <Application>Microsoft Office PowerPoint</Application>
  <PresentationFormat>Widescreen</PresentationFormat>
  <Paragraphs>360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Addressing modes of 8086</vt:lpstr>
      <vt:lpstr>PowerPoint Presentation</vt:lpstr>
      <vt:lpstr>1. Immediate addressing mode     ( Data  in Instruction) </vt:lpstr>
      <vt:lpstr>2.  Register addressing mode          ( Data  in register)  </vt:lpstr>
      <vt:lpstr>3. Direct  addressing  mode         ( Address  in Instruction)   </vt:lpstr>
      <vt:lpstr>Direct  addressing  mode         ( Address  in Instruction)   </vt:lpstr>
      <vt:lpstr>Direct  addressing  mode         ( Address  in Instruction)   </vt:lpstr>
      <vt:lpstr>Direct  addressing  mode         ( Address  in Instruction)   </vt:lpstr>
      <vt:lpstr>4. Indirect  addressing  mode   ( Address  in register)   </vt:lpstr>
      <vt:lpstr>Rules related with register</vt:lpstr>
      <vt:lpstr> 1.Register Indirect  addressing  mode         ( Address  in reg)   </vt:lpstr>
      <vt:lpstr>PowerPoint Presentation</vt:lpstr>
      <vt:lpstr> 2.Register relative  addressing  mode         ( Address  in reg + relative)   </vt:lpstr>
      <vt:lpstr> 3.Based Index addressing  mode         ( Address in base reg + Index)   </vt:lpstr>
      <vt:lpstr> 4.Based relative Index addressing  mode   ( Address in base reg + Index + relative)   </vt:lpstr>
      <vt:lpstr>5. Implied addressing mode     ( Nothing is given in instruction) </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 of 8086</dc:title>
  <dc:creator>Sharyu Kadam</dc:creator>
  <cp:lastModifiedBy>Sharyu Kadam</cp:lastModifiedBy>
  <cp:revision>59</cp:revision>
  <dcterms:created xsi:type="dcterms:W3CDTF">2018-01-08T06:57:43Z</dcterms:created>
  <dcterms:modified xsi:type="dcterms:W3CDTF">2021-04-06T09:40:30Z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0x010100E8D966EDA367BD4E9EA2F76554033656</vt:lpwstr>
  </property>
</Properties>
</file>