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1EF5-D031-4DA9-9152-D59C15803F91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00BA-0B6F-4BA8-80C3-8AC29C78C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9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1EF5-D031-4DA9-9152-D59C15803F91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00BA-0B6F-4BA8-80C3-8AC29C78C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87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1EF5-D031-4DA9-9152-D59C15803F91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00BA-0B6F-4BA8-80C3-8AC29C78C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60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1EF5-D031-4DA9-9152-D59C15803F91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00BA-0B6F-4BA8-80C3-8AC29C78C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60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1EF5-D031-4DA9-9152-D59C15803F91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00BA-0B6F-4BA8-80C3-8AC29C78C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22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1EF5-D031-4DA9-9152-D59C15803F91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00BA-0B6F-4BA8-80C3-8AC29C78C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58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1EF5-D031-4DA9-9152-D59C15803F91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00BA-0B6F-4BA8-80C3-8AC29C78C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9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1EF5-D031-4DA9-9152-D59C15803F91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00BA-0B6F-4BA8-80C3-8AC29C78C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72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1EF5-D031-4DA9-9152-D59C15803F91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00BA-0B6F-4BA8-80C3-8AC29C78C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49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1EF5-D031-4DA9-9152-D59C15803F91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00BA-0B6F-4BA8-80C3-8AC29C78C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07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1EF5-D031-4DA9-9152-D59C15803F91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00BA-0B6F-4BA8-80C3-8AC29C78C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31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1EF5-D031-4DA9-9152-D59C15803F91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00BA-0B6F-4BA8-80C3-8AC29C78C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9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99992" y="692696"/>
            <a:ext cx="1392130" cy="70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 smtClean="0">
                <a:solidFill>
                  <a:srgbClr val="000000"/>
                </a:solidFill>
                <a:effectLst/>
                <a:ea typeface="Calibri"/>
                <a:cs typeface="Times New Roman"/>
              </a:rPr>
              <a:t>Block 1</a:t>
            </a:r>
            <a:endParaRPr lang="en-IN" sz="2000" dirty="0">
              <a:effectLst/>
              <a:ea typeface="Calibri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46348" y="692696"/>
            <a:ext cx="1501140" cy="706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 smtClean="0">
                <a:solidFill>
                  <a:srgbClr val="000000"/>
                </a:solidFill>
                <a:effectLst/>
                <a:ea typeface="Calibri"/>
                <a:cs typeface="Times New Roman"/>
              </a:rPr>
              <a:t>Block 2</a:t>
            </a:r>
            <a:endParaRPr lang="en-IN" sz="2000" dirty="0">
              <a:effectLst/>
              <a:ea typeface="Calibri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9512" y="16947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Block Exchange</a:t>
            </a:r>
            <a:endParaRPr lang="en-IN" sz="2800" b="1" dirty="0"/>
          </a:p>
        </p:txBody>
      </p:sp>
      <p:sp>
        <p:nvSpPr>
          <p:cNvPr id="27" name="Arrow: Left 43"/>
          <p:cNvSpPr/>
          <p:nvPr/>
        </p:nvSpPr>
        <p:spPr>
          <a:xfrm>
            <a:off x="4709878" y="692696"/>
            <a:ext cx="1706880" cy="312118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8" name="Arrow: Left 43"/>
          <p:cNvSpPr/>
          <p:nvPr/>
        </p:nvSpPr>
        <p:spPr>
          <a:xfrm flipH="1">
            <a:off x="4780960" y="1111378"/>
            <a:ext cx="1685327" cy="312118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1259632" y="2924944"/>
            <a:ext cx="1392130" cy="70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 smtClean="0">
                <a:solidFill>
                  <a:srgbClr val="000000"/>
                </a:solidFill>
                <a:effectLst/>
                <a:ea typeface="Calibri"/>
                <a:cs typeface="Times New Roman"/>
              </a:rPr>
              <a:t>Block 1</a:t>
            </a:r>
            <a:endParaRPr lang="en-IN" sz="2000" dirty="0">
              <a:effectLst/>
              <a:ea typeface="Calibri"/>
              <a:cs typeface="Times New Roman"/>
            </a:endParaRPr>
          </a:p>
        </p:txBody>
      </p:sp>
      <p:sp>
        <p:nvSpPr>
          <p:cNvPr id="30" name="Arrow: Left 43"/>
          <p:cNvSpPr/>
          <p:nvPr/>
        </p:nvSpPr>
        <p:spPr>
          <a:xfrm rot="2469309" flipH="1">
            <a:off x="1942746" y="4147494"/>
            <a:ext cx="1685327" cy="312118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3521820" y="4622336"/>
            <a:ext cx="1392130" cy="70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 smtClean="0">
                <a:solidFill>
                  <a:srgbClr val="000000"/>
                </a:solidFill>
                <a:effectLst/>
                <a:ea typeface="Calibri"/>
                <a:cs typeface="Times New Roman"/>
              </a:rPr>
              <a:t>Block 3 </a:t>
            </a:r>
            <a:endParaRPr lang="en-IN" sz="2000" dirty="0">
              <a:effectLst/>
              <a:ea typeface="Calibri"/>
              <a:cs typeface="Times New Roman"/>
            </a:endParaRPr>
          </a:p>
        </p:txBody>
      </p:sp>
      <p:sp>
        <p:nvSpPr>
          <p:cNvPr id="32" name="Text Box 46"/>
          <p:cNvSpPr txBox="1"/>
          <p:nvPr/>
        </p:nvSpPr>
        <p:spPr>
          <a:xfrm>
            <a:off x="2066528" y="4303553"/>
            <a:ext cx="358140" cy="418444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200" b="1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1</a:t>
            </a:r>
            <a:endParaRPr lang="en-IN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3" name="Arrow: Left 43"/>
          <p:cNvSpPr/>
          <p:nvPr/>
        </p:nvSpPr>
        <p:spPr>
          <a:xfrm rot="19220574" flipH="1">
            <a:off x="4768447" y="4133362"/>
            <a:ext cx="1685327" cy="312118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6012160" y="2924944"/>
            <a:ext cx="1392130" cy="70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 smtClean="0">
                <a:solidFill>
                  <a:srgbClr val="000000"/>
                </a:solidFill>
                <a:effectLst/>
                <a:ea typeface="Calibri"/>
                <a:cs typeface="Times New Roman"/>
              </a:rPr>
              <a:t>Block 2</a:t>
            </a:r>
            <a:endParaRPr lang="en-IN" sz="2000" dirty="0">
              <a:effectLst/>
              <a:ea typeface="Calibri"/>
              <a:cs typeface="Times New Roman"/>
            </a:endParaRPr>
          </a:p>
        </p:txBody>
      </p:sp>
      <p:sp>
        <p:nvSpPr>
          <p:cNvPr id="35" name="Text Box 46"/>
          <p:cNvSpPr txBox="1"/>
          <p:nvPr/>
        </p:nvSpPr>
        <p:spPr>
          <a:xfrm>
            <a:off x="5977106" y="4413114"/>
            <a:ext cx="358140" cy="418444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200" b="1" dirty="0" smtClean="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3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6" name="Arrow: Left 43"/>
          <p:cNvSpPr/>
          <p:nvPr/>
        </p:nvSpPr>
        <p:spPr>
          <a:xfrm>
            <a:off x="2988518" y="3068960"/>
            <a:ext cx="2735610" cy="312118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7" name="Text Box 46"/>
          <p:cNvSpPr txBox="1"/>
          <p:nvPr/>
        </p:nvSpPr>
        <p:spPr>
          <a:xfrm>
            <a:off x="4166973" y="2507775"/>
            <a:ext cx="358140" cy="418444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200" b="1" dirty="0" smtClean="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2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33863" y="5909903"/>
            <a:ext cx="3347422" cy="392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itchFamily="2" charset="2"/>
              <a:buChar char="Ø"/>
            </a:pPr>
            <a:r>
              <a:rPr lang="en-IN" b="1" dirty="0" smtClean="0">
                <a:solidFill>
                  <a:srgbClr val="FF0000"/>
                </a:solidFill>
                <a:effectLst/>
                <a:ea typeface="Calibri"/>
                <a:cs typeface="Times New Roman"/>
              </a:rPr>
              <a:t>Without String Instruction</a:t>
            </a:r>
            <a:endParaRPr lang="en-IN" dirty="0">
              <a:solidFill>
                <a:srgbClr val="FF0000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743512" y="6309983"/>
            <a:ext cx="3347422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itchFamily="2" charset="2"/>
              <a:buChar char="Ø"/>
            </a:pPr>
            <a:r>
              <a:rPr lang="en-IN" b="1" dirty="0" smtClean="0">
                <a:solidFill>
                  <a:srgbClr val="FF0000"/>
                </a:solidFill>
                <a:effectLst/>
                <a:ea typeface="Calibri"/>
                <a:cs typeface="Times New Roman"/>
              </a:rPr>
              <a:t>With String Instruction</a:t>
            </a:r>
            <a:endParaRPr lang="en-IN" dirty="0">
              <a:solidFill>
                <a:srgbClr val="FF0000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3" name="Oval 2"/>
          <p:cNvSpPr/>
          <p:nvPr/>
        </p:nvSpPr>
        <p:spPr>
          <a:xfrm>
            <a:off x="2651762" y="169476"/>
            <a:ext cx="6312726" cy="1819364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4006548" y="1468919"/>
            <a:ext cx="3347422" cy="392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itchFamily="2" charset="2"/>
              <a:buChar char="Ø"/>
            </a:pPr>
            <a:r>
              <a:rPr lang="en-IN" b="1" dirty="0" smtClean="0">
                <a:solidFill>
                  <a:srgbClr val="FF0000"/>
                </a:solidFill>
                <a:effectLst/>
                <a:ea typeface="Calibri"/>
                <a:cs typeface="Times New Roman"/>
              </a:rPr>
              <a:t>Without String Instruction</a:t>
            </a:r>
            <a:endParaRPr lang="en-IN" dirty="0">
              <a:solidFill>
                <a:srgbClr val="FF0000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39694" y="2315337"/>
            <a:ext cx="7776722" cy="346998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2773969" y="3717032"/>
            <a:ext cx="3347422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itchFamily="2" charset="2"/>
              <a:buChar char="Ø"/>
            </a:pPr>
            <a:r>
              <a:rPr lang="en-IN" b="1" dirty="0" smtClean="0">
                <a:solidFill>
                  <a:srgbClr val="FF0000"/>
                </a:solidFill>
                <a:effectLst/>
                <a:ea typeface="Calibri"/>
                <a:cs typeface="Times New Roman"/>
              </a:rPr>
              <a:t>With String Instruction</a:t>
            </a:r>
            <a:endParaRPr lang="en-IN" dirty="0">
              <a:solidFill>
                <a:srgbClr val="FF0000"/>
              </a:solidFill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007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2" grpId="0"/>
      <p:bldP spid="38" grpId="0"/>
      <p:bldP spid="3" grpId="0" animBg="1"/>
      <p:bldP spid="39" grpId="0"/>
      <p:bldP spid="40" grpId="0" animBg="1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62598" y="287070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Block Exchange without string instruction</a:t>
            </a:r>
            <a:endParaRPr lang="en-IN" sz="2800" b="1" dirty="0"/>
          </a:p>
        </p:txBody>
      </p:sp>
      <p:sp>
        <p:nvSpPr>
          <p:cNvPr id="27" name="Rectangle 26"/>
          <p:cNvSpPr/>
          <p:nvPr/>
        </p:nvSpPr>
        <p:spPr>
          <a:xfrm>
            <a:off x="180996" y="908720"/>
            <a:ext cx="8567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WAP to exchange </a:t>
            </a:r>
            <a:r>
              <a:rPr lang="en-US" dirty="0" smtClean="0"/>
              <a:t>05 </a:t>
            </a:r>
            <a:r>
              <a:rPr lang="en-US" dirty="0"/>
              <a:t>data bytes present at two memory blocks </a:t>
            </a:r>
            <a:r>
              <a:rPr lang="en-US" dirty="0" smtClean="0"/>
              <a:t>1000 </a:t>
            </a:r>
            <a:r>
              <a:rPr lang="en-US" dirty="0"/>
              <a:t>and </a:t>
            </a:r>
            <a:r>
              <a:rPr lang="en-US" dirty="0" smtClean="0"/>
              <a:t>2000 </a:t>
            </a:r>
            <a:r>
              <a:rPr lang="en-US" dirty="0"/>
              <a:t>onwards respectively </a:t>
            </a:r>
            <a:r>
              <a:rPr lang="en-US" dirty="0" smtClean="0"/>
              <a:t>without using </a:t>
            </a:r>
            <a:r>
              <a:rPr lang="en-US" dirty="0"/>
              <a:t>string instructions</a:t>
            </a:r>
            <a:endParaRPr lang="en-IN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780975"/>
              </p:ext>
            </p:extLst>
          </p:nvPr>
        </p:nvGraphicFramePr>
        <p:xfrm>
          <a:off x="817336" y="2122273"/>
          <a:ext cx="2039888" cy="1854200"/>
        </p:xfrm>
        <a:graphic>
          <a:graphicData uri="http://schemas.openxmlformats.org/drawingml/2006/table">
            <a:tbl>
              <a:tblPr firstRow="1" bandRow="1"/>
              <a:tblGrid>
                <a:gridCol w="1019944"/>
                <a:gridCol w="1019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1321392" y="1618217"/>
            <a:ext cx="870751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b="1" dirty="0" smtClean="0">
                <a:solidFill>
                  <a:srgbClr val="000000"/>
                </a:solidFill>
                <a:effectLst/>
                <a:ea typeface="Calibri"/>
                <a:cs typeface="Times New Roman"/>
              </a:rPr>
              <a:t>Block 1</a:t>
            </a:r>
            <a:endParaRPr lang="en-IN" dirty="0">
              <a:effectLst/>
              <a:ea typeface="Calibri"/>
              <a:cs typeface="Times New Roman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28492" y="1675866"/>
            <a:ext cx="870751" cy="392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b="1" dirty="0" smtClean="0">
                <a:solidFill>
                  <a:srgbClr val="000000"/>
                </a:solidFill>
                <a:effectLst/>
                <a:ea typeface="Calibri"/>
                <a:cs typeface="Times New Roman"/>
              </a:rPr>
              <a:t>Block 2</a:t>
            </a:r>
            <a:endParaRPr lang="en-IN" dirty="0">
              <a:effectLst/>
              <a:ea typeface="Calibri"/>
              <a:cs typeface="Times New Roman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884088"/>
              </p:ext>
            </p:extLst>
          </p:nvPr>
        </p:nvGraphicFramePr>
        <p:xfrm>
          <a:off x="5424436" y="2196120"/>
          <a:ext cx="2039888" cy="1854200"/>
        </p:xfrm>
        <a:graphic>
          <a:graphicData uri="http://schemas.openxmlformats.org/drawingml/2006/table">
            <a:tbl>
              <a:tblPr firstRow="1" bandRow="1"/>
              <a:tblGrid>
                <a:gridCol w="1019944"/>
                <a:gridCol w="1019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>
            <a:off x="486924" y="2305748"/>
            <a:ext cx="4203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11474" y="2121082"/>
            <a:ext cx="3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endParaRPr lang="en-IN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992388" y="2379595"/>
            <a:ext cx="4203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612358" y="2194929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</a:t>
            </a:r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3211570" y="3933056"/>
            <a:ext cx="20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[SI] = 01  &amp; [DI] = 05</a:t>
            </a:r>
            <a:endParaRPr lang="en-IN" dirty="0"/>
          </a:p>
        </p:txBody>
      </p:sp>
      <p:sp>
        <p:nvSpPr>
          <p:cNvPr id="38" name="Rectangle 37"/>
          <p:cNvSpPr/>
          <p:nvPr/>
        </p:nvSpPr>
        <p:spPr>
          <a:xfrm>
            <a:off x="2051720" y="4324454"/>
            <a:ext cx="4577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content of SI in AL &amp; content of DI in AH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190467" y="4693786"/>
            <a:ext cx="1938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 = 01  &amp; AH = 05</a:t>
            </a:r>
            <a:endParaRPr lang="en-IN" dirty="0"/>
          </a:p>
        </p:txBody>
      </p:sp>
      <p:sp>
        <p:nvSpPr>
          <p:cNvPr id="40" name="Rectangle 39"/>
          <p:cNvSpPr/>
          <p:nvPr/>
        </p:nvSpPr>
        <p:spPr>
          <a:xfrm>
            <a:off x="2476920" y="5013176"/>
            <a:ext cx="36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Exchange the content of AL and AH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173331" y="5298552"/>
            <a:ext cx="1938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 = 05  &amp; AH = 01</a:t>
            </a:r>
            <a:endParaRPr lang="en-IN" dirty="0"/>
          </a:p>
        </p:txBody>
      </p:sp>
      <p:sp>
        <p:nvSpPr>
          <p:cNvPr id="42" name="Rectangle 41"/>
          <p:cNvSpPr/>
          <p:nvPr/>
        </p:nvSpPr>
        <p:spPr>
          <a:xfrm>
            <a:off x="2202391" y="5589240"/>
            <a:ext cx="43271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the exchanged value into the blocks</a:t>
            </a:r>
            <a:endParaRPr lang="en-I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47664" y="5991820"/>
            <a:ext cx="6042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SI and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 by 1 to point next memory location</a:t>
            </a:r>
            <a:endParaRPr lang="en-I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90441" y="2676515"/>
            <a:ext cx="4203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-10248" y="2468276"/>
            <a:ext cx="707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SI+1</a:t>
            </a:r>
            <a:endParaRPr lang="en-IN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129498" y="2737359"/>
            <a:ext cx="4203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528809" y="2529120"/>
            <a:ext cx="707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I+1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80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5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 Box 46"/>
          <p:cNvSpPr txBox="1"/>
          <p:nvPr/>
        </p:nvSpPr>
        <p:spPr>
          <a:xfrm>
            <a:off x="2885187" y="2982744"/>
            <a:ext cx="438539" cy="54787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 smtClean="0">
                <a:solidFill>
                  <a:srgbClr val="00B050"/>
                </a:solidFill>
                <a:effectLst/>
                <a:latin typeface="Calibri"/>
                <a:ea typeface="Calibri"/>
                <a:cs typeface="Times New Roman"/>
              </a:rPr>
              <a:t>DI</a:t>
            </a:r>
            <a:endParaRPr lang="en-IN" sz="2000" dirty="0">
              <a:solidFill>
                <a:srgbClr val="00B050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81" name="Text Box 46"/>
          <p:cNvSpPr txBox="1"/>
          <p:nvPr/>
        </p:nvSpPr>
        <p:spPr>
          <a:xfrm>
            <a:off x="5931633" y="3070131"/>
            <a:ext cx="680526" cy="54787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 smtClean="0">
                <a:solidFill>
                  <a:srgbClr val="00B050"/>
                </a:solidFill>
                <a:effectLst/>
                <a:latin typeface="Calibri"/>
                <a:ea typeface="Calibri"/>
                <a:cs typeface="Times New Roman"/>
              </a:rPr>
              <a:t>DS</a:t>
            </a:r>
            <a:endParaRPr lang="en-IN" sz="2000" dirty="0">
              <a:solidFill>
                <a:srgbClr val="00B050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82" name="Text Box 46"/>
          <p:cNvSpPr txBox="1"/>
          <p:nvPr/>
        </p:nvSpPr>
        <p:spPr>
          <a:xfrm>
            <a:off x="7265910" y="3171406"/>
            <a:ext cx="438539" cy="54787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 smtClean="0">
                <a:solidFill>
                  <a:srgbClr val="00B050"/>
                </a:solidFill>
                <a:effectLst/>
                <a:latin typeface="Calibri"/>
                <a:ea typeface="Calibri"/>
                <a:cs typeface="Times New Roman"/>
              </a:rPr>
              <a:t>SI</a:t>
            </a:r>
            <a:endParaRPr lang="en-IN" sz="2000" dirty="0">
              <a:solidFill>
                <a:srgbClr val="00B050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2598" y="287070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Block Exchange string instruction</a:t>
            </a:r>
            <a:endParaRPr lang="en-IN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262598" y="814969"/>
            <a:ext cx="86298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WAP to exchange 150 data bytes present at two memory blocks 45000 and 38000 onwards respectively using string instructions</a:t>
            </a:r>
            <a:endParaRPr lang="en-IN" dirty="0"/>
          </a:p>
        </p:txBody>
      </p:sp>
      <p:grpSp>
        <p:nvGrpSpPr>
          <p:cNvPr id="24" name="Group 23"/>
          <p:cNvGrpSpPr/>
          <p:nvPr/>
        </p:nvGrpSpPr>
        <p:grpSpPr>
          <a:xfrm>
            <a:off x="1331640" y="1916430"/>
            <a:ext cx="6638732" cy="3960842"/>
            <a:chOff x="0" y="0"/>
            <a:chExt cx="5421630" cy="3360420"/>
          </a:xfrm>
        </p:grpSpPr>
        <p:sp>
          <p:nvSpPr>
            <p:cNvPr id="55" name="Text Box 35"/>
            <p:cNvSpPr txBox="1"/>
            <p:nvPr/>
          </p:nvSpPr>
          <p:spPr>
            <a:xfrm>
              <a:off x="3756660" y="1310640"/>
              <a:ext cx="647700" cy="28956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N" sz="2000" b="1" dirty="0">
                  <a:effectLst/>
                  <a:latin typeface="Calibri"/>
                  <a:ea typeface="Calibri"/>
                  <a:cs typeface="Times New Roman"/>
                </a:rPr>
                <a:t>3000</a:t>
              </a:r>
              <a:endParaRPr lang="en-IN" sz="2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9080" y="426720"/>
              <a:ext cx="1188720" cy="419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 sz="2000" b="1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45000</a:t>
              </a:r>
              <a:endParaRPr lang="en-IN" sz="2000">
                <a:effectLst/>
                <a:ea typeface="Calibri"/>
                <a:cs typeface="Times New Roman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09060" y="388620"/>
              <a:ext cx="1188720" cy="419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 sz="2000" b="1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38000</a:t>
              </a:r>
              <a:endParaRPr lang="en-IN" sz="2000">
                <a:effectLst/>
                <a:ea typeface="Calibri"/>
                <a:cs typeface="Times New Roman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011680" y="2049780"/>
              <a:ext cx="1188720" cy="419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 sz="2000" b="1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63000</a:t>
              </a:r>
              <a:endParaRPr lang="en-IN" sz="20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853440" y="845820"/>
              <a:ext cx="327660" cy="4267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381000" y="853440"/>
              <a:ext cx="449580" cy="4267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 Box 31"/>
            <p:cNvSpPr txBox="1"/>
            <p:nvPr/>
          </p:nvSpPr>
          <p:spPr>
            <a:xfrm>
              <a:off x="0" y="1264920"/>
              <a:ext cx="647700" cy="28956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N" sz="2000" b="1" dirty="0">
                  <a:effectLst/>
                  <a:latin typeface="Calibri"/>
                  <a:ea typeface="Calibri"/>
                  <a:cs typeface="Times New Roman"/>
                </a:rPr>
                <a:t>4000</a:t>
              </a:r>
              <a:endParaRPr lang="en-IN" sz="2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52" name="Text Box 32"/>
            <p:cNvSpPr txBox="1"/>
            <p:nvPr/>
          </p:nvSpPr>
          <p:spPr>
            <a:xfrm>
              <a:off x="1005840" y="1264920"/>
              <a:ext cx="647700" cy="28956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N" sz="2000" b="1">
                  <a:effectLst/>
                  <a:latin typeface="Calibri"/>
                  <a:ea typeface="Calibri"/>
                  <a:cs typeface="Times New Roman"/>
                </a:rPr>
                <a:t>5000</a:t>
              </a:r>
              <a:endParaRPr lang="en-IN" sz="20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53" name="Text Box 33"/>
            <p:cNvSpPr txBox="1"/>
            <p:nvPr/>
          </p:nvSpPr>
          <p:spPr>
            <a:xfrm>
              <a:off x="1775460" y="3070860"/>
              <a:ext cx="647700" cy="28956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N" sz="2000" b="1">
                  <a:effectLst/>
                  <a:latin typeface="Calibri"/>
                  <a:ea typeface="Calibri"/>
                  <a:cs typeface="Times New Roman"/>
                </a:rPr>
                <a:t>6000</a:t>
              </a:r>
              <a:endParaRPr lang="en-IN" sz="20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54" name="Text Box 34"/>
            <p:cNvSpPr txBox="1"/>
            <p:nvPr/>
          </p:nvSpPr>
          <p:spPr>
            <a:xfrm>
              <a:off x="2781300" y="3070860"/>
              <a:ext cx="647700" cy="28956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N" sz="2000" b="1" dirty="0" smtClean="0">
                  <a:effectLst/>
                  <a:latin typeface="Calibri"/>
                  <a:ea typeface="Calibri"/>
                  <a:cs typeface="Times New Roman"/>
                </a:rPr>
                <a:t>3000</a:t>
              </a:r>
              <a:endParaRPr lang="en-IN" sz="2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56" name="Text Box 36"/>
            <p:cNvSpPr txBox="1"/>
            <p:nvPr/>
          </p:nvSpPr>
          <p:spPr>
            <a:xfrm>
              <a:off x="4773930" y="1369492"/>
              <a:ext cx="647700" cy="28956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N" sz="2000" b="1" dirty="0">
                  <a:effectLst/>
                  <a:latin typeface="Calibri"/>
                  <a:ea typeface="Calibri"/>
                  <a:cs typeface="Times New Roman"/>
                </a:rPr>
                <a:t>8000</a:t>
              </a:r>
              <a:endParaRPr lang="en-IN" sz="2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2583180" y="2491740"/>
              <a:ext cx="327660" cy="4267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2110740" y="2499360"/>
              <a:ext cx="449580" cy="4267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518660" y="853440"/>
              <a:ext cx="327660" cy="4267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4046220" y="861060"/>
              <a:ext cx="449580" cy="4267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Arrow: Left 43"/>
            <p:cNvSpPr/>
            <p:nvPr/>
          </p:nvSpPr>
          <p:spPr>
            <a:xfrm>
              <a:off x="1802130" y="499110"/>
              <a:ext cx="1706880" cy="346710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2000"/>
            </a:p>
          </p:txBody>
        </p:sp>
        <p:sp>
          <p:nvSpPr>
            <p:cNvPr id="62" name="Arrow: Left 44"/>
            <p:cNvSpPr/>
            <p:nvPr/>
          </p:nvSpPr>
          <p:spPr>
            <a:xfrm rot="13641850">
              <a:off x="829310" y="1962150"/>
              <a:ext cx="923834" cy="346710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2000"/>
            </a:p>
          </p:txBody>
        </p:sp>
        <p:sp>
          <p:nvSpPr>
            <p:cNvPr id="63" name="Arrow: Left 45"/>
            <p:cNvSpPr/>
            <p:nvPr/>
          </p:nvSpPr>
          <p:spPr>
            <a:xfrm rot="8256886">
              <a:off x="3497580" y="1908810"/>
              <a:ext cx="923290" cy="346710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2000"/>
            </a:p>
          </p:txBody>
        </p:sp>
        <p:sp>
          <p:nvSpPr>
            <p:cNvPr id="64" name="Text Box 46"/>
            <p:cNvSpPr txBox="1"/>
            <p:nvPr/>
          </p:nvSpPr>
          <p:spPr>
            <a:xfrm>
              <a:off x="792480" y="2118360"/>
              <a:ext cx="358140" cy="4648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N" sz="2000" b="1" dirty="0">
                  <a:solidFill>
                    <a:srgbClr val="FF0000"/>
                  </a:solidFill>
                  <a:effectLst/>
                  <a:latin typeface="Calibri"/>
                  <a:ea typeface="Calibri"/>
                  <a:cs typeface="Times New Roman"/>
                </a:rPr>
                <a:t>1</a:t>
              </a:r>
              <a:endParaRPr lang="en-IN" sz="2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65" name="Text Box 47"/>
            <p:cNvSpPr txBox="1"/>
            <p:nvPr/>
          </p:nvSpPr>
          <p:spPr>
            <a:xfrm>
              <a:off x="2529840" y="0"/>
              <a:ext cx="358140" cy="4648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N" sz="2000" b="1">
                  <a:solidFill>
                    <a:srgbClr val="FF0000"/>
                  </a:solidFill>
                  <a:effectLst/>
                  <a:latin typeface="Calibri"/>
                  <a:ea typeface="Calibri"/>
                  <a:cs typeface="Times New Roman"/>
                </a:rPr>
                <a:t>2</a:t>
              </a:r>
              <a:r>
                <a:rPr lang="en-IN" sz="2000" b="1">
                  <a:effectLst/>
                  <a:latin typeface="Calibri"/>
                  <a:ea typeface="Calibri"/>
                  <a:cs typeface="Times New Roman"/>
                </a:rPr>
                <a:t> </a:t>
              </a:r>
              <a:endParaRPr lang="en-IN" sz="20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66" name="Text Box 50"/>
            <p:cNvSpPr txBox="1"/>
            <p:nvPr/>
          </p:nvSpPr>
          <p:spPr>
            <a:xfrm>
              <a:off x="4076700" y="2049780"/>
              <a:ext cx="358140" cy="4648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N" sz="2000" b="1">
                  <a:solidFill>
                    <a:srgbClr val="FF0000"/>
                  </a:solidFill>
                  <a:effectLst/>
                  <a:latin typeface="Calibri"/>
                  <a:ea typeface="Calibri"/>
                  <a:cs typeface="Times New Roman"/>
                </a:rPr>
                <a:t>3 </a:t>
              </a:r>
              <a:endParaRPr lang="en-IN" sz="2000">
                <a:effectLst/>
                <a:latin typeface="Calibri"/>
                <a:ea typeface="Calibri"/>
                <a:cs typeface="Times New Roman"/>
              </a:endParaRPr>
            </a:p>
          </p:txBody>
        </p:sp>
      </p:grpSp>
      <p:sp>
        <p:nvSpPr>
          <p:cNvPr id="67" name="Text Box 46"/>
          <p:cNvSpPr txBox="1"/>
          <p:nvPr/>
        </p:nvSpPr>
        <p:spPr>
          <a:xfrm>
            <a:off x="1331640" y="3715519"/>
            <a:ext cx="680526" cy="54787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 smtClean="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DS</a:t>
            </a:r>
            <a:endParaRPr lang="en-IN" sz="20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68" name="Text Box 46"/>
          <p:cNvSpPr txBox="1"/>
          <p:nvPr/>
        </p:nvSpPr>
        <p:spPr>
          <a:xfrm>
            <a:off x="2944318" y="3723572"/>
            <a:ext cx="438539" cy="54787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 smtClean="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SI</a:t>
            </a:r>
            <a:endParaRPr lang="en-IN" sz="20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69" name="Text Box 46"/>
          <p:cNvSpPr txBox="1"/>
          <p:nvPr/>
        </p:nvSpPr>
        <p:spPr>
          <a:xfrm>
            <a:off x="3163587" y="5525486"/>
            <a:ext cx="438539" cy="54787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 smtClean="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ES</a:t>
            </a:r>
            <a:endParaRPr lang="en-IN" sz="20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70" name="Text Box 46"/>
          <p:cNvSpPr txBox="1"/>
          <p:nvPr/>
        </p:nvSpPr>
        <p:spPr>
          <a:xfrm>
            <a:off x="5429605" y="5538031"/>
            <a:ext cx="438539" cy="54787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 smtClean="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DI</a:t>
            </a:r>
            <a:endParaRPr lang="en-IN" sz="20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74" name="Oval 73"/>
          <p:cNvSpPr/>
          <p:nvPr/>
        </p:nvSpPr>
        <p:spPr>
          <a:xfrm rot="2879599">
            <a:off x="653284" y="2958990"/>
            <a:ext cx="5116326" cy="1715744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/>
          <p:cNvSpPr/>
          <p:nvPr/>
        </p:nvSpPr>
        <p:spPr>
          <a:xfrm rot="8425791">
            <a:off x="3258721" y="2672743"/>
            <a:ext cx="5116326" cy="1715744"/>
          </a:xfrm>
          <a:prstGeom prst="ellipse">
            <a:avLst/>
          </a:prstGeom>
          <a:noFill/>
          <a:ln w="1905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Text Box 46"/>
          <p:cNvSpPr txBox="1"/>
          <p:nvPr/>
        </p:nvSpPr>
        <p:spPr>
          <a:xfrm>
            <a:off x="3618249" y="5882512"/>
            <a:ext cx="680526" cy="54787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 smtClean="0">
                <a:solidFill>
                  <a:srgbClr val="00B0F0"/>
                </a:solidFill>
                <a:effectLst/>
                <a:latin typeface="Calibri"/>
                <a:ea typeface="Calibri"/>
                <a:cs typeface="Times New Roman"/>
              </a:rPr>
              <a:t>DS</a:t>
            </a:r>
            <a:endParaRPr lang="en-IN" sz="2000" dirty="0">
              <a:solidFill>
                <a:srgbClr val="00B0F0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77" name="Text Box 46"/>
          <p:cNvSpPr txBox="1"/>
          <p:nvPr/>
        </p:nvSpPr>
        <p:spPr>
          <a:xfrm>
            <a:off x="4914595" y="5870541"/>
            <a:ext cx="438539" cy="54787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 smtClean="0">
                <a:solidFill>
                  <a:srgbClr val="00B0F0"/>
                </a:solidFill>
                <a:effectLst/>
                <a:latin typeface="Calibri"/>
                <a:ea typeface="Calibri"/>
                <a:cs typeface="Times New Roman"/>
              </a:rPr>
              <a:t>SI</a:t>
            </a:r>
            <a:endParaRPr lang="en-IN" sz="2000" dirty="0">
              <a:solidFill>
                <a:srgbClr val="00B0F0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78" name="Text Box 46"/>
          <p:cNvSpPr txBox="1"/>
          <p:nvPr/>
        </p:nvSpPr>
        <p:spPr>
          <a:xfrm>
            <a:off x="5597614" y="3460443"/>
            <a:ext cx="438539" cy="54787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 smtClean="0">
                <a:solidFill>
                  <a:srgbClr val="00B0F0"/>
                </a:solidFill>
                <a:effectLst/>
                <a:latin typeface="Calibri"/>
                <a:ea typeface="Calibri"/>
                <a:cs typeface="Times New Roman"/>
              </a:rPr>
              <a:t>ES</a:t>
            </a:r>
            <a:endParaRPr lang="en-IN" sz="2000" dirty="0">
              <a:solidFill>
                <a:srgbClr val="00B0F0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79" name="Text Box 46"/>
          <p:cNvSpPr txBox="1"/>
          <p:nvPr/>
        </p:nvSpPr>
        <p:spPr>
          <a:xfrm>
            <a:off x="7851854" y="3458398"/>
            <a:ext cx="438539" cy="54787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 smtClean="0">
                <a:solidFill>
                  <a:srgbClr val="00B0F0"/>
                </a:solidFill>
                <a:effectLst/>
                <a:latin typeface="Calibri"/>
                <a:ea typeface="Calibri"/>
                <a:cs typeface="Times New Roman"/>
              </a:rPr>
              <a:t>DI</a:t>
            </a:r>
            <a:endParaRPr lang="en-IN" sz="2000" dirty="0">
              <a:solidFill>
                <a:srgbClr val="00B0F0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80" name="Oval 79"/>
          <p:cNvSpPr/>
          <p:nvPr/>
        </p:nvSpPr>
        <p:spPr>
          <a:xfrm rot="10800000">
            <a:off x="1590533" y="1763606"/>
            <a:ext cx="6480590" cy="1715744"/>
          </a:xfrm>
          <a:prstGeom prst="ellipse">
            <a:avLst/>
          </a:prstGeom>
          <a:noFill/>
          <a:ln w="1905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Text Box 46"/>
          <p:cNvSpPr txBox="1"/>
          <p:nvPr/>
        </p:nvSpPr>
        <p:spPr>
          <a:xfrm>
            <a:off x="1112370" y="2986742"/>
            <a:ext cx="438539" cy="54787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 smtClean="0">
                <a:solidFill>
                  <a:srgbClr val="00B050"/>
                </a:solidFill>
                <a:effectLst/>
                <a:latin typeface="Calibri"/>
                <a:ea typeface="Calibri"/>
                <a:cs typeface="Times New Roman"/>
              </a:rPr>
              <a:t>ES</a:t>
            </a:r>
            <a:endParaRPr lang="en-IN" sz="2000" dirty="0">
              <a:solidFill>
                <a:srgbClr val="00B050"/>
              </a:solidFill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863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1" grpId="0" animBg="1"/>
      <p:bldP spid="82" grpId="0" animBg="1"/>
      <p:bldP spid="67" grpId="0" animBg="1"/>
      <p:bldP spid="68" grpId="0" animBg="1"/>
      <p:bldP spid="69" grpId="0" animBg="1"/>
      <p:bldP spid="70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109741"/>
              </p:ext>
            </p:extLst>
          </p:nvPr>
        </p:nvGraphicFramePr>
        <p:xfrm>
          <a:off x="3894727" y="2403256"/>
          <a:ext cx="4685536" cy="4368099"/>
        </p:xfrm>
        <a:graphic>
          <a:graphicData uri="http://schemas.openxmlformats.org/drawingml/2006/table">
            <a:tbl>
              <a:tblPr firstRow="1" firstCol="1" bandRow="1"/>
              <a:tblGrid>
                <a:gridCol w="1368162"/>
                <a:gridCol w="1658687"/>
                <a:gridCol w="1658687"/>
              </a:tblGrid>
              <a:tr h="4017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Code for 1</a:t>
                      </a:r>
                      <a:r>
                        <a:rPr lang="en-US" sz="1800" b="1" baseline="30000" dirty="0">
                          <a:effectLst/>
                        </a:rPr>
                        <a:t>st</a:t>
                      </a:r>
                      <a:r>
                        <a:rPr lang="en-US" sz="1800" b="1" dirty="0">
                          <a:effectLst/>
                        </a:rPr>
                        <a:t>  transfer :</a:t>
                      </a:r>
                      <a:endParaRPr lang="en-IN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Code for </a:t>
                      </a:r>
                      <a:r>
                        <a:rPr lang="en-US" sz="1800" b="1" dirty="0" smtClean="0">
                          <a:effectLst/>
                        </a:rPr>
                        <a:t>2</a:t>
                      </a:r>
                      <a:r>
                        <a:rPr lang="en-US" sz="1800" b="1" baseline="30000" dirty="0" smtClean="0">
                          <a:effectLst/>
                        </a:rPr>
                        <a:t>nd</a:t>
                      </a:r>
                      <a:r>
                        <a:rPr lang="en-US" sz="1800" b="1" dirty="0" smtClean="0">
                          <a:effectLst/>
                        </a:rPr>
                        <a:t>  </a:t>
                      </a:r>
                      <a:r>
                        <a:rPr lang="en-US" sz="1800" b="1" dirty="0">
                          <a:effectLst/>
                        </a:rPr>
                        <a:t>transfer :</a:t>
                      </a:r>
                      <a:endParaRPr lang="en-IN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Code for </a:t>
                      </a:r>
                      <a:r>
                        <a:rPr lang="en-US" sz="1800" b="1" dirty="0" smtClean="0">
                          <a:effectLst/>
                        </a:rPr>
                        <a:t>3</a:t>
                      </a:r>
                      <a:r>
                        <a:rPr lang="en-US" sz="1800" b="1" baseline="30000" dirty="0" smtClean="0">
                          <a:effectLst/>
                        </a:rPr>
                        <a:t>rd</a:t>
                      </a:r>
                      <a:r>
                        <a:rPr lang="en-US" sz="1800" b="1" dirty="0" smtClean="0">
                          <a:effectLst/>
                        </a:rPr>
                        <a:t>  </a:t>
                      </a:r>
                      <a:r>
                        <a:rPr lang="en-US" sz="1800" b="1" dirty="0">
                          <a:effectLst/>
                        </a:rPr>
                        <a:t>transfer :</a:t>
                      </a:r>
                      <a:endParaRPr lang="en-IN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361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Mov ax, 4000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Mov</a:t>
                      </a:r>
                      <a:r>
                        <a:rPr lang="en-US" sz="1800" dirty="0">
                          <a:effectLst/>
                        </a:rPr>
                        <a:t> ax, 3000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Mov ax, 6000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361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Mov ds, ax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Mov</a:t>
                      </a:r>
                      <a:r>
                        <a:rPr lang="en-US" sz="1800" dirty="0">
                          <a:effectLst/>
                        </a:rPr>
                        <a:t> ds, ax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Mov ds, ax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361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Mov ax, 6000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Mov</a:t>
                      </a:r>
                      <a:r>
                        <a:rPr lang="en-US" sz="1800" dirty="0">
                          <a:effectLst/>
                        </a:rPr>
                        <a:t> ax, 4000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Mov ax, 3000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361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Mov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es</a:t>
                      </a:r>
                      <a:r>
                        <a:rPr lang="en-US" sz="1800" dirty="0">
                          <a:effectLst/>
                        </a:rPr>
                        <a:t>, ax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Mov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es</a:t>
                      </a:r>
                      <a:r>
                        <a:rPr lang="en-US" sz="1800" dirty="0">
                          <a:effectLst/>
                        </a:rPr>
                        <a:t>, ax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Mov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es</a:t>
                      </a:r>
                      <a:r>
                        <a:rPr lang="en-US" sz="1800" dirty="0">
                          <a:effectLst/>
                        </a:rPr>
                        <a:t>, ax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361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Mov si, 5000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Mov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si</a:t>
                      </a:r>
                      <a:r>
                        <a:rPr lang="en-US" sz="1800" dirty="0">
                          <a:effectLst/>
                        </a:rPr>
                        <a:t>, 8000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Mov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si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smtClean="0">
                          <a:effectLst/>
                        </a:rPr>
                        <a:t>3000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361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Mov</a:t>
                      </a:r>
                      <a:r>
                        <a:rPr lang="en-US" sz="1800" dirty="0">
                          <a:effectLst/>
                        </a:rPr>
                        <a:t> di, </a:t>
                      </a:r>
                      <a:r>
                        <a:rPr lang="en-US" sz="1800" dirty="0" smtClean="0">
                          <a:effectLst/>
                        </a:rPr>
                        <a:t>3000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Mov</a:t>
                      </a:r>
                      <a:r>
                        <a:rPr lang="en-US" sz="1800" dirty="0">
                          <a:effectLst/>
                        </a:rPr>
                        <a:t> di, 5000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Mov di, 8000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361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Mov cx, 150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Mov</a:t>
                      </a:r>
                      <a:r>
                        <a:rPr lang="en-US" sz="1800" dirty="0">
                          <a:effectLst/>
                        </a:rPr>
                        <a:t> cx, 150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Mov cx, 150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361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Cld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cld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Cld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361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REP  Movsb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REP  </a:t>
                      </a:r>
                      <a:r>
                        <a:rPr lang="en-US" sz="1800" dirty="0" err="1">
                          <a:effectLst/>
                        </a:rPr>
                        <a:t>Movsb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REP  </a:t>
                      </a:r>
                      <a:r>
                        <a:rPr lang="en-US" sz="1800" dirty="0" err="1">
                          <a:effectLst/>
                        </a:rPr>
                        <a:t>Movsb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4023" y="599865"/>
            <a:ext cx="4788787" cy="2522339"/>
            <a:chOff x="0" y="388620"/>
            <a:chExt cx="5421630" cy="2971800"/>
          </a:xfrm>
        </p:grpSpPr>
        <p:sp>
          <p:nvSpPr>
            <p:cNvPr id="6" name="Text Box 35"/>
            <p:cNvSpPr txBox="1"/>
            <p:nvPr/>
          </p:nvSpPr>
          <p:spPr>
            <a:xfrm>
              <a:off x="3756660" y="1310640"/>
              <a:ext cx="647700" cy="28956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N" sz="1400" b="1" dirty="0">
                  <a:effectLst/>
                  <a:latin typeface="Calibri"/>
                  <a:ea typeface="Calibri"/>
                  <a:cs typeface="Times New Roman"/>
                </a:rPr>
                <a:t>3000</a:t>
              </a:r>
              <a:endParaRPr lang="en-IN" sz="14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9080" y="426720"/>
              <a:ext cx="1188720" cy="419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 sz="1400" b="1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45000</a:t>
              </a:r>
              <a:endParaRPr lang="en-IN" sz="1400">
                <a:effectLst/>
                <a:ea typeface="Calibri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909060" y="388620"/>
              <a:ext cx="1188720" cy="419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 sz="1400" b="1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38000</a:t>
              </a:r>
              <a:endParaRPr lang="en-IN" sz="1400">
                <a:effectLst/>
                <a:ea typeface="Calibri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11680" y="2049780"/>
              <a:ext cx="1188720" cy="419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 sz="1400" b="1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63000</a:t>
              </a:r>
              <a:endParaRPr lang="en-IN" sz="14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853440" y="845820"/>
              <a:ext cx="327660" cy="4267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81000" y="853440"/>
              <a:ext cx="449580" cy="4267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 Box 31"/>
            <p:cNvSpPr txBox="1"/>
            <p:nvPr/>
          </p:nvSpPr>
          <p:spPr>
            <a:xfrm>
              <a:off x="0" y="1264920"/>
              <a:ext cx="647700" cy="28956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N" sz="1400" b="1" dirty="0">
                  <a:effectLst/>
                  <a:latin typeface="Calibri"/>
                  <a:ea typeface="Calibri"/>
                  <a:cs typeface="Times New Roman"/>
                </a:rPr>
                <a:t>4000</a:t>
              </a:r>
              <a:endParaRPr lang="en-IN" sz="14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3" name="Text Box 32"/>
            <p:cNvSpPr txBox="1"/>
            <p:nvPr/>
          </p:nvSpPr>
          <p:spPr>
            <a:xfrm>
              <a:off x="1005840" y="1264920"/>
              <a:ext cx="647700" cy="28956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N" sz="1400" b="1">
                  <a:effectLst/>
                  <a:latin typeface="Calibri"/>
                  <a:ea typeface="Calibri"/>
                  <a:cs typeface="Times New Roman"/>
                </a:rPr>
                <a:t>5000</a:t>
              </a:r>
              <a:endParaRPr lang="en-IN" sz="14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4" name="Text Box 33"/>
            <p:cNvSpPr txBox="1"/>
            <p:nvPr/>
          </p:nvSpPr>
          <p:spPr>
            <a:xfrm>
              <a:off x="1775460" y="3070860"/>
              <a:ext cx="647700" cy="28956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N" sz="1400" b="1">
                  <a:effectLst/>
                  <a:latin typeface="Calibri"/>
                  <a:ea typeface="Calibri"/>
                  <a:cs typeface="Times New Roman"/>
                </a:rPr>
                <a:t>6000</a:t>
              </a:r>
              <a:endParaRPr lang="en-IN" sz="14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5" name="Text Box 34"/>
            <p:cNvSpPr txBox="1"/>
            <p:nvPr/>
          </p:nvSpPr>
          <p:spPr>
            <a:xfrm>
              <a:off x="2781300" y="3070860"/>
              <a:ext cx="647700" cy="28956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N" sz="1400" b="1" dirty="0" smtClean="0">
                  <a:effectLst/>
                  <a:latin typeface="Calibri"/>
                  <a:ea typeface="Calibri"/>
                  <a:cs typeface="Times New Roman"/>
                </a:rPr>
                <a:t>3000</a:t>
              </a:r>
              <a:endParaRPr lang="en-IN" sz="14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6" name="Text Box 36"/>
            <p:cNvSpPr txBox="1"/>
            <p:nvPr/>
          </p:nvSpPr>
          <p:spPr>
            <a:xfrm>
              <a:off x="4773930" y="1369492"/>
              <a:ext cx="647700" cy="28956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N" sz="1400" b="1" dirty="0">
                  <a:effectLst/>
                  <a:latin typeface="Calibri"/>
                  <a:ea typeface="Calibri"/>
                  <a:cs typeface="Times New Roman"/>
                </a:rPr>
                <a:t>8000</a:t>
              </a:r>
              <a:endParaRPr lang="en-IN" sz="14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583180" y="2491740"/>
              <a:ext cx="327660" cy="4267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2110740" y="2499360"/>
              <a:ext cx="449580" cy="4267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518660" y="853440"/>
              <a:ext cx="327660" cy="4267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046220" y="861060"/>
              <a:ext cx="449580" cy="4267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Arrow: Left 43"/>
            <p:cNvSpPr/>
            <p:nvPr/>
          </p:nvSpPr>
          <p:spPr>
            <a:xfrm>
              <a:off x="1802130" y="499110"/>
              <a:ext cx="1706880" cy="346710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400"/>
            </a:p>
          </p:txBody>
        </p:sp>
        <p:sp>
          <p:nvSpPr>
            <p:cNvPr id="22" name="Arrow: Left 44"/>
            <p:cNvSpPr/>
            <p:nvPr/>
          </p:nvSpPr>
          <p:spPr>
            <a:xfrm rot="13641850">
              <a:off x="829310" y="1962150"/>
              <a:ext cx="923834" cy="346710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400"/>
            </a:p>
          </p:txBody>
        </p:sp>
        <p:sp>
          <p:nvSpPr>
            <p:cNvPr id="23" name="Arrow: Left 45"/>
            <p:cNvSpPr/>
            <p:nvPr/>
          </p:nvSpPr>
          <p:spPr>
            <a:xfrm rot="8256886">
              <a:off x="3497580" y="1908810"/>
              <a:ext cx="923290" cy="346710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400"/>
            </a:p>
          </p:txBody>
        </p:sp>
        <p:sp>
          <p:nvSpPr>
            <p:cNvPr id="24" name="Text Box 46"/>
            <p:cNvSpPr txBox="1"/>
            <p:nvPr/>
          </p:nvSpPr>
          <p:spPr>
            <a:xfrm>
              <a:off x="792480" y="2118360"/>
              <a:ext cx="358140" cy="4648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N" sz="1400" b="1" dirty="0">
                  <a:solidFill>
                    <a:srgbClr val="FF0000"/>
                  </a:solidFill>
                  <a:effectLst/>
                  <a:latin typeface="Calibri"/>
                  <a:ea typeface="Calibri"/>
                  <a:cs typeface="Times New Roman"/>
                </a:rPr>
                <a:t>1</a:t>
              </a:r>
              <a:endParaRPr lang="en-IN" sz="14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5" name="Text Box 47"/>
            <p:cNvSpPr txBox="1"/>
            <p:nvPr/>
          </p:nvSpPr>
          <p:spPr>
            <a:xfrm>
              <a:off x="2428021" y="800100"/>
              <a:ext cx="358140" cy="4648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N" sz="1400" b="1" dirty="0">
                  <a:solidFill>
                    <a:srgbClr val="FF0000"/>
                  </a:solidFill>
                  <a:effectLst/>
                  <a:latin typeface="Calibri"/>
                  <a:ea typeface="Calibri"/>
                  <a:cs typeface="Times New Roman"/>
                </a:rPr>
                <a:t>2</a:t>
              </a:r>
              <a:r>
                <a:rPr lang="en-IN" sz="1400" b="1" dirty="0">
                  <a:effectLst/>
                  <a:latin typeface="Calibri"/>
                  <a:ea typeface="Calibri"/>
                  <a:cs typeface="Times New Roman"/>
                </a:rPr>
                <a:t> </a:t>
              </a:r>
              <a:endParaRPr lang="en-IN" sz="14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6" name="Text Box 50"/>
            <p:cNvSpPr txBox="1"/>
            <p:nvPr/>
          </p:nvSpPr>
          <p:spPr>
            <a:xfrm>
              <a:off x="4083546" y="2135505"/>
              <a:ext cx="358140" cy="4648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N" sz="1400" b="1" dirty="0">
                  <a:solidFill>
                    <a:srgbClr val="FF0000"/>
                  </a:solidFill>
                  <a:effectLst/>
                  <a:latin typeface="Calibri"/>
                  <a:ea typeface="Calibri"/>
                  <a:cs typeface="Times New Roman"/>
                </a:rPr>
                <a:t>3 </a:t>
              </a:r>
              <a:endParaRPr lang="en-IN" sz="1400" dirty="0">
                <a:effectLst/>
                <a:latin typeface="Calibri"/>
                <a:ea typeface="Calibri"/>
                <a:cs typeface="Times New Roman"/>
              </a:endParaRPr>
            </a:p>
          </p:txBody>
        </p:sp>
      </p:grpSp>
      <p:sp>
        <p:nvSpPr>
          <p:cNvPr id="27" name="Text Box 46"/>
          <p:cNvSpPr txBox="1"/>
          <p:nvPr/>
        </p:nvSpPr>
        <p:spPr>
          <a:xfrm>
            <a:off x="100001" y="1618935"/>
            <a:ext cx="459101" cy="28954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400" b="1" dirty="0" smtClean="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DS</a:t>
            </a:r>
            <a:endParaRPr lang="en-IN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8" name="Text Box 46"/>
          <p:cNvSpPr txBox="1"/>
          <p:nvPr/>
        </p:nvSpPr>
        <p:spPr>
          <a:xfrm>
            <a:off x="1103895" y="1618935"/>
            <a:ext cx="397866" cy="28954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400" b="1" dirty="0" smtClean="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SI</a:t>
            </a:r>
            <a:endParaRPr lang="en-IN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9" name="Text Box 46"/>
          <p:cNvSpPr txBox="1"/>
          <p:nvPr/>
        </p:nvSpPr>
        <p:spPr>
          <a:xfrm>
            <a:off x="1657874" y="3124333"/>
            <a:ext cx="459101" cy="28954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400" b="1" dirty="0" smtClean="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ES</a:t>
            </a:r>
            <a:endParaRPr lang="en-IN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0" name="Text Box 46"/>
          <p:cNvSpPr txBox="1"/>
          <p:nvPr/>
        </p:nvSpPr>
        <p:spPr>
          <a:xfrm>
            <a:off x="2661768" y="3124333"/>
            <a:ext cx="397866" cy="28954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400" b="1" dirty="0" smtClean="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DI</a:t>
            </a:r>
            <a:endParaRPr lang="en-IN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1" name="Text Box 46"/>
          <p:cNvSpPr txBox="1"/>
          <p:nvPr/>
        </p:nvSpPr>
        <p:spPr>
          <a:xfrm>
            <a:off x="3052771" y="1653719"/>
            <a:ext cx="459101" cy="28954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400" b="1" dirty="0" smtClean="0">
                <a:solidFill>
                  <a:srgbClr val="00B050"/>
                </a:solidFill>
                <a:effectLst/>
                <a:latin typeface="Calibri"/>
                <a:ea typeface="Calibri"/>
                <a:cs typeface="Times New Roman"/>
              </a:rPr>
              <a:t>DS</a:t>
            </a:r>
            <a:endParaRPr lang="en-IN" sz="1400" dirty="0">
              <a:solidFill>
                <a:srgbClr val="00B050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2" name="Text Box 46"/>
          <p:cNvSpPr txBox="1"/>
          <p:nvPr/>
        </p:nvSpPr>
        <p:spPr>
          <a:xfrm>
            <a:off x="4304654" y="1678154"/>
            <a:ext cx="397866" cy="28954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400" b="1" dirty="0" smtClean="0">
                <a:solidFill>
                  <a:srgbClr val="00B050"/>
                </a:solidFill>
                <a:effectLst/>
                <a:latin typeface="Calibri"/>
                <a:ea typeface="Calibri"/>
                <a:cs typeface="Times New Roman"/>
              </a:rPr>
              <a:t>SI</a:t>
            </a:r>
            <a:endParaRPr lang="en-IN" sz="1400" dirty="0">
              <a:solidFill>
                <a:srgbClr val="00B050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3" name="Text Box 46"/>
          <p:cNvSpPr txBox="1"/>
          <p:nvPr/>
        </p:nvSpPr>
        <p:spPr>
          <a:xfrm>
            <a:off x="100001" y="1060554"/>
            <a:ext cx="459101" cy="28954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400" b="1" dirty="0" smtClean="0">
                <a:solidFill>
                  <a:srgbClr val="00B050"/>
                </a:solidFill>
                <a:effectLst/>
                <a:latin typeface="Calibri"/>
                <a:ea typeface="Calibri"/>
                <a:cs typeface="Times New Roman"/>
              </a:rPr>
              <a:t>ES</a:t>
            </a:r>
            <a:endParaRPr lang="en-IN" sz="1400" dirty="0">
              <a:solidFill>
                <a:srgbClr val="00B050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4" name="Text Box 46"/>
          <p:cNvSpPr txBox="1"/>
          <p:nvPr/>
        </p:nvSpPr>
        <p:spPr>
          <a:xfrm>
            <a:off x="1103895" y="1060554"/>
            <a:ext cx="397866" cy="28954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400" b="1" dirty="0" smtClean="0">
                <a:solidFill>
                  <a:srgbClr val="00B050"/>
                </a:solidFill>
                <a:effectLst/>
                <a:latin typeface="Calibri"/>
                <a:ea typeface="Calibri"/>
                <a:cs typeface="Times New Roman"/>
              </a:rPr>
              <a:t>DI</a:t>
            </a:r>
            <a:endParaRPr lang="en-IN" sz="1400" dirty="0">
              <a:solidFill>
                <a:srgbClr val="00B050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5" name="Text Box 46"/>
          <p:cNvSpPr txBox="1"/>
          <p:nvPr/>
        </p:nvSpPr>
        <p:spPr>
          <a:xfrm>
            <a:off x="1429285" y="2628018"/>
            <a:ext cx="459101" cy="28954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400" b="1" dirty="0" smtClean="0">
                <a:solidFill>
                  <a:srgbClr val="00B0F0"/>
                </a:solidFill>
                <a:effectLst/>
                <a:latin typeface="Calibri"/>
                <a:ea typeface="Calibri"/>
                <a:cs typeface="Times New Roman"/>
              </a:rPr>
              <a:t>DS</a:t>
            </a:r>
            <a:endParaRPr lang="en-IN" sz="1400" dirty="0">
              <a:solidFill>
                <a:srgbClr val="00B0F0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6" name="Text Box 46"/>
          <p:cNvSpPr txBox="1"/>
          <p:nvPr/>
        </p:nvSpPr>
        <p:spPr>
          <a:xfrm>
            <a:off x="2669187" y="2622051"/>
            <a:ext cx="397866" cy="28954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400" b="1" dirty="0" smtClean="0">
                <a:solidFill>
                  <a:srgbClr val="00B0F0"/>
                </a:solidFill>
                <a:effectLst/>
                <a:latin typeface="Calibri"/>
                <a:ea typeface="Calibri"/>
                <a:cs typeface="Times New Roman"/>
              </a:rPr>
              <a:t>SI</a:t>
            </a:r>
            <a:endParaRPr lang="en-IN" sz="1400" dirty="0">
              <a:solidFill>
                <a:srgbClr val="00B0F0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7" name="Text Box 46"/>
          <p:cNvSpPr txBox="1"/>
          <p:nvPr/>
        </p:nvSpPr>
        <p:spPr>
          <a:xfrm>
            <a:off x="2893890" y="1169008"/>
            <a:ext cx="459101" cy="28954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400" b="1" dirty="0" smtClean="0">
                <a:solidFill>
                  <a:srgbClr val="00B0F0"/>
                </a:solidFill>
                <a:effectLst/>
                <a:latin typeface="Calibri"/>
                <a:ea typeface="Calibri"/>
                <a:cs typeface="Times New Roman"/>
              </a:rPr>
              <a:t>ES</a:t>
            </a:r>
            <a:endParaRPr lang="en-IN" sz="1400" dirty="0">
              <a:solidFill>
                <a:srgbClr val="00B0F0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8" name="Text Box 46"/>
          <p:cNvSpPr txBox="1"/>
          <p:nvPr/>
        </p:nvSpPr>
        <p:spPr>
          <a:xfrm>
            <a:off x="4613877" y="1137095"/>
            <a:ext cx="397866" cy="28954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400" b="1" dirty="0" smtClean="0">
                <a:solidFill>
                  <a:srgbClr val="00B0F0"/>
                </a:solidFill>
                <a:effectLst/>
                <a:latin typeface="Calibri"/>
                <a:ea typeface="Calibri"/>
                <a:cs typeface="Times New Roman"/>
              </a:rPr>
              <a:t>DI</a:t>
            </a:r>
            <a:endParaRPr lang="en-IN" sz="1400" dirty="0">
              <a:solidFill>
                <a:srgbClr val="00B0F0"/>
              </a:solidFill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697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D966EDA367BD4E9EA2F76554033656" ma:contentTypeVersion="8" ma:contentTypeDescription="Create a new document." ma:contentTypeScope="" ma:versionID="394c5ac6de38b08784afe011ace41209">
  <xsd:schema xmlns:xsd="http://www.w3.org/2001/XMLSchema" xmlns:xs="http://www.w3.org/2001/XMLSchema" xmlns:p="http://schemas.microsoft.com/office/2006/metadata/properties" xmlns:ns2="ac663f0c-f01a-4c83-871f-d16a46bcdc67" xmlns:ns3="2639db57-25c1-4f65-bd5b-b8808369bb33" targetNamespace="http://schemas.microsoft.com/office/2006/metadata/properties" ma:root="true" ma:fieldsID="6ea801e5538f3158f46a667fb0adef4a" ns2:_="" ns3:_="">
    <xsd:import namespace="ac663f0c-f01a-4c83-871f-d16a46bcdc67"/>
    <xsd:import namespace="2639db57-25c1-4f65-bd5b-b8808369bb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663f0c-f01a-4c83-871f-d16a46bcdc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765a431-9415-4219-9cd0-5363948861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39db57-25c1-4f65-bd5b-b8808369bb3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3bba3de-a200-49fa-8ceb-76f3a4a41a2f}" ma:internalName="TaxCatchAll" ma:showField="CatchAllData" ma:web="2639db57-25c1-4f65-bd5b-b8808369bb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639db57-25c1-4f65-bd5b-b8808369bb33" xsi:nil="true"/>
    <lcf76f155ced4ddcb4097134ff3c332f xmlns="ac663f0c-f01a-4c83-871f-d16a46bcdc6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B669360-CE49-4EC7-92BA-855E31D3FFD6}"/>
</file>

<file path=customXml/itemProps2.xml><?xml version="1.0" encoding="utf-8"?>
<ds:datastoreItem xmlns:ds="http://schemas.openxmlformats.org/officeDocument/2006/customXml" ds:itemID="{6A0C0D6E-7DBF-422B-B352-E86FA768E52A}"/>
</file>

<file path=customXml/itemProps3.xml><?xml version="1.0" encoding="utf-8"?>
<ds:datastoreItem xmlns:ds="http://schemas.openxmlformats.org/officeDocument/2006/customXml" ds:itemID="{14C48981-E414-4C6F-8304-2003696C0ECB}"/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322</Words>
  <Application>Microsoft Office PowerPoint</Application>
  <PresentationFormat>On-screen Show (4:3)</PresentationFormat>
  <Paragraphs>128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12</cp:revision>
  <dcterms:created xsi:type="dcterms:W3CDTF">2021-06-15T01:26:27Z</dcterms:created>
  <dcterms:modified xsi:type="dcterms:W3CDTF">2021-06-17T10:05:04Z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0x010100E8D966EDA367BD4E9EA2F76554033656</vt:lpwstr>
  </property>
</Properties>
</file>