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3" r:id="rId17"/>
    <p:sldId id="272" r:id="rId18"/>
    <p:sldId id="291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3" r:id="rId36"/>
    <p:sldId id="294" r:id="rId37"/>
    <p:sldId id="296" r:id="rId38"/>
    <p:sldId id="297" r:id="rId39"/>
    <p:sldId id="298" r:id="rId40"/>
    <p:sldId id="299" r:id="rId41"/>
    <p:sldId id="300" r:id="rId42"/>
    <p:sldId id="301" r:id="rId43"/>
    <p:sldId id="303" r:id="rId44"/>
    <p:sldId id="305" r:id="rId45"/>
    <p:sldId id="304" r:id="rId46"/>
    <p:sldId id="315" r:id="rId47"/>
    <p:sldId id="316" r:id="rId48"/>
    <p:sldId id="317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9" r:id="rId69"/>
    <p:sldId id="330" r:id="rId70"/>
    <p:sldId id="333" r:id="rId71"/>
    <p:sldId id="332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79" Type="http://schemas.openxmlformats.org/officeDocument/2006/relationships/customXml" Target="../customXml/item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78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AAC2-2C1D-4794-8EFD-145520CA84E9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3C00-E055-4245-A616-B2B3657C2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32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AAC2-2C1D-4794-8EFD-145520CA84E9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3C00-E055-4245-A616-B2B3657C2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71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AAC2-2C1D-4794-8EFD-145520CA84E9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3C00-E055-4245-A616-B2B3657C2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01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AAC2-2C1D-4794-8EFD-145520CA84E9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3C00-E055-4245-A616-B2B3657C2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12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AAC2-2C1D-4794-8EFD-145520CA84E9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3C00-E055-4245-A616-B2B3657C2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607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AAC2-2C1D-4794-8EFD-145520CA84E9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3C00-E055-4245-A616-B2B3657C2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57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AAC2-2C1D-4794-8EFD-145520CA84E9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3C00-E055-4245-A616-B2B3657C2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95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AAC2-2C1D-4794-8EFD-145520CA84E9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3C00-E055-4245-A616-B2B3657C2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13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AAC2-2C1D-4794-8EFD-145520CA84E9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3C00-E055-4245-A616-B2B3657C2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77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AAC2-2C1D-4794-8EFD-145520CA84E9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3C00-E055-4245-A616-B2B3657C2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95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AAC2-2C1D-4794-8EFD-145520CA84E9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3C00-E055-4245-A616-B2B3657C2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24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3AAC2-2C1D-4794-8EFD-145520CA84E9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B3C00-E055-4245-A616-B2B3657C2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99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slide" Target="slide4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slide" Target="slide4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u="sng" dirty="0"/>
              <a:t>Instruction set of 8086</a:t>
            </a:r>
          </a:p>
        </p:txBody>
      </p:sp>
    </p:spTree>
    <p:extLst>
      <p:ext uri="{BB962C8B-B14F-4D97-AF65-F5344CB8AC3E}">
        <p14:creationId xmlns:p14="http://schemas.microsoft.com/office/powerpoint/2010/main" val="3045552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4" y="-164812"/>
            <a:ext cx="10515600" cy="1325563"/>
          </a:xfrm>
        </p:spPr>
        <p:txBody>
          <a:bodyPr/>
          <a:lstStyle/>
          <a:p>
            <a:r>
              <a:rPr lang="en-IN" u="sng" dirty="0"/>
              <a:t>PUSH Instruction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05243" y="1024586"/>
            <a:ext cx="11461173" cy="1930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This instruction is used to transfer the contents of the specified register are copied onto the stack in the following sequences: </a:t>
            </a:r>
          </a:p>
          <a:p>
            <a:pPr marL="457200" indent="-457200">
              <a:buAutoNum type="arabicPeriod"/>
            </a:pPr>
            <a:r>
              <a:rPr lang="en-IN" sz="2000" dirty="0"/>
              <a:t>The stack pointer is decremented by 1 and contents of higher order register copied on that location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IN" sz="2000" dirty="0"/>
              <a:t> The stack pointer is again decremented by 1 and contents of lower order register copied on that location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1259" y="2949202"/>
            <a:ext cx="2993803" cy="773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Mnemonic:</a:t>
            </a:r>
            <a:r>
              <a:rPr lang="en-IN" sz="2000" dirty="0">
                <a:solidFill>
                  <a:srgbClr val="FF0000"/>
                </a:solidFill>
              </a:rPr>
              <a:t>    </a:t>
            </a:r>
            <a:r>
              <a:rPr lang="en-IN" sz="2000" dirty="0"/>
              <a:t>PUSH source</a:t>
            </a:r>
          </a:p>
          <a:p>
            <a:pPr marL="0" indent="0">
              <a:buNone/>
            </a:pPr>
            <a:r>
              <a:rPr lang="en-IN" sz="20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816184" y="2909347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Operation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grpSp>
        <p:nvGrpSpPr>
          <p:cNvPr id="16" name="Group 15"/>
          <p:cNvGrpSpPr/>
          <p:nvPr/>
        </p:nvGrpSpPr>
        <p:grpSpPr>
          <a:xfrm>
            <a:off x="6125894" y="3661604"/>
            <a:ext cx="3853483" cy="1088771"/>
            <a:chOff x="1859967" y="3612355"/>
            <a:chExt cx="2774895" cy="1088771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1859967" y="3612355"/>
              <a:ext cx="1693719" cy="3879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SP = SP – 2 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1859967" y="4132550"/>
              <a:ext cx="2774895" cy="56857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SS : [SP] (top of the stack)=Operand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6004724" y="3513857"/>
            <a:ext cx="4302032" cy="12365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321259" y="3950998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Flags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21259" y="4509073"/>
            <a:ext cx="4128657" cy="529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No Flags affected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71446" y="5440821"/>
            <a:ext cx="5733278" cy="701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Addressing mode  </a:t>
            </a:r>
            <a:r>
              <a:rPr lang="en-IN" sz="2000" u="sng" dirty="0"/>
              <a:t>: </a:t>
            </a:r>
            <a:r>
              <a:rPr lang="en-IN" sz="2000" dirty="0"/>
              <a:t>register indirect addressing mode</a:t>
            </a:r>
            <a:endParaRPr lang="en-IN" sz="2000" u="sng" dirty="0"/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18628" y="368824"/>
            <a:ext cx="3678705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FF0000"/>
                </a:solidFill>
              </a:rPr>
              <a:t>Register                Stack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768331" y="572418"/>
            <a:ext cx="472786" cy="112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821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12889" y="155064"/>
            <a:ext cx="3605647" cy="38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400" u="sng" dirty="0">
                <a:solidFill>
                  <a:srgbClr val="FF0000"/>
                </a:solidFill>
              </a:rPr>
              <a:t>Example:</a:t>
            </a:r>
            <a:r>
              <a:rPr lang="en-IN" sz="1400" dirty="0">
                <a:solidFill>
                  <a:srgbClr val="FF0000"/>
                </a:solidFill>
              </a:rPr>
              <a:t>    </a:t>
            </a:r>
            <a:r>
              <a:rPr lang="en-IN" sz="1800" dirty="0"/>
              <a:t>PUSH AX</a:t>
            </a:r>
          </a:p>
          <a:p>
            <a:pPr marL="0" indent="0">
              <a:buNone/>
            </a:pPr>
            <a:r>
              <a:rPr lang="en-IN" sz="16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259113"/>
              </p:ext>
            </p:extLst>
          </p:nvPr>
        </p:nvGraphicFramePr>
        <p:xfrm>
          <a:off x="1040374" y="1223823"/>
          <a:ext cx="1409316" cy="2926080"/>
        </p:xfrm>
        <a:graphic>
          <a:graphicData uri="http://schemas.openxmlformats.org/drawingml/2006/table">
            <a:tbl>
              <a:tblPr firstRow="1" bandRow="1"/>
              <a:tblGrid>
                <a:gridCol w="704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6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5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55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55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55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55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655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037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2586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142953"/>
              </p:ext>
            </p:extLst>
          </p:nvPr>
        </p:nvGraphicFramePr>
        <p:xfrm>
          <a:off x="325582" y="1184692"/>
          <a:ext cx="546090" cy="2926080"/>
        </p:xfrm>
        <a:graphic>
          <a:graphicData uri="http://schemas.openxmlformats.org/drawingml/2006/table">
            <a:tbl>
              <a:tblPr firstRow="1" bandRow="1"/>
              <a:tblGrid>
                <a:gridCol w="54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27521"/>
              </p:ext>
            </p:extLst>
          </p:nvPr>
        </p:nvGraphicFramePr>
        <p:xfrm>
          <a:off x="3410785" y="1072240"/>
          <a:ext cx="815110" cy="2966720"/>
        </p:xfrm>
        <a:graphic>
          <a:graphicData uri="http://schemas.openxmlformats.org/drawingml/2006/table">
            <a:tbl>
              <a:tblPr firstRow="1" bandRow="1"/>
              <a:tblGrid>
                <a:gridCol w="815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2586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770936"/>
              </p:ext>
            </p:extLst>
          </p:nvPr>
        </p:nvGraphicFramePr>
        <p:xfrm>
          <a:off x="4238594" y="1072240"/>
          <a:ext cx="815110" cy="2966720"/>
        </p:xfrm>
        <a:graphic>
          <a:graphicData uri="http://schemas.openxmlformats.org/drawingml/2006/table">
            <a:tbl>
              <a:tblPr firstRow="1" bandRow="1"/>
              <a:tblGrid>
                <a:gridCol w="815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3099305" y="627823"/>
            <a:ext cx="509155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17" name="Rectangle 16"/>
          <p:cNvSpPr/>
          <p:nvPr/>
        </p:nvSpPr>
        <p:spPr>
          <a:xfrm>
            <a:off x="9196998" y="1665006"/>
            <a:ext cx="1139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rgbClr val="FF0000"/>
                </a:solidFill>
              </a:rPr>
              <a:t>SP - 2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14489" y="4291168"/>
            <a:ext cx="54412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stack pointer is decremented by 1 and contents of higher order register copied on that location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519512" y="2226107"/>
            <a:ext cx="1139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rgbClr val="FF0000"/>
                </a:solidFill>
              </a:rPr>
              <a:t>SP - 1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579364" y="2528290"/>
            <a:ext cx="1139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rgbClr val="FF0000"/>
                </a:solidFill>
              </a:rPr>
              <a:t>SP 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362925"/>
              </p:ext>
            </p:extLst>
          </p:nvPr>
        </p:nvGraphicFramePr>
        <p:xfrm>
          <a:off x="7717860" y="1030480"/>
          <a:ext cx="1409316" cy="2926080"/>
        </p:xfrm>
        <a:graphic>
          <a:graphicData uri="http://schemas.openxmlformats.org/drawingml/2006/table">
            <a:tbl>
              <a:tblPr firstRow="1" bandRow="1"/>
              <a:tblGrid>
                <a:gridCol w="704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6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55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55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55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55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55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655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037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2584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22613"/>
              </p:ext>
            </p:extLst>
          </p:nvPr>
        </p:nvGraphicFramePr>
        <p:xfrm>
          <a:off x="7003068" y="991349"/>
          <a:ext cx="546090" cy="2926080"/>
        </p:xfrm>
        <a:graphic>
          <a:graphicData uri="http://schemas.openxmlformats.org/drawingml/2006/table">
            <a:tbl>
              <a:tblPr firstRow="1" bandRow="1"/>
              <a:tblGrid>
                <a:gridCol w="54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151360"/>
              </p:ext>
            </p:extLst>
          </p:nvPr>
        </p:nvGraphicFramePr>
        <p:xfrm>
          <a:off x="10088271" y="878897"/>
          <a:ext cx="815110" cy="2966720"/>
        </p:xfrm>
        <a:graphic>
          <a:graphicData uri="http://schemas.openxmlformats.org/drawingml/2006/table">
            <a:tbl>
              <a:tblPr firstRow="1" bandRow="1"/>
              <a:tblGrid>
                <a:gridCol w="815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2586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598233"/>
              </p:ext>
            </p:extLst>
          </p:nvPr>
        </p:nvGraphicFramePr>
        <p:xfrm>
          <a:off x="10916080" y="878897"/>
          <a:ext cx="815110" cy="2966720"/>
        </p:xfrm>
        <a:graphic>
          <a:graphicData uri="http://schemas.openxmlformats.org/drawingml/2006/table">
            <a:tbl>
              <a:tblPr firstRow="1" bandRow="1"/>
              <a:tblGrid>
                <a:gridCol w="815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9196998" y="2032764"/>
            <a:ext cx="1139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rgbClr val="FF0000"/>
                </a:solidFill>
              </a:rPr>
              <a:t>SP - 1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196998" y="2395384"/>
            <a:ext cx="1139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rgbClr val="FF0000"/>
                </a:solidFill>
              </a:rPr>
              <a:t>SP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10489" y="415266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The stack pointer is again decremented by 1 and contents of lower order register copied on that location</a:t>
            </a:r>
          </a:p>
          <a:p>
            <a:endParaRPr lang="en-IN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9886867" y="433860"/>
            <a:ext cx="509155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197128" y="821786"/>
            <a:ext cx="509155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>
              <a:solidFill>
                <a:srgbClr val="002060"/>
              </a:solidFill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1893638" y="798791"/>
            <a:ext cx="509155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>
              <a:solidFill>
                <a:srgbClr val="002060"/>
              </a:solidFill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7874614" y="691798"/>
            <a:ext cx="509155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>
              <a:solidFill>
                <a:srgbClr val="002060"/>
              </a:solidFill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8571124" y="668803"/>
            <a:ext cx="509155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>
              <a:solidFill>
                <a:srgbClr val="00206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747695" y="5007428"/>
            <a:ext cx="1139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rgbClr val="FF0000"/>
                </a:solidFill>
              </a:rPr>
              <a:t>SP – 2 =SP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471657" y="4937499"/>
            <a:ext cx="1691247" cy="4451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B989AE-85AF-4B03-AD56-C68CDCBB3734}"/>
              </a:ext>
            </a:extLst>
          </p:cNvPr>
          <p:cNvSpPr/>
          <p:nvPr/>
        </p:nvSpPr>
        <p:spPr>
          <a:xfrm>
            <a:off x="4811697" y="4937499"/>
            <a:ext cx="1120074" cy="19205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C9E390-4783-41E5-8A81-3EF2E06D02D4}"/>
              </a:ext>
            </a:extLst>
          </p:cNvPr>
          <p:cNvCxnSpPr/>
          <p:nvPr/>
        </p:nvCxnSpPr>
        <p:spPr>
          <a:xfrm>
            <a:off x="4811697" y="5505780"/>
            <a:ext cx="11200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147ABF-E04E-49D8-A1C9-03976D1B1774}"/>
              </a:ext>
            </a:extLst>
          </p:cNvPr>
          <p:cNvCxnSpPr/>
          <p:nvPr/>
        </p:nvCxnSpPr>
        <p:spPr>
          <a:xfrm>
            <a:off x="4811697" y="5936492"/>
            <a:ext cx="11200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5BAA98-B53C-4903-A3C1-A05C642E260D}"/>
              </a:ext>
            </a:extLst>
          </p:cNvPr>
          <p:cNvCxnSpPr/>
          <p:nvPr/>
        </p:nvCxnSpPr>
        <p:spPr>
          <a:xfrm>
            <a:off x="4811697" y="6423139"/>
            <a:ext cx="11200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D0D6CDDD-8509-4B95-9022-055CDB5D1B50}"/>
              </a:ext>
            </a:extLst>
          </p:cNvPr>
          <p:cNvSpPr txBox="1">
            <a:spLocks/>
          </p:cNvSpPr>
          <p:nvPr/>
        </p:nvSpPr>
        <p:spPr>
          <a:xfrm>
            <a:off x="5146578" y="5007428"/>
            <a:ext cx="509155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732E526A-8332-4C9E-A33F-246A7192708E}"/>
              </a:ext>
            </a:extLst>
          </p:cNvPr>
          <p:cNvSpPr txBox="1">
            <a:spLocks/>
          </p:cNvSpPr>
          <p:nvPr/>
        </p:nvSpPr>
        <p:spPr>
          <a:xfrm>
            <a:off x="5146578" y="5548566"/>
            <a:ext cx="509155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7BA32C88-D03F-4D1B-BD2C-68809F6BDA25}"/>
              </a:ext>
            </a:extLst>
          </p:cNvPr>
          <p:cNvSpPr txBox="1">
            <a:spLocks/>
          </p:cNvSpPr>
          <p:nvPr/>
        </p:nvSpPr>
        <p:spPr>
          <a:xfrm>
            <a:off x="5146578" y="6035212"/>
            <a:ext cx="509155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B0E192F4-ED9D-42B3-919D-A487A91738A5}"/>
              </a:ext>
            </a:extLst>
          </p:cNvPr>
          <p:cNvSpPr txBox="1">
            <a:spLocks/>
          </p:cNvSpPr>
          <p:nvPr/>
        </p:nvSpPr>
        <p:spPr>
          <a:xfrm>
            <a:off x="5146578" y="6512859"/>
            <a:ext cx="509155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A16D48-1A0D-4D80-831D-D28EC96B4516}"/>
              </a:ext>
            </a:extLst>
          </p:cNvPr>
          <p:cNvCxnSpPr/>
          <p:nvPr/>
        </p:nvCxnSpPr>
        <p:spPr>
          <a:xfrm>
            <a:off x="4927107" y="4937499"/>
            <a:ext cx="0" cy="568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78A93BC-CEEE-4AE9-A7B7-793B94F8287E}"/>
              </a:ext>
            </a:extLst>
          </p:cNvPr>
          <p:cNvCxnSpPr>
            <a:cxnSpLocks/>
          </p:cNvCxnSpPr>
          <p:nvPr/>
        </p:nvCxnSpPr>
        <p:spPr>
          <a:xfrm flipV="1">
            <a:off x="4927107" y="5493961"/>
            <a:ext cx="0" cy="442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9F8E7B-D5D0-4858-8EE6-6D6F26025537}"/>
              </a:ext>
            </a:extLst>
          </p:cNvPr>
          <p:cNvCxnSpPr/>
          <p:nvPr/>
        </p:nvCxnSpPr>
        <p:spPr>
          <a:xfrm>
            <a:off x="4927107" y="5897749"/>
            <a:ext cx="0" cy="568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588BF7-FFE3-4236-AD02-B00DDA5E1A7B}"/>
              </a:ext>
            </a:extLst>
          </p:cNvPr>
          <p:cNvCxnSpPr/>
          <p:nvPr/>
        </p:nvCxnSpPr>
        <p:spPr>
          <a:xfrm>
            <a:off x="4927107" y="6304251"/>
            <a:ext cx="0" cy="568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239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4" y="-164812"/>
            <a:ext cx="10515600" cy="1325563"/>
          </a:xfrm>
        </p:spPr>
        <p:txBody>
          <a:bodyPr/>
          <a:lstStyle/>
          <a:p>
            <a:r>
              <a:rPr lang="en-IN" u="sng" dirty="0"/>
              <a:t>POP Instruction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05243" y="1024586"/>
            <a:ext cx="11461173" cy="1930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This instruction is used to transfer the contents of the  stack into register the following sequences: </a:t>
            </a:r>
          </a:p>
          <a:p>
            <a:pPr marL="457200" indent="-457200">
              <a:buAutoNum type="arabicPeriod"/>
            </a:pPr>
            <a:r>
              <a:rPr lang="en-IN" sz="2000" dirty="0"/>
              <a:t>The stack pointer is incremented by 1 and contents of  the memory location are copied into higher order 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IN" sz="2000" dirty="0"/>
              <a:t> The stack pointer is again incremented by 1 and contents of  the memory location are copied into lower order register 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1259" y="2949202"/>
            <a:ext cx="3155719" cy="8316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Mnemonic:</a:t>
            </a:r>
            <a:r>
              <a:rPr lang="en-IN" sz="2000" dirty="0">
                <a:solidFill>
                  <a:srgbClr val="FF0000"/>
                </a:solidFill>
              </a:rPr>
              <a:t>    </a:t>
            </a:r>
            <a:r>
              <a:rPr lang="en-IN" sz="2000" dirty="0"/>
              <a:t>POP Destination</a:t>
            </a:r>
          </a:p>
          <a:p>
            <a:pPr marL="0" indent="0">
              <a:buNone/>
            </a:pPr>
            <a:r>
              <a:rPr lang="en-IN" sz="20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816184" y="2909347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Operation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grpSp>
        <p:nvGrpSpPr>
          <p:cNvPr id="16" name="Group 15"/>
          <p:cNvGrpSpPr/>
          <p:nvPr/>
        </p:nvGrpSpPr>
        <p:grpSpPr>
          <a:xfrm>
            <a:off x="6125894" y="3661604"/>
            <a:ext cx="3853483" cy="1088771"/>
            <a:chOff x="1859967" y="3612355"/>
            <a:chExt cx="2774895" cy="1088771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1859967" y="3612355"/>
              <a:ext cx="1693719" cy="3879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SP = SP + 2 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1859967" y="4132550"/>
              <a:ext cx="2774895" cy="56857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SS : [SP] (top of the stack)=Operand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6004724" y="3513857"/>
            <a:ext cx="4302032" cy="12365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321259" y="3950998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Flags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21259" y="4509073"/>
            <a:ext cx="4128657" cy="529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No Flags affected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71446" y="5440821"/>
            <a:ext cx="5733278" cy="701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Addressing mode  </a:t>
            </a:r>
            <a:r>
              <a:rPr lang="en-IN" sz="2000" u="sng" dirty="0"/>
              <a:t>: </a:t>
            </a:r>
            <a:r>
              <a:rPr lang="en-IN" sz="2000" dirty="0"/>
              <a:t>register indirect addressing mode</a:t>
            </a:r>
            <a:endParaRPr lang="en-IN" sz="2000" u="sng" dirty="0"/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125808" y="333278"/>
            <a:ext cx="3678705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FF0000"/>
                </a:solidFill>
              </a:rPr>
              <a:t>Register                Stack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239115" y="497969"/>
            <a:ext cx="541575" cy="33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914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12889" y="155064"/>
            <a:ext cx="3605647" cy="38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400" u="sng" dirty="0">
                <a:solidFill>
                  <a:srgbClr val="FF0000"/>
                </a:solidFill>
              </a:rPr>
              <a:t>Example:</a:t>
            </a:r>
            <a:r>
              <a:rPr lang="en-IN" sz="1400" dirty="0">
                <a:solidFill>
                  <a:srgbClr val="FF0000"/>
                </a:solidFill>
              </a:rPr>
              <a:t>    </a:t>
            </a:r>
            <a:r>
              <a:rPr lang="en-IN" sz="1800" dirty="0"/>
              <a:t>POP AX</a:t>
            </a:r>
          </a:p>
          <a:p>
            <a:pPr marL="0" indent="0">
              <a:buNone/>
            </a:pPr>
            <a:r>
              <a:rPr lang="en-IN" sz="16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600" dirty="0"/>
          </a:p>
        </p:txBody>
      </p:sp>
      <p:sp>
        <p:nvSpPr>
          <p:cNvPr id="17" name="Rectangle 16"/>
          <p:cNvSpPr/>
          <p:nvPr/>
        </p:nvSpPr>
        <p:spPr>
          <a:xfrm>
            <a:off x="2886509" y="1868206"/>
            <a:ext cx="1139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rgbClr val="FF0000"/>
                </a:solidFill>
              </a:rPr>
              <a:t>SP 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547101"/>
              </p:ext>
            </p:extLst>
          </p:nvPr>
        </p:nvGraphicFramePr>
        <p:xfrm>
          <a:off x="1407371" y="1233680"/>
          <a:ext cx="1409316" cy="2926080"/>
        </p:xfrm>
        <a:graphic>
          <a:graphicData uri="http://schemas.openxmlformats.org/drawingml/2006/table">
            <a:tbl>
              <a:tblPr firstRow="1" bandRow="1"/>
              <a:tblGrid>
                <a:gridCol w="704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6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55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55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55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55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55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655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037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2584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36216"/>
              </p:ext>
            </p:extLst>
          </p:nvPr>
        </p:nvGraphicFramePr>
        <p:xfrm>
          <a:off x="692579" y="1194549"/>
          <a:ext cx="546090" cy="2926080"/>
        </p:xfrm>
        <a:graphic>
          <a:graphicData uri="http://schemas.openxmlformats.org/drawingml/2006/table">
            <a:tbl>
              <a:tblPr firstRow="1" bandRow="1"/>
              <a:tblGrid>
                <a:gridCol w="54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202361"/>
              </p:ext>
            </p:extLst>
          </p:nvPr>
        </p:nvGraphicFramePr>
        <p:xfrm>
          <a:off x="3777782" y="1082097"/>
          <a:ext cx="815110" cy="2966720"/>
        </p:xfrm>
        <a:graphic>
          <a:graphicData uri="http://schemas.openxmlformats.org/drawingml/2006/table">
            <a:tbl>
              <a:tblPr firstRow="1" bandRow="1"/>
              <a:tblGrid>
                <a:gridCol w="815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2586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478450"/>
              </p:ext>
            </p:extLst>
          </p:nvPr>
        </p:nvGraphicFramePr>
        <p:xfrm>
          <a:off x="4605591" y="1082097"/>
          <a:ext cx="815110" cy="2966720"/>
        </p:xfrm>
        <a:graphic>
          <a:graphicData uri="http://schemas.openxmlformats.org/drawingml/2006/table">
            <a:tbl>
              <a:tblPr firstRow="1" bandRow="1"/>
              <a:tblGrid>
                <a:gridCol w="815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2886509" y="2235964"/>
            <a:ext cx="1139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rgbClr val="FF0000"/>
                </a:solidFill>
              </a:rPr>
              <a:t>SP + 1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08095" y="447897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The copy the contents of lower order register copied on that location</a:t>
            </a:r>
          </a:p>
          <a:p>
            <a:endParaRPr lang="en-IN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3576378" y="637060"/>
            <a:ext cx="509155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1454045" y="702738"/>
            <a:ext cx="509155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>
              <a:solidFill>
                <a:srgbClr val="002060"/>
              </a:solidFill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2260634" y="684515"/>
            <a:ext cx="509155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>
              <a:solidFill>
                <a:srgbClr val="002060"/>
              </a:solidFill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616304"/>
              </p:ext>
            </p:extLst>
          </p:nvPr>
        </p:nvGraphicFramePr>
        <p:xfrm>
          <a:off x="7373440" y="965357"/>
          <a:ext cx="1409316" cy="2926080"/>
        </p:xfrm>
        <a:graphic>
          <a:graphicData uri="http://schemas.openxmlformats.org/drawingml/2006/table">
            <a:tbl>
              <a:tblPr firstRow="1" bandRow="1"/>
              <a:tblGrid>
                <a:gridCol w="704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6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55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55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55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55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55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655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037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2586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788094"/>
              </p:ext>
            </p:extLst>
          </p:nvPr>
        </p:nvGraphicFramePr>
        <p:xfrm>
          <a:off x="6658648" y="926226"/>
          <a:ext cx="546090" cy="2926080"/>
        </p:xfrm>
        <a:graphic>
          <a:graphicData uri="http://schemas.openxmlformats.org/drawingml/2006/table">
            <a:tbl>
              <a:tblPr firstRow="1" bandRow="1"/>
              <a:tblGrid>
                <a:gridCol w="54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762980"/>
              </p:ext>
            </p:extLst>
          </p:nvPr>
        </p:nvGraphicFramePr>
        <p:xfrm>
          <a:off x="9743851" y="813774"/>
          <a:ext cx="815110" cy="2966720"/>
        </p:xfrm>
        <a:graphic>
          <a:graphicData uri="http://schemas.openxmlformats.org/drawingml/2006/table">
            <a:tbl>
              <a:tblPr firstRow="1" bandRow="1"/>
              <a:tblGrid>
                <a:gridCol w="815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2586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431314"/>
              </p:ext>
            </p:extLst>
          </p:nvPr>
        </p:nvGraphicFramePr>
        <p:xfrm>
          <a:off x="10571660" y="813774"/>
          <a:ext cx="815110" cy="2966720"/>
        </p:xfrm>
        <a:graphic>
          <a:graphicData uri="http://schemas.openxmlformats.org/drawingml/2006/table">
            <a:tbl>
              <a:tblPr firstRow="1" bandRow="1"/>
              <a:tblGrid>
                <a:gridCol w="815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0" name="Content Placeholder 2"/>
          <p:cNvSpPr txBox="1">
            <a:spLocks/>
          </p:cNvSpPr>
          <p:nvPr/>
        </p:nvSpPr>
        <p:spPr>
          <a:xfrm>
            <a:off x="9432371" y="369357"/>
            <a:ext cx="509155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41" name="Rectangle 40"/>
          <p:cNvSpPr/>
          <p:nvPr/>
        </p:nvSpPr>
        <p:spPr>
          <a:xfrm>
            <a:off x="6547555" y="4032702"/>
            <a:ext cx="54412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stack pointer is incremented by 1 and contents of higher order register copied on that location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852578" y="1967641"/>
            <a:ext cx="1139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rgbClr val="FF0000"/>
                </a:solidFill>
              </a:rPr>
              <a:t>SP + 1</a:t>
            </a: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7530192" y="443097"/>
            <a:ext cx="509155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>
              <a:solidFill>
                <a:srgbClr val="002060"/>
              </a:solidFill>
            </a:endParaRPr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8226703" y="443097"/>
            <a:ext cx="509155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>
              <a:solidFill>
                <a:srgbClr val="00206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862785" y="1620558"/>
            <a:ext cx="1139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rgbClr val="FF0000"/>
                </a:solidFill>
              </a:rPr>
              <a:t>SP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852578" y="2306195"/>
            <a:ext cx="1139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rgbClr val="FF0000"/>
                </a:solidFill>
              </a:rPr>
              <a:t>SP + 2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615509" y="4940644"/>
            <a:ext cx="1139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rgbClr val="FF0000"/>
                </a:solidFill>
              </a:rPr>
              <a:t>SP + 2 = SP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22553" y="4834093"/>
            <a:ext cx="1691247" cy="4451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923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4" y="-164812"/>
            <a:ext cx="10515600" cy="1325563"/>
          </a:xfrm>
        </p:spPr>
        <p:txBody>
          <a:bodyPr/>
          <a:lstStyle/>
          <a:p>
            <a:r>
              <a:rPr lang="en-IN" u="sng" dirty="0"/>
              <a:t>XCHG Instruction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307" y="1337266"/>
            <a:ext cx="11461173" cy="1930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This instruction is used to exchange the contents of AX and BX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1259" y="2949202"/>
            <a:ext cx="2993803" cy="773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Mnemonic:</a:t>
            </a:r>
            <a:r>
              <a:rPr lang="en-IN" sz="2000" dirty="0">
                <a:solidFill>
                  <a:srgbClr val="FF0000"/>
                </a:solidFill>
              </a:rPr>
              <a:t>    </a:t>
            </a:r>
            <a:r>
              <a:rPr lang="en-IN" sz="2000" dirty="0"/>
              <a:t>XCHG</a:t>
            </a:r>
          </a:p>
          <a:p>
            <a:pPr marL="0" indent="0">
              <a:buNone/>
            </a:pPr>
            <a:r>
              <a:rPr lang="en-IN" sz="20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816184" y="2909347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Operation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25894" y="3661604"/>
            <a:ext cx="3641561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Destination                  Source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17" name="Rectangle 16"/>
          <p:cNvSpPr/>
          <p:nvPr/>
        </p:nvSpPr>
        <p:spPr>
          <a:xfrm>
            <a:off x="6135828" y="3513857"/>
            <a:ext cx="3205599" cy="6390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321259" y="3950998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Flags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21259" y="4509073"/>
            <a:ext cx="4128657" cy="529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No Flags affected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71446" y="5440821"/>
            <a:ext cx="5733278" cy="701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Addressing mode  </a:t>
            </a:r>
            <a:r>
              <a:rPr lang="en-IN" sz="2000" dirty="0"/>
              <a:t>: Implied addressing mode </a:t>
            </a:r>
            <a:endParaRPr lang="en-IN" sz="2000" u="sng" dirty="0"/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18628" y="368824"/>
            <a:ext cx="3678705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Destination                   Source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04724" y="540327"/>
            <a:ext cx="790738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506595" y="3851562"/>
            <a:ext cx="790738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5753098" y="4851906"/>
            <a:ext cx="3641561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dirty="0"/>
              <a:t>For AX and BX only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IN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906239" y="4391744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NOTE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</p:spTree>
    <p:extLst>
      <p:ext uri="{BB962C8B-B14F-4D97-AF65-F5344CB8AC3E}">
        <p14:creationId xmlns:p14="http://schemas.microsoft.com/office/powerpoint/2010/main" val="410777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031963"/>
              </p:ext>
            </p:extLst>
          </p:nvPr>
        </p:nvGraphicFramePr>
        <p:xfrm>
          <a:off x="1854184" y="2283163"/>
          <a:ext cx="1409316" cy="2926080"/>
        </p:xfrm>
        <a:graphic>
          <a:graphicData uri="http://schemas.openxmlformats.org/drawingml/2006/table">
            <a:tbl>
              <a:tblPr firstRow="1" bandRow="1"/>
              <a:tblGrid>
                <a:gridCol w="704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6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5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5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55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55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655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037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230991"/>
              </p:ext>
            </p:extLst>
          </p:nvPr>
        </p:nvGraphicFramePr>
        <p:xfrm>
          <a:off x="1139392" y="2244032"/>
          <a:ext cx="546090" cy="2926080"/>
        </p:xfrm>
        <a:graphic>
          <a:graphicData uri="http://schemas.openxmlformats.org/drawingml/2006/table">
            <a:tbl>
              <a:tblPr firstRow="1" bandRow="1"/>
              <a:tblGrid>
                <a:gridCol w="54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1900858" y="1752221"/>
            <a:ext cx="509155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07447" y="1733998"/>
            <a:ext cx="509155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>
              <a:solidFill>
                <a:srgbClr val="00206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986178"/>
              </p:ext>
            </p:extLst>
          </p:nvPr>
        </p:nvGraphicFramePr>
        <p:xfrm>
          <a:off x="6152553" y="2301386"/>
          <a:ext cx="1409316" cy="2926080"/>
        </p:xfrm>
        <a:graphic>
          <a:graphicData uri="http://schemas.openxmlformats.org/drawingml/2006/table">
            <a:tbl>
              <a:tblPr firstRow="1" bandRow="1"/>
              <a:tblGrid>
                <a:gridCol w="704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6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55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55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55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55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655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037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155435"/>
              </p:ext>
            </p:extLst>
          </p:nvPr>
        </p:nvGraphicFramePr>
        <p:xfrm>
          <a:off x="5437761" y="2262255"/>
          <a:ext cx="546090" cy="2926080"/>
        </p:xfrm>
        <a:graphic>
          <a:graphicData uri="http://schemas.openxmlformats.org/drawingml/2006/table">
            <a:tbl>
              <a:tblPr firstRow="1" bandRow="1"/>
              <a:tblGrid>
                <a:gridCol w="54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6199227" y="1770444"/>
            <a:ext cx="509155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>
              <a:solidFill>
                <a:srgbClr val="00206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005816" y="1752221"/>
            <a:ext cx="509155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>
              <a:solidFill>
                <a:srgbClr val="00206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83791" y="5545630"/>
            <a:ext cx="2393244" cy="549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400" u="sng" dirty="0">
                <a:solidFill>
                  <a:srgbClr val="FF0000"/>
                </a:solidFill>
              </a:rPr>
              <a:t>Before Execution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400" u="sng" dirty="0">
              <a:solidFill>
                <a:srgbClr val="FF000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511760" y="5545630"/>
            <a:ext cx="2393244" cy="549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400" u="sng" dirty="0">
                <a:solidFill>
                  <a:srgbClr val="FF0000"/>
                </a:solidFill>
              </a:rPr>
              <a:t>After Execution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400" u="sng" dirty="0">
              <a:solidFill>
                <a:srgbClr val="FF0000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40327" y="-100199"/>
            <a:ext cx="10515600" cy="1325563"/>
          </a:xfrm>
        </p:spPr>
        <p:txBody>
          <a:bodyPr/>
          <a:lstStyle/>
          <a:p>
            <a:r>
              <a:rPr lang="en-IN" u="sng" dirty="0"/>
              <a:t>Example</a:t>
            </a:r>
            <a:r>
              <a:rPr lang="en-IN" dirty="0"/>
              <a:t> :    XCHG AX,BX </a:t>
            </a:r>
          </a:p>
        </p:txBody>
      </p:sp>
    </p:spTree>
    <p:extLst>
      <p:ext uri="{BB962C8B-B14F-4D97-AF65-F5344CB8AC3E}">
        <p14:creationId xmlns:p14="http://schemas.microsoft.com/office/powerpoint/2010/main" val="3297267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4" y="-164812"/>
            <a:ext cx="10515600" cy="1325563"/>
          </a:xfrm>
        </p:spPr>
        <p:txBody>
          <a:bodyPr/>
          <a:lstStyle/>
          <a:p>
            <a:r>
              <a:rPr lang="en-IN" u="sng" dirty="0"/>
              <a:t>XLAT / XLTAB Instruction</a:t>
            </a:r>
            <a:r>
              <a:rPr lang="en-IN" sz="3200" u="sng" dirty="0"/>
              <a:t>(Translate or Replace byte)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05243" y="1024586"/>
            <a:ext cx="11461173" cy="1263465"/>
          </a:xfrm>
        </p:spPr>
        <p:txBody>
          <a:bodyPr>
            <a:normAutofit/>
          </a:bodyPr>
          <a:lstStyle/>
          <a:p>
            <a:r>
              <a:rPr lang="en-IN" sz="2000" dirty="0"/>
              <a:t>This instruction replaces a byte in AL register with a byte from a look up table in the memory. </a:t>
            </a:r>
          </a:p>
          <a:p>
            <a:r>
              <a:rPr lang="en-IN" sz="2000" dirty="0"/>
              <a:t>Here the contents of AL before execution acts as index to the desired location in lookup table.</a:t>
            </a:r>
          </a:p>
          <a:p>
            <a:r>
              <a:rPr lang="en-IN" sz="2000" dirty="0"/>
              <a:t>Mostly this concept is used to convert BCD to ASCII or to seven segment.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1259" y="2949202"/>
            <a:ext cx="2993803" cy="773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Mnemonic:</a:t>
            </a:r>
            <a:r>
              <a:rPr lang="en-IN" sz="2000" dirty="0">
                <a:solidFill>
                  <a:srgbClr val="FF0000"/>
                </a:solidFill>
              </a:rPr>
              <a:t>    </a:t>
            </a:r>
            <a:r>
              <a:rPr lang="en-IN" sz="2000" dirty="0"/>
              <a:t>XLAT</a:t>
            </a:r>
          </a:p>
          <a:p>
            <a:pPr marL="0" indent="0">
              <a:buNone/>
            </a:pPr>
            <a:r>
              <a:rPr lang="en-IN" sz="20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816184" y="2909347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Operation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17" name="Rectangle 16"/>
          <p:cNvSpPr/>
          <p:nvPr/>
        </p:nvSpPr>
        <p:spPr>
          <a:xfrm>
            <a:off x="6135828" y="3513857"/>
            <a:ext cx="3205599" cy="6390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AL = DS :[BX + AL]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321259" y="3950998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Flags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21259" y="4509073"/>
            <a:ext cx="4128657" cy="529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No Flags affected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71446" y="5440821"/>
            <a:ext cx="5733278" cy="701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Addressing mode  </a:t>
            </a:r>
            <a:r>
              <a:rPr lang="en-IN" sz="2000" dirty="0"/>
              <a:t>: Implied addressing mode </a:t>
            </a:r>
            <a:endParaRPr lang="en-IN" sz="2000" u="sng" dirty="0"/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753098" y="4851906"/>
            <a:ext cx="3641561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dirty="0"/>
              <a:t>For AL and BX only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IN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906239" y="4391744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NOTE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</p:spTree>
    <p:extLst>
      <p:ext uri="{BB962C8B-B14F-4D97-AF65-F5344CB8AC3E}">
        <p14:creationId xmlns:p14="http://schemas.microsoft.com/office/powerpoint/2010/main" val="1538340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840871"/>
              </p:ext>
            </p:extLst>
          </p:nvPr>
        </p:nvGraphicFramePr>
        <p:xfrm>
          <a:off x="1169554" y="1035761"/>
          <a:ext cx="1359158" cy="2941613"/>
        </p:xfrm>
        <a:graphic>
          <a:graphicData uri="http://schemas.openxmlformats.org/drawingml/2006/table">
            <a:tbl>
              <a:tblPr firstRow="1" bandRow="1"/>
              <a:tblGrid>
                <a:gridCol w="679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0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20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20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20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205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205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205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293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836205"/>
              </p:ext>
            </p:extLst>
          </p:nvPr>
        </p:nvGraphicFramePr>
        <p:xfrm>
          <a:off x="296718" y="1041786"/>
          <a:ext cx="815110" cy="2966720"/>
        </p:xfrm>
        <a:graphic>
          <a:graphicData uri="http://schemas.openxmlformats.org/drawingml/2006/table">
            <a:tbl>
              <a:tblPr firstRow="1" bandRow="1"/>
              <a:tblGrid>
                <a:gridCol w="815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1111827" y="521711"/>
            <a:ext cx="509155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999538"/>
              </p:ext>
            </p:extLst>
          </p:nvPr>
        </p:nvGraphicFramePr>
        <p:xfrm>
          <a:off x="392160" y="4772378"/>
          <a:ext cx="2280356" cy="1828800"/>
        </p:xfrm>
        <a:graphic>
          <a:graphicData uri="http://schemas.openxmlformats.org/drawingml/2006/table">
            <a:tbl>
              <a:tblPr firstRow="1" bandRow="1"/>
              <a:tblGrid>
                <a:gridCol w="1140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0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5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187A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902438"/>
              </p:ext>
            </p:extLst>
          </p:nvPr>
        </p:nvGraphicFramePr>
        <p:xfrm>
          <a:off x="4413829" y="909637"/>
          <a:ext cx="2325509" cy="5735320"/>
        </p:xfrm>
        <a:graphic>
          <a:graphicData uri="http://schemas.openxmlformats.org/drawingml/2006/table">
            <a:tbl>
              <a:tblPr firstRow="1" bandRow="1"/>
              <a:tblGrid>
                <a:gridCol w="1010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228CA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Opcode</a:t>
                      </a:r>
                      <a:r>
                        <a:rPr lang="en-IN" dirty="0"/>
                        <a:t> of</a:t>
                      </a:r>
                      <a:r>
                        <a:rPr lang="en-IN" baseline="0" dirty="0"/>
                        <a:t> XLTA </a:t>
                      </a:r>
                      <a:r>
                        <a:rPr lang="en-IN" dirty="0"/>
                        <a:t>instruction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228CB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228CC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228CD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228CE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25142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25143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1266472" y="4252688"/>
            <a:ext cx="607484" cy="375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BIU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51210" y="909637"/>
            <a:ext cx="1234465" cy="1130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400" dirty="0"/>
              <a:t>CS = 21050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400" dirty="0"/>
              <a:t>        + 187A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400" dirty="0"/>
              <a:t>         228CA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4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400" dirty="0"/>
              <a:t>        </a:t>
            </a:r>
          </a:p>
          <a:p>
            <a:pPr marL="0" indent="0">
              <a:buNone/>
            </a:pPr>
            <a:r>
              <a:rPr lang="en-IN" sz="14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348697" y="1486884"/>
            <a:ext cx="7676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31822" y="1536312"/>
            <a:ext cx="681761" cy="27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051210" y="4817132"/>
            <a:ext cx="2393244" cy="17457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400" dirty="0"/>
              <a:t>DS =  23140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400" dirty="0"/>
              <a:t>          +2000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400" dirty="0"/>
              <a:t>          25140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400" dirty="0"/>
              <a:t>          +     02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400"/>
              <a:t>          25142</a:t>
            </a:r>
            <a:endParaRPr lang="en-IN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IN" sz="1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316498" y="5428343"/>
            <a:ext cx="7676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16498" y="6032298"/>
            <a:ext cx="7676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402382" y="6126641"/>
            <a:ext cx="681761" cy="27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7315201" y="0"/>
            <a:ext cx="11288" cy="685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2546640" y="131154"/>
            <a:ext cx="2393244" cy="549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 Execution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885351" y="179708"/>
            <a:ext cx="2393244" cy="549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Execution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139146"/>
              </p:ext>
            </p:extLst>
          </p:nvPr>
        </p:nvGraphicFramePr>
        <p:xfrm>
          <a:off x="8448644" y="909637"/>
          <a:ext cx="1359158" cy="2941613"/>
        </p:xfrm>
        <a:graphic>
          <a:graphicData uri="http://schemas.openxmlformats.org/drawingml/2006/table">
            <a:tbl>
              <a:tblPr firstRow="1" bandRow="1"/>
              <a:tblGrid>
                <a:gridCol w="679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0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20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20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20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205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205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205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293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153427"/>
              </p:ext>
            </p:extLst>
          </p:nvPr>
        </p:nvGraphicFramePr>
        <p:xfrm>
          <a:off x="7575808" y="915662"/>
          <a:ext cx="815110" cy="2966720"/>
        </p:xfrm>
        <a:graphic>
          <a:graphicData uri="http://schemas.openxmlformats.org/drawingml/2006/table">
            <a:tbl>
              <a:tblPr firstRow="1" bandRow="1"/>
              <a:tblGrid>
                <a:gridCol w="815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" name="Content Placeholder 2"/>
          <p:cNvSpPr txBox="1">
            <a:spLocks/>
          </p:cNvSpPr>
          <p:nvPr/>
        </p:nvSpPr>
        <p:spPr>
          <a:xfrm>
            <a:off x="8390917" y="395587"/>
            <a:ext cx="509155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568320"/>
              </p:ext>
            </p:extLst>
          </p:nvPr>
        </p:nvGraphicFramePr>
        <p:xfrm>
          <a:off x="7671250" y="4646254"/>
          <a:ext cx="2280356" cy="1828800"/>
        </p:xfrm>
        <a:graphic>
          <a:graphicData uri="http://schemas.openxmlformats.org/drawingml/2006/table">
            <a:tbl>
              <a:tblPr firstRow="1" bandRow="1"/>
              <a:tblGrid>
                <a:gridCol w="1140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0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5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Content Placeholder 2"/>
          <p:cNvSpPr txBox="1">
            <a:spLocks/>
          </p:cNvSpPr>
          <p:nvPr/>
        </p:nvSpPr>
        <p:spPr>
          <a:xfrm>
            <a:off x="8545562" y="4126564"/>
            <a:ext cx="607484" cy="375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BIU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11500"/>
              </p:ext>
            </p:extLst>
          </p:nvPr>
        </p:nvGraphicFramePr>
        <p:xfrm>
          <a:off x="10061453" y="798132"/>
          <a:ext cx="2005088" cy="5643880"/>
        </p:xfrm>
        <a:graphic>
          <a:graphicData uri="http://schemas.openxmlformats.org/drawingml/2006/table">
            <a:tbl>
              <a:tblPr firstRow="1" bandRow="1"/>
              <a:tblGrid>
                <a:gridCol w="876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228CA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Opcode</a:t>
                      </a:r>
                      <a:r>
                        <a:rPr lang="en-IN" sz="1600" dirty="0"/>
                        <a:t> of</a:t>
                      </a:r>
                      <a:r>
                        <a:rPr lang="en-IN" sz="1600" baseline="0" dirty="0"/>
                        <a:t> XLTA </a:t>
                      </a:r>
                      <a:r>
                        <a:rPr lang="en-IN" sz="1600" dirty="0"/>
                        <a:t>instruction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228CB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228CC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228CD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228CE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25142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25143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8" name="Content Placeholder 2"/>
          <p:cNvSpPr txBox="1">
            <a:spLocks/>
          </p:cNvSpPr>
          <p:nvPr/>
        </p:nvSpPr>
        <p:spPr>
          <a:xfrm>
            <a:off x="2845960" y="1924634"/>
            <a:ext cx="2393244" cy="549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program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2789962" y="4405637"/>
            <a:ext cx="2393244" cy="549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Data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7184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6639353" y="155728"/>
            <a:ext cx="1696754" cy="2886342"/>
            <a:chOff x="3438953" y="1101300"/>
            <a:chExt cx="1696754" cy="288634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948545" y="1610591"/>
              <a:ext cx="69619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945081" y="1711036"/>
              <a:ext cx="3464" cy="6892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941617" y="2680847"/>
              <a:ext cx="3464" cy="6892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644736" y="1711036"/>
              <a:ext cx="3464" cy="6892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641272" y="2680847"/>
              <a:ext cx="3464" cy="6892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941617" y="3465363"/>
              <a:ext cx="69619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948545" y="2568284"/>
              <a:ext cx="69619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108736" y="1101300"/>
              <a:ext cx="3758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59900" y="1824835"/>
              <a:ext cx="3758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59900" y="2794646"/>
              <a:ext cx="3758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08736" y="3525977"/>
              <a:ext cx="3758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38953" y="2794646"/>
              <a:ext cx="3758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57574" y="1824834"/>
              <a:ext cx="3758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rgbClr val="FF0000"/>
                  </a:solidFill>
                </a:rPr>
                <a:t>f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135775" y="600664"/>
            <a:ext cx="34549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Seven Segment Display</a:t>
            </a:r>
          </a:p>
          <a:p>
            <a:endParaRPr lang="en-IN" sz="24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Cathode =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Anode = 1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368327"/>
              </p:ext>
            </p:extLst>
          </p:nvPr>
        </p:nvGraphicFramePr>
        <p:xfrm>
          <a:off x="2759473" y="3118715"/>
          <a:ext cx="815110" cy="2966720"/>
        </p:xfrm>
        <a:graphic>
          <a:graphicData uri="http://schemas.openxmlformats.org/drawingml/2006/table">
            <a:tbl>
              <a:tblPr firstRow="1" bandRow="1"/>
              <a:tblGrid>
                <a:gridCol w="815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624360"/>
              </p:ext>
            </p:extLst>
          </p:nvPr>
        </p:nvGraphicFramePr>
        <p:xfrm>
          <a:off x="3587282" y="3118715"/>
          <a:ext cx="815110" cy="2966720"/>
        </p:xfrm>
        <a:graphic>
          <a:graphicData uri="http://schemas.openxmlformats.org/drawingml/2006/table">
            <a:tbl>
              <a:tblPr firstRow="1" bandRow="1"/>
              <a:tblGrid>
                <a:gridCol w="815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1’(06)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" name="Content Placeholder 2"/>
          <p:cNvSpPr txBox="1">
            <a:spLocks/>
          </p:cNvSpPr>
          <p:nvPr/>
        </p:nvSpPr>
        <p:spPr>
          <a:xfrm>
            <a:off x="2558069" y="2673678"/>
            <a:ext cx="509155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224556"/>
              </p:ext>
            </p:extLst>
          </p:nvPr>
        </p:nvGraphicFramePr>
        <p:xfrm>
          <a:off x="505689" y="1441638"/>
          <a:ext cx="1312718" cy="741680"/>
        </p:xfrm>
        <a:graphic>
          <a:graphicData uri="http://schemas.openxmlformats.org/drawingml/2006/table">
            <a:tbl>
              <a:tblPr firstRow="1" bandRow="1"/>
              <a:tblGrid>
                <a:gridCol w="1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717428"/>
              </p:ext>
            </p:extLst>
          </p:nvPr>
        </p:nvGraphicFramePr>
        <p:xfrm>
          <a:off x="1825335" y="1445507"/>
          <a:ext cx="1359158" cy="731520"/>
        </p:xfrm>
        <a:graphic>
          <a:graphicData uri="http://schemas.openxmlformats.org/drawingml/2006/table">
            <a:tbl>
              <a:tblPr firstRow="1" bandRow="1"/>
              <a:tblGrid>
                <a:gridCol w="679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819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81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351125" y="1182760"/>
            <a:ext cx="37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877993" y="2405236"/>
            <a:ext cx="1408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. (</a:t>
            </a:r>
            <a:r>
              <a:rPr lang="en-IN" sz="2400" b="1" dirty="0" err="1">
                <a:solidFill>
                  <a:srgbClr val="FF0000"/>
                </a:solidFill>
              </a:rPr>
              <a:t>dp</a:t>
            </a:r>
            <a:r>
              <a:rPr lang="en-IN" sz="2400" b="1" dirty="0">
                <a:solidFill>
                  <a:srgbClr val="FF0000"/>
                </a:solidFill>
              </a:rPr>
              <a:t>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042105" y="3375802"/>
            <a:ext cx="5414082" cy="944977"/>
            <a:chOff x="6073497" y="3416870"/>
            <a:chExt cx="5414082" cy="944977"/>
          </a:xfrm>
        </p:grpSpPr>
        <p:grpSp>
          <p:nvGrpSpPr>
            <p:cNvPr id="41" name="Group 40"/>
            <p:cNvGrpSpPr/>
            <p:nvPr/>
          </p:nvGrpSpPr>
          <p:grpSpPr>
            <a:xfrm>
              <a:off x="6639353" y="3416870"/>
              <a:ext cx="2867448" cy="944977"/>
              <a:chOff x="6881822" y="3354022"/>
              <a:chExt cx="2867448" cy="944977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9373463" y="3373446"/>
                <a:ext cx="3758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>
                    <a:solidFill>
                      <a:srgbClr val="FF0000"/>
                    </a:solidFill>
                  </a:rPr>
                  <a:t>a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988131" y="3373445"/>
                <a:ext cx="3758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602799" y="3373445"/>
                <a:ext cx="3758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>
                    <a:solidFill>
                      <a:srgbClr val="FF0000"/>
                    </a:solidFill>
                  </a:rPr>
                  <a:t>c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148203" y="3373445"/>
                <a:ext cx="3758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>
                    <a:solidFill>
                      <a:srgbClr val="FF0000"/>
                    </a:solidFill>
                  </a:rPr>
                  <a:t>d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724768" y="3373444"/>
                <a:ext cx="3758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>
                    <a:solidFill>
                      <a:srgbClr val="FF0000"/>
                    </a:solidFill>
                  </a:rPr>
                  <a:t>e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325147" y="3373443"/>
                <a:ext cx="3758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>
                    <a:solidFill>
                      <a:srgbClr val="FF0000"/>
                    </a:solidFill>
                  </a:rPr>
                  <a:t>f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909945" y="3354022"/>
                <a:ext cx="3758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>
                    <a:solidFill>
                      <a:srgbClr val="FF0000"/>
                    </a:solidFill>
                  </a:rPr>
                  <a:t>g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363938" y="3837334"/>
                <a:ext cx="3758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/>
                  <a:t>0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986388" y="3835108"/>
                <a:ext cx="3758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/>
                  <a:t>1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571186" y="3815687"/>
                <a:ext cx="3758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/>
                  <a:t>1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8215720" y="3815686"/>
                <a:ext cx="3758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/>
                  <a:t>0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764358" y="3808858"/>
                <a:ext cx="3758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/>
                  <a:t>0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325146" y="3808857"/>
                <a:ext cx="3758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/>
                  <a:t>0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881822" y="3830350"/>
                <a:ext cx="3758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/>
                  <a:t>0</a:t>
                </a: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0158766" y="3871704"/>
              <a:ext cx="523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/>
                <a:t>06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73497" y="3450576"/>
              <a:ext cx="570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err="1">
                  <a:solidFill>
                    <a:srgbClr val="FF0000"/>
                  </a:solidFill>
                </a:rPr>
                <a:t>dp</a:t>
              </a:r>
              <a:endParaRPr lang="en-IN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76429" y="3900181"/>
              <a:ext cx="3758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/>
                <a:t>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651910" y="3871703"/>
              <a:ext cx="3758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/>
                <a:t>=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964490" y="3858976"/>
              <a:ext cx="523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rgbClr val="FF0000"/>
                  </a:solidFill>
                </a:rPr>
                <a:t>1’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264964" y="344641"/>
            <a:ext cx="3205599" cy="6390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AL = DS :[BX + AL]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877933" y="4681323"/>
            <a:ext cx="3948545" cy="20781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3" name="Group 52"/>
          <p:cNvGrpSpPr/>
          <p:nvPr/>
        </p:nvGrpSpPr>
        <p:grpSpPr>
          <a:xfrm>
            <a:off x="6971910" y="4721233"/>
            <a:ext cx="4054706" cy="2051918"/>
            <a:chOff x="5753715" y="4359906"/>
            <a:chExt cx="4054706" cy="2051918"/>
          </a:xfrm>
        </p:grpSpPr>
        <p:sp>
          <p:nvSpPr>
            <p:cNvPr id="51" name="TextBox 50"/>
            <p:cNvSpPr txBox="1"/>
            <p:nvPr/>
          </p:nvSpPr>
          <p:spPr>
            <a:xfrm>
              <a:off x="6327187" y="4842164"/>
              <a:ext cx="348123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b="1" dirty="0"/>
                <a:t>Mov BX, 4000</a:t>
              </a:r>
            </a:p>
            <a:p>
              <a:r>
                <a:rPr lang="en-IN" sz="3200" b="1" dirty="0"/>
                <a:t>Mov AL , 01</a:t>
              </a:r>
            </a:p>
            <a:p>
              <a:r>
                <a:rPr lang="en-IN" sz="3200" b="1" dirty="0"/>
                <a:t>XLAT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53715" y="4359906"/>
              <a:ext cx="34812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>
                  <a:solidFill>
                    <a:srgbClr val="C00000"/>
                  </a:solidFill>
                </a:rPr>
                <a:t>To get the code of 5</a:t>
              </a:r>
            </a:p>
          </p:txBody>
        </p:sp>
      </p:grpSp>
      <p:sp>
        <p:nvSpPr>
          <p:cNvPr id="54" name="Rectangle 53"/>
          <p:cNvSpPr/>
          <p:nvPr/>
        </p:nvSpPr>
        <p:spPr>
          <a:xfrm>
            <a:off x="6607960" y="292744"/>
            <a:ext cx="2203531" cy="2814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880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830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3.Address Object</a:t>
            </a:r>
            <a:br>
              <a:rPr lang="en-IN" dirty="0"/>
            </a:br>
            <a:endParaRPr lang="en-IN" dirty="0"/>
          </a:p>
        </p:txBody>
      </p:sp>
      <p:grpSp>
        <p:nvGrpSpPr>
          <p:cNvPr id="22" name="Group 21"/>
          <p:cNvGrpSpPr/>
          <p:nvPr/>
        </p:nvGrpSpPr>
        <p:grpSpPr>
          <a:xfrm>
            <a:off x="4010377" y="1622983"/>
            <a:ext cx="3997035" cy="2236113"/>
            <a:chOff x="1873057" y="1103950"/>
            <a:chExt cx="3997035" cy="2236113"/>
          </a:xfrm>
        </p:grpSpPr>
        <p:sp>
          <p:nvSpPr>
            <p:cNvPr id="4" name="TextBox 3"/>
            <p:cNvSpPr txBox="1"/>
            <p:nvPr/>
          </p:nvSpPr>
          <p:spPr>
            <a:xfrm>
              <a:off x="2555905" y="1103950"/>
              <a:ext cx="32523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Address Object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73057" y="2816843"/>
              <a:ext cx="980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LEA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37730" y="2811194"/>
              <a:ext cx="1205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LDS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89884" y="2811194"/>
              <a:ext cx="980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LES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829114" y="2055198"/>
              <a:ext cx="0" cy="755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>
            <a:off x="7338034" y="2574231"/>
            <a:ext cx="0" cy="7559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374701" y="2574231"/>
            <a:ext cx="0" cy="7559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374701" y="2574231"/>
            <a:ext cx="29633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02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DA42C8-F4BA-4020-8CE2-A3083E861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67" y="1091907"/>
            <a:ext cx="11026066" cy="565230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B9DB434-D4CE-4BD0-A63F-A0706BEEFC8A}"/>
              </a:ext>
            </a:extLst>
          </p:cNvPr>
          <p:cNvSpPr txBox="1">
            <a:spLocks/>
          </p:cNvSpPr>
          <p:nvPr/>
        </p:nvSpPr>
        <p:spPr>
          <a:xfrm>
            <a:off x="121329" y="-786336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/>
              <a:t>Instruction set of 8086</a:t>
            </a:r>
            <a:endParaRPr lang="en-IN" u="sng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C5C195-5EA7-4DE9-8D44-A8BA797B6606}"/>
              </a:ext>
            </a:extLst>
          </p:cNvPr>
          <p:cNvSpPr/>
          <p:nvPr/>
        </p:nvSpPr>
        <p:spPr>
          <a:xfrm>
            <a:off x="1269507" y="1802168"/>
            <a:ext cx="426128" cy="41725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427156-ED47-4697-A480-FA92D4446C04}"/>
              </a:ext>
            </a:extLst>
          </p:cNvPr>
          <p:cNvCxnSpPr/>
          <p:nvPr/>
        </p:nvCxnSpPr>
        <p:spPr>
          <a:xfrm>
            <a:off x="2334828" y="2459115"/>
            <a:ext cx="0" cy="30539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5265DB5-4F7B-40E0-AD97-7C288FDC8B2A}"/>
              </a:ext>
            </a:extLst>
          </p:cNvPr>
          <p:cNvSpPr/>
          <p:nvPr/>
        </p:nvSpPr>
        <p:spPr>
          <a:xfrm>
            <a:off x="3996431" y="1705993"/>
            <a:ext cx="426128" cy="41725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38BBD5-CD84-49DF-836C-F4D11E0A91CC}"/>
              </a:ext>
            </a:extLst>
          </p:cNvPr>
          <p:cNvCxnSpPr>
            <a:cxnSpLocks/>
          </p:cNvCxnSpPr>
          <p:nvPr/>
        </p:nvCxnSpPr>
        <p:spPr>
          <a:xfrm>
            <a:off x="4693329" y="1601264"/>
            <a:ext cx="0" cy="119520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2CEDEF4-ECF9-4B59-B66A-ED26CAB1CD42}"/>
              </a:ext>
            </a:extLst>
          </p:cNvPr>
          <p:cNvSpPr/>
          <p:nvPr/>
        </p:nvSpPr>
        <p:spPr>
          <a:xfrm>
            <a:off x="6723355" y="1610142"/>
            <a:ext cx="426128" cy="41725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527A15-AC4E-4412-82BB-A9A7B19E2185}"/>
              </a:ext>
            </a:extLst>
          </p:cNvPr>
          <p:cNvCxnSpPr>
            <a:cxnSpLocks/>
          </p:cNvCxnSpPr>
          <p:nvPr/>
        </p:nvCxnSpPr>
        <p:spPr>
          <a:xfrm>
            <a:off x="6723355" y="1610142"/>
            <a:ext cx="0" cy="216894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6E62C68-6F4C-4ADC-972F-555938F26361}"/>
              </a:ext>
            </a:extLst>
          </p:cNvPr>
          <p:cNvSpPr/>
          <p:nvPr/>
        </p:nvSpPr>
        <p:spPr>
          <a:xfrm>
            <a:off x="7511989" y="2198865"/>
            <a:ext cx="426128" cy="41725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5131D2-4D63-45A0-92FD-1D9CE752C3AD}"/>
              </a:ext>
            </a:extLst>
          </p:cNvPr>
          <p:cNvSpPr/>
          <p:nvPr/>
        </p:nvSpPr>
        <p:spPr>
          <a:xfrm>
            <a:off x="8284345" y="2804026"/>
            <a:ext cx="426128" cy="41725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8B9BA4-6FE5-4624-9170-FB604F2A77E1}"/>
              </a:ext>
            </a:extLst>
          </p:cNvPr>
          <p:cNvCxnSpPr>
            <a:cxnSpLocks/>
          </p:cNvCxnSpPr>
          <p:nvPr/>
        </p:nvCxnSpPr>
        <p:spPr>
          <a:xfrm>
            <a:off x="8202967" y="1610142"/>
            <a:ext cx="81378" cy="290333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D7481BB-6D54-464C-BA7F-907D48A96004}"/>
              </a:ext>
            </a:extLst>
          </p:cNvPr>
          <p:cNvSpPr/>
          <p:nvPr/>
        </p:nvSpPr>
        <p:spPr>
          <a:xfrm>
            <a:off x="10626568" y="2188999"/>
            <a:ext cx="426128" cy="41725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CC1FFCC-EF52-4D4D-93EE-D55DB1AD9511}"/>
              </a:ext>
            </a:extLst>
          </p:cNvPr>
          <p:cNvCxnSpPr>
            <a:cxnSpLocks/>
          </p:cNvCxnSpPr>
          <p:nvPr/>
        </p:nvCxnSpPr>
        <p:spPr>
          <a:xfrm>
            <a:off x="10122022" y="2397624"/>
            <a:ext cx="158318" cy="329296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89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 animBg="1"/>
      <p:bldP spid="16" grpId="0" animBg="1"/>
      <p:bldP spid="17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4" y="-164812"/>
            <a:ext cx="10515600" cy="1325563"/>
          </a:xfrm>
        </p:spPr>
        <p:txBody>
          <a:bodyPr/>
          <a:lstStyle/>
          <a:p>
            <a:r>
              <a:rPr lang="en-IN" u="sng" dirty="0"/>
              <a:t>LEA Load effective Address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05243" y="1024586"/>
            <a:ext cx="11461173" cy="1930977"/>
          </a:xfrm>
        </p:spPr>
        <p:txBody>
          <a:bodyPr>
            <a:normAutofit/>
          </a:bodyPr>
          <a:lstStyle/>
          <a:p>
            <a:r>
              <a:rPr lang="en-IN" sz="2000" dirty="0"/>
              <a:t>This instruction determines the offset of variables or memory location named as source and puts the offset in the indicated 16 bit register.</a:t>
            </a:r>
          </a:p>
          <a:p>
            <a:r>
              <a:rPr lang="en-IN" sz="2000" dirty="0"/>
              <a:t>This instruction is replaced by </a:t>
            </a:r>
            <a:r>
              <a:rPr lang="en-IN" sz="2000" dirty="0" err="1"/>
              <a:t>mov</a:t>
            </a:r>
            <a:r>
              <a:rPr lang="en-IN" sz="2000" dirty="0"/>
              <a:t> when assembly is possible.</a:t>
            </a:r>
          </a:p>
          <a:p>
            <a:r>
              <a:rPr lang="en-IN" sz="2000" dirty="0"/>
              <a:t>Normally the offset is loaded into index or base pointer register such as SI,DI,BX,BP</a:t>
            </a:r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1259" y="2949202"/>
            <a:ext cx="2993803" cy="7731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Mnemonic:</a:t>
            </a:r>
            <a:r>
              <a:rPr lang="en-IN" sz="2000" dirty="0">
                <a:solidFill>
                  <a:srgbClr val="FF0000"/>
                </a:solidFill>
              </a:rPr>
              <a:t>    </a:t>
            </a:r>
            <a:r>
              <a:rPr lang="en-IN" sz="2000" dirty="0"/>
              <a:t>LEA AX,COUNT</a:t>
            </a:r>
          </a:p>
          <a:p>
            <a:pPr marL="0" indent="0">
              <a:buNone/>
            </a:pPr>
            <a:r>
              <a:rPr lang="en-IN" sz="20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816184" y="2909347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Operation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grpSp>
        <p:nvGrpSpPr>
          <p:cNvPr id="16" name="Group 15"/>
          <p:cNvGrpSpPr/>
          <p:nvPr/>
        </p:nvGrpSpPr>
        <p:grpSpPr>
          <a:xfrm>
            <a:off x="6125894" y="3661604"/>
            <a:ext cx="3853483" cy="1088771"/>
            <a:chOff x="1859967" y="3612355"/>
            <a:chExt cx="2774895" cy="1088771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1859967" y="3612355"/>
              <a:ext cx="2604184" cy="3879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Loads AX with the offset count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1859967" y="4132550"/>
              <a:ext cx="2774895" cy="56857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AX            offset of COUNT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6004724" y="3513857"/>
            <a:ext cx="4302032" cy="12365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321259" y="3950998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Flags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21259" y="4509073"/>
            <a:ext cx="4128657" cy="529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No Flags affected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71446" y="5440821"/>
            <a:ext cx="5733278" cy="701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Addressing mode  </a:t>
            </a:r>
            <a:r>
              <a:rPr lang="en-IN" sz="2000" u="sng" dirty="0"/>
              <a:t>: </a:t>
            </a:r>
            <a:r>
              <a:rPr lang="en-IN" sz="2000" dirty="0"/>
              <a:t>register direct addressing mode</a:t>
            </a:r>
            <a:endParaRPr lang="en-IN" sz="2000" u="sng" dirty="0"/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611503" y="4338924"/>
            <a:ext cx="523075" cy="20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147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12324" y="2023154"/>
            <a:ext cx="509155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18913" y="2004931"/>
            <a:ext cx="509155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>
              <a:solidFill>
                <a:srgbClr val="00206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853918"/>
              </p:ext>
            </p:extLst>
          </p:nvPr>
        </p:nvGraphicFramePr>
        <p:xfrm>
          <a:off x="485330" y="2559403"/>
          <a:ext cx="1409316" cy="365760"/>
        </p:xfrm>
        <a:graphic>
          <a:graphicData uri="http://schemas.openxmlformats.org/drawingml/2006/table">
            <a:tbl>
              <a:tblPr firstRow="1" bandRow="1"/>
              <a:tblGrid>
                <a:gridCol w="704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6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536491"/>
              </p:ext>
            </p:extLst>
          </p:nvPr>
        </p:nvGraphicFramePr>
        <p:xfrm>
          <a:off x="2249310" y="1526444"/>
          <a:ext cx="2325509" cy="2966720"/>
        </p:xfrm>
        <a:graphic>
          <a:graphicData uri="http://schemas.openxmlformats.org/drawingml/2006/table">
            <a:tbl>
              <a:tblPr firstRow="1" bandRow="1"/>
              <a:tblGrid>
                <a:gridCol w="1010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13757" y="765992"/>
            <a:ext cx="2393244" cy="549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 Execution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421713" y="765992"/>
            <a:ext cx="2393244" cy="549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Execution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302591" y="1983643"/>
            <a:ext cx="509155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>
              <a:solidFill>
                <a:srgbClr val="00206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109180" y="1965420"/>
            <a:ext cx="509155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>
              <a:solidFill>
                <a:srgbClr val="00206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121610"/>
              </p:ext>
            </p:extLst>
          </p:nvPr>
        </p:nvGraphicFramePr>
        <p:xfrm>
          <a:off x="7275597" y="2519892"/>
          <a:ext cx="1409316" cy="365760"/>
        </p:xfrm>
        <a:graphic>
          <a:graphicData uri="http://schemas.openxmlformats.org/drawingml/2006/table">
            <a:tbl>
              <a:tblPr firstRow="1" bandRow="1"/>
              <a:tblGrid>
                <a:gridCol w="704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6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0234"/>
              </p:ext>
            </p:extLst>
          </p:nvPr>
        </p:nvGraphicFramePr>
        <p:xfrm>
          <a:off x="9039577" y="1486933"/>
          <a:ext cx="2325509" cy="2966720"/>
        </p:xfrm>
        <a:graphic>
          <a:graphicData uri="http://schemas.openxmlformats.org/drawingml/2006/table">
            <a:tbl>
              <a:tblPr firstRow="1" bandRow="1"/>
              <a:tblGrid>
                <a:gridCol w="1010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7557168" y="2895600"/>
            <a:ext cx="1880343" cy="643467"/>
            <a:chOff x="7557168" y="2895600"/>
            <a:chExt cx="1880343" cy="643467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9437511" y="3307644"/>
              <a:ext cx="0" cy="21448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7557168" y="3522133"/>
              <a:ext cx="1880343" cy="1693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557168" y="2895600"/>
              <a:ext cx="0" cy="62653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363757" y="2895600"/>
            <a:ext cx="1355977" cy="914401"/>
            <a:chOff x="8363757" y="2895600"/>
            <a:chExt cx="1355977" cy="914401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9702800" y="3307644"/>
              <a:ext cx="16933" cy="4854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8363757" y="3793067"/>
              <a:ext cx="1355977" cy="169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363757" y="2895600"/>
              <a:ext cx="0" cy="91440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Content Placeholder 2"/>
          <p:cNvSpPr txBox="1">
            <a:spLocks/>
          </p:cNvSpPr>
          <p:nvPr/>
        </p:nvSpPr>
        <p:spPr>
          <a:xfrm>
            <a:off x="2201333" y="5340839"/>
            <a:ext cx="8500533" cy="6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AX register is used to store offset value after execution of this instruction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IN" sz="20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722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4" y="-164812"/>
            <a:ext cx="6016338" cy="1325563"/>
          </a:xfrm>
        </p:spPr>
        <p:txBody>
          <a:bodyPr/>
          <a:lstStyle/>
          <a:p>
            <a:r>
              <a:rPr lang="en-IN" u="sng" dirty="0"/>
              <a:t>LDS Load pointer with DS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05243" y="1024586"/>
            <a:ext cx="11461173" cy="1930977"/>
          </a:xfrm>
        </p:spPr>
        <p:txBody>
          <a:bodyPr>
            <a:normAutofit/>
          </a:bodyPr>
          <a:lstStyle/>
          <a:p>
            <a:r>
              <a:rPr lang="en-IN" sz="2000" dirty="0"/>
              <a:t>The source is always a memory location. DS is used as a segment register for memory.</a:t>
            </a:r>
          </a:p>
          <a:p>
            <a:r>
              <a:rPr lang="en-IN" sz="2000" dirty="0"/>
              <a:t>This instruction copies a word from two memory locations into register specified in instruction. </a:t>
            </a:r>
          </a:p>
          <a:p>
            <a:r>
              <a:rPr lang="en-IN" sz="2000" dirty="0"/>
              <a:t>It then copies a word from the next two memory locations into the DS register.</a:t>
            </a:r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1259" y="2949202"/>
            <a:ext cx="2993803" cy="77314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Mnemonic:</a:t>
            </a:r>
            <a:r>
              <a:rPr lang="en-IN" sz="2000" dirty="0">
                <a:solidFill>
                  <a:srgbClr val="FF0000"/>
                </a:solidFill>
              </a:rPr>
              <a:t>    </a:t>
            </a:r>
            <a:r>
              <a:rPr lang="en-IN" sz="2000" dirty="0"/>
              <a:t>LDS reg, source</a:t>
            </a:r>
          </a:p>
          <a:p>
            <a:pPr marL="0" indent="0">
              <a:buNone/>
            </a:pPr>
            <a:r>
              <a:rPr lang="en-IN" sz="20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816184" y="2909347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Operation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25894" y="3661604"/>
            <a:ext cx="3853483" cy="677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REG = first word,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DS = Second word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17" name="Rectangle 16"/>
          <p:cNvSpPr/>
          <p:nvPr/>
        </p:nvSpPr>
        <p:spPr>
          <a:xfrm>
            <a:off x="6004724" y="3513857"/>
            <a:ext cx="4302032" cy="12365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321259" y="3950998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Flags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21259" y="4509073"/>
            <a:ext cx="4128657" cy="529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No Flags affected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71446" y="5440821"/>
            <a:ext cx="5733278" cy="701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Addressing mode  </a:t>
            </a:r>
            <a:r>
              <a:rPr lang="en-IN" sz="2000" u="sng" dirty="0"/>
              <a:t>: </a:t>
            </a:r>
            <a:r>
              <a:rPr lang="en-IN" sz="2000" dirty="0"/>
              <a:t>register direct addressing mode</a:t>
            </a:r>
            <a:endParaRPr lang="en-IN" sz="2000" u="sng" dirty="0"/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339311" y="385758"/>
            <a:ext cx="4662160" cy="3596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FF0000"/>
                </a:solidFill>
              </a:rPr>
              <a:t>Load register and DS with words from memory</a:t>
            </a:r>
            <a:endParaRPr lang="en-IN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9769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69602" y="1225097"/>
            <a:ext cx="1046312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 BX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>
              <a:solidFill>
                <a:srgbClr val="00206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59913"/>
              </p:ext>
            </p:extLst>
          </p:nvPr>
        </p:nvGraphicFramePr>
        <p:xfrm>
          <a:off x="342608" y="1769693"/>
          <a:ext cx="1042134" cy="365760"/>
        </p:xfrm>
        <a:graphic>
          <a:graphicData uri="http://schemas.openxmlformats.org/drawingml/2006/table">
            <a:tbl>
              <a:tblPr firstRow="1" bandRow="1"/>
              <a:tblGrid>
                <a:gridCol w="532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6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814855"/>
              </p:ext>
            </p:extLst>
          </p:nvPr>
        </p:nvGraphicFramePr>
        <p:xfrm>
          <a:off x="1871683" y="1550941"/>
          <a:ext cx="1470635" cy="2966720"/>
        </p:xfrm>
        <a:graphic>
          <a:graphicData uri="http://schemas.openxmlformats.org/drawingml/2006/table">
            <a:tbl>
              <a:tblPr firstRow="1" bandRow="1"/>
              <a:tblGrid>
                <a:gridCol w="789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25185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25186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25187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25188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13757" y="765992"/>
            <a:ext cx="2393244" cy="549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 Execution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421713" y="765992"/>
            <a:ext cx="2393244" cy="549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Execution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560559"/>
              </p:ext>
            </p:extLst>
          </p:nvPr>
        </p:nvGraphicFramePr>
        <p:xfrm>
          <a:off x="6900093" y="1620672"/>
          <a:ext cx="2325509" cy="2966720"/>
        </p:xfrm>
        <a:graphic>
          <a:graphicData uri="http://schemas.openxmlformats.org/drawingml/2006/table">
            <a:tbl>
              <a:tblPr firstRow="1" bandRow="1"/>
              <a:tblGrid>
                <a:gridCol w="1010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25185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25186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25187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25188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635499"/>
              </p:ext>
            </p:extLst>
          </p:nvPr>
        </p:nvGraphicFramePr>
        <p:xfrm>
          <a:off x="213757" y="2563090"/>
          <a:ext cx="1329999" cy="1828800"/>
        </p:xfrm>
        <a:graphic>
          <a:graphicData uri="http://schemas.openxmlformats.org/drawingml/2006/table">
            <a:tbl>
              <a:tblPr firstRow="1" bandRow="1"/>
              <a:tblGrid>
                <a:gridCol w="633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5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Content Placeholder 2"/>
          <p:cNvSpPr txBox="1">
            <a:spLocks/>
          </p:cNvSpPr>
          <p:nvPr/>
        </p:nvSpPr>
        <p:spPr>
          <a:xfrm>
            <a:off x="107355" y="79245"/>
            <a:ext cx="2833272" cy="38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Example:</a:t>
            </a:r>
            <a:r>
              <a:rPr lang="en-IN" sz="2000" dirty="0">
                <a:solidFill>
                  <a:srgbClr val="FF0000"/>
                </a:solidFill>
              </a:rPr>
              <a:t>   </a:t>
            </a:r>
            <a:r>
              <a:rPr lang="en-IN" sz="2000" dirty="0"/>
              <a:t>   LDS BX,count</a:t>
            </a:r>
            <a:r>
              <a:rPr lang="en-IN" sz="2000" dirty="0">
                <a:solidFill>
                  <a:srgbClr val="FF0000"/>
                </a:solidFill>
              </a:rPr>
              <a:t>   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07355" y="6151310"/>
            <a:ext cx="2199427" cy="488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Assume count = 2045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213757" y="4728784"/>
            <a:ext cx="2393244" cy="17457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DS =  23140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          +2045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          25185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760335" y="5424384"/>
            <a:ext cx="7676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416053" y="20653"/>
            <a:ext cx="10390" cy="6808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/>
          <p:cNvSpPr txBox="1">
            <a:spLocks/>
          </p:cNvSpPr>
          <p:nvPr/>
        </p:nvSpPr>
        <p:spPr>
          <a:xfrm>
            <a:off x="1797627" y="1195395"/>
            <a:ext cx="509155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3367625" y="2460720"/>
            <a:ext cx="515570" cy="4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/>
          <p:cNvSpPr txBox="1">
            <a:spLocks/>
          </p:cNvSpPr>
          <p:nvPr/>
        </p:nvSpPr>
        <p:spPr>
          <a:xfrm>
            <a:off x="2413184" y="6151922"/>
            <a:ext cx="3853483" cy="677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REG = first word,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DS = Second word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2413184" y="5601656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Operation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4743266" y="1055064"/>
            <a:ext cx="1046312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 BX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>
              <a:solidFill>
                <a:srgbClr val="002060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073810"/>
              </p:ext>
            </p:extLst>
          </p:nvPr>
        </p:nvGraphicFramePr>
        <p:xfrm>
          <a:off x="4716272" y="1599660"/>
          <a:ext cx="1042134" cy="365760"/>
        </p:xfrm>
        <a:graphic>
          <a:graphicData uri="http://schemas.openxmlformats.org/drawingml/2006/table">
            <a:tbl>
              <a:tblPr firstRow="1" bandRow="1"/>
              <a:tblGrid>
                <a:gridCol w="532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6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Content Placeholder 2"/>
          <p:cNvSpPr txBox="1">
            <a:spLocks/>
          </p:cNvSpPr>
          <p:nvPr/>
        </p:nvSpPr>
        <p:spPr>
          <a:xfrm>
            <a:off x="6864474" y="1225097"/>
            <a:ext cx="509155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cxnSp>
        <p:nvCxnSpPr>
          <p:cNvPr id="40" name="Straight Arrow Connector 39"/>
          <p:cNvCxnSpPr>
            <a:endCxn id="38" idx="3"/>
          </p:cNvCxnSpPr>
          <p:nvPr/>
        </p:nvCxnSpPr>
        <p:spPr>
          <a:xfrm flipH="1" flipV="1">
            <a:off x="5758406" y="1782540"/>
            <a:ext cx="2572851" cy="77262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4959302" y="1952573"/>
            <a:ext cx="3218343" cy="106962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383916"/>
              </p:ext>
            </p:extLst>
          </p:nvPr>
        </p:nvGraphicFramePr>
        <p:xfrm>
          <a:off x="4802905" y="2967353"/>
          <a:ext cx="1329999" cy="1828800"/>
        </p:xfrm>
        <a:graphic>
          <a:graphicData uri="http://schemas.openxmlformats.org/drawingml/2006/table">
            <a:tbl>
              <a:tblPr firstRow="1" bandRow="1"/>
              <a:tblGrid>
                <a:gridCol w="633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5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7823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3" name="Straight Arrow Connector 42"/>
          <p:cNvCxnSpPr/>
          <p:nvPr/>
        </p:nvCxnSpPr>
        <p:spPr>
          <a:xfrm flipH="1">
            <a:off x="6087431" y="3424947"/>
            <a:ext cx="1996696" cy="10683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eft Brace 45"/>
          <p:cNvSpPr/>
          <p:nvPr/>
        </p:nvSpPr>
        <p:spPr>
          <a:xfrm>
            <a:off x="8084127" y="3115246"/>
            <a:ext cx="280555" cy="619402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32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4" y="-164812"/>
            <a:ext cx="10515600" cy="1325563"/>
          </a:xfrm>
        </p:spPr>
        <p:txBody>
          <a:bodyPr/>
          <a:lstStyle/>
          <a:p>
            <a:r>
              <a:rPr lang="en-IN" u="sng" dirty="0"/>
              <a:t>LES Load pointer using 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05243" y="1024586"/>
            <a:ext cx="11461173" cy="1930977"/>
          </a:xfrm>
        </p:spPr>
        <p:txBody>
          <a:bodyPr>
            <a:normAutofit/>
          </a:bodyPr>
          <a:lstStyle/>
          <a:p>
            <a:r>
              <a:rPr lang="en-IN" sz="2000" dirty="0"/>
              <a:t>The source is always a memory location. DS is used as a segment register for memory.</a:t>
            </a:r>
          </a:p>
          <a:p>
            <a:r>
              <a:rPr lang="en-IN" sz="2000" dirty="0"/>
              <a:t>This instruction copies a word from two memory locations into register specified in instruction. </a:t>
            </a:r>
          </a:p>
          <a:p>
            <a:r>
              <a:rPr lang="en-IN" sz="2000" dirty="0"/>
              <a:t>It then copies a word from the next two memory locations into the DS register.</a:t>
            </a:r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1259" y="2949202"/>
            <a:ext cx="2993803" cy="7731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Mnemonic:</a:t>
            </a:r>
            <a:r>
              <a:rPr lang="en-IN" sz="2000" dirty="0">
                <a:solidFill>
                  <a:srgbClr val="FF0000"/>
                </a:solidFill>
              </a:rPr>
              <a:t>    </a:t>
            </a:r>
            <a:r>
              <a:rPr lang="en-IN" sz="2000" dirty="0"/>
              <a:t>LES reg, source</a:t>
            </a:r>
          </a:p>
          <a:p>
            <a:pPr marL="0" indent="0">
              <a:buNone/>
            </a:pPr>
            <a:r>
              <a:rPr lang="en-IN" sz="20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816184" y="2909347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Operation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25894" y="3661604"/>
            <a:ext cx="3853483" cy="677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REG = first word,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ES = Second word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17" name="Rectangle 16"/>
          <p:cNvSpPr/>
          <p:nvPr/>
        </p:nvSpPr>
        <p:spPr>
          <a:xfrm>
            <a:off x="6004724" y="3513857"/>
            <a:ext cx="4302032" cy="12365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321259" y="3950998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Flags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21259" y="4509073"/>
            <a:ext cx="4128657" cy="529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No Flags affected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71446" y="5440821"/>
            <a:ext cx="5733278" cy="701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Addressing mode  </a:t>
            </a:r>
            <a:r>
              <a:rPr lang="en-IN" sz="2000" u="sng" dirty="0"/>
              <a:t>: </a:t>
            </a:r>
            <a:r>
              <a:rPr lang="en-IN" sz="2000" dirty="0"/>
              <a:t>register direct addressing mode</a:t>
            </a:r>
            <a:endParaRPr lang="en-IN" sz="2000" u="sng" dirty="0"/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339311" y="385758"/>
            <a:ext cx="4662160" cy="3596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FF0000"/>
                </a:solidFill>
              </a:rPr>
              <a:t>Load register and ES with words from memory</a:t>
            </a:r>
            <a:endParaRPr lang="en-IN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26555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69602" y="1225097"/>
            <a:ext cx="1046312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 BX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>
              <a:solidFill>
                <a:srgbClr val="00206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215468"/>
              </p:ext>
            </p:extLst>
          </p:nvPr>
        </p:nvGraphicFramePr>
        <p:xfrm>
          <a:off x="342608" y="1769693"/>
          <a:ext cx="1042134" cy="365760"/>
        </p:xfrm>
        <a:graphic>
          <a:graphicData uri="http://schemas.openxmlformats.org/drawingml/2006/table">
            <a:tbl>
              <a:tblPr firstRow="1" bandRow="1"/>
              <a:tblGrid>
                <a:gridCol w="532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6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71683" y="1550941"/>
          <a:ext cx="1470635" cy="2966720"/>
        </p:xfrm>
        <a:graphic>
          <a:graphicData uri="http://schemas.openxmlformats.org/drawingml/2006/table">
            <a:tbl>
              <a:tblPr firstRow="1" bandRow="1"/>
              <a:tblGrid>
                <a:gridCol w="789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25185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25186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25187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25188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13757" y="765992"/>
            <a:ext cx="2393244" cy="549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 Execution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421713" y="765992"/>
            <a:ext cx="2393244" cy="549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Execution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900093" y="1620672"/>
          <a:ext cx="2325509" cy="2966720"/>
        </p:xfrm>
        <a:graphic>
          <a:graphicData uri="http://schemas.openxmlformats.org/drawingml/2006/table">
            <a:tbl>
              <a:tblPr firstRow="1" bandRow="1"/>
              <a:tblGrid>
                <a:gridCol w="1010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25185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25186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25187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25188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13757" y="2563090"/>
          <a:ext cx="1329999" cy="1828800"/>
        </p:xfrm>
        <a:graphic>
          <a:graphicData uri="http://schemas.openxmlformats.org/drawingml/2006/table">
            <a:tbl>
              <a:tblPr firstRow="1" bandRow="1"/>
              <a:tblGrid>
                <a:gridCol w="633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5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Content Placeholder 2"/>
          <p:cNvSpPr txBox="1">
            <a:spLocks/>
          </p:cNvSpPr>
          <p:nvPr/>
        </p:nvSpPr>
        <p:spPr>
          <a:xfrm>
            <a:off x="107355" y="79245"/>
            <a:ext cx="2833272" cy="38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Example:</a:t>
            </a:r>
            <a:r>
              <a:rPr lang="en-IN" sz="2000" dirty="0">
                <a:solidFill>
                  <a:srgbClr val="FF0000"/>
                </a:solidFill>
              </a:rPr>
              <a:t>   </a:t>
            </a:r>
            <a:r>
              <a:rPr lang="en-IN" sz="2000" dirty="0"/>
              <a:t>   LES BX,count</a:t>
            </a:r>
            <a:r>
              <a:rPr lang="en-IN" sz="2000" dirty="0">
                <a:solidFill>
                  <a:srgbClr val="FF0000"/>
                </a:solidFill>
              </a:rPr>
              <a:t>   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07355" y="6151310"/>
            <a:ext cx="2199427" cy="488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Assume count = 2045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213757" y="4728784"/>
            <a:ext cx="2393244" cy="17457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DS =  23140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          +2045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          25185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760335" y="5424384"/>
            <a:ext cx="7676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416053" y="20653"/>
            <a:ext cx="10390" cy="6808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/>
          <p:cNvSpPr txBox="1">
            <a:spLocks/>
          </p:cNvSpPr>
          <p:nvPr/>
        </p:nvSpPr>
        <p:spPr>
          <a:xfrm>
            <a:off x="1797627" y="1195395"/>
            <a:ext cx="509155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3367625" y="2460720"/>
            <a:ext cx="515570" cy="4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/>
          <p:cNvSpPr txBox="1">
            <a:spLocks/>
          </p:cNvSpPr>
          <p:nvPr/>
        </p:nvSpPr>
        <p:spPr>
          <a:xfrm>
            <a:off x="2413184" y="6151922"/>
            <a:ext cx="3853483" cy="677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REG = first word,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ES = Second word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2413184" y="5601656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Operation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4743266" y="1055064"/>
            <a:ext cx="1046312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 BX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>
              <a:solidFill>
                <a:srgbClr val="002060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4716272" y="1599660"/>
          <a:ext cx="1042134" cy="365760"/>
        </p:xfrm>
        <a:graphic>
          <a:graphicData uri="http://schemas.openxmlformats.org/drawingml/2006/table">
            <a:tbl>
              <a:tblPr firstRow="1" bandRow="1"/>
              <a:tblGrid>
                <a:gridCol w="532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6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Content Placeholder 2"/>
          <p:cNvSpPr txBox="1">
            <a:spLocks/>
          </p:cNvSpPr>
          <p:nvPr/>
        </p:nvSpPr>
        <p:spPr>
          <a:xfrm>
            <a:off x="6864474" y="1225097"/>
            <a:ext cx="509155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cxnSp>
        <p:nvCxnSpPr>
          <p:cNvPr id="40" name="Straight Arrow Connector 39"/>
          <p:cNvCxnSpPr>
            <a:endCxn id="38" idx="3"/>
          </p:cNvCxnSpPr>
          <p:nvPr/>
        </p:nvCxnSpPr>
        <p:spPr>
          <a:xfrm flipH="1" flipV="1">
            <a:off x="5758406" y="1782540"/>
            <a:ext cx="2572851" cy="77262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4959302" y="1952573"/>
            <a:ext cx="3218343" cy="106962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310670"/>
              </p:ext>
            </p:extLst>
          </p:nvPr>
        </p:nvGraphicFramePr>
        <p:xfrm>
          <a:off x="4802905" y="2967353"/>
          <a:ext cx="1329999" cy="1828800"/>
        </p:xfrm>
        <a:graphic>
          <a:graphicData uri="http://schemas.openxmlformats.org/drawingml/2006/table">
            <a:tbl>
              <a:tblPr firstRow="1" bandRow="1"/>
              <a:tblGrid>
                <a:gridCol w="633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5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7823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3" name="Straight Arrow Connector 42"/>
          <p:cNvCxnSpPr/>
          <p:nvPr/>
        </p:nvCxnSpPr>
        <p:spPr>
          <a:xfrm flipH="1">
            <a:off x="6120703" y="3676152"/>
            <a:ext cx="2056942" cy="29591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eft Brace 45"/>
          <p:cNvSpPr/>
          <p:nvPr/>
        </p:nvSpPr>
        <p:spPr>
          <a:xfrm>
            <a:off x="8084127" y="3115246"/>
            <a:ext cx="280555" cy="619402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166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830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4.Flag Instruction (Flag transfer)</a:t>
            </a:r>
            <a:br>
              <a:rPr lang="en-IN" dirty="0"/>
            </a:br>
            <a:endParaRPr lang="en-IN" dirty="0"/>
          </a:p>
        </p:txBody>
      </p:sp>
      <p:grpSp>
        <p:nvGrpSpPr>
          <p:cNvPr id="8" name="Group 7"/>
          <p:cNvGrpSpPr/>
          <p:nvPr/>
        </p:nvGrpSpPr>
        <p:grpSpPr>
          <a:xfrm>
            <a:off x="3231059" y="2165311"/>
            <a:ext cx="5533350" cy="2202939"/>
            <a:chOff x="4010377" y="1656157"/>
            <a:chExt cx="5533350" cy="2202939"/>
          </a:xfrm>
        </p:grpSpPr>
        <p:grpSp>
          <p:nvGrpSpPr>
            <p:cNvPr id="22" name="Group 21"/>
            <p:cNvGrpSpPr/>
            <p:nvPr/>
          </p:nvGrpSpPr>
          <p:grpSpPr>
            <a:xfrm>
              <a:off x="4010377" y="1656157"/>
              <a:ext cx="4643004" cy="2202939"/>
              <a:chOff x="1873057" y="1137124"/>
              <a:chExt cx="4643004" cy="2202939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3263707" y="1137124"/>
                <a:ext cx="32523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/>
                  <a:t>Flag transfer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73057" y="2816843"/>
                <a:ext cx="9802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LAHF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237730" y="2811194"/>
                <a:ext cx="1205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SAHF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89884" y="2811194"/>
                <a:ext cx="11449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PUSHF</a:t>
                </a: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3829114" y="2055198"/>
                <a:ext cx="0" cy="75599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7338034" y="2574231"/>
              <a:ext cx="0" cy="755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374701" y="2574231"/>
              <a:ext cx="0" cy="755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4374702" y="2574231"/>
              <a:ext cx="44145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789298" y="2574231"/>
              <a:ext cx="0" cy="755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398803" y="3330227"/>
              <a:ext cx="11449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POPF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9966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4" y="-164812"/>
            <a:ext cx="10515600" cy="1325563"/>
          </a:xfrm>
        </p:spPr>
        <p:txBody>
          <a:bodyPr/>
          <a:lstStyle/>
          <a:p>
            <a:r>
              <a:rPr lang="en-IN" u="sng" dirty="0"/>
              <a:t>LAHF Load AH reg from flags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307" y="1252493"/>
            <a:ext cx="11461173" cy="491833"/>
          </a:xfrm>
        </p:spPr>
        <p:txBody>
          <a:bodyPr>
            <a:normAutofit/>
          </a:bodyPr>
          <a:lstStyle/>
          <a:p>
            <a:r>
              <a:rPr lang="en-IN" sz="2000" dirty="0"/>
              <a:t>This instruction is used to transfer lower byte of flag register into AH register</a:t>
            </a:r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1259" y="2949202"/>
            <a:ext cx="2993803" cy="773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Mnemonic:</a:t>
            </a:r>
            <a:r>
              <a:rPr lang="en-IN" sz="2000" dirty="0">
                <a:solidFill>
                  <a:srgbClr val="FF0000"/>
                </a:solidFill>
              </a:rPr>
              <a:t>    </a:t>
            </a:r>
            <a:r>
              <a:rPr lang="en-IN" sz="2000" dirty="0"/>
              <a:t>LAHF</a:t>
            </a:r>
          </a:p>
          <a:p>
            <a:pPr marL="0" indent="0">
              <a:buNone/>
            </a:pPr>
            <a:r>
              <a:rPr lang="en-IN" sz="20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816184" y="2909347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Operation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25894" y="3661604"/>
            <a:ext cx="3853483" cy="677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AH = lower byte of flag register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17" name="Rectangle 16"/>
          <p:cNvSpPr/>
          <p:nvPr/>
        </p:nvSpPr>
        <p:spPr>
          <a:xfrm>
            <a:off x="6004724" y="3513857"/>
            <a:ext cx="4302032" cy="6217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321259" y="3950998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Flags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21259" y="4509073"/>
            <a:ext cx="4128657" cy="529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No Flags affected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71446" y="5440821"/>
            <a:ext cx="5733278" cy="701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Addressing mode  </a:t>
            </a:r>
            <a:r>
              <a:rPr lang="en-IN" sz="2000" u="sng" dirty="0"/>
              <a:t>: </a:t>
            </a:r>
            <a:r>
              <a:rPr lang="en-IN" sz="2000" dirty="0"/>
              <a:t>Implied addressing mode</a:t>
            </a:r>
            <a:endParaRPr lang="en-IN" sz="2000" u="sng" dirty="0"/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204256" y="466292"/>
            <a:ext cx="4662160" cy="3596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FF0000"/>
                </a:solidFill>
              </a:rPr>
              <a:t>Copy Lower byte of flag register to AH</a:t>
            </a:r>
            <a:endParaRPr lang="en-IN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04319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34298" y="1832924"/>
            <a:ext cx="509155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40887" y="1814701"/>
            <a:ext cx="509155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>
              <a:solidFill>
                <a:srgbClr val="00206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092457"/>
              </p:ext>
            </p:extLst>
          </p:nvPr>
        </p:nvGraphicFramePr>
        <p:xfrm>
          <a:off x="507304" y="2369173"/>
          <a:ext cx="1409316" cy="365760"/>
        </p:xfrm>
        <a:graphic>
          <a:graphicData uri="http://schemas.openxmlformats.org/drawingml/2006/table">
            <a:tbl>
              <a:tblPr firstRow="1" bandRow="1"/>
              <a:tblGrid>
                <a:gridCol w="704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6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327369" y="1125979"/>
            <a:ext cx="2393244" cy="549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 Execution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6815" y="3857710"/>
            <a:ext cx="2393244" cy="549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Execution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7355" y="79245"/>
            <a:ext cx="2833272" cy="38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Example:</a:t>
            </a:r>
            <a:r>
              <a:rPr lang="en-IN" sz="2000" dirty="0">
                <a:solidFill>
                  <a:srgbClr val="FF0000"/>
                </a:solidFill>
              </a:rPr>
              <a:t>   </a:t>
            </a:r>
            <a:r>
              <a:rPr lang="en-IN" sz="2000" dirty="0"/>
              <a:t>   LAHF</a:t>
            </a:r>
            <a:r>
              <a:rPr lang="en-IN" sz="2000" dirty="0">
                <a:solidFill>
                  <a:srgbClr val="FF0000"/>
                </a:solidFill>
              </a:rPr>
              <a:t>   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2656088" y="0"/>
            <a:ext cx="4907587" cy="2789210"/>
            <a:chOff x="3259668" y="52971"/>
            <a:chExt cx="4907587" cy="2789210"/>
          </a:xfrm>
        </p:grpSpPr>
        <p:sp>
          <p:nvSpPr>
            <p:cNvPr id="53" name="TextBox 52"/>
            <p:cNvSpPr txBox="1"/>
            <p:nvPr/>
          </p:nvSpPr>
          <p:spPr>
            <a:xfrm>
              <a:off x="3516338" y="52971"/>
              <a:ext cx="432879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0909 = 0000   1001   0000   1001</a:t>
              </a:r>
            </a:p>
            <a:p>
              <a:r>
                <a:rPr lang="en-IN" sz="2400" dirty="0"/>
                <a:t>FFFF = 1111    1111   1111   1111</a:t>
              </a:r>
            </a:p>
            <a:p>
              <a:r>
                <a:rPr lang="en-IN" sz="1600" dirty="0"/>
                <a:t>                   </a:t>
              </a:r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1 1 1 1       1 1 1 1      1 1 1 1      1 1 1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02277" y="1272521"/>
              <a:ext cx="446846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             0000   1001    0000   1000</a:t>
              </a:r>
            </a:p>
            <a:p>
              <a:endParaRPr lang="en-IN" sz="2400" dirty="0"/>
            </a:p>
            <a:p>
              <a:endParaRPr lang="en-IN" sz="2400" dirty="0"/>
            </a:p>
            <a:p>
              <a:r>
                <a:rPr lang="en-IN" sz="2400" dirty="0"/>
                <a:t> 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 flipV="1">
              <a:off x="3259668" y="1125979"/>
              <a:ext cx="4907587" cy="349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ontent Placeholder 2"/>
            <p:cNvSpPr txBox="1">
              <a:spLocks/>
            </p:cNvSpPr>
            <p:nvPr/>
          </p:nvSpPr>
          <p:spPr>
            <a:xfrm>
              <a:off x="3923190" y="1344205"/>
              <a:ext cx="393560" cy="33455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1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888983" y="1344516"/>
              <a:ext cx="349080" cy="333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515535" y="1887741"/>
            <a:ext cx="8747654" cy="2143932"/>
            <a:chOff x="2720613" y="1901225"/>
            <a:chExt cx="8747654" cy="2143932"/>
          </a:xfrm>
        </p:grpSpPr>
        <p:grpSp>
          <p:nvGrpSpPr>
            <p:cNvPr id="52" name="Group 51"/>
            <p:cNvGrpSpPr/>
            <p:nvPr/>
          </p:nvGrpSpPr>
          <p:grpSpPr>
            <a:xfrm>
              <a:off x="2720613" y="1901225"/>
              <a:ext cx="8747654" cy="863544"/>
              <a:chOff x="2847109" y="1430764"/>
              <a:chExt cx="8747654" cy="863544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847109" y="1430764"/>
                <a:ext cx="8747654" cy="433644"/>
                <a:chOff x="2339445" y="1689574"/>
                <a:chExt cx="8747654" cy="433644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2339445" y="1689574"/>
                  <a:ext cx="521110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U</a:t>
                  </a: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2860554" y="1689574"/>
                  <a:ext cx="521110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U</a:t>
                  </a: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381664" y="1689574"/>
                  <a:ext cx="521110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U</a:t>
                  </a: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3902774" y="1689574"/>
                  <a:ext cx="521110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U</a:t>
                  </a:r>
                  <a:endParaRPr lang="en-US" dirty="0"/>
                </a:p>
              </p:txBody>
            </p:sp>
            <p:sp>
              <p:nvSpPr>
                <p:cNvPr id="20" name="Rectangle 7"/>
                <p:cNvSpPr/>
                <p:nvPr/>
              </p:nvSpPr>
              <p:spPr>
                <a:xfrm>
                  <a:off x="4423883" y="1689574"/>
                  <a:ext cx="521110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OF</a:t>
                  </a: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4944993" y="1689574"/>
                  <a:ext cx="521110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DF</a:t>
                  </a: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5466103" y="1689574"/>
                  <a:ext cx="521110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IF</a:t>
                  </a: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5987212" y="1689574"/>
                  <a:ext cx="521110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TF</a:t>
                  </a: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6508322" y="1689574"/>
                  <a:ext cx="521110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SF</a:t>
                  </a: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7029431" y="1689574"/>
                  <a:ext cx="521110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ZF</a:t>
                  </a:r>
                  <a:endParaRPr lang="en-US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7550541" y="1689574"/>
                  <a:ext cx="595932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U</a:t>
                  </a:r>
                  <a:endParaRPr lang="en-US" dirty="0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8146473" y="1689574"/>
                  <a:ext cx="595931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AF</a:t>
                  </a:r>
                  <a:endParaRPr lang="en-US" dirty="0"/>
                </a:p>
              </p:txBody>
            </p:sp>
            <p:sp>
              <p:nvSpPr>
                <p:cNvPr id="28" name="Rectangle 7"/>
                <p:cNvSpPr/>
                <p:nvPr/>
              </p:nvSpPr>
              <p:spPr>
                <a:xfrm>
                  <a:off x="8742404" y="1689574"/>
                  <a:ext cx="595932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U</a:t>
                  </a: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9338335" y="1689574"/>
                  <a:ext cx="595932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PF</a:t>
                  </a: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9934266" y="1689574"/>
                  <a:ext cx="595931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U</a:t>
                  </a: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10530196" y="1689574"/>
                  <a:ext cx="556903" cy="432973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CF</a:t>
                  </a: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2847109" y="1860664"/>
                <a:ext cx="8747654" cy="433644"/>
                <a:chOff x="2339445" y="1689574"/>
                <a:chExt cx="8747654" cy="433644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2339445" y="1689574"/>
                  <a:ext cx="521110" cy="4336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2860554" y="1689574"/>
                  <a:ext cx="521110" cy="4336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3381664" y="1689574"/>
                  <a:ext cx="521110" cy="4336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3902774" y="1689574"/>
                  <a:ext cx="521110" cy="4336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38" name="Rectangle 7"/>
                <p:cNvSpPr/>
                <p:nvPr/>
              </p:nvSpPr>
              <p:spPr>
                <a:xfrm>
                  <a:off x="4423883" y="1689574"/>
                  <a:ext cx="521110" cy="4336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944993" y="1689574"/>
                  <a:ext cx="521110" cy="4336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5466103" y="1689574"/>
                  <a:ext cx="521110" cy="4336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5987212" y="1689574"/>
                  <a:ext cx="521110" cy="4336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6508322" y="1689574"/>
                  <a:ext cx="521110" cy="4336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7029431" y="1689574"/>
                  <a:ext cx="521110" cy="4336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  <a:endParaRPr lang="en-US" dirty="0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7550541" y="1689574"/>
                  <a:ext cx="595932" cy="4336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  <a:endParaRPr lang="en-US" dirty="0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8146473" y="1689574"/>
                  <a:ext cx="595931" cy="4336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  <a:endParaRPr lang="en-US" dirty="0"/>
                </a:p>
              </p:txBody>
            </p:sp>
            <p:sp>
              <p:nvSpPr>
                <p:cNvPr id="46" name="Rectangle 7"/>
                <p:cNvSpPr/>
                <p:nvPr/>
              </p:nvSpPr>
              <p:spPr>
                <a:xfrm>
                  <a:off x="8742404" y="1689574"/>
                  <a:ext cx="595932" cy="4336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9338335" y="1689574"/>
                  <a:ext cx="595932" cy="4336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9934266" y="1689574"/>
                  <a:ext cx="595931" cy="4336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10530196" y="1689574"/>
                  <a:ext cx="556903" cy="43297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</p:grpSp>
        <p:sp>
          <p:nvSpPr>
            <p:cNvPr id="62" name="Right Brace 61"/>
            <p:cNvSpPr/>
            <p:nvPr/>
          </p:nvSpPr>
          <p:spPr>
            <a:xfrm rot="5400000">
              <a:off x="4521278" y="1198603"/>
              <a:ext cx="567545" cy="3990792"/>
            </a:xfrm>
            <a:prstGeom prst="rightBrace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Right Brace 63"/>
            <p:cNvSpPr/>
            <p:nvPr/>
          </p:nvSpPr>
          <p:spPr>
            <a:xfrm rot="5400000">
              <a:off x="8910648" y="1198602"/>
              <a:ext cx="567545" cy="3990792"/>
            </a:xfrm>
            <a:prstGeom prst="rightBrace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488874" y="3697231"/>
              <a:ext cx="579150" cy="347926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rgbClr val="FF0000"/>
                  </a:solidFill>
                </a:rPr>
                <a:t>0C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872393" y="3697231"/>
              <a:ext cx="570204" cy="347926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rgbClr val="FF0000"/>
                  </a:solidFill>
                </a:rPr>
                <a:t>11</a:t>
              </a:r>
            </a:p>
          </p:txBody>
        </p:sp>
      </p:grpSp>
      <p:sp>
        <p:nvSpPr>
          <p:cNvPr id="68" name="Content Placeholder 2"/>
          <p:cNvSpPr txBox="1">
            <a:spLocks/>
          </p:cNvSpPr>
          <p:nvPr/>
        </p:nvSpPr>
        <p:spPr>
          <a:xfrm>
            <a:off x="534298" y="4486557"/>
            <a:ext cx="509155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>
              <a:solidFill>
                <a:srgbClr val="002060"/>
              </a:solidFill>
            </a:endParaRPr>
          </a:p>
        </p:txBody>
      </p:sp>
      <p:sp>
        <p:nvSpPr>
          <p:cNvPr id="69" name="Content Placeholder 2"/>
          <p:cNvSpPr txBox="1">
            <a:spLocks/>
          </p:cNvSpPr>
          <p:nvPr/>
        </p:nvSpPr>
        <p:spPr>
          <a:xfrm>
            <a:off x="1340887" y="4468334"/>
            <a:ext cx="509155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>
              <a:solidFill>
                <a:srgbClr val="002060"/>
              </a:solidFill>
            </a:endParaRPr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929926"/>
              </p:ext>
            </p:extLst>
          </p:nvPr>
        </p:nvGraphicFramePr>
        <p:xfrm>
          <a:off x="507304" y="5022806"/>
          <a:ext cx="1409316" cy="365760"/>
        </p:xfrm>
        <a:graphic>
          <a:graphicData uri="http://schemas.openxmlformats.org/drawingml/2006/table">
            <a:tbl>
              <a:tblPr firstRow="1" bandRow="1"/>
              <a:tblGrid>
                <a:gridCol w="704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65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" name="Group 70"/>
          <p:cNvGrpSpPr/>
          <p:nvPr/>
        </p:nvGrpSpPr>
        <p:grpSpPr>
          <a:xfrm>
            <a:off x="2515535" y="4541374"/>
            <a:ext cx="8747654" cy="2143932"/>
            <a:chOff x="2720613" y="1901225"/>
            <a:chExt cx="8747654" cy="2143932"/>
          </a:xfrm>
        </p:grpSpPr>
        <p:grpSp>
          <p:nvGrpSpPr>
            <p:cNvPr id="72" name="Group 71"/>
            <p:cNvGrpSpPr/>
            <p:nvPr/>
          </p:nvGrpSpPr>
          <p:grpSpPr>
            <a:xfrm>
              <a:off x="2720613" y="1901225"/>
              <a:ext cx="8747654" cy="863544"/>
              <a:chOff x="2847109" y="1430764"/>
              <a:chExt cx="8747654" cy="863544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2847109" y="1430764"/>
                <a:ext cx="8747654" cy="433644"/>
                <a:chOff x="2339445" y="1689574"/>
                <a:chExt cx="8747654" cy="433644"/>
              </a:xfrm>
            </p:grpSpPr>
            <p:sp>
              <p:nvSpPr>
                <p:cNvPr id="95" name="Rectangle 94"/>
                <p:cNvSpPr/>
                <p:nvPr/>
              </p:nvSpPr>
              <p:spPr>
                <a:xfrm>
                  <a:off x="2339445" y="1689574"/>
                  <a:ext cx="521110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U</a:t>
                  </a: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2860554" y="1689574"/>
                  <a:ext cx="521110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U</a:t>
                  </a:r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3381664" y="1689574"/>
                  <a:ext cx="521110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U</a:t>
                  </a:r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3902774" y="1689574"/>
                  <a:ext cx="521110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U</a:t>
                  </a:r>
                  <a:endParaRPr lang="en-US" dirty="0"/>
                </a:p>
              </p:txBody>
            </p:sp>
            <p:sp>
              <p:nvSpPr>
                <p:cNvPr id="99" name="Rectangle 7"/>
                <p:cNvSpPr/>
                <p:nvPr/>
              </p:nvSpPr>
              <p:spPr>
                <a:xfrm>
                  <a:off x="4423883" y="1689574"/>
                  <a:ext cx="521110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OF</a:t>
                  </a:r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4944993" y="1689574"/>
                  <a:ext cx="521110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DF</a:t>
                  </a:r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5466103" y="1689574"/>
                  <a:ext cx="521110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IF</a:t>
                  </a:r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5987212" y="1689574"/>
                  <a:ext cx="521110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TF</a:t>
                  </a:r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6508322" y="1689574"/>
                  <a:ext cx="521110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SF</a:t>
                  </a:r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7029431" y="1689574"/>
                  <a:ext cx="521110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ZF</a:t>
                  </a:r>
                  <a:endParaRPr lang="en-US" dirty="0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7550541" y="1689574"/>
                  <a:ext cx="595932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U</a:t>
                  </a:r>
                  <a:endParaRPr lang="en-US" dirty="0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8146473" y="1689574"/>
                  <a:ext cx="595931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AF</a:t>
                  </a:r>
                  <a:endParaRPr lang="en-US" dirty="0"/>
                </a:p>
              </p:txBody>
            </p:sp>
            <p:sp>
              <p:nvSpPr>
                <p:cNvPr id="107" name="Rectangle 7"/>
                <p:cNvSpPr/>
                <p:nvPr/>
              </p:nvSpPr>
              <p:spPr>
                <a:xfrm>
                  <a:off x="8742404" y="1689574"/>
                  <a:ext cx="595932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U</a:t>
                  </a: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9338335" y="1689574"/>
                  <a:ext cx="595932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PF</a:t>
                  </a: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9934266" y="1689574"/>
                  <a:ext cx="595931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U</a:t>
                  </a:r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10530196" y="1689574"/>
                  <a:ext cx="556903" cy="432973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CF</a:t>
                  </a:r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2847109" y="1860664"/>
                <a:ext cx="8747654" cy="433644"/>
                <a:chOff x="2339445" y="1689574"/>
                <a:chExt cx="8747654" cy="433644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2339445" y="1689574"/>
                  <a:ext cx="521110" cy="4336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860554" y="1689574"/>
                  <a:ext cx="521110" cy="4336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3381664" y="1689574"/>
                  <a:ext cx="521110" cy="4336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3902774" y="1689574"/>
                  <a:ext cx="521110" cy="4336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83" name="Rectangle 7"/>
                <p:cNvSpPr/>
                <p:nvPr/>
              </p:nvSpPr>
              <p:spPr>
                <a:xfrm>
                  <a:off x="4423883" y="1689574"/>
                  <a:ext cx="521110" cy="4336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4944993" y="1689574"/>
                  <a:ext cx="521110" cy="4336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5466103" y="1689574"/>
                  <a:ext cx="521110" cy="4336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5987212" y="1689574"/>
                  <a:ext cx="521110" cy="4336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6508322" y="1689574"/>
                  <a:ext cx="521110" cy="4336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7029431" y="1689574"/>
                  <a:ext cx="521110" cy="4336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  <a:endParaRPr lang="en-US" dirty="0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7550541" y="1689574"/>
                  <a:ext cx="595932" cy="4336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  <a:endParaRPr lang="en-US" dirty="0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8146473" y="1689574"/>
                  <a:ext cx="595931" cy="4336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  <a:endParaRPr lang="en-US" dirty="0"/>
                </a:p>
              </p:txBody>
            </p:sp>
            <p:sp>
              <p:nvSpPr>
                <p:cNvPr id="91" name="Rectangle 7"/>
                <p:cNvSpPr/>
                <p:nvPr/>
              </p:nvSpPr>
              <p:spPr>
                <a:xfrm>
                  <a:off x="8742404" y="1689574"/>
                  <a:ext cx="595932" cy="4336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9338335" y="1689574"/>
                  <a:ext cx="595932" cy="4336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9934266" y="1689574"/>
                  <a:ext cx="595931" cy="4336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10530196" y="1689574"/>
                  <a:ext cx="556903" cy="43297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</p:grpSp>
        <p:sp>
          <p:nvSpPr>
            <p:cNvPr id="73" name="Right Brace 72"/>
            <p:cNvSpPr/>
            <p:nvPr/>
          </p:nvSpPr>
          <p:spPr>
            <a:xfrm rot="5400000">
              <a:off x="4521278" y="1198603"/>
              <a:ext cx="567545" cy="3990792"/>
            </a:xfrm>
            <a:prstGeom prst="rightBrace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Right Brace 73"/>
            <p:cNvSpPr/>
            <p:nvPr/>
          </p:nvSpPr>
          <p:spPr>
            <a:xfrm rot="5400000">
              <a:off x="8910648" y="1198602"/>
              <a:ext cx="567545" cy="3990792"/>
            </a:xfrm>
            <a:prstGeom prst="rightBrace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488874" y="3697231"/>
              <a:ext cx="579150" cy="347926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rgbClr val="FF0000"/>
                  </a:solidFill>
                </a:rPr>
                <a:t>0C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8872393" y="3697231"/>
              <a:ext cx="570204" cy="347926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rgbClr val="FF0000"/>
                  </a:solidFill>
                </a:rPr>
                <a:t>11</a:t>
              </a:r>
            </a:p>
          </p:txBody>
        </p:sp>
      </p:grpSp>
      <p:cxnSp>
        <p:nvCxnSpPr>
          <p:cNvPr id="111" name="Straight Arrow Connector 110"/>
          <p:cNvCxnSpPr>
            <a:stCxn id="76" idx="1"/>
          </p:cNvCxnSpPr>
          <p:nvPr/>
        </p:nvCxnSpPr>
        <p:spPr>
          <a:xfrm flipH="1" flipV="1">
            <a:off x="796117" y="5441717"/>
            <a:ext cx="7871198" cy="1069626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09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4" y="-164812"/>
            <a:ext cx="10515600" cy="1325563"/>
          </a:xfrm>
        </p:spPr>
        <p:txBody>
          <a:bodyPr/>
          <a:lstStyle/>
          <a:p>
            <a:r>
              <a:rPr lang="en-IN" u="sng" dirty="0"/>
              <a:t>SAHF Store AH reg in flags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307" y="1252493"/>
            <a:ext cx="11461173" cy="491833"/>
          </a:xfrm>
        </p:spPr>
        <p:txBody>
          <a:bodyPr>
            <a:normAutofit/>
          </a:bodyPr>
          <a:lstStyle/>
          <a:p>
            <a:r>
              <a:rPr lang="en-IN" sz="2000" dirty="0"/>
              <a:t>This instruction is used to transfer content AH register into lower byte of flag register </a:t>
            </a:r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1259" y="2949202"/>
            <a:ext cx="2993803" cy="773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Mnemonic:</a:t>
            </a:r>
            <a:r>
              <a:rPr lang="en-IN" sz="2000" dirty="0">
                <a:solidFill>
                  <a:srgbClr val="FF0000"/>
                </a:solidFill>
              </a:rPr>
              <a:t>    </a:t>
            </a:r>
            <a:r>
              <a:rPr lang="en-IN" sz="2000" dirty="0"/>
              <a:t>SAHF</a:t>
            </a:r>
          </a:p>
          <a:p>
            <a:pPr marL="0" indent="0">
              <a:buNone/>
            </a:pPr>
            <a:r>
              <a:rPr lang="en-IN" sz="20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816184" y="2909347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Operation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25894" y="3661604"/>
            <a:ext cx="3853483" cy="677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dirty="0"/>
              <a:t>lower byte of flag register = AH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17" name="Rectangle 16"/>
          <p:cNvSpPr/>
          <p:nvPr/>
        </p:nvSpPr>
        <p:spPr>
          <a:xfrm>
            <a:off x="6004724" y="3513857"/>
            <a:ext cx="4302032" cy="6217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321259" y="3950998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Flags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21259" y="4509073"/>
            <a:ext cx="4128657" cy="529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No Flags affected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71446" y="5440821"/>
            <a:ext cx="5733278" cy="701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Addressing mode  </a:t>
            </a:r>
            <a:r>
              <a:rPr lang="en-IN" sz="2000" u="sng" dirty="0"/>
              <a:t>: </a:t>
            </a:r>
            <a:r>
              <a:rPr lang="en-IN" sz="2000" dirty="0"/>
              <a:t>Implied addressing mode</a:t>
            </a:r>
            <a:endParaRPr lang="en-IN" sz="2000" u="sng" dirty="0"/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778229" y="393556"/>
            <a:ext cx="4662160" cy="3596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Copy AH into Lower byte of flag register </a:t>
            </a:r>
            <a:endParaRPr lang="en-IN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9775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06" y="-184204"/>
            <a:ext cx="6720396" cy="1325563"/>
          </a:xfrm>
        </p:spPr>
        <p:txBody>
          <a:bodyPr>
            <a:normAutofit/>
          </a:bodyPr>
          <a:lstStyle/>
          <a:p>
            <a:r>
              <a:rPr lang="en-IN" sz="3600" u="sng" dirty="0"/>
              <a:t>1. Data transfer group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D8BB3A3-65FD-4E67-B894-F1689284F7A2}"/>
              </a:ext>
            </a:extLst>
          </p:cNvPr>
          <p:cNvGrpSpPr/>
          <p:nvPr/>
        </p:nvGrpSpPr>
        <p:grpSpPr>
          <a:xfrm>
            <a:off x="3826275" y="478578"/>
            <a:ext cx="6161103" cy="3866179"/>
            <a:chOff x="3510977" y="682765"/>
            <a:chExt cx="6161103" cy="3866179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F3F35F6-55F7-43FB-8576-10F8D1379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0977" y="3024944"/>
              <a:ext cx="6161103" cy="152400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8BC4008-1189-4AD3-BA2E-C1CAC5C80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49942" y="682765"/>
              <a:ext cx="1762125" cy="62865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9E9DD02-E21D-446E-95AF-E418F4835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28886" y="1311415"/>
              <a:ext cx="352425" cy="2042003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E2E6AC2-7037-49BD-8E1B-18247A44B925}"/>
              </a:ext>
            </a:extLst>
          </p:cNvPr>
          <p:cNvGrpSpPr/>
          <p:nvPr/>
        </p:nvGrpSpPr>
        <p:grpSpPr>
          <a:xfrm>
            <a:off x="3753049" y="4124125"/>
            <a:ext cx="1205346" cy="1927715"/>
            <a:chOff x="1844337" y="4868409"/>
            <a:chExt cx="1205346" cy="171028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7DA33C0-AC56-40A5-9BDC-95346CBCE66D}"/>
                </a:ext>
              </a:extLst>
            </p:cNvPr>
            <p:cNvSpPr txBox="1"/>
            <p:nvPr/>
          </p:nvSpPr>
          <p:spPr>
            <a:xfrm>
              <a:off x="1844337" y="4868409"/>
              <a:ext cx="980208" cy="409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MOV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E981B02-86A2-4A10-9A4F-877C2E364CDC}"/>
                </a:ext>
              </a:extLst>
            </p:cNvPr>
            <p:cNvSpPr txBox="1"/>
            <p:nvPr/>
          </p:nvSpPr>
          <p:spPr>
            <a:xfrm>
              <a:off x="1844337" y="5232092"/>
              <a:ext cx="1205346" cy="409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PUSH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54AC295-A1C5-41D9-8ABB-C832F6F20E6B}"/>
                </a:ext>
              </a:extLst>
            </p:cNvPr>
            <p:cNvSpPr txBox="1"/>
            <p:nvPr/>
          </p:nvSpPr>
          <p:spPr>
            <a:xfrm>
              <a:off x="1844337" y="5595775"/>
              <a:ext cx="980208" cy="409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POP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2DE79FD-0ED3-4D17-913E-D45CA3524D95}"/>
                </a:ext>
              </a:extLst>
            </p:cNvPr>
            <p:cNvSpPr txBox="1"/>
            <p:nvPr/>
          </p:nvSpPr>
          <p:spPr>
            <a:xfrm>
              <a:off x="1844337" y="5883692"/>
              <a:ext cx="1163783" cy="409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XCHG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2050DAA-9CCE-495C-9FF5-6BC37AEC82D4}"/>
                </a:ext>
              </a:extLst>
            </p:cNvPr>
            <p:cNvSpPr txBox="1"/>
            <p:nvPr/>
          </p:nvSpPr>
          <p:spPr>
            <a:xfrm>
              <a:off x="1844337" y="6169104"/>
              <a:ext cx="980208" cy="409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XLAT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DA40A6B-8E4D-4A99-8F20-00FCB5CE628F}"/>
              </a:ext>
            </a:extLst>
          </p:cNvPr>
          <p:cNvSpPr txBox="1"/>
          <p:nvPr/>
        </p:nvSpPr>
        <p:spPr>
          <a:xfrm>
            <a:off x="5399902" y="4213120"/>
            <a:ext cx="980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</a:p>
          <a:p>
            <a:r>
              <a:rPr lang="en-I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5AA5CEA-3E2A-4F09-9250-A447C8E597C8}"/>
              </a:ext>
            </a:extLst>
          </p:cNvPr>
          <p:cNvGrpSpPr/>
          <p:nvPr/>
        </p:nvGrpSpPr>
        <p:grpSpPr>
          <a:xfrm>
            <a:off x="6906826" y="4213120"/>
            <a:ext cx="1205346" cy="1478236"/>
            <a:chOff x="7081395" y="4256986"/>
            <a:chExt cx="1205346" cy="147823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9BBB315-C80F-4B8F-ADC4-429D2D993DFD}"/>
                </a:ext>
              </a:extLst>
            </p:cNvPr>
            <p:cNvSpPr txBox="1"/>
            <p:nvPr/>
          </p:nvSpPr>
          <p:spPr>
            <a:xfrm>
              <a:off x="7306533" y="4256986"/>
              <a:ext cx="980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LEA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FB7E46-D8C4-42BC-8BC6-D1C2E2FB792E}"/>
                </a:ext>
              </a:extLst>
            </p:cNvPr>
            <p:cNvSpPr txBox="1"/>
            <p:nvPr/>
          </p:nvSpPr>
          <p:spPr>
            <a:xfrm>
              <a:off x="7081395" y="4731769"/>
              <a:ext cx="1205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LDS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8CFF35D-65A1-4CC2-8870-1702219A072E}"/>
                </a:ext>
              </a:extLst>
            </p:cNvPr>
            <p:cNvSpPr txBox="1"/>
            <p:nvPr/>
          </p:nvSpPr>
          <p:spPr>
            <a:xfrm>
              <a:off x="7306533" y="5212002"/>
              <a:ext cx="980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2EE8DE5-B2DF-484B-A490-9EEBA82951BE}"/>
              </a:ext>
            </a:extLst>
          </p:cNvPr>
          <p:cNvGrpSpPr/>
          <p:nvPr/>
        </p:nvGrpSpPr>
        <p:grpSpPr>
          <a:xfrm>
            <a:off x="8494546" y="4268226"/>
            <a:ext cx="1370062" cy="1988094"/>
            <a:chOff x="917519" y="1731232"/>
            <a:chExt cx="1370062" cy="198809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3CB74B8-7F98-49C0-B428-EC1ABF5EC7AB}"/>
                </a:ext>
              </a:extLst>
            </p:cNvPr>
            <p:cNvSpPr txBox="1"/>
            <p:nvPr/>
          </p:nvSpPr>
          <p:spPr>
            <a:xfrm>
              <a:off x="1142657" y="1731232"/>
              <a:ext cx="980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LAHF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A9C7981-CF59-4884-9B8E-714AB216FAA0}"/>
                </a:ext>
              </a:extLst>
            </p:cNvPr>
            <p:cNvSpPr txBox="1"/>
            <p:nvPr/>
          </p:nvSpPr>
          <p:spPr>
            <a:xfrm>
              <a:off x="917519" y="2248803"/>
              <a:ext cx="1205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SAHF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B709FAE-EBCE-4785-AF46-96DBEC6DB2C6}"/>
                </a:ext>
              </a:extLst>
            </p:cNvPr>
            <p:cNvSpPr txBox="1"/>
            <p:nvPr/>
          </p:nvSpPr>
          <p:spPr>
            <a:xfrm>
              <a:off x="1142657" y="2740090"/>
              <a:ext cx="1144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PUSHF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ECE05C9-0118-4E95-AC34-9AEEFB21B56C}"/>
                </a:ext>
              </a:extLst>
            </p:cNvPr>
            <p:cNvSpPr txBox="1"/>
            <p:nvPr/>
          </p:nvSpPr>
          <p:spPr>
            <a:xfrm>
              <a:off x="1142657" y="3257661"/>
              <a:ext cx="1144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POPF</a:t>
              </a:r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B7B66CE9-409E-4362-9C72-00A381E051C3}"/>
              </a:ext>
            </a:extLst>
          </p:cNvPr>
          <p:cNvSpPr/>
          <p:nvPr/>
        </p:nvSpPr>
        <p:spPr>
          <a:xfrm>
            <a:off x="3213717" y="3434965"/>
            <a:ext cx="612558" cy="510075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FF0000"/>
                </a:solidFill>
              </a:rPr>
              <a:t>1.1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B6AB93A-60F9-42DA-AC8C-A90FA4942790}"/>
              </a:ext>
            </a:extLst>
          </p:cNvPr>
          <p:cNvSpPr/>
          <p:nvPr/>
        </p:nvSpPr>
        <p:spPr>
          <a:xfrm>
            <a:off x="5335875" y="3149231"/>
            <a:ext cx="612558" cy="41244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FF0000"/>
                </a:solidFill>
              </a:rPr>
              <a:t>1.2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760A4D5-00BE-40B2-A1D0-A2341E4F9794}"/>
              </a:ext>
            </a:extLst>
          </p:cNvPr>
          <p:cNvSpPr/>
          <p:nvPr/>
        </p:nvSpPr>
        <p:spPr>
          <a:xfrm>
            <a:off x="6720396" y="3198695"/>
            <a:ext cx="612558" cy="510075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FF0000"/>
                </a:solidFill>
              </a:rPr>
              <a:t>1.3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0BBC45B-41D2-4793-A40A-C7FB7DA0D84D}"/>
              </a:ext>
            </a:extLst>
          </p:cNvPr>
          <p:cNvSpPr/>
          <p:nvPr/>
        </p:nvSpPr>
        <p:spPr>
          <a:xfrm>
            <a:off x="9393613" y="3156424"/>
            <a:ext cx="612558" cy="510075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FF0000"/>
                </a:solidFill>
              </a:rPr>
              <a:t>1.4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7428832-7373-44C6-AEF4-0809853CC6B5}"/>
              </a:ext>
            </a:extLst>
          </p:cNvPr>
          <p:cNvSpPr/>
          <p:nvPr/>
        </p:nvSpPr>
        <p:spPr>
          <a:xfrm>
            <a:off x="6507332" y="27197"/>
            <a:ext cx="426128" cy="41725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8737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34298" y="1832924"/>
            <a:ext cx="509155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40887" y="1814701"/>
            <a:ext cx="509155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>
              <a:solidFill>
                <a:srgbClr val="00206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869283"/>
              </p:ext>
            </p:extLst>
          </p:nvPr>
        </p:nvGraphicFramePr>
        <p:xfrm>
          <a:off x="507304" y="2369173"/>
          <a:ext cx="1409316" cy="365760"/>
        </p:xfrm>
        <a:graphic>
          <a:graphicData uri="http://schemas.openxmlformats.org/drawingml/2006/table">
            <a:tbl>
              <a:tblPr firstRow="1" bandRow="1"/>
              <a:tblGrid>
                <a:gridCol w="704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6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327369" y="1125979"/>
            <a:ext cx="2393244" cy="549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 Execution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6815" y="3857710"/>
            <a:ext cx="2393244" cy="549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Execution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7355" y="79245"/>
            <a:ext cx="2833272" cy="38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Example:</a:t>
            </a:r>
            <a:r>
              <a:rPr lang="en-IN" sz="2000" dirty="0">
                <a:solidFill>
                  <a:srgbClr val="FF0000"/>
                </a:solidFill>
              </a:rPr>
              <a:t>   </a:t>
            </a:r>
            <a:r>
              <a:rPr lang="en-IN" sz="2000" dirty="0"/>
              <a:t>   SAHF</a:t>
            </a:r>
            <a:r>
              <a:rPr lang="en-IN" sz="2000" dirty="0">
                <a:solidFill>
                  <a:srgbClr val="FF0000"/>
                </a:solidFill>
              </a:rPr>
              <a:t>   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2656088" y="0"/>
            <a:ext cx="4907587" cy="2789210"/>
            <a:chOff x="3259668" y="52971"/>
            <a:chExt cx="4907587" cy="2789210"/>
          </a:xfrm>
        </p:grpSpPr>
        <p:sp>
          <p:nvSpPr>
            <p:cNvPr id="53" name="TextBox 52"/>
            <p:cNvSpPr txBox="1"/>
            <p:nvPr/>
          </p:nvSpPr>
          <p:spPr>
            <a:xfrm>
              <a:off x="3516338" y="52971"/>
              <a:ext cx="432879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0909 = 0000   1001   0000   1001</a:t>
              </a:r>
            </a:p>
            <a:p>
              <a:r>
                <a:rPr lang="en-IN" sz="2400" dirty="0"/>
                <a:t>FFFF = 1111    1111   1111   1111</a:t>
              </a:r>
            </a:p>
            <a:p>
              <a:r>
                <a:rPr lang="en-IN" sz="1600" dirty="0"/>
                <a:t>                   </a:t>
              </a:r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1 1 1 1       1 1 1 1      1 1 1 1      1 1 1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02277" y="1272521"/>
              <a:ext cx="446846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             0000   1001    0000   1000</a:t>
              </a:r>
            </a:p>
            <a:p>
              <a:endParaRPr lang="en-IN" sz="2400" dirty="0"/>
            </a:p>
            <a:p>
              <a:endParaRPr lang="en-IN" sz="2400" dirty="0"/>
            </a:p>
            <a:p>
              <a:r>
                <a:rPr lang="en-IN" sz="2400" dirty="0"/>
                <a:t> 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 flipV="1">
              <a:off x="3259668" y="1125979"/>
              <a:ext cx="4907587" cy="349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ontent Placeholder 2"/>
            <p:cNvSpPr txBox="1">
              <a:spLocks/>
            </p:cNvSpPr>
            <p:nvPr/>
          </p:nvSpPr>
          <p:spPr>
            <a:xfrm>
              <a:off x="3923190" y="1344205"/>
              <a:ext cx="393560" cy="33455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1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888983" y="1344516"/>
              <a:ext cx="349080" cy="333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515535" y="1887741"/>
            <a:ext cx="8747654" cy="2143932"/>
            <a:chOff x="2720613" y="1901225"/>
            <a:chExt cx="8747654" cy="2143932"/>
          </a:xfrm>
        </p:grpSpPr>
        <p:grpSp>
          <p:nvGrpSpPr>
            <p:cNvPr id="52" name="Group 51"/>
            <p:cNvGrpSpPr/>
            <p:nvPr/>
          </p:nvGrpSpPr>
          <p:grpSpPr>
            <a:xfrm>
              <a:off x="2720613" y="1901225"/>
              <a:ext cx="8747654" cy="863544"/>
              <a:chOff x="2847109" y="1430764"/>
              <a:chExt cx="8747654" cy="863544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847109" y="1430764"/>
                <a:ext cx="8747654" cy="433644"/>
                <a:chOff x="2339445" y="1689574"/>
                <a:chExt cx="8747654" cy="433644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2339445" y="1689574"/>
                  <a:ext cx="521110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U</a:t>
                  </a: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2860554" y="1689574"/>
                  <a:ext cx="521110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U</a:t>
                  </a: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381664" y="1689574"/>
                  <a:ext cx="521110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U</a:t>
                  </a: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3902774" y="1689574"/>
                  <a:ext cx="521110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U</a:t>
                  </a:r>
                  <a:endParaRPr lang="en-US" dirty="0"/>
                </a:p>
              </p:txBody>
            </p:sp>
            <p:sp>
              <p:nvSpPr>
                <p:cNvPr id="20" name="Rectangle 7"/>
                <p:cNvSpPr/>
                <p:nvPr/>
              </p:nvSpPr>
              <p:spPr>
                <a:xfrm>
                  <a:off x="4423883" y="1689574"/>
                  <a:ext cx="521110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OF</a:t>
                  </a: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4944993" y="1689574"/>
                  <a:ext cx="521110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DF</a:t>
                  </a: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5466103" y="1689574"/>
                  <a:ext cx="521110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IF</a:t>
                  </a: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5987212" y="1689574"/>
                  <a:ext cx="521110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TF</a:t>
                  </a: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6508322" y="1689574"/>
                  <a:ext cx="521110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SF</a:t>
                  </a: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7029431" y="1689574"/>
                  <a:ext cx="521110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ZF</a:t>
                  </a:r>
                  <a:endParaRPr lang="en-US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7550541" y="1689574"/>
                  <a:ext cx="595932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U</a:t>
                  </a:r>
                  <a:endParaRPr lang="en-US" dirty="0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8146473" y="1689574"/>
                  <a:ext cx="595931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AF</a:t>
                  </a:r>
                  <a:endParaRPr lang="en-US" dirty="0"/>
                </a:p>
              </p:txBody>
            </p:sp>
            <p:sp>
              <p:nvSpPr>
                <p:cNvPr id="28" name="Rectangle 7"/>
                <p:cNvSpPr/>
                <p:nvPr/>
              </p:nvSpPr>
              <p:spPr>
                <a:xfrm>
                  <a:off x="8742404" y="1689574"/>
                  <a:ext cx="595932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U</a:t>
                  </a: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9338335" y="1689574"/>
                  <a:ext cx="595932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PF</a:t>
                  </a: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9934266" y="1689574"/>
                  <a:ext cx="595931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U</a:t>
                  </a: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10530196" y="1689574"/>
                  <a:ext cx="556903" cy="432973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CF</a:t>
                  </a: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2847109" y="1860664"/>
                <a:ext cx="8747654" cy="433644"/>
                <a:chOff x="2339445" y="1689574"/>
                <a:chExt cx="8747654" cy="433644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2339445" y="1689574"/>
                  <a:ext cx="521110" cy="4336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2860554" y="1689574"/>
                  <a:ext cx="521110" cy="4336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3381664" y="1689574"/>
                  <a:ext cx="521110" cy="4336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3902774" y="1689574"/>
                  <a:ext cx="521110" cy="4336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38" name="Rectangle 7"/>
                <p:cNvSpPr/>
                <p:nvPr/>
              </p:nvSpPr>
              <p:spPr>
                <a:xfrm>
                  <a:off x="4423883" y="1689574"/>
                  <a:ext cx="521110" cy="4336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944993" y="1689574"/>
                  <a:ext cx="521110" cy="4336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5466103" y="1689574"/>
                  <a:ext cx="521110" cy="4336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5987212" y="1689574"/>
                  <a:ext cx="521110" cy="4336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6508322" y="1689574"/>
                  <a:ext cx="521110" cy="4336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7029431" y="1689574"/>
                  <a:ext cx="521110" cy="4336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  <a:endParaRPr lang="en-US" dirty="0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7550541" y="1689574"/>
                  <a:ext cx="595932" cy="4336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  <a:endParaRPr lang="en-US" dirty="0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8146473" y="1689574"/>
                  <a:ext cx="595931" cy="4336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  <a:endParaRPr lang="en-US" dirty="0"/>
                </a:p>
              </p:txBody>
            </p:sp>
            <p:sp>
              <p:nvSpPr>
                <p:cNvPr id="46" name="Rectangle 7"/>
                <p:cNvSpPr/>
                <p:nvPr/>
              </p:nvSpPr>
              <p:spPr>
                <a:xfrm>
                  <a:off x="8742404" y="1689574"/>
                  <a:ext cx="595932" cy="4336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9338335" y="1689574"/>
                  <a:ext cx="595932" cy="4336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9934266" y="1689574"/>
                  <a:ext cx="595931" cy="4336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10530196" y="1689574"/>
                  <a:ext cx="556903" cy="43297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</p:grpSp>
        <p:sp>
          <p:nvSpPr>
            <p:cNvPr id="62" name="Right Brace 61"/>
            <p:cNvSpPr/>
            <p:nvPr/>
          </p:nvSpPr>
          <p:spPr>
            <a:xfrm rot="5400000">
              <a:off x="4521278" y="1198603"/>
              <a:ext cx="567545" cy="3990792"/>
            </a:xfrm>
            <a:prstGeom prst="rightBrace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Right Brace 63"/>
            <p:cNvSpPr/>
            <p:nvPr/>
          </p:nvSpPr>
          <p:spPr>
            <a:xfrm rot="5400000">
              <a:off x="8910648" y="1198602"/>
              <a:ext cx="567545" cy="3990792"/>
            </a:xfrm>
            <a:prstGeom prst="rightBrace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488874" y="3697231"/>
              <a:ext cx="579150" cy="347926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rgbClr val="FF0000"/>
                  </a:solidFill>
                </a:rPr>
                <a:t>0C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872393" y="3697231"/>
              <a:ext cx="570204" cy="347926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rgbClr val="FF0000"/>
                  </a:solidFill>
                </a:rPr>
                <a:t>11</a:t>
              </a:r>
            </a:p>
          </p:txBody>
        </p:sp>
      </p:grpSp>
      <p:sp>
        <p:nvSpPr>
          <p:cNvPr id="68" name="Content Placeholder 2"/>
          <p:cNvSpPr txBox="1">
            <a:spLocks/>
          </p:cNvSpPr>
          <p:nvPr/>
        </p:nvSpPr>
        <p:spPr>
          <a:xfrm>
            <a:off x="534298" y="4486557"/>
            <a:ext cx="509155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>
              <a:solidFill>
                <a:srgbClr val="002060"/>
              </a:solidFill>
            </a:endParaRPr>
          </a:p>
        </p:txBody>
      </p:sp>
      <p:sp>
        <p:nvSpPr>
          <p:cNvPr id="69" name="Content Placeholder 2"/>
          <p:cNvSpPr txBox="1">
            <a:spLocks/>
          </p:cNvSpPr>
          <p:nvPr/>
        </p:nvSpPr>
        <p:spPr>
          <a:xfrm>
            <a:off x="1340887" y="4468334"/>
            <a:ext cx="509155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>
              <a:solidFill>
                <a:srgbClr val="002060"/>
              </a:solidFill>
            </a:endParaRPr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238105"/>
              </p:ext>
            </p:extLst>
          </p:nvPr>
        </p:nvGraphicFramePr>
        <p:xfrm>
          <a:off x="507304" y="5022806"/>
          <a:ext cx="1409316" cy="365760"/>
        </p:xfrm>
        <a:graphic>
          <a:graphicData uri="http://schemas.openxmlformats.org/drawingml/2006/table">
            <a:tbl>
              <a:tblPr firstRow="1" bandRow="1"/>
              <a:tblGrid>
                <a:gridCol w="704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65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" name="Group 70"/>
          <p:cNvGrpSpPr/>
          <p:nvPr/>
        </p:nvGrpSpPr>
        <p:grpSpPr>
          <a:xfrm>
            <a:off x="2515535" y="4541374"/>
            <a:ext cx="8747654" cy="2143932"/>
            <a:chOff x="2720613" y="1901225"/>
            <a:chExt cx="8747654" cy="2143932"/>
          </a:xfrm>
        </p:grpSpPr>
        <p:grpSp>
          <p:nvGrpSpPr>
            <p:cNvPr id="72" name="Group 71"/>
            <p:cNvGrpSpPr/>
            <p:nvPr/>
          </p:nvGrpSpPr>
          <p:grpSpPr>
            <a:xfrm>
              <a:off x="2720613" y="1901225"/>
              <a:ext cx="8747654" cy="863544"/>
              <a:chOff x="2847109" y="1430764"/>
              <a:chExt cx="8747654" cy="863544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2847109" y="1430764"/>
                <a:ext cx="8747654" cy="433644"/>
                <a:chOff x="2339445" y="1689574"/>
                <a:chExt cx="8747654" cy="433644"/>
              </a:xfrm>
            </p:grpSpPr>
            <p:sp>
              <p:nvSpPr>
                <p:cNvPr id="95" name="Rectangle 94"/>
                <p:cNvSpPr/>
                <p:nvPr/>
              </p:nvSpPr>
              <p:spPr>
                <a:xfrm>
                  <a:off x="2339445" y="1689574"/>
                  <a:ext cx="521110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U</a:t>
                  </a: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2860554" y="1689574"/>
                  <a:ext cx="521110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U</a:t>
                  </a:r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3381664" y="1689574"/>
                  <a:ext cx="521110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U</a:t>
                  </a:r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3902774" y="1689574"/>
                  <a:ext cx="521110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U</a:t>
                  </a:r>
                  <a:endParaRPr lang="en-US" dirty="0"/>
                </a:p>
              </p:txBody>
            </p:sp>
            <p:sp>
              <p:nvSpPr>
                <p:cNvPr id="99" name="Rectangle 7"/>
                <p:cNvSpPr/>
                <p:nvPr/>
              </p:nvSpPr>
              <p:spPr>
                <a:xfrm>
                  <a:off x="4423883" y="1689574"/>
                  <a:ext cx="521110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OF</a:t>
                  </a:r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4944993" y="1689574"/>
                  <a:ext cx="521110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DF</a:t>
                  </a:r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5466103" y="1689574"/>
                  <a:ext cx="521110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IF</a:t>
                  </a:r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5987212" y="1689574"/>
                  <a:ext cx="521110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TF</a:t>
                  </a:r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6508322" y="1689574"/>
                  <a:ext cx="521110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SF</a:t>
                  </a:r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7029431" y="1689574"/>
                  <a:ext cx="521110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ZF</a:t>
                  </a:r>
                  <a:endParaRPr lang="en-US" dirty="0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7550541" y="1689574"/>
                  <a:ext cx="595932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U</a:t>
                  </a:r>
                  <a:endParaRPr lang="en-US" dirty="0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8146473" y="1689574"/>
                  <a:ext cx="595931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AF</a:t>
                  </a:r>
                  <a:endParaRPr lang="en-US" dirty="0"/>
                </a:p>
              </p:txBody>
            </p:sp>
            <p:sp>
              <p:nvSpPr>
                <p:cNvPr id="107" name="Rectangle 7"/>
                <p:cNvSpPr/>
                <p:nvPr/>
              </p:nvSpPr>
              <p:spPr>
                <a:xfrm>
                  <a:off x="8742404" y="1689574"/>
                  <a:ext cx="595932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U</a:t>
                  </a: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9338335" y="1689574"/>
                  <a:ext cx="595932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PF</a:t>
                  </a: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9934266" y="1689574"/>
                  <a:ext cx="595931" cy="4336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U</a:t>
                  </a:r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10530196" y="1689574"/>
                  <a:ext cx="556903" cy="432973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CF</a:t>
                  </a:r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2847109" y="1860664"/>
                <a:ext cx="8747654" cy="433644"/>
                <a:chOff x="2339445" y="1689574"/>
                <a:chExt cx="8747654" cy="433644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2339445" y="1689574"/>
                  <a:ext cx="521110" cy="4336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860554" y="1689574"/>
                  <a:ext cx="521110" cy="4336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3381664" y="1689574"/>
                  <a:ext cx="521110" cy="4336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3902774" y="1689574"/>
                  <a:ext cx="521110" cy="4336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83" name="Rectangle 7"/>
                <p:cNvSpPr/>
                <p:nvPr/>
              </p:nvSpPr>
              <p:spPr>
                <a:xfrm>
                  <a:off x="4423883" y="1689574"/>
                  <a:ext cx="521110" cy="4336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4944993" y="1689574"/>
                  <a:ext cx="521110" cy="4336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5466103" y="1689574"/>
                  <a:ext cx="521110" cy="4336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5987212" y="1689574"/>
                  <a:ext cx="521110" cy="4336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6508322" y="1689574"/>
                  <a:ext cx="521110" cy="4336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7029431" y="1689574"/>
                  <a:ext cx="521110" cy="4336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  <a:endParaRPr lang="en-US" dirty="0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7550541" y="1689574"/>
                  <a:ext cx="595932" cy="4336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  <a:endParaRPr lang="en-US" dirty="0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8146473" y="1689574"/>
                  <a:ext cx="595931" cy="4336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  <a:endParaRPr lang="en-US" dirty="0"/>
                </a:p>
              </p:txBody>
            </p:sp>
            <p:sp>
              <p:nvSpPr>
                <p:cNvPr id="91" name="Rectangle 7"/>
                <p:cNvSpPr/>
                <p:nvPr/>
              </p:nvSpPr>
              <p:spPr>
                <a:xfrm>
                  <a:off x="8742404" y="1689574"/>
                  <a:ext cx="595932" cy="4336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9338335" y="1689574"/>
                  <a:ext cx="595932" cy="4336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9934266" y="1689574"/>
                  <a:ext cx="595931" cy="4336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10530196" y="1689574"/>
                  <a:ext cx="556903" cy="43297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</p:grpSp>
        <p:sp>
          <p:nvSpPr>
            <p:cNvPr id="73" name="Right Brace 72"/>
            <p:cNvSpPr/>
            <p:nvPr/>
          </p:nvSpPr>
          <p:spPr>
            <a:xfrm rot="5400000">
              <a:off x="4521278" y="1198603"/>
              <a:ext cx="567545" cy="3990792"/>
            </a:xfrm>
            <a:prstGeom prst="rightBrace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Right Brace 73"/>
            <p:cNvSpPr/>
            <p:nvPr/>
          </p:nvSpPr>
          <p:spPr>
            <a:xfrm rot="5400000">
              <a:off x="8910648" y="1198602"/>
              <a:ext cx="567545" cy="3990792"/>
            </a:xfrm>
            <a:prstGeom prst="rightBrace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488874" y="3697231"/>
              <a:ext cx="579150" cy="347926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rgbClr val="FF0000"/>
                  </a:solidFill>
                </a:rPr>
                <a:t>0C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8872393" y="3697231"/>
              <a:ext cx="570204" cy="347926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rgbClr val="FF0000"/>
                  </a:solidFill>
                </a:rPr>
                <a:t>07</a:t>
              </a:r>
            </a:p>
          </p:txBody>
        </p:sp>
      </p:grpSp>
      <p:cxnSp>
        <p:nvCxnSpPr>
          <p:cNvPr id="111" name="Straight Arrow Connector 110"/>
          <p:cNvCxnSpPr/>
          <p:nvPr/>
        </p:nvCxnSpPr>
        <p:spPr>
          <a:xfrm>
            <a:off x="921004" y="5457684"/>
            <a:ext cx="7609932" cy="1053659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718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4" y="-164812"/>
            <a:ext cx="10515600" cy="1325563"/>
          </a:xfrm>
        </p:spPr>
        <p:txBody>
          <a:bodyPr/>
          <a:lstStyle/>
          <a:p>
            <a:r>
              <a:rPr lang="en-IN" u="sng" dirty="0"/>
              <a:t>PUSHF push flags onto stack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307" y="1252493"/>
            <a:ext cx="11461173" cy="1213497"/>
          </a:xfrm>
        </p:spPr>
        <p:txBody>
          <a:bodyPr>
            <a:normAutofit fontScale="92500" lnSpcReduction="20000"/>
          </a:bodyPr>
          <a:lstStyle/>
          <a:p>
            <a:r>
              <a:rPr lang="en-IN" sz="2000" dirty="0"/>
              <a:t>This instruction is used to transfer flag register onto stack.</a:t>
            </a:r>
          </a:p>
          <a:p>
            <a:r>
              <a:rPr lang="en-IN" sz="2000" dirty="0"/>
              <a:t>The stack pointer is decremented by 1 and contents of higher order byte of flag register copied on that location</a:t>
            </a:r>
          </a:p>
          <a:p>
            <a:r>
              <a:rPr lang="en-IN" sz="2000" dirty="0"/>
              <a:t>The stack pointer is again decremented by 1 and contents of lower byte of flag order register copied on that location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1259" y="2949202"/>
            <a:ext cx="2993803" cy="773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Mnemonic:</a:t>
            </a:r>
            <a:r>
              <a:rPr lang="en-IN" sz="2000" dirty="0">
                <a:solidFill>
                  <a:srgbClr val="FF0000"/>
                </a:solidFill>
              </a:rPr>
              <a:t>    </a:t>
            </a:r>
            <a:r>
              <a:rPr lang="en-IN" sz="2000" dirty="0"/>
              <a:t>PUSHF</a:t>
            </a:r>
          </a:p>
          <a:p>
            <a:pPr marL="0" indent="0">
              <a:buNone/>
            </a:pPr>
            <a:r>
              <a:rPr lang="en-IN" sz="20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816184" y="2909347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Operation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321259" y="3950998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Flags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21259" y="4509073"/>
            <a:ext cx="4128657" cy="529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No Flags affected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71446" y="5440821"/>
            <a:ext cx="5733278" cy="701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Addressing mode  </a:t>
            </a:r>
            <a:r>
              <a:rPr lang="en-IN" sz="2000" u="sng" dirty="0"/>
              <a:t>: </a:t>
            </a:r>
            <a:r>
              <a:rPr lang="en-IN" sz="2000" dirty="0"/>
              <a:t>Register addressing mode</a:t>
            </a:r>
            <a:endParaRPr lang="en-IN" sz="2000" u="sng" dirty="0"/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grpSp>
        <p:nvGrpSpPr>
          <p:cNvPr id="12" name="Group 11"/>
          <p:cNvGrpSpPr/>
          <p:nvPr/>
        </p:nvGrpSpPr>
        <p:grpSpPr>
          <a:xfrm>
            <a:off x="6125894" y="3640074"/>
            <a:ext cx="3853483" cy="1088771"/>
            <a:chOff x="1859967" y="3612355"/>
            <a:chExt cx="2774895" cy="1088771"/>
          </a:xfrm>
        </p:grpSpPr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1859967" y="3612355"/>
              <a:ext cx="1693719" cy="3879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SP = SP - 2 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1859967" y="4132550"/>
              <a:ext cx="2774895" cy="56857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SS : [SP] (top of the stack)=Operand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6004724" y="3492327"/>
            <a:ext cx="4302032" cy="12365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527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12889" y="155064"/>
            <a:ext cx="3605647" cy="38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400" u="sng" dirty="0">
                <a:solidFill>
                  <a:srgbClr val="FF0000"/>
                </a:solidFill>
              </a:rPr>
              <a:t>Example:</a:t>
            </a:r>
            <a:r>
              <a:rPr lang="en-IN" sz="1400" dirty="0">
                <a:solidFill>
                  <a:srgbClr val="FF0000"/>
                </a:solidFill>
              </a:rPr>
              <a:t>    </a:t>
            </a:r>
            <a:r>
              <a:rPr lang="en-IN" sz="1800" dirty="0"/>
              <a:t>PUSHF</a:t>
            </a:r>
          </a:p>
          <a:p>
            <a:pPr marL="0" indent="0">
              <a:buNone/>
            </a:pPr>
            <a:r>
              <a:rPr lang="en-IN" sz="16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6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410785" y="1072240"/>
          <a:ext cx="815110" cy="2966720"/>
        </p:xfrm>
        <a:graphic>
          <a:graphicData uri="http://schemas.openxmlformats.org/drawingml/2006/table">
            <a:tbl>
              <a:tblPr firstRow="1" bandRow="1"/>
              <a:tblGrid>
                <a:gridCol w="815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2586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741020"/>
              </p:ext>
            </p:extLst>
          </p:nvPr>
        </p:nvGraphicFramePr>
        <p:xfrm>
          <a:off x="4238594" y="1072240"/>
          <a:ext cx="815110" cy="2966720"/>
        </p:xfrm>
        <a:graphic>
          <a:graphicData uri="http://schemas.openxmlformats.org/drawingml/2006/table">
            <a:tbl>
              <a:tblPr firstRow="1" bandRow="1"/>
              <a:tblGrid>
                <a:gridCol w="815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3099305" y="627823"/>
            <a:ext cx="509155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17" name="Rectangle 16"/>
          <p:cNvSpPr/>
          <p:nvPr/>
        </p:nvSpPr>
        <p:spPr>
          <a:xfrm>
            <a:off x="9196998" y="1665006"/>
            <a:ext cx="1139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rgbClr val="FF0000"/>
                </a:solidFill>
              </a:rPr>
              <a:t>SP - 2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14489" y="4291168"/>
            <a:ext cx="54412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stack pointer is decremented by 1 and contents of higher order register copied on that location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519512" y="2226107"/>
            <a:ext cx="1139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rgbClr val="FF0000"/>
                </a:solidFill>
              </a:rPr>
              <a:t>SP - 1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579364" y="2528290"/>
            <a:ext cx="1139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rgbClr val="FF0000"/>
                </a:solidFill>
              </a:rPr>
              <a:t>SP 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10088271" y="878897"/>
          <a:ext cx="815110" cy="2966720"/>
        </p:xfrm>
        <a:graphic>
          <a:graphicData uri="http://schemas.openxmlformats.org/drawingml/2006/table">
            <a:tbl>
              <a:tblPr firstRow="1" bandRow="1"/>
              <a:tblGrid>
                <a:gridCol w="815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2586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924576"/>
              </p:ext>
            </p:extLst>
          </p:nvPr>
        </p:nvGraphicFramePr>
        <p:xfrm>
          <a:off x="10916080" y="878897"/>
          <a:ext cx="815110" cy="2966720"/>
        </p:xfrm>
        <a:graphic>
          <a:graphicData uri="http://schemas.openxmlformats.org/drawingml/2006/table">
            <a:tbl>
              <a:tblPr firstRow="1" bandRow="1"/>
              <a:tblGrid>
                <a:gridCol w="815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9196998" y="2032764"/>
            <a:ext cx="1139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rgbClr val="FF0000"/>
                </a:solidFill>
              </a:rPr>
              <a:t>SP - 1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196998" y="2395384"/>
            <a:ext cx="1139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rgbClr val="FF0000"/>
                </a:solidFill>
              </a:rPr>
              <a:t>SP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10489" y="415266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The stack pointer is again decremented by 1 and contents of lower order register copied on that location</a:t>
            </a:r>
          </a:p>
          <a:p>
            <a:endParaRPr lang="en-IN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9886867" y="433860"/>
            <a:ext cx="509155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862445" y="821786"/>
            <a:ext cx="17169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Flag Register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>
              <a:solidFill>
                <a:srgbClr val="00206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747695" y="5007428"/>
            <a:ext cx="1139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rgbClr val="FF0000"/>
                </a:solidFill>
              </a:rPr>
              <a:t>SP – 2 =SP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471657" y="4937499"/>
            <a:ext cx="1691247" cy="4451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407764"/>
              </p:ext>
            </p:extLst>
          </p:nvPr>
        </p:nvGraphicFramePr>
        <p:xfrm>
          <a:off x="862443" y="1482126"/>
          <a:ext cx="1716920" cy="365760"/>
        </p:xfrm>
        <a:graphic>
          <a:graphicData uri="http://schemas.openxmlformats.org/drawingml/2006/table">
            <a:tbl>
              <a:tblPr firstRow="1" bandRow="1"/>
              <a:tblGrid>
                <a:gridCol w="858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6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038589"/>
              </p:ext>
            </p:extLst>
          </p:nvPr>
        </p:nvGraphicFramePr>
        <p:xfrm>
          <a:off x="862445" y="2003560"/>
          <a:ext cx="1716920" cy="365760"/>
        </p:xfrm>
        <a:graphic>
          <a:graphicData uri="http://schemas.openxmlformats.org/drawingml/2006/table">
            <a:tbl>
              <a:tblPr firstRow="1" bandRow="1"/>
              <a:tblGrid>
                <a:gridCol w="858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6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MSB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LSB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Content Placeholder 2"/>
          <p:cNvSpPr txBox="1">
            <a:spLocks/>
          </p:cNvSpPr>
          <p:nvPr/>
        </p:nvSpPr>
        <p:spPr>
          <a:xfrm>
            <a:off x="7140851" y="823784"/>
            <a:ext cx="17169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Flag Register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>
              <a:solidFill>
                <a:srgbClr val="002060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192567"/>
              </p:ext>
            </p:extLst>
          </p:nvPr>
        </p:nvGraphicFramePr>
        <p:xfrm>
          <a:off x="7140849" y="1484124"/>
          <a:ext cx="1716920" cy="365760"/>
        </p:xfrm>
        <a:graphic>
          <a:graphicData uri="http://schemas.openxmlformats.org/drawingml/2006/table">
            <a:tbl>
              <a:tblPr firstRow="1" bandRow="1"/>
              <a:tblGrid>
                <a:gridCol w="858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6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334128"/>
              </p:ext>
            </p:extLst>
          </p:nvPr>
        </p:nvGraphicFramePr>
        <p:xfrm>
          <a:off x="7140851" y="2005558"/>
          <a:ext cx="1716920" cy="365760"/>
        </p:xfrm>
        <a:graphic>
          <a:graphicData uri="http://schemas.openxmlformats.org/drawingml/2006/table">
            <a:tbl>
              <a:tblPr firstRow="1" bandRow="1"/>
              <a:tblGrid>
                <a:gridCol w="858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6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MSB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LSB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3" name="Straight Arrow Connector 42"/>
          <p:cNvCxnSpPr/>
          <p:nvPr/>
        </p:nvCxnSpPr>
        <p:spPr>
          <a:xfrm>
            <a:off x="1502895" y="1710671"/>
            <a:ext cx="2934023" cy="660647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544467" y="1570197"/>
            <a:ext cx="2553024" cy="264086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049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4" y="-164812"/>
            <a:ext cx="10515600" cy="1325563"/>
          </a:xfrm>
        </p:spPr>
        <p:txBody>
          <a:bodyPr/>
          <a:lstStyle/>
          <a:p>
            <a:r>
              <a:rPr lang="en-IN" u="sng" dirty="0"/>
              <a:t>POPF Instruction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05243" y="1024586"/>
            <a:ext cx="11461173" cy="1930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This instruction is used to transfer the contents of the  stack into register the following sequences: </a:t>
            </a:r>
          </a:p>
          <a:p>
            <a:pPr marL="457200" indent="-457200">
              <a:buAutoNum type="arabicPeriod"/>
            </a:pPr>
            <a:r>
              <a:rPr lang="en-IN" sz="2000" dirty="0"/>
              <a:t>The stack pointer is incremented by 1 and contents of  the memory location are copied into higher order byte of flag register 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IN" sz="2000" dirty="0"/>
              <a:t> The stack pointer is again incremented by 1 and contents of  the memory location are copied into lower order byte of flag register 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1259" y="2955563"/>
            <a:ext cx="3155719" cy="831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Mnemonic:</a:t>
            </a:r>
            <a:r>
              <a:rPr lang="en-IN" sz="2000" dirty="0">
                <a:solidFill>
                  <a:srgbClr val="FF0000"/>
                </a:solidFill>
              </a:rPr>
              <a:t>    </a:t>
            </a:r>
            <a:r>
              <a:rPr lang="en-IN" sz="2000" dirty="0"/>
              <a:t>POPF  </a:t>
            </a:r>
          </a:p>
          <a:p>
            <a:pPr marL="0" indent="0">
              <a:buNone/>
            </a:pPr>
            <a:r>
              <a:rPr lang="en-IN" sz="20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816184" y="2909347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Operation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grpSp>
        <p:nvGrpSpPr>
          <p:cNvPr id="16" name="Group 15"/>
          <p:cNvGrpSpPr/>
          <p:nvPr/>
        </p:nvGrpSpPr>
        <p:grpSpPr>
          <a:xfrm>
            <a:off x="6125894" y="3661604"/>
            <a:ext cx="3853483" cy="1088771"/>
            <a:chOff x="1859967" y="3612355"/>
            <a:chExt cx="2774895" cy="1088771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1859967" y="3612355"/>
              <a:ext cx="1693719" cy="3879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SP = SP + 2 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1859967" y="4132550"/>
              <a:ext cx="2774895" cy="56857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SS : [SP] (top of the stack)=Operand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6004724" y="3513857"/>
            <a:ext cx="4302032" cy="12365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321259" y="3950998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Flags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21259" y="4509073"/>
            <a:ext cx="4128657" cy="529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No Flags affected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71446" y="5440821"/>
            <a:ext cx="5733278" cy="701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Addressing mode  </a:t>
            </a:r>
            <a:r>
              <a:rPr lang="en-IN" sz="2000" u="sng" dirty="0"/>
              <a:t>: </a:t>
            </a:r>
            <a:r>
              <a:rPr lang="en-IN" sz="2000" dirty="0"/>
              <a:t>register addressing mode</a:t>
            </a:r>
            <a:endParaRPr lang="en-IN" sz="2000" u="sng" dirty="0"/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</p:spTree>
    <p:extLst>
      <p:ext uri="{BB962C8B-B14F-4D97-AF65-F5344CB8AC3E}">
        <p14:creationId xmlns:p14="http://schemas.microsoft.com/office/powerpoint/2010/main" val="4214831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12889" y="155064"/>
            <a:ext cx="3605647" cy="38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400" u="sng" dirty="0">
                <a:solidFill>
                  <a:srgbClr val="FF0000"/>
                </a:solidFill>
              </a:rPr>
              <a:t>Example:</a:t>
            </a:r>
            <a:r>
              <a:rPr lang="en-IN" sz="1400" dirty="0">
                <a:solidFill>
                  <a:srgbClr val="FF0000"/>
                </a:solidFill>
              </a:rPr>
              <a:t>    </a:t>
            </a:r>
            <a:r>
              <a:rPr lang="en-IN" sz="1800" dirty="0"/>
              <a:t>POP AX</a:t>
            </a:r>
          </a:p>
          <a:p>
            <a:pPr marL="0" indent="0">
              <a:buNone/>
            </a:pPr>
            <a:r>
              <a:rPr lang="en-IN" sz="16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600" dirty="0"/>
          </a:p>
        </p:txBody>
      </p:sp>
      <p:sp>
        <p:nvSpPr>
          <p:cNvPr id="17" name="Rectangle 16"/>
          <p:cNvSpPr/>
          <p:nvPr/>
        </p:nvSpPr>
        <p:spPr>
          <a:xfrm>
            <a:off x="2886509" y="1868206"/>
            <a:ext cx="1139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rgbClr val="FF0000"/>
                </a:solidFill>
              </a:rPr>
              <a:t>SP 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777782" y="1082097"/>
          <a:ext cx="815110" cy="2966720"/>
        </p:xfrm>
        <a:graphic>
          <a:graphicData uri="http://schemas.openxmlformats.org/drawingml/2006/table">
            <a:tbl>
              <a:tblPr firstRow="1" bandRow="1"/>
              <a:tblGrid>
                <a:gridCol w="815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2586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4605591" y="1082097"/>
          <a:ext cx="815110" cy="2966720"/>
        </p:xfrm>
        <a:graphic>
          <a:graphicData uri="http://schemas.openxmlformats.org/drawingml/2006/table">
            <a:tbl>
              <a:tblPr firstRow="1" bandRow="1"/>
              <a:tblGrid>
                <a:gridCol w="815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2886509" y="2235964"/>
            <a:ext cx="1139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rgbClr val="FF0000"/>
                </a:solidFill>
              </a:rPr>
              <a:t>SP + 1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0" y="435586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The stack pointer is again decremented by 1 and contents of lower order register copied on that location</a:t>
            </a:r>
          </a:p>
          <a:p>
            <a:endParaRPr lang="en-IN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3576378" y="637060"/>
            <a:ext cx="509155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9743851" y="813774"/>
          <a:ext cx="815110" cy="2966720"/>
        </p:xfrm>
        <a:graphic>
          <a:graphicData uri="http://schemas.openxmlformats.org/drawingml/2006/table">
            <a:tbl>
              <a:tblPr firstRow="1" bandRow="1"/>
              <a:tblGrid>
                <a:gridCol w="815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2586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10571660" y="813774"/>
          <a:ext cx="815110" cy="2966720"/>
        </p:xfrm>
        <a:graphic>
          <a:graphicData uri="http://schemas.openxmlformats.org/drawingml/2006/table">
            <a:tbl>
              <a:tblPr firstRow="1" bandRow="1"/>
              <a:tblGrid>
                <a:gridCol w="815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0" name="Content Placeholder 2"/>
          <p:cNvSpPr txBox="1">
            <a:spLocks/>
          </p:cNvSpPr>
          <p:nvPr/>
        </p:nvSpPr>
        <p:spPr>
          <a:xfrm>
            <a:off x="9432371" y="369357"/>
            <a:ext cx="509155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41" name="Rectangle 40"/>
          <p:cNvSpPr/>
          <p:nvPr/>
        </p:nvSpPr>
        <p:spPr>
          <a:xfrm>
            <a:off x="6547555" y="4032702"/>
            <a:ext cx="54412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stack pointer is decremented by 1 and contents of higher order register copied on that location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852578" y="1967641"/>
            <a:ext cx="1139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rgbClr val="FF0000"/>
                </a:solidFill>
              </a:rPr>
              <a:t>SP + 1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862785" y="1620558"/>
            <a:ext cx="1139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rgbClr val="FF0000"/>
                </a:solidFill>
              </a:rPr>
              <a:t>SP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852578" y="2306195"/>
            <a:ext cx="1139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rgbClr val="FF0000"/>
                </a:solidFill>
              </a:rPr>
              <a:t>SP + 2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615509" y="4940644"/>
            <a:ext cx="1139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rgbClr val="FF0000"/>
                </a:solidFill>
              </a:rPr>
              <a:t>SP + 2 = SP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22553" y="4834093"/>
            <a:ext cx="1691247" cy="4451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862445" y="821786"/>
            <a:ext cx="17169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Flag Register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>
              <a:solidFill>
                <a:srgbClr val="002060"/>
              </a:solidFill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23942"/>
              </p:ext>
            </p:extLst>
          </p:nvPr>
        </p:nvGraphicFramePr>
        <p:xfrm>
          <a:off x="862443" y="1482126"/>
          <a:ext cx="1716920" cy="365760"/>
        </p:xfrm>
        <a:graphic>
          <a:graphicData uri="http://schemas.openxmlformats.org/drawingml/2006/table">
            <a:tbl>
              <a:tblPr firstRow="1" bandRow="1"/>
              <a:tblGrid>
                <a:gridCol w="858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6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05353"/>
              </p:ext>
            </p:extLst>
          </p:nvPr>
        </p:nvGraphicFramePr>
        <p:xfrm>
          <a:off x="862445" y="2003560"/>
          <a:ext cx="1716920" cy="365760"/>
        </p:xfrm>
        <a:graphic>
          <a:graphicData uri="http://schemas.openxmlformats.org/drawingml/2006/table">
            <a:tbl>
              <a:tblPr firstRow="1" bandRow="1"/>
              <a:tblGrid>
                <a:gridCol w="858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6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MSB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LSB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Content Placeholder 2"/>
          <p:cNvSpPr txBox="1">
            <a:spLocks/>
          </p:cNvSpPr>
          <p:nvPr/>
        </p:nvSpPr>
        <p:spPr>
          <a:xfrm>
            <a:off x="6898589" y="659226"/>
            <a:ext cx="17169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Flag Register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>
              <a:solidFill>
                <a:srgbClr val="002060"/>
              </a:solidFill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433749"/>
              </p:ext>
            </p:extLst>
          </p:nvPr>
        </p:nvGraphicFramePr>
        <p:xfrm>
          <a:off x="6898587" y="1319566"/>
          <a:ext cx="1716920" cy="365760"/>
        </p:xfrm>
        <a:graphic>
          <a:graphicData uri="http://schemas.openxmlformats.org/drawingml/2006/table">
            <a:tbl>
              <a:tblPr firstRow="1" bandRow="1"/>
              <a:tblGrid>
                <a:gridCol w="858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6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873041"/>
              </p:ext>
            </p:extLst>
          </p:nvPr>
        </p:nvGraphicFramePr>
        <p:xfrm>
          <a:off x="6898589" y="1841000"/>
          <a:ext cx="1716920" cy="365760"/>
        </p:xfrm>
        <a:graphic>
          <a:graphicData uri="http://schemas.openxmlformats.org/drawingml/2006/table">
            <a:tbl>
              <a:tblPr firstRow="1" bandRow="1"/>
              <a:tblGrid>
                <a:gridCol w="858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6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MSB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LSB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2" name="Straight Arrow Connector 51"/>
          <p:cNvCxnSpPr/>
          <p:nvPr/>
        </p:nvCxnSpPr>
        <p:spPr>
          <a:xfrm flipH="1" flipV="1">
            <a:off x="1417393" y="1707569"/>
            <a:ext cx="3362425" cy="329914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8102201" y="1627814"/>
            <a:ext cx="2660340" cy="630589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552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C46E7F3-23FB-4F7F-96A2-072A71AD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0" y="82236"/>
            <a:ext cx="6720396" cy="642130"/>
          </a:xfrm>
        </p:spPr>
        <p:txBody>
          <a:bodyPr>
            <a:normAutofit/>
          </a:bodyPr>
          <a:lstStyle/>
          <a:p>
            <a:r>
              <a:rPr lang="en-IN" sz="3600" u="sng" dirty="0"/>
              <a:t>2. Arithmetic group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9A5E36-592C-4BFA-B2F9-35ECEFFE82E1}"/>
              </a:ext>
            </a:extLst>
          </p:cNvPr>
          <p:cNvSpPr txBox="1">
            <a:spLocks/>
          </p:cNvSpPr>
          <p:nvPr/>
        </p:nvSpPr>
        <p:spPr>
          <a:xfrm>
            <a:off x="5123728" y="1018418"/>
            <a:ext cx="3230160" cy="387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 Group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07EEDD-BFA2-4FA3-A920-C3E36440D48C}"/>
              </a:ext>
            </a:extLst>
          </p:cNvPr>
          <p:cNvSpPr txBox="1">
            <a:spLocks/>
          </p:cNvSpPr>
          <p:nvPr/>
        </p:nvSpPr>
        <p:spPr>
          <a:xfrm>
            <a:off x="2288928" y="3088395"/>
            <a:ext cx="1453146" cy="387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F3F921D-3F67-4BBB-A952-A94A1B91D576}"/>
              </a:ext>
            </a:extLst>
          </p:cNvPr>
          <p:cNvSpPr txBox="1">
            <a:spLocks/>
          </p:cNvSpPr>
          <p:nvPr/>
        </p:nvSpPr>
        <p:spPr>
          <a:xfrm>
            <a:off x="4279037" y="3088395"/>
            <a:ext cx="1854399" cy="387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Subtraction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694DDF4-4831-4D4A-8DE6-E88C2E9CCBF7}"/>
              </a:ext>
            </a:extLst>
          </p:cNvPr>
          <p:cNvSpPr txBox="1">
            <a:spLocks/>
          </p:cNvSpPr>
          <p:nvPr/>
        </p:nvSpPr>
        <p:spPr>
          <a:xfrm>
            <a:off x="6608113" y="3093547"/>
            <a:ext cx="2216403" cy="387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Multiplication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DCA1C70-BD72-4EB3-8C8E-79933B3FFFBF}"/>
              </a:ext>
            </a:extLst>
          </p:cNvPr>
          <p:cNvSpPr txBox="1">
            <a:spLocks/>
          </p:cNvSpPr>
          <p:nvPr/>
        </p:nvSpPr>
        <p:spPr>
          <a:xfrm>
            <a:off x="9299193" y="3088395"/>
            <a:ext cx="1453146" cy="387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Division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u="sng" dirty="0">
              <a:solidFill>
                <a:srgbClr val="002060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1762D4E-A118-4D7D-98BE-F010A38656F4}"/>
              </a:ext>
            </a:extLst>
          </p:cNvPr>
          <p:cNvGrpSpPr/>
          <p:nvPr/>
        </p:nvGrpSpPr>
        <p:grpSpPr>
          <a:xfrm>
            <a:off x="2813785" y="1473693"/>
            <a:ext cx="7324515" cy="1614702"/>
            <a:chOff x="2369901" y="1491448"/>
            <a:chExt cx="7324515" cy="161470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5FEA4E4-F4FC-4575-82CC-8164AA3FA87F}"/>
                </a:ext>
              </a:extLst>
            </p:cNvPr>
            <p:cNvCxnSpPr>
              <a:cxnSpLocks/>
            </p:cNvCxnSpPr>
            <p:nvPr/>
          </p:nvCxnSpPr>
          <p:spPr>
            <a:xfrm>
              <a:off x="5963877" y="1491448"/>
              <a:ext cx="0" cy="108405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5004D6F-AB87-4A26-817C-D3B509FDE51D}"/>
                </a:ext>
              </a:extLst>
            </p:cNvPr>
            <p:cNvCxnSpPr/>
            <p:nvPr/>
          </p:nvCxnSpPr>
          <p:spPr>
            <a:xfrm>
              <a:off x="2379216" y="2592276"/>
              <a:ext cx="73152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F32CC17-03C3-46B9-9B78-D284C6693FE0}"/>
                </a:ext>
              </a:extLst>
            </p:cNvPr>
            <p:cNvCxnSpPr>
              <a:cxnSpLocks/>
            </p:cNvCxnSpPr>
            <p:nvPr/>
          </p:nvCxnSpPr>
          <p:spPr>
            <a:xfrm>
              <a:off x="2369901" y="2592276"/>
              <a:ext cx="0" cy="513874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ABC76C7-7F77-43CD-95DB-9717B6716A86}"/>
                </a:ext>
              </a:extLst>
            </p:cNvPr>
            <p:cNvCxnSpPr>
              <a:cxnSpLocks/>
            </p:cNvCxnSpPr>
            <p:nvPr/>
          </p:nvCxnSpPr>
          <p:spPr>
            <a:xfrm>
              <a:off x="4790028" y="2592276"/>
              <a:ext cx="0" cy="513874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1C2989E-A7B5-4493-A9EC-97FA088F6E78}"/>
                </a:ext>
              </a:extLst>
            </p:cNvPr>
            <p:cNvCxnSpPr>
              <a:cxnSpLocks/>
            </p:cNvCxnSpPr>
            <p:nvPr/>
          </p:nvCxnSpPr>
          <p:spPr>
            <a:xfrm>
              <a:off x="7152968" y="2592276"/>
              <a:ext cx="0" cy="513874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6E94B2C-4382-45BB-844E-43B6AADB06D7}"/>
                </a:ext>
              </a:extLst>
            </p:cNvPr>
            <p:cNvCxnSpPr>
              <a:cxnSpLocks/>
            </p:cNvCxnSpPr>
            <p:nvPr/>
          </p:nvCxnSpPr>
          <p:spPr>
            <a:xfrm>
              <a:off x="9675706" y="2592276"/>
              <a:ext cx="0" cy="513874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49E03A63-5E95-4D15-86E2-BD5A92C5A594}"/>
              </a:ext>
            </a:extLst>
          </p:cNvPr>
          <p:cNvSpPr/>
          <p:nvPr/>
        </p:nvSpPr>
        <p:spPr>
          <a:xfrm>
            <a:off x="1963889" y="2644908"/>
            <a:ext cx="612558" cy="510075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FF0000"/>
                </a:solidFill>
              </a:rPr>
              <a:t>2.1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C88A876-F20E-4889-AB05-FF2BB72D1D2C}"/>
              </a:ext>
            </a:extLst>
          </p:cNvPr>
          <p:cNvSpPr/>
          <p:nvPr/>
        </p:nvSpPr>
        <p:spPr>
          <a:xfrm>
            <a:off x="4564167" y="2644908"/>
            <a:ext cx="612558" cy="510075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FF0000"/>
                </a:solidFill>
              </a:rPr>
              <a:t>2.2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17EDB45-A62F-47AC-83B4-957E64020AD8}"/>
              </a:ext>
            </a:extLst>
          </p:cNvPr>
          <p:cNvSpPr/>
          <p:nvPr/>
        </p:nvSpPr>
        <p:spPr>
          <a:xfrm>
            <a:off x="6927106" y="2644908"/>
            <a:ext cx="612558" cy="510075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FF0000"/>
                </a:solidFill>
              </a:rPr>
              <a:t>2.3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F9F2EFE-9A08-4BFA-943A-12C4CDA407E8}"/>
              </a:ext>
            </a:extLst>
          </p:cNvPr>
          <p:cNvSpPr/>
          <p:nvPr/>
        </p:nvSpPr>
        <p:spPr>
          <a:xfrm>
            <a:off x="9369407" y="2636030"/>
            <a:ext cx="612558" cy="510075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FF0000"/>
                </a:solidFill>
              </a:rPr>
              <a:t>2.4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FB13080-A42C-4DCB-85DF-866AB83B440F}"/>
              </a:ext>
            </a:extLst>
          </p:cNvPr>
          <p:cNvGrpSpPr/>
          <p:nvPr/>
        </p:nvGrpSpPr>
        <p:grpSpPr>
          <a:xfrm>
            <a:off x="2536728" y="3668856"/>
            <a:ext cx="1205346" cy="2118485"/>
            <a:chOff x="1844337" y="4868409"/>
            <a:chExt cx="1205346" cy="171028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7FDA0D8-6DF8-4FED-AB69-B2D323759723}"/>
                </a:ext>
              </a:extLst>
            </p:cNvPr>
            <p:cNvSpPr txBox="1"/>
            <p:nvPr/>
          </p:nvSpPr>
          <p:spPr>
            <a:xfrm>
              <a:off x="1844337" y="4868409"/>
              <a:ext cx="980208" cy="409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E21644-8721-427C-AB34-E8EE4198904E}"/>
                </a:ext>
              </a:extLst>
            </p:cNvPr>
            <p:cNvSpPr txBox="1"/>
            <p:nvPr/>
          </p:nvSpPr>
          <p:spPr>
            <a:xfrm>
              <a:off x="1844337" y="5232092"/>
              <a:ext cx="1205346" cy="409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ADC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BCE45BF-6719-4B15-9E77-9313850CB25F}"/>
                </a:ext>
              </a:extLst>
            </p:cNvPr>
            <p:cNvSpPr txBox="1"/>
            <p:nvPr/>
          </p:nvSpPr>
          <p:spPr>
            <a:xfrm>
              <a:off x="1844337" y="5567106"/>
              <a:ext cx="980208" cy="409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INC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EB83398-3EA5-4F39-9016-18F5B55ACAB5}"/>
                </a:ext>
              </a:extLst>
            </p:cNvPr>
            <p:cNvSpPr txBox="1"/>
            <p:nvPr/>
          </p:nvSpPr>
          <p:spPr>
            <a:xfrm>
              <a:off x="1844337" y="5883692"/>
              <a:ext cx="1163783" cy="409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622F7D5-1AA5-4DAF-B469-A669A82EC1E0}"/>
                </a:ext>
              </a:extLst>
            </p:cNvPr>
            <p:cNvSpPr txBox="1"/>
            <p:nvPr/>
          </p:nvSpPr>
          <p:spPr>
            <a:xfrm>
              <a:off x="1844337" y="6169104"/>
              <a:ext cx="980208" cy="409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AAA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8A6B298-A4B4-42E1-932D-AFD5FA67B21E}"/>
              </a:ext>
            </a:extLst>
          </p:cNvPr>
          <p:cNvGrpSpPr/>
          <p:nvPr/>
        </p:nvGrpSpPr>
        <p:grpSpPr>
          <a:xfrm>
            <a:off x="4695482" y="3598470"/>
            <a:ext cx="1205346" cy="2818475"/>
            <a:chOff x="4393641" y="3962454"/>
            <a:chExt cx="1205346" cy="281847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ADD5567-CCBB-4A36-85CD-84DC07C68CA9}"/>
                </a:ext>
              </a:extLst>
            </p:cNvPr>
            <p:cNvGrpSpPr/>
            <p:nvPr/>
          </p:nvGrpSpPr>
          <p:grpSpPr>
            <a:xfrm>
              <a:off x="4393641" y="3962454"/>
              <a:ext cx="1205346" cy="2072798"/>
              <a:chOff x="1844337" y="4868409"/>
              <a:chExt cx="1205346" cy="1673405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AE5899C-120B-417C-B613-4D6A59C8A6D3}"/>
                  </a:ext>
                </a:extLst>
              </p:cNvPr>
              <p:cNvSpPr txBox="1"/>
              <p:nvPr/>
            </p:nvSpPr>
            <p:spPr>
              <a:xfrm>
                <a:off x="1844337" y="4868409"/>
                <a:ext cx="980208" cy="372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SUB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C73B882-729F-443B-8FB4-29ED371E2EF7}"/>
                  </a:ext>
                </a:extLst>
              </p:cNvPr>
              <p:cNvSpPr txBox="1"/>
              <p:nvPr/>
            </p:nvSpPr>
            <p:spPr>
              <a:xfrm>
                <a:off x="1844337" y="5232092"/>
                <a:ext cx="1205346" cy="372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SBB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F07532F-9DBB-48E0-88D6-45AE3EEC1574}"/>
                  </a:ext>
                </a:extLst>
              </p:cNvPr>
              <p:cNvSpPr txBox="1"/>
              <p:nvPr/>
            </p:nvSpPr>
            <p:spPr>
              <a:xfrm>
                <a:off x="1844337" y="5567106"/>
                <a:ext cx="980208" cy="372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DEC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C9B9AFE-920A-442C-B626-C06631DC0A69}"/>
                  </a:ext>
                </a:extLst>
              </p:cNvPr>
              <p:cNvSpPr txBox="1"/>
              <p:nvPr/>
            </p:nvSpPr>
            <p:spPr>
              <a:xfrm>
                <a:off x="1844337" y="5883692"/>
                <a:ext cx="1163783" cy="372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NEG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8FE946-6713-42D3-985F-40659473A36E}"/>
                  </a:ext>
                </a:extLst>
              </p:cNvPr>
              <p:cNvSpPr txBox="1"/>
              <p:nvPr/>
            </p:nvSpPr>
            <p:spPr>
              <a:xfrm>
                <a:off x="1844337" y="6169104"/>
                <a:ext cx="980208" cy="372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CMP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9431F1-F704-4598-87E2-1E9E03966245}"/>
                </a:ext>
              </a:extLst>
            </p:cNvPr>
            <p:cNvSpPr txBox="1"/>
            <p:nvPr/>
          </p:nvSpPr>
          <p:spPr>
            <a:xfrm>
              <a:off x="4418796" y="5965732"/>
              <a:ext cx="1163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873A8C3-CFFE-49C0-9354-960994701400}"/>
                </a:ext>
              </a:extLst>
            </p:cNvPr>
            <p:cNvSpPr txBox="1"/>
            <p:nvPr/>
          </p:nvSpPr>
          <p:spPr>
            <a:xfrm>
              <a:off x="4418796" y="6319264"/>
              <a:ext cx="980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AAS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DCCB21A-5AC3-4714-BAF6-077591B9372A}"/>
              </a:ext>
            </a:extLst>
          </p:cNvPr>
          <p:cNvGrpSpPr/>
          <p:nvPr/>
        </p:nvGrpSpPr>
        <p:grpSpPr>
          <a:xfrm>
            <a:off x="7104529" y="3567450"/>
            <a:ext cx="1205346" cy="1358142"/>
            <a:chOff x="1844337" y="4868409"/>
            <a:chExt cx="1205346" cy="109645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92E73D7-2D84-4091-B0A3-7E5F6A289C59}"/>
                </a:ext>
              </a:extLst>
            </p:cNvPr>
            <p:cNvSpPr txBox="1"/>
            <p:nvPr/>
          </p:nvSpPr>
          <p:spPr>
            <a:xfrm>
              <a:off x="1844337" y="4868409"/>
              <a:ext cx="980208" cy="372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MUL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BEDE800-F47D-49E8-A6FE-5C921225C1D6}"/>
                </a:ext>
              </a:extLst>
            </p:cNvPr>
            <p:cNvSpPr txBox="1"/>
            <p:nvPr/>
          </p:nvSpPr>
          <p:spPr>
            <a:xfrm>
              <a:off x="1844337" y="5232092"/>
              <a:ext cx="1205346" cy="372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IMUL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423799F-0969-4908-984B-CC6D120A03FA}"/>
                </a:ext>
              </a:extLst>
            </p:cNvPr>
            <p:cNvSpPr txBox="1"/>
            <p:nvPr/>
          </p:nvSpPr>
          <p:spPr>
            <a:xfrm>
              <a:off x="1859802" y="5592150"/>
              <a:ext cx="980208" cy="372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AAM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4AE5D10-2E41-480E-843D-8BEE25A4D2C2}"/>
              </a:ext>
            </a:extLst>
          </p:cNvPr>
          <p:cNvGrpSpPr/>
          <p:nvPr/>
        </p:nvGrpSpPr>
        <p:grpSpPr>
          <a:xfrm>
            <a:off x="9535627" y="3558570"/>
            <a:ext cx="1205346" cy="2274010"/>
            <a:chOff x="9233786" y="3922554"/>
            <a:chExt cx="1205346" cy="227401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810BBD9-8122-4AA9-96FA-A3370BB7A5C1}"/>
                </a:ext>
              </a:extLst>
            </p:cNvPr>
            <p:cNvGrpSpPr/>
            <p:nvPr/>
          </p:nvGrpSpPr>
          <p:grpSpPr>
            <a:xfrm>
              <a:off x="9233786" y="3922554"/>
              <a:ext cx="1205346" cy="1358142"/>
              <a:chOff x="1844337" y="4868409"/>
              <a:chExt cx="1205346" cy="1096451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9B924F4-AFDF-471B-ACB9-82D82140AC53}"/>
                  </a:ext>
                </a:extLst>
              </p:cNvPr>
              <p:cNvSpPr txBox="1"/>
              <p:nvPr/>
            </p:nvSpPr>
            <p:spPr>
              <a:xfrm>
                <a:off x="1844337" y="4868409"/>
                <a:ext cx="980208" cy="372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DIV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956E732-EA90-4D66-83B1-9E1FC313DEDC}"/>
                  </a:ext>
                </a:extLst>
              </p:cNvPr>
              <p:cNvSpPr txBox="1"/>
              <p:nvPr/>
            </p:nvSpPr>
            <p:spPr>
              <a:xfrm>
                <a:off x="1844337" y="5232092"/>
                <a:ext cx="1205346" cy="372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IDIV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92F1E60-99B2-4649-B986-BB5AF8027E14}"/>
                  </a:ext>
                </a:extLst>
              </p:cNvPr>
              <p:cNvSpPr txBox="1"/>
              <p:nvPr/>
            </p:nvSpPr>
            <p:spPr>
              <a:xfrm>
                <a:off x="1859802" y="5592150"/>
                <a:ext cx="980208" cy="372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AAD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B6B4C80-B1B0-4ED2-B11D-4458BFF54604}"/>
                </a:ext>
              </a:extLst>
            </p:cNvPr>
            <p:cNvSpPr txBox="1"/>
            <p:nvPr/>
          </p:nvSpPr>
          <p:spPr>
            <a:xfrm>
              <a:off x="9242665" y="5253843"/>
              <a:ext cx="980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CBW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A6EA701-F0F8-4699-A697-A2C9D63D83DD}"/>
                </a:ext>
              </a:extLst>
            </p:cNvPr>
            <p:cNvSpPr txBox="1"/>
            <p:nvPr/>
          </p:nvSpPr>
          <p:spPr>
            <a:xfrm>
              <a:off x="9249251" y="5734899"/>
              <a:ext cx="980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CWD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960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22" grpId="0" animBg="1"/>
      <p:bldP spid="23" grpId="0" animBg="1"/>
      <p:bldP spid="24" grpId="0" animBg="1"/>
      <p:bldP spid="2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532" y="236761"/>
            <a:ext cx="10515600" cy="829830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2.1 Addition Group</a:t>
            </a:r>
            <a:br>
              <a:rPr lang="en-IN" dirty="0"/>
            </a:br>
            <a:endParaRPr lang="en-IN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1CFD66-D340-4D7B-839C-5D49FA265B5A}"/>
              </a:ext>
            </a:extLst>
          </p:cNvPr>
          <p:cNvGrpSpPr/>
          <p:nvPr/>
        </p:nvGrpSpPr>
        <p:grpSpPr>
          <a:xfrm>
            <a:off x="2497280" y="1820991"/>
            <a:ext cx="6934927" cy="2306561"/>
            <a:chOff x="2040080" y="1597471"/>
            <a:chExt cx="6934927" cy="2306561"/>
          </a:xfrm>
        </p:grpSpPr>
        <p:grpSp>
          <p:nvGrpSpPr>
            <p:cNvPr id="22" name="Group 21"/>
            <p:cNvGrpSpPr/>
            <p:nvPr/>
          </p:nvGrpSpPr>
          <p:grpSpPr>
            <a:xfrm>
              <a:off x="2514606" y="1985397"/>
              <a:ext cx="5766948" cy="1220652"/>
              <a:chOff x="1381997" y="1590542"/>
              <a:chExt cx="5766948" cy="1220652"/>
            </a:xfrm>
          </p:grpSpPr>
          <p:cxnSp>
            <p:nvCxnSpPr>
              <p:cNvPr id="11" name="Straight Arrow Connector 10"/>
              <p:cNvCxnSpPr>
                <a:cxnSpLocks/>
              </p:cNvCxnSpPr>
              <p:nvPr/>
            </p:nvCxnSpPr>
            <p:spPr>
              <a:xfrm flipH="1">
                <a:off x="1381997" y="1695809"/>
                <a:ext cx="1994182" cy="11153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cxnSpLocks/>
              </p:cNvCxnSpPr>
              <p:nvPr/>
            </p:nvCxnSpPr>
            <p:spPr>
              <a:xfrm flipH="1">
                <a:off x="3196943" y="1787121"/>
                <a:ext cx="532530" cy="9478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cxnSpLocks/>
              </p:cNvCxnSpPr>
              <p:nvPr/>
            </p:nvCxnSpPr>
            <p:spPr>
              <a:xfrm>
                <a:off x="4046392" y="1787121"/>
                <a:ext cx="226006" cy="9478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cxnSpLocks/>
              </p:cNvCxnSpPr>
              <p:nvPr/>
            </p:nvCxnSpPr>
            <p:spPr>
              <a:xfrm>
                <a:off x="4462901" y="1793984"/>
                <a:ext cx="1155118" cy="10172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cxnSpLocks/>
              </p:cNvCxnSpPr>
              <p:nvPr/>
            </p:nvCxnSpPr>
            <p:spPr>
              <a:xfrm>
                <a:off x="4963391" y="1590542"/>
                <a:ext cx="2185554" cy="12206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5D924B53-E004-44FE-ACFA-9AC149AAEC6B}"/>
                </a:ext>
              </a:extLst>
            </p:cNvPr>
            <p:cNvSpPr txBox="1">
              <a:spLocks/>
            </p:cNvSpPr>
            <p:nvPr/>
          </p:nvSpPr>
          <p:spPr>
            <a:xfrm>
              <a:off x="4601290" y="1597471"/>
              <a:ext cx="1453146" cy="38792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Addition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u="sng" dirty="0">
                <a:solidFill>
                  <a:srgbClr val="002060"/>
                </a:solidFill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B2AF06-7F8A-452E-A2CE-DF20A5F3AD79}"/>
                </a:ext>
              </a:extLst>
            </p:cNvPr>
            <p:cNvGrpSpPr/>
            <p:nvPr/>
          </p:nvGrpSpPr>
          <p:grpSpPr>
            <a:xfrm>
              <a:off x="2040080" y="3354540"/>
              <a:ext cx="6934927" cy="549492"/>
              <a:chOff x="-6497982" y="4409595"/>
              <a:chExt cx="6934927" cy="443614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2D001F-5F0D-4D1A-B0B5-79E1D47AA1E4}"/>
                  </a:ext>
                </a:extLst>
              </p:cNvPr>
              <p:cNvSpPr txBox="1"/>
              <p:nvPr/>
            </p:nvSpPr>
            <p:spPr>
              <a:xfrm>
                <a:off x="-6497982" y="4415170"/>
                <a:ext cx="980208" cy="409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ADD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CE3304-C3F1-4911-8194-AAA588EDACC5}"/>
                  </a:ext>
                </a:extLst>
              </p:cNvPr>
              <p:cNvSpPr txBox="1"/>
              <p:nvPr/>
            </p:nvSpPr>
            <p:spPr>
              <a:xfrm>
                <a:off x="-4870073" y="4415170"/>
                <a:ext cx="1205346" cy="409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ADC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3AFB1C-F809-4528-ABFD-177CDF8B9F04}"/>
                  </a:ext>
                </a:extLst>
              </p:cNvPr>
              <p:cNvSpPr txBox="1"/>
              <p:nvPr/>
            </p:nvSpPr>
            <p:spPr>
              <a:xfrm>
                <a:off x="-3363388" y="4409595"/>
                <a:ext cx="980208" cy="409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INC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C0E8C28-1623-42C7-84BF-E56FD0C12AA1}"/>
                  </a:ext>
                </a:extLst>
              </p:cNvPr>
              <p:cNvSpPr txBox="1"/>
              <p:nvPr/>
            </p:nvSpPr>
            <p:spPr>
              <a:xfrm>
                <a:off x="-2092233" y="4443615"/>
                <a:ext cx="1163783" cy="409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DAA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ED7D5CC-92D2-47C4-971E-405E1C1420CD}"/>
                  </a:ext>
                </a:extLst>
              </p:cNvPr>
              <p:cNvSpPr txBox="1"/>
              <p:nvPr/>
            </p:nvSpPr>
            <p:spPr>
              <a:xfrm>
                <a:off x="-543263" y="4443615"/>
                <a:ext cx="980208" cy="409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AAA</a:t>
                </a:r>
              </a:p>
            </p:txBody>
          </p:sp>
        </p:grp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DDA2DC3F-389D-4AC6-B98F-A67132AE3E91}"/>
              </a:ext>
            </a:extLst>
          </p:cNvPr>
          <p:cNvSpPr/>
          <p:nvPr/>
        </p:nvSpPr>
        <p:spPr>
          <a:xfrm>
            <a:off x="5442925" y="1310916"/>
            <a:ext cx="612558" cy="510075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FF0000"/>
                </a:solidFill>
              </a:rPr>
              <a:t>2.1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17DFEB7-F0CD-4AD3-A36F-46F0F923E5C5}"/>
              </a:ext>
            </a:extLst>
          </p:cNvPr>
          <p:cNvSpPr/>
          <p:nvPr/>
        </p:nvSpPr>
        <p:spPr>
          <a:xfrm>
            <a:off x="2376903" y="4085412"/>
            <a:ext cx="830706" cy="69304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FF0000"/>
                </a:solidFill>
              </a:rPr>
              <a:t>2.1.1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E995730-C408-4806-91EC-FCCA92EFA5BB}"/>
              </a:ext>
            </a:extLst>
          </p:cNvPr>
          <p:cNvSpPr/>
          <p:nvPr/>
        </p:nvSpPr>
        <p:spPr>
          <a:xfrm>
            <a:off x="4125189" y="4127552"/>
            <a:ext cx="830706" cy="69304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FF0000"/>
                </a:solidFill>
              </a:rPr>
              <a:t>2.1.2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0A57DBF-0E09-48CA-801C-FABE5DFAB47A}"/>
              </a:ext>
            </a:extLst>
          </p:cNvPr>
          <p:cNvSpPr/>
          <p:nvPr/>
        </p:nvSpPr>
        <p:spPr>
          <a:xfrm>
            <a:off x="5629689" y="4127552"/>
            <a:ext cx="830706" cy="69304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FF0000"/>
                </a:solidFill>
              </a:rPr>
              <a:t>2.1.3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5479A80-6657-49B0-8CDB-8BD9E800082D}"/>
              </a:ext>
            </a:extLst>
          </p:cNvPr>
          <p:cNvSpPr/>
          <p:nvPr/>
        </p:nvSpPr>
        <p:spPr>
          <a:xfrm>
            <a:off x="7013347" y="4127552"/>
            <a:ext cx="830706" cy="69304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FF0000"/>
                </a:solidFill>
              </a:rPr>
              <a:t>2.1.4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FC3EC9F-4004-40ED-BB3D-C4778E024012}"/>
              </a:ext>
            </a:extLst>
          </p:cNvPr>
          <p:cNvSpPr/>
          <p:nvPr/>
        </p:nvSpPr>
        <p:spPr>
          <a:xfrm>
            <a:off x="8463072" y="4127552"/>
            <a:ext cx="830706" cy="69304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FF0000"/>
                </a:solidFill>
              </a:rPr>
              <a:t>2.1.5</a:t>
            </a:r>
          </a:p>
        </p:txBody>
      </p:sp>
    </p:spTree>
    <p:extLst>
      <p:ext uri="{BB962C8B-B14F-4D97-AF65-F5344CB8AC3E}">
        <p14:creationId xmlns:p14="http://schemas.microsoft.com/office/powerpoint/2010/main" val="144099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164" y="-58158"/>
            <a:ext cx="10515600" cy="910213"/>
          </a:xfrm>
        </p:spPr>
        <p:txBody>
          <a:bodyPr>
            <a:normAutofit/>
          </a:bodyPr>
          <a:lstStyle/>
          <a:p>
            <a:r>
              <a:rPr lang="en-IN" sz="3200" u="sng" dirty="0"/>
              <a:t>2.1.1  ADD – Add byte or word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1022" y="937525"/>
            <a:ext cx="11989956" cy="5299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000" dirty="0"/>
              <a:t>This instruction adds a number from source to number from destination and puts the result to specified destination.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163" y="1662376"/>
            <a:ext cx="5361000" cy="1164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Mnemonic:</a:t>
            </a:r>
            <a:r>
              <a:rPr lang="en-IN" sz="2000" dirty="0"/>
              <a:t>   ADD  destination , 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                        ADD  Operand 1 , Operand 2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339101"/>
              </p:ext>
            </p:extLst>
          </p:nvPr>
        </p:nvGraphicFramePr>
        <p:xfrm>
          <a:off x="6737022" y="2755057"/>
          <a:ext cx="4094020" cy="2590800"/>
        </p:xfrm>
        <a:graphic>
          <a:graphicData uri="http://schemas.openxmlformats.org/drawingml/2006/table">
            <a:tbl>
              <a:tblPr firstRow="1" bandRow="1"/>
              <a:tblGrid>
                <a:gridCol w="914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Immediate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Immediate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Accumulator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Immediate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" name="Content Placeholder 2"/>
          <p:cNvSpPr txBox="1">
            <a:spLocks/>
          </p:cNvSpPr>
          <p:nvPr/>
        </p:nvSpPr>
        <p:spPr>
          <a:xfrm>
            <a:off x="405243" y="5497659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Flags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05243" y="6055734"/>
            <a:ext cx="4128657" cy="529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FF0000"/>
                </a:solidFill>
              </a:rPr>
              <a:t>All Flags affected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>
              <a:solidFill>
                <a:srgbClr val="FF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E41AC3-4074-425D-A5C4-6B29C835A1B3}"/>
              </a:ext>
            </a:extLst>
          </p:cNvPr>
          <p:cNvGrpSpPr/>
          <p:nvPr/>
        </p:nvGrpSpPr>
        <p:grpSpPr>
          <a:xfrm>
            <a:off x="218075" y="3038473"/>
            <a:ext cx="5361000" cy="1961457"/>
            <a:chOff x="218075" y="2631989"/>
            <a:chExt cx="5361000" cy="1961457"/>
          </a:xfrm>
        </p:grpSpPr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218075" y="2631989"/>
              <a:ext cx="1693719" cy="3879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u="sng" dirty="0"/>
                <a:t>Operation :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u="sng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405242" y="3467547"/>
              <a:ext cx="2183308" cy="3879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Destination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405242" y="3973728"/>
              <a:ext cx="1335977" cy="3879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Operand 1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4161668" y="3973728"/>
              <a:ext cx="1332955" cy="3879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Operand 2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2996427" y="3490723"/>
              <a:ext cx="2582648" cy="3879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Source + Destination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1911794" y="3643973"/>
              <a:ext cx="9714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1764462" y="4151317"/>
              <a:ext cx="8240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05243" y="3356928"/>
              <a:ext cx="5049737" cy="12365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F3497EED-4BD0-4474-B41D-5AC8A1F0D7C0}"/>
                </a:ext>
              </a:extLst>
            </p:cNvPr>
            <p:cNvSpPr txBox="1">
              <a:spLocks/>
            </p:cNvSpPr>
            <p:nvPr/>
          </p:nvSpPr>
          <p:spPr>
            <a:xfrm>
              <a:off x="2671146" y="3957354"/>
              <a:ext cx="1575734" cy="3879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Operand 1  +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24542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1979"/>
            <a:ext cx="4946074" cy="809478"/>
          </a:xfrm>
        </p:spPr>
        <p:txBody>
          <a:bodyPr>
            <a:normAutofit/>
          </a:bodyPr>
          <a:lstStyle/>
          <a:p>
            <a:r>
              <a:rPr lang="en-IN" sz="2800" b="1" dirty="0"/>
              <a:t>ADD register , register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035" y="1336606"/>
            <a:ext cx="4842165" cy="633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Mnemonic:</a:t>
            </a:r>
            <a:r>
              <a:rPr lang="en-IN" sz="2000" dirty="0"/>
              <a:t>    ADD  register , register</a:t>
            </a:r>
          </a:p>
          <a:p>
            <a:pPr marL="0" indent="0">
              <a:buNone/>
            </a:pPr>
            <a:r>
              <a:rPr lang="en-IN" sz="20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3" name="Rectangle 2"/>
          <p:cNvSpPr/>
          <p:nvPr/>
        </p:nvSpPr>
        <p:spPr>
          <a:xfrm>
            <a:off x="202044" y="101740"/>
            <a:ext cx="5049984" cy="8130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899900" y="1398720"/>
            <a:ext cx="3135275" cy="38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400" u="sng" dirty="0"/>
              <a:t>Example:</a:t>
            </a:r>
            <a:r>
              <a:rPr lang="en-IN" sz="2400" dirty="0"/>
              <a:t>    ADD BL, CL</a:t>
            </a:r>
          </a:p>
          <a:p>
            <a:pPr marL="0" indent="0">
              <a:buNone/>
            </a:pPr>
            <a:r>
              <a:rPr lang="en-IN" sz="24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8CD4286-8AB0-438F-8A62-0E7CD43BE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164" y="101740"/>
            <a:ext cx="6737236" cy="1284085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This instruction adds the data in registers.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The result is stored in register. It can be 8 bit/ 16 bit instruction.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This instruction can be 8/16 bit.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A2ACD9-5364-4D95-8A39-9002231ADCE5}"/>
              </a:ext>
            </a:extLst>
          </p:cNvPr>
          <p:cNvGrpSpPr/>
          <p:nvPr/>
        </p:nvGrpSpPr>
        <p:grpSpPr>
          <a:xfrm>
            <a:off x="45263" y="2508952"/>
            <a:ext cx="4745543" cy="1281617"/>
            <a:chOff x="210455" y="2325533"/>
            <a:chExt cx="5310839" cy="2245352"/>
          </a:xfrm>
        </p:grpSpPr>
        <p:sp>
          <p:nvSpPr>
            <p:cNvPr id="26" name="Content Placeholder 2">
              <a:extLst>
                <a:ext uri="{FF2B5EF4-FFF2-40B4-BE49-F238E27FC236}">
                  <a16:creationId xmlns:a16="http://schemas.microsoft.com/office/drawing/2014/main" id="{456DC5C6-6884-49C8-9C23-2C983584A6AE}"/>
                </a:ext>
              </a:extLst>
            </p:cNvPr>
            <p:cNvSpPr txBox="1">
              <a:spLocks/>
            </p:cNvSpPr>
            <p:nvPr/>
          </p:nvSpPr>
          <p:spPr>
            <a:xfrm>
              <a:off x="210455" y="2325533"/>
              <a:ext cx="1895765" cy="65304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u="sng" dirty="0"/>
                <a:t>Operation :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u="sng" dirty="0"/>
            </a:p>
          </p:txBody>
        </p:sp>
        <p:sp>
          <p:nvSpPr>
            <p:cNvPr id="27" name="Content Placeholder 2">
              <a:extLst>
                <a:ext uri="{FF2B5EF4-FFF2-40B4-BE49-F238E27FC236}">
                  <a16:creationId xmlns:a16="http://schemas.microsoft.com/office/drawing/2014/main" id="{933B8979-8F84-419F-B27D-B0672D06D0D0}"/>
                </a:ext>
              </a:extLst>
            </p:cNvPr>
            <p:cNvSpPr txBox="1">
              <a:spLocks/>
            </p:cNvSpPr>
            <p:nvPr/>
          </p:nvSpPr>
          <p:spPr>
            <a:xfrm>
              <a:off x="661437" y="3533197"/>
              <a:ext cx="2334989" cy="6818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Register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F70CC009-5B63-44A3-A643-DBB81BD6162C}"/>
                </a:ext>
              </a:extLst>
            </p:cNvPr>
            <p:cNvSpPr txBox="1">
              <a:spLocks/>
            </p:cNvSpPr>
            <p:nvPr/>
          </p:nvSpPr>
          <p:spPr>
            <a:xfrm>
              <a:off x="2806545" y="3562596"/>
              <a:ext cx="2714749" cy="69136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Register  + Register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49831F5-C49D-48D4-8549-87200CB397F3}"/>
                </a:ext>
              </a:extLst>
            </p:cNvPr>
            <p:cNvCxnSpPr/>
            <p:nvPr/>
          </p:nvCxnSpPr>
          <p:spPr>
            <a:xfrm flipH="1">
              <a:off x="1828931" y="3874146"/>
              <a:ext cx="9714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14BB1BD-566D-49E8-B880-23EB09E8BB5C}"/>
                </a:ext>
              </a:extLst>
            </p:cNvPr>
            <p:cNvSpPr/>
            <p:nvPr/>
          </p:nvSpPr>
          <p:spPr>
            <a:xfrm>
              <a:off x="402358" y="3334369"/>
              <a:ext cx="4842166" cy="12365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C9D2E9-9AEC-45CD-A03C-FBCB67E78C7E}"/>
              </a:ext>
            </a:extLst>
          </p:cNvPr>
          <p:cNvGrpSpPr/>
          <p:nvPr/>
        </p:nvGrpSpPr>
        <p:grpSpPr>
          <a:xfrm>
            <a:off x="6899900" y="1927154"/>
            <a:ext cx="4743359" cy="412164"/>
            <a:chOff x="549066" y="4778069"/>
            <a:chExt cx="4743359" cy="412164"/>
          </a:xfrm>
        </p:grpSpPr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478DF49E-D96F-4B99-AB21-D84EBF53F361}"/>
                </a:ext>
              </a:extLst>
            </p:cNvPr>
            <p:cNvSpPr txBox="1">
              <a:spLocks/>
            </p:cNvSpPr>
            <p:nvPr/>
          </p:nvSpPr>
          <p:spPr>
            <a:xfrm>
              <a:off x="549066" y="4801014"/>
              <a:ext cx="719783" cy="3892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BL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480371AE-AC6E-476D-9C14-F4810F353231}"/>
                </a:ext>
              </a:extLst>
            </p:cNvPr>
            <p:cNvSpPr txBox="1">
              <a:spLocks/>
            </p:cNvSpPr>
            <p:nvPr/>
          </p:nvSpPr>
          <p:spPr>
            <a:xfrm>
              <a:off x="2577676" y="4778069"/>
              <a:ext cx="2714749" cy="39462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BL  + CL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492FDFF-38AF-4AAD-B32B-6BB32A588E2A}"/>
                </a:ext>
              </a:extLst>
            </p:cNvPr>
            <p:cNvCxnSpPr/>
            <p:nvPr/>
          </p:nvCxnSpPr>
          <p:spPr>
            <a:xfrm flipH="1">
              <a:off x="1381317" y="4953544"/>
              <a:ext cx="9714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A548B539-DD26-4875-9D4F-0839FEC04841}"/>
              </a:ext>
            </a:extLst>
          </p:cNvPr>
          <p:cNvSpPr txBox="1">
            <a:spLocks/>
          </p:cNvSpPr>
          <p:nvPr/>
        </p:nvSpPr>
        <p:spPr>
          <a:xfrm>
            <a:off x="43478" y="4523095"/>
            <a:ext cx="5733278" cy="701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Addressing mode  </a:t>
            </a:r>
            <a:r>
              <a:rPr lang="en-IN" sz="2000" u="sng" dirty="0"/>
              <a:t>: </a:t>
            </a:r>
            <a:r>
              <a:rPr lang="en-IN" sz="2000" dirty="0"/>
              <a:t>Register addressing mode</a:t>
            </a:r>
            <a:endParaRPr lang="en-IN" sz="2000" u="sng" dirty="0"/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3DDEF79-3168-44F8-B520-6DC698837DCE}"/>
              </a:ext>
            </a:extLst>
          </p:cNvPr>
          <p:cNvSpPr txBox="1">
            <a:spLocks/>
          </p:cNvSpPr>
          <p:nvPr/>
        </p:nvSpPr>
        <p:spPr>
          <a:xfrm>
            <a:off x="4727634" y="2661057"/>
            <a:ext cx="3630114" cy="261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Before execution  CL = 04 , BL = 03 </a:t>
            </a:r>
          </a:p>
          <a:p>
            <a:pPr marL="0" indent="0">
              <a:buNone/>
            </a:pPr>
            <a:r>
              <a:rPr lang="en-IN" sz="18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dirty="0"/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B3DB944-2B52-4DCA-B7E2-4422FFF86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589768"/>
              </p:ext>
            </p:extLst>
          </p:nvPr>
        </p:nvGraphicFramePr>
        <p:xfrm>
          <a:off x="6247149" y="3100576"/>
          <a:ext cx="1409316" cy="2926080"/>
        </p:xfrm>
        <a:graphic>
          <a:graphicData uri="http://schemas.openxmlformats.org/drawingml/2006/table">
            <a:tbl>
              <a:tblPr firstRow="1" bandRow="1"/>
              <a:tblGrid>
                <a:gridCol w="704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6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5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5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5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55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55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655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037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E751E7C-0359-4CC4-9FDD-4AE4A305B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168252"/>
              </p:ext>
            </p:extLst>
          </p:nvPr>
        </p:nvGraphicFramePr>
        <p:xfrm>
          <a:off x="5532357" y="3061445"/>
          <a:ext cx="546090" cy="2926080"/>
        </p:xfrm>
        <a:graphic>
          <a:graphicData uri="http://schemas.openxmlformats.org/drawingml/2006/table">
            <a:tbl>
              <a:tblPr firstRow="1" bandRow="1"/>
              <a:tblGrid>
                <a:gridCol w="54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C7F3FC02-B503-4260-8519-A0CDB0EE6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971784"/>
              </p:ext>
            </p:extLst>
          </p:nvPr>
        </p:nvGraphicFramePr>
        <p:xfrm>
          <a:off x="10545518" y="3118799"/>
          <a:ext cx="1409316" cy="2926080"/>
        </p:xfrm>
        <a:graphic>
          <a:graphicData uri="http://schemas.openxmlformats.org/drawingml/2006/table">
            <a:tbl>
              <a:tblPr firstRow="1" bandRow="1"/>
              <a:tblGrid>
                <a:gridCol w="704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6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55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55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55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55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655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037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00794D7B-2C60-45DB-9AD8-F0B17980A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727857"/>
              </p:ext>
            </p:extLst>
          </p:nvPr>
        </p:nvGraphicFramePr>
        <p:xfrm>
          <a:off x="9830726" y="3079668"/>
          <a:ext cx="546090" cy="2926080"/>
        </p:xfrm>
        <a:graphic>
          <a:graphicData uri="http://schemas.openxmlformats.org/drawingml/2006/table">
            <a:tbl>
              <a:tblPr firstRow="1" bandRow="1"/>
              <a:tblGrid>
                <a:gridCol w="54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17AE6D27-1FF6-4E14-88C2-D379B410D56D}"/>
              </a:ext>
            </a:extLst>
          </p:cNvPr>
          <p:cNvSpPr txBox="1">
            <a:spLocks/>
          </p:cNvSpPr>
          <p:nvPr/>
        </p:nvSpPr>
        <p:spPr>
          <a:xfrm>
            <a:off x="5776756" y="6363043"/>
            <a:ext cx="2393244" cy="549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u="sng" dirty="0">
                <a:solidFill>
                  <a:srgbClr val="FF0000"/>
                </a:solidFill>
              </a:rPr>
              <a:t>Before Execution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u="sng" dirty="0">
              <a:solidFill>
                <a:srgbClr val="FF0000"/>
              </a:solidFill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CBF963DD-40E1-4EA8-968D-63A38E844220}"/>
              </a:ext>
            </a:extLst>
          </p:cNvPr>
          <p:cNvSpPr txBox="1">
            <a:spLocks/>
          </p:cNvSpPr>
          <p:nvPr/>
        </p:nvSpPr>
        <p:spPr>
          <a:xfrm>
            <a:off x="9904725" y="6363043"/>
            <a:ext cx="2393244" cy="549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u="sng" dirty="0">
                <a:solidFill>
                  <a:srgbClr val="FF0000"/>
                </a:solidFill>
              </a:rPr>
              <a:t>After Execution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400" u="sng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D3C2259-EC3E-497A-85F0-9E26DBD18FB6}"/>
              </a:ext>
            </a:extLst>
          </p:cNvPr>
          <p:cNvCxnSpPr>
            <a:cxnSpLocks/>
          </p:cNvCxnSpPr>
          <p:nvPr/>
        </p:nvCxnSpPr>
        <p:spPr>
          <a:xfrm flipV="1">
            <a:off x="7656465" y="3647446"/>
            <a:ext cx="3752279" cy="98087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1ED88E6-5331-436F-B2C6-5D627570F0F7}"/>
              </a:ext>
            </a:extLst>
          </p:cNvPr>
          <p:cNvSpPr txBox="1"/>
          <p:nvPr/>
        </p:nvSpPr>
        <p:spPr>
          <a:xfrm>
            <a:off x="8140242" y="3354407"/>
            <a:ext cx="137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ADD BL, CL</a:t>
            </a:r>
            <a:endParaRPr lang="en-IN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165BB3D6-13E5-44D2-98CA-C498A511A3F2}"/>
              </a:ext>
            </a:extLst>
          </p:cNvPr>
          <p:cNvSpPr txBox="1">
            <a:spLocks/>
          </p:cNvSpPr>
          <p:nvPr/>
        </p:nvSpPr>
        <p:spPr>
          <a:xfrm>
            <a:off x="8730461" y="2640149"/>
            <a:ext cx="3630114" cy="261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After execution  CL = 04 , BL = 07 </a:t>
            </a:r>
          </a:p>
          <a:p>
            <a:pPr marL="0" indent="0">
              <a:buNone/>
            </a:pPr>
            <a:r>
              <a:rPr lang="en-IN" sz="18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dirty="0"/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A4EF8078-3158-403D-958C-3EB17208AF33}"/>
              </a:ext>
            </a:extLst>
          </p:cNvPr>
          <p:cNvSpPr txBox="1">
            <a:spLocks/>
          </p:cNvSpPr>
          <p:nvPr/>
        </p:nvSpPr>
        <p:spPr>
          <a:xfrm>
            <a:off x="405243" y="5497659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Flags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637022E7-308B-403D-8DDC-6DCADE24614B}"/>
              </a:ext>
            </a:extLst>
          </p:cNvPr>
          <p:cNvSpPr txBox="1">
            <a:spLocks/>
          </p:cNvSpPr>
          <p:nvPr/>
        </p:nvSpPr>
        <p:spPr>
          <a:xfrm>
            <a:off x="405243" y="6055734"/>
            <a:ext cx="4128657" cy="529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FF0000"/>
                </a:solidFill>
              </a:rPr>
              <a:t>All Flags affected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9686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1979"/>
            <a:ext cx="4946074" cy="809478"/>
          </a:xfrm>
        </p:spPr>
        <p:txBody>
          <a:bodyPr>
            <a:normAutofit/>
          </a:bodyPr>
          <a:lstStyle/>
          <a:p>
            <a:r>
              <a:rPr lang="en-IN" sz="2800" b="1" dirty="0"/>
              <a:t>ADD register , memory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035" y="1336606"/>
            <a:ext cx="4842165" cy="633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Mnemonic:</a:t>
            </a:r>
            <a:r>
              <a:rPr lang="en-IN" sz="2000" dirty="0"/>
              <a:t>    ADD  register , memory</a:t>
            </a:r>
          </a:p>
          <a:p>
            <a:pPr marL="0" indent="0">
              <a:buNone/>
            </a:pPr>
            <a:r>
              <a:rPr lang="en-IN" sz="20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3" name="Rectangle 2"/>
          <p:cNvSpPr/>
          <p:nvPr/>
        </p:nvSpPr>
        <p:spPr>
          <a:xfrm>
            <a:off x="202044" y="101740"/>
            <a:ext cx="5049984" cy="8130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7384743" y="2057298"/>
            <a:ext cx="3582416" cy="38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400" u="sng" dirty="0">
                <a:solidFill>
                  <a:srgbClr val="FF0000"/>
                </a:solidFill>
              </a:rPr>
              <a:t>Example:</a:t>
            </a:r>
            <a:r>
              <a:rPr lang="en-IN" sz="2400" dirty="0">
                <a:solidFill>
                  <a:srgbClr val="FF0000"/>
                </a:solidFill>
              </a:rPr>
              <a:t>    ADD AX, [2000]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8CD4286-8AB0-438F-8A62-0E7CD43BE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164" y="101740"/>
            <a:ext cx="6737236" cy="128408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This instruction adds the data from memory location and  required registers.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The result is stored in register.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This instruction can be 8/16 bit.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A2ACD9-5364-4D95-8A39-9002231ADCE5}"/>
              </a:ext>
            </a:extLst>
          </p:cNvPr>
          <p:cNvGrpSpPr/>
          <p:nvPr/>
        </p:nvGrpSpPr>
        <p:grpSpPr>
          <a:xfrm>
            <a:off x="132811" y="1868343"/>
            <a:ext cx="6086404" cy="1497336"/>
            <a:chOff x="434391" y="818720"/>
            <a:chExt cx="6811425" cy="2623285"/>
          </a:xfrm>
        </p:grpSpPr>
        <p:sp>
          <p:nvSpPr>
            <p:cNvPr id="26" name="Content Placeholder 2">
              <a:extLst>
                <a:ext uri="{FF2B5EF4-FFF2-40B4-BE49-F238E27FC236}">
                  <a16:creationId xmlns:a16="http://schemas.microsoft.com/office/drawing/2014/main" id="{456DC5C6-6884-49C8-9C23-2C983584A6AE}"/>
                </a:ext>
              </a:extLst>
            </p:cNvPr>
            <p:cNvSpPr txBox="1">
              <a:spLocks/>
            </p:cNvSpPr>
            <p:nvPr/>
          </p:nvSpPr>
          <p:spPr>
            <a:xfrm>
              <a:off x="434785" y="818720"/>
              <a:ext cx="1895765" cy="65304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u="sng" dirty="0"/>
                <a:t>Operation :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u="sng" dirty="0"/>
            </a:p>
          </p:txBody>
        </p:sp>
        <p:sp>
          <p:nvSpPr>
            <p:cNvPr id="27" name="Content Placeholder 2">
              <a:extLst>
                <a:ext uri="{FF2B5EF4-FFF2-40B4-BE49-F238E27FC236}">
                  <a16:creationId xmlns:a16="http://schemas.microsoft.com/office/drawing/2014/main" id="{933B8979-8F84-419F-B27D-B0672D06D0D0}"/>
                </a:ext>
              </a:extLst>
            </p:cNvPr>
            <p:cNvSpPr txBox="1">
              <a:spLocks/>
            </p:cNvSpPr>
            <p:nvPr/>
          </p:nvSpPr>
          <p:spPr>
            <a:xfrm>
              <a:off x="434391" y="1745700"/>
              <a:ext cx="2334989" cy="6818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Register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F70CC009-5B63-44A3-A643-DBB81BD6162C}"/>
                </a:ext>
              </a:extLst>
            </p:cNvPr>
            <p:cNvSpPr txBox="1">
              <a:spLocks/>
            </p:cNvSpPr>
            <p:nvPr/>
          </p:nvSpPr>
          <p:spPr>
            <a:xfrm>
              <a:off x="2211879" y="1694958"/>
              <a:ext cx="5033937" cy="174704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Register  + content of memory location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49831F5-C49D-48D4-8549-87200CB397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1885" y="1983464"/>
              <a:ext cx="541772" cy="69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C9D2E9-9AEC-45CD-A03C-FBCB67E78C7E}"/>
              </a:ext>
            </a:extLst>
          </p:cNvPr>
          <p:cNvGrpSpPr/>
          <p:nvPr/>
        </p:nvGrpSpPr>
        <p:grpSpPr>
          <a:xfrm>
            <a:off x="6427169" y="2533163"/>
            <a:ext cx="5037679" cy="532291"/>
            <a:chOff x="549066" y="4796694"/>
            <a:chExt cx="5037679" cy="532291"/>
          </a:xfrm>
        </p:grpSpPr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478DF49E-D96F-4B99-AB21-D84EBF53F361}"/>
                </a:ext>
              </a:extLst>
            </p:cNvPr>
            <p:cNvSpPr txBox="1">
              <a:spLocks/>
            </p:cNvSpPr>
            <p:nvPr/>
          </p:nvSpPr>
          <p:spPr>
            <a:xfrm>
              <a:off x="549066" y="4801014"/>
              <a:ext cx="719783" cy="3892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AX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480371AE-AC6E-476D-9C14-F4810F353231}"/>
                </a:ext>
              </a:extLst>
            </p:cNvPr>
            <p:cNvSpPr txBox="1">
              <a:spLocks/>
            </p:cNvSpPr>
            <p:nvPr/>
          </p:nvSpPr>
          <p:spPr>
            <a:xfrm>
              <a:off x="1740512" y="4796694"/>
              <a:ext cx="3846233" cy="53229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AX + content of memory location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492FDFF-38AF-4AAD-B32B-6BB32A588E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196" y="4986422"/>
              <a:ext cx="6180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A548B539-DD26-4875-9D4F-0839FEC04841}"/>
              </a:ext>
            </a:extLst>
          </p:cNvPr>
          <p:cNvSpPr txBox="1">
            <a:spLocks/>
          </p:cNvSpPr>
          <p:nvPr/>
        </p:nvSpPr>
        <p:spPr>
          <a:xfrm>
            <a:off x="37851" y="3051882"/>
            <a:ext cx="5733278" cy="701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Addressing mode  </a:t>
            </a:r>
            <a:r>
              <a:rPr lang="en-IN" sz="2000" u="sng" dirty="0"/>
              <a:t>: </a:t>
            </a:r>
            <a:r>
              <a:rPr lang="en-IN" sz="2000" dirty="0"/>
              <a:t>Register addressing mode</a:t>
            </a:r>
            <a:endParaRPr lang="en-IN" sz="2000" u="sng" dirty="0"/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A4EF8078-3158-403D-958C-3EB17208AF33}"/>
              </a:ext>
            </a:extLst>
          </p:cNvPr>
          <p:cNvSpPr txBox="1">
            <a:spLocks/>
          </p:cNvSpPr>
          <p:nvPr/>
        </p:nvSpPr>
        <p:spPr>
          <a:xfrm>
            <a:off x="202044" y="4128983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Flags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637022E7-308B-403D-8DDC-6DCADE24614B}"/>
              </a:ext>
            </a:extLst>
          </p:cNvPr>
          <p:cNvSpPr txBox="1">
            <a:spLocks/>
          </p:cNvSpPr>
          <p:nvPr/>
        </p:nvSpPr>
        <p:spPr>
          <a:xfrm>
            <a:off x="132811" y="4714614"/>
            <a:ext cx="4128657" cy="529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FF0000"/>
                </a:solidFill>
              </a:rPr>
              <a:t>All Flags affected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30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532" y="236761"/>
            <a:ext cx="10515600" cy="829830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1.1 General Purpose</a:t>
            </a:r>
            <a:br>
              <a:rPr lang="en-IN" dirty="0"/>
            </a:br>
            <a:endParaRPr lang="en-IN" dirty="0"/>
          </a:p>
        </p:txBody>
      </p:sp>
      <p:grpSp>
        <p:nvGrpSpPr>
          <p:cNvPr id="22" name="Group 21"/>
          <p:cNvGrpSpPr/>
          <p:nvPr/>
        </p:nvGrpSpPr>
        <p:grpSpPr>
          <a:xfrm>
            <a:off x="2057401" y="1874710"/>
            <a:ext cx="7013862" cy="1860208"/>
            <a:chOff x="924792" y="1479855"/>
            <a:chExt cx="7013862" cy="1860208"/>
          </a:xfrm>
        </p:grpSpPr>
        <p:sp>
          <p:nvSpPr>
            <p:cNvPr id="4" name="TextBox 3"/>
            <p:cNvSpPr txBox="1"/>
            <p:nvPr/>
          </p:nvSpPr>
          <p:spPr>
            <a:xfrm>
              <a:off x="3196943" y="1479855"/>
              <a:ext cx="32523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General purpose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24792" y="2816843"/>
              <a:ext cx="980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MOV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9465" y="2811194"/>
              <a:ext cx="1205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PUSH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41619" y="2811194"/>
              <a:ext cx="980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POP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23613" y="2811194"/>
              <a:ext cx="11637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XCHG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58446" y="2811194"/>
              <a:ext cx="980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XLAT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1381997" y="2003075"/>
              <a:ext cx="2088572" cy="808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3196943" y="1997426"/>
              <a:ext cx="606130" cy="7375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023012" y="2031339"/>
              <a:ext cx="249386" cy="7036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367644" y="1997426"/>
              <a:ext cx="1250375" cy="8137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037857" y="1976282"/>
              <a:ext cx="2111088" cy="8349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11100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500170"/>
              </p:ext>
            </p:extLst>
          </p:nvPr>
        </p:nvGraphicFramePr>
        <p:xfrm>
          <a:off x="1169554" y="1035761"/>
          <a:ext cx="1359158" cy="2941613"/>
        </p:xfrm>
        <a:graphic>
          <a:graphicData uri="http://schemas.openxmlformats.org/drawingml/2006/table">
            <a:tbl>
              <a:tblPr firstRow="1" bandRow="1"/>
              <a:tblGrid>
                <a:gridCol w="679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0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20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20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20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205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205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205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293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96718" y="1041786"/>
          <a:ext cx="815110" cy="2966720"/>
        </p:xfrm>
        <a:graphic>
          <a:graphicData uri="http://schemas.openxmlformats.org/drawingml/2006/table">
            <a:tbl>
              <a:tblPr firstRow="1" bandRow="1"/>
              <a:tblGrid>
                <a:gridCol w="815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1111827" y="521711"/>
            <a:ext cx="509155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2160" y="4772378"/>
          <a:ext cx="2280356" cy="1828800"/>
        </p:xfrm>
        <a:graphic>
          <a:graphicData uri="http://schemas.openxmlformats.org/drawingml/2006/table">
            <a:tbl>
              <a:tblPr firstRow="1" bandRow="1"/>
              <a:tblGrid>
                <a:gridCol w="1140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0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5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187A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518761"/>
              </p:ext>
            </p:extLst>
          </p:nvPr>
        </p:nvGraphicFramePr>
        <p:xfrm>
          <a:off x="4413829" y="909637"/>
          <a:ext cx="2325509" cy="5735320"/>
        </p:xfrm>
        <a:graphic>
          <a:graphicData uri="http://schemas.openxmlformats.org/drawingml/2006/table">
            <a:tbl>
              <a:tblPr firstRow="1" bandRow="1"/>
              <a:tblGrid>
                <a:gridCol w="1010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228CA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Opcode of</a:t>
                      </a:r>
                      <a:r>
                        <a:rPr lang="en-IN" baseline="0" dirty="0"/>
                        <a:t> ADD  </a:t>
                      </a:r>
                      <a:r>
                        <a:rPr lang="en-IN" dirty="0"/>
                        <a:t>instruction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228CB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228CC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228CD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228CE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25142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25143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1266472" y="4252688"/>
            <a:ext cx="607484" cy="375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BIU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51210" y="909637"/>
            <a:ext cx="1234465" cy="1130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400" dirty="0"/>
              <a:t>CS = 21050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400" dirty="0"/>
              <a:t>        + 187A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400" dirty="0"/>
              <a:t>         228CA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4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400" dirty="0"/>
              <a:t>        </a:t>
            </a:r>
          </a:p>
          <a:p>
            <a:pPr marL="0" indent="0">
              <a:buNone/>
            </a:pPr>
            <a:r>
              <a:rPr lang="en-IN" sz="14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348697" y="1486884"/>
            <a:ext cx="7676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31822" y="1536312"/>
            <a:ext cx="681761" cy="27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051210" y="4817132"/>
            <a:ext cx="2393244" cy="17457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400" dirty="0"/>
              <a:t>DS =  23140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400" dirty="0"/>
              <a:t>          +2000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400" dirty="0"/>
              <a:t>          25140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400" dirty="0"/>
              <a:t>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400" dirty="0"/>
              <a:t>          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316498" y="5428343"/>
            <a:ext cx="7676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15201" y="0"/>
            <a:ext cx="11288" cy="685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2546640" y="131154"/>
            <a:ext cx="2393244" cy="549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 Execution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885351" y="179708"/>
            <a:ext cx="2393244" cy="549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Execution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875380"/>
              </p:ext>
            </p:extLst>
          </p:nvPr>
        </p:nvGraphicFramePr>
        <p:xfrm>
          <a:off x="8448644" y="909637"/>
          <a:ext cx="1359158" cy="2941613"/>
        </p:xfrm>
        <a:graphic>
          <a:graphicData uri="http://schemas.openxmlformats.org/drawingml/2006/table">
            <a:tbl>
              <a:tblPr firstRow="1" bandRow="1"/>
              <a:tblGrid>
                <a:gridCol w="679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05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06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08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205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205"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205"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205">
                <a:tc gridSpan="2"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205">
                <a:tc gridSpan="2"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205">
                <a:tc gridSpan="2"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293">
                <a:tc gridSpan="2"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575808" y="915662"/>
          <a:ext cx="815110" cy="2966720"/>
        </p:xfrm>
        <a:graphic>
          <a:graphicData uri="http://schemas.openxmlformats.org/drawingml/2006/table">
            <a:tbl>
              <a:tblPr firstRow="1" bandRow="1"/>
              <a:tblGrid>
                <a:gridCol w="815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" name="Content Placeholder 2"/>
          <p:cNvSpPr txBox="1">
            <a:spLocks/>
          </p:cNvSpPr>
          <p:nvPr/>
        </p:nvSpPr>
        <p:spPr>
          <a:xfrm>
            <a:off x="8390917" y="395587"/>
            <a:ext cx="509155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7671250" y="4646254"/>
          <a:ext cx="2280356" cy="1828800"/>
        </p:xfrm>
        <a:graphic>
          <a:graphicData uri="http://schemas.openxmlformats.org/drawingml/2006/table">
            <a:tbl>
              <a:tblPr firstRow="1" bandRow="1"/>
              <a:tblGrid>
                <a:gridCol w="1140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0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5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Content Placeholder 2"/>
          <p:cNvSpPr txBox="1">
            <a:spLocks/>
          </p:cNvSpPr>
          <p:nvPr/>
        </p:nvSpPr>
        <p:spPr>
          <a:xfrm>
            <a:off x="8545562" y="4126564"/>
            <a:ext cx="607484" cy="375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BIU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009501"/>
              </p:ext>
            </p:extLst>
          </p:nvPr>
        </p:nvGraphicFramePr>
        <p:xfrm>
          <a:off x="10061453" y="798132"/>
          <a:ext cx="2005088" cy="5643880"/>
        </p:xfrm>
        <a:graphic>
          <a:graphicData uri="http://schemas.openxmlformats.org/drawingml/2006/table">
            <a:tbl>
              <a:tblPr firstRow="1" bandRow="1"/>
              <a:tblGrid>
                <a:gridCol w="876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228CA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Opcode of</a:t>
                      </a:r>
                      <a:r>
                        <a:rPr lang="en-IN" sz="1600" baseline="0" dirty="0"/>
                        <a:t> ADD  </a:t>
                      </a:r>
                      <a:r>
                        <a:rPr lang="en-IN" sz="1600" dirty="0"/>
                        <a:t>instruction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228CB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228CC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228CD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228CE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25142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25143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8" name="Content Placeholder 2"/>
          <p:cNvSpPr txBox="1">
            <a:spLocks/>
          </p:cNvSpPr>
          <p:nvPr/>
        </p:nvSpPr>
        <p:spPr>
          <a:xfrm>
            <a:off x="2845960" y="1924634"/>
            <a:ext cx="2393244" cy="549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program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2789962" y="4405637"/>
            <a:ext cx="2393244" cy="549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Data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9EDBC7-A571-4F09-A36B-85A0D627CDFB}"/>
              </a:ext>
            </a:extLst>
          </p:cNvPr>
          <p:cNvCxnSpPr>
            <a:cxnSpLocks/>
          </p:cNvCxnSpPr>
          <p:nvPr/>
        </p:nvCxnSpPr>
        <p:spPr>
          <a:xfrm>
            <a:off x="1516817" y="1101474"/>
            <a:ext cx="4268100" cy="3679765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097EB8-5608-4BBC-8582-FA83B824B589}"/>
              </a:ext>
            </a:extLst>
          </p:cNvPr>
          <p:cNvCxnSpPr>
            <a:cxnSpLocks/>
          </p:cNvCxnSpPr>
          <p:nvPr/>
        </p:nvCxnSpPr>
        <p:spPr>
          <a:xfrm>
            <a:off x="2179519" y="1187131"/>
            <a:ext cx="3465147" cy="3906675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4643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22" y="-111318"/>
            <a:ext cx="10515600" cy="910213"/>
          </a:xfrm>
        </p:spPr>
        <p:txBody>
          <a:bodyPr>
            <a:normAutofit/>
          </a:bodyPr>
          <a:lstStyle/>
          <a:p>
            <a:r>
              <a:rPr lang="en-IN" sz="3200" u="sng" dirty="0"/>
              <a:t>2.1.2  ADC – Add with carry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1022" y="748799"/>
            <a:ext cx="11989956" cy="183726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This instruction adds destination operand contents , source operand contents and Carry flag content.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Result is stored back to destination operand.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The source and destination can be 8/16 bit register or memory location. The source can also 8/16 bit register or memory location and immediate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It is easy to perform multiple – precision arithmetic by using ADC instruction.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1917" y="2628898"/>
            <a:ext cx="5361000" cy="529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Mnemonic:</a:t>
            </a:r>
            <a:r>
              <a:rPr lang="en-IN" sz="2000" dirty="0"/>
              <a:t>   ADD  destination , 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                        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68547" y="4534192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Flags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68547" y="5092267"/>
            <a:ext cx="4128657" cy="529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FF0000"/>
                </a:solidFill>
              </a:rPr>
              <a:t>All Flags affected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>
              <a:solidFill>
                <a:srgbClr val="FF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E41AC3-4074-425D-A5C4-6B29C835A1B3}"/>
              </a:ext>
            </a:extLst>
          </p:cNvPr>
          <p:cNvGrpSpPr/>
          <p:nvPr/>
        </p:nvGrpSpPr>
        <p:grpSpPr>
          <a:xfrm>
            <a:off x="101021" y="3212050"/>
            <a:ext cx="4896740" cy="1046558"/>
            <a:chOff x="197179" y="2631989"/>
            <a:chExt cx="4896740" cy="1906945"/>
          </a:xfrm>
        </p:grpSpPr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218075" y="2631989"/>
              <a:ext cx="1693719" cy="3879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5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u="sng" dirty="0"/>
                <a:t>Operation :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u="sng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197179" y="3561969"/>
              <a:ext cx="2455748" cy="78408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Destination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2120972" y="3605306"/>
              <a:ext cx="2972947" cy="65459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Destination + Source + CY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 flipH="1">
              <a:off x="1613056" y="3949896"/>
              <a:ext cx="4352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197180" y="3302417"/>
              <a:ext cx="4831086" cy="123651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6563791-CC52-4E04-B66B-B06143168D7F}"/>
              </a:ext>
            </a:extLst>
          </p:cNvPr>
          <p:cNvGrpSpPr/>
          <p:nvPr/>
        </p:nvGrpSpPr>
        <p:grpSpPr>
          <a:xfrm>
            <a:off x="3511287" y="5092267"/>
            <a:ext cx="1644761" cy="1451753"/>
            <a:chOff x="6185347" y="3579990"/>
            <a:chExt cx="1644761" cy="1451753"/>
          </a:xfrm>
        </p:grpSpPr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EFC02BD7-BACC-442B-820F-414DC9D00972}"/>
                </a:ext>
              </a:extLst>
            </p:cNvPr>
            <p:cNvSpPr txBox="1">
              <a:spLocks/>
            </p:cNvSpPr>
            <p:nvPr/>
          </p:nvSpPr>
          <p:spPr>
            <a:xfrm>
              <a:off x="6638715" y="3579990"/>
              <a:ext cx="996081" cy="38792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1234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u="sng" dirty="0">
                <a:solidFill>
                  <a:srgbClr val="002060"/>
                </a:solidFill>
              </a:endParaRPr>
            </a:p>
          </p:txBody>
        </p: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66F2BEB0-5267-46D9-B283-412FD0C095E3}"/>
                </a:ext>
              </a:extLst>
            </p:cNvPr>
            <p:cNvSpPr txBox="1">
              <a:spLocks/>
            </p:cNvSpPr>
            <p:nvPr/>
          </p:nvSpPr>
          <p:spPr>
            <a:xfrm>
              <a:off x="6638714" y="4105471"/>
              <a:ext cx="996081" cy="38792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1234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u="sng" dirty="0">
                <a:solidFill>
                  <a:srgbClr val="002060"/>
                </a:solidFill>
              </a:endParaRPr>
            </a:p>
          </p:txBody>
        </p:sp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9D16A830-8203-4E93-9C98-5579D2BE9569}"/>
                </a:ext>
              </a:extLst>
            </p:cNvPr>
            <p:cNvSpPr txBox="1">
              <a:spLocks/>
            </p:cNvSpPr>
            <p:nvPr/>
          </p:nvSpPr>
          <p:spPr>
            <a:xfrm>
              <a:off x="6185347" y="4105471"/>
              <a:ext cx="453367" cy="38792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u="sng" dirty="0">
                <a:solidFill>
                  <a:srgbClr val="002060"/>
                </a:solidFill>
              </a:endParaRP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FFB3693E-4976-485E-98B7-CFE44642E997}"/>
                </a:ext>
              </a:extLst>
            </p:cNvPr>
            <p:cNvSpPr txBox="1">
              <a:spLocks/>
            </p:cNvSpPr>
            <p:nvPr/>
          </p:nvSpPr>
          <p:spPr>
            <a:xfrm>
              <a:off x="6638713" y="4643817"/>
              <a:ext cx="996081" cy="38792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2468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u="sng" dirty="0">
                <a:solidFill>
                  <a:srgbClr val="00206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E0FB124-030A-4D37-9D16-BDB21CC743E4}"/>
                </a:ext>
              </a:extLst>
            </p:cNvPr>
            <p:cNvCxnSpPr>
              <a:cxnSpLocks/>
            </p:cNvCxnSpPr>
            <p:nvPr/>
          </p:nvCxnSpPr>
          <p:spPr>
            <a:xfrm>
              <a:off x="6380089" y="4643817"/>
              <a:ext cx="145001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23A9A2D-B66D-45D5-92F8-5C59BB28C500}"/>
              </a:ext>
            </a:extLst>
          </p:cNvPr>
          <p:cNvSpPr txBox="1">
            <a:spLocks/>
          </p:cNvSpPr>
          <p:nvPr/>
        </p:nvSpPr>
        <p:spPr>
          <a:xfrm>
            <a:off x="2556769" y="4603238"/>
            <a:ext cx="3277472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FF0000"/>
                </a:solidFill>
              </a:rPr>
              <a:t>Two 16 bit number addition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>
              <a:solidFill>
                <a:srgbClr val="FF0000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CCD16E0-5A0B-48DE-907D-CF74D087C6F1}"/>
              </a:ext>
            </a:extLst>
          </p:cNvPr>
          <p:cNvSpPr txBox="1">
            <a:spLocks/>
          </p:cNvSpPr>
          <p:nvPr/>
        </p:nvSpPr>
        <p:spPr>
          <a:xfrm>
            <a:off x="2556769" y="5191987"/>
            <a:ext cx="996081" cy="387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BC966DD-5070-4986-A919-421AE85A944C}"/>
              </a:ext>
            </a:extLst>
          </p:cNvPr>
          <p:cNvSpPr txBox="1">
            <a:spLocks/>
          </p:cNvSpPr>
          <p:nvPr/>
        </p:nvSpPr>
        <p:spPr>
          <a:xfrm>
            <a:off x="7339150" y="2889066"/>
            <a:ext cx="3277472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FF0000"/>
                </a:solidFill>
              </a:rPr>
              <a:t>Two 32 bit number addition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>
              <a:solidFill>
                <a:srgbClr val="FF0000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ADFFD8B-E376-4491-B4E3-97E836EDC89C}"/>
              </a:ext>
            </a:extLst>
          </p:cNvPr>
          <p:cNvGrpSpPr/>
          <p:nvPr/>
        </p:nvGrpSpPr>
        <p:grpSpPr>
          <a:xfrm>
            <a:off x="7178423" y="3552257"/>
            <a:ext cx="4017897" cy="1748966"/>
            <a:chOff x="6185347" y="3559902"/>
            <a:chExt cx="1644761" cy="1748966"/>
          </a:xfrm>
        </p:grpSpPr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45B1ABE1-978B-488D-AABC-0243DA48AE14}"/>
                </a:ext>
              </a:extLst>
            </p:cNvPr>
            <p:cNvSpPr txBox="1">
              <a:spLocks/>
            </p:cNvSpPr>
            <p:nvPr/>
          </p:nvSpPr>
          <p:spPr>
            <a:xfrm>
              <a:off x="6380089" y="3559902"/>
              <a:ext cx="1341662" cy="38792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1234     8123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u="sng" dirty="0">
                <a:solidFill>
                  <a:srgbClr val="002060"/>
                </a:solidFill>
              </a:endParaRPr>
            </a:p>
          </p:txBody>
        </p:sp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0F955603-0374-465F-9253-EAB97D1FFAD3}"/>
                </a:ext>
              </a:extLst>
            </p:cNvPr>
            <p:cNvSpPr txBox="1">
              <a:spLocks/>
            </p:cNvSpPr>
            <p:nvPr/>
          </p:nvSpPr>
          <p:spPr>
            <a:xfrm>
              <a:off x="6380089" y="4118308"/>
              <a:ext cx="996081" cy="38792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1234     8123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u="sng" dirty="0">
                <a:solidFill>
                  <a:srgbClr val="002060"/>
                </a:solidFill>
              </a:endParaRPr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CCB12235-D643-453B-9E5F-3D8B56CC4C6E}"/>
                </a:ext>
              </a:extLst>
            </p:cNvPr>
            <p:cNvSpPr txBox="1">
              <a:spLocks/>
            </p:cNvSpPr>
            <p:nvPr/>
          </p:nvSpPr>
          <p:spPr>
            <a:xfrm>
              <a:off x="6185347" y="4105471"/>
              <a:ext cx="453367" cy="38792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u="sng" dirty="0">
                <a:solidFill>
                  <a:srgbClr val="002060"/>
                </a:solidFill>
              </a:endParaRP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F68402A5-A031-417A-A57E-4B6191BF435F}"/>
                </a:ext>
              </a:extLst>
            </p:cNvPr>
            <p:cNvSpPr txBox="1">
              <a:spLocks/>
            </p:cNvSpPr>
            <p:nvPr/>
          </p:nvSpPr>
          <p:spPr>
            <a:xfrm>
              <a:off x="6380089" y="4920942"/>
              <a:ext cx="1212714" cy="38792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2469   6246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u="sng" dirty="0">
                <a:solidFill>
                  <a:srgbClr val="002060"/>
                </a:solidFill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E437CC-7975-4F49-9980-FC729D71B9AC}"/>
                </a:ext>
              </a:extLst>
            </p:cNvPr>
            <p:cNvCxnSpPr>
              <a:cxnSpLocks/>
            </p:cNvCxnSpPr>
            <p:nvPr/>
          </p:nvCxnSpPr>
          <p:spPr>
            <a:xfrm>
              <a:off x="6380089" y="4804846"/>
              <a:ext cx="145001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2DE48B3-13B3-4E16-9DF5-304E5B16BCE7}"/>
              </a:ext>
            </a:extLst>
          </p:cNvPr>
          <p:cNvSpPr txBox="1"/>
          <p:nvPr/>
        </p:nvSpPr>
        <p:spPr>
          <a:xfrm>
            <a:off x="8245289" y="4485752"/>
            <a:ext cx="320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</a:rPr>
              <a:t>1</a:t>
            </a:r>
            <a:endParaRPr lang="en-IN" b="1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EC72852-DEDA-41FF-B877-AE21FDCEA32E}"/>
              </a:ext>
            </a:extLst>
          </p:cNvPr>
          <p:cNvSpPr/>
          <p:nvPr/>
        </p:nvSpPr>
        <p:spPr>
          <a:xfrm>
            <a:off x="8762250" y="3363989"/>
            <a:ext cx="957803" cy="1360411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EB4D01DC-ADA9-41DA-90CD-91CC8A57E45B}"/>
              </a:ext>
            </a:extLst>
          </p:cNvPr>
          <p:cNvSpPr txBox="1">
            <a:spLocks/>
          </p:cNvSpPr>
          <p:nvPr/>
        </p:nvSpPr>
        <p:spPr>
          <a:xfrm>
            <a:off x="9722522" y="3858818"/>
            <a:ext cx="996081" cy="387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E6787F8-86AE-4CF3-960C-90436E1D7344}"/>
              </a:ext>
            </a:extLst>
          </p:cNvPr>
          <p:cNvSpPr/>
          <p:nvPr/>
        </p:nvSpPr>
        <p:spPr>
          <a:xfrm>
            <a:off x="7603945" y="3372575"/>
            <a:ext cx="1155836" cy="1482509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9EEB3153-47F9-4160-AFB4-26EC8F7820A9}"/>
              </a:ext>
            </a:extLst>
          </p:cNvPr>
          <p:cNvSpPr txBox="1">
            <a:spLocks/>
          </p:cNvSpPr>
          <p:nvPr/>
        </p:nvSpPr>
        <p:spPr>
          <a:xfrm>
            <a:off x="5903917" y="3559562"/>
            <a:ext cx="1888821" cy="453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+ CY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078BD425-398A-49D2-8B8E-980E72B22733}"/>
              </a:ext>
            </a:extLst>
          </p:cNvPr>
          <p:cNvSpPr txBox="1">
            <a:spLocks/>
          </p:cNvSpPr>
          <p:nvPr/>
        </p:nvSpPr>
        <p:spPr>
          <a:xfrm>
            <a:off x="6384754" y="4282492"/>
            <a:ext cx="996081" cy="387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47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7" grpId="0"/>
      <p:bldP spid="38" grpId="0" animBg="1"/>
      <p:bldP spid="39" grpId="0"/>
      <p:bldP spid="40" grpId="0" animBg="1"/>
      <p:bldP spid="41" grpId="0"/>
      <p:bldP spid="4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22" y="-111318"/>
            <a:ext cx="10515600" cy="910213"/>
          </a:xfrm>
        </p:spPr>
        <p:txBody>
          <a:bodyPr>
            <a:normAutofit/>
          </a:bodyPr>
          <a:lstStyle/>
          <a:p>
            <a:r>
              <a:rPr lang="en-IN" sz="3200" u="sng" dirty="0"/>
              <a:t>2.1.3  INC – Increment byte or word by 1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1022" y="748799"/>
            <a:ext cx="11989956" cy="12927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This instruction adds 1 to the destination operand.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The operand can be a register or memory location.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The operand may be a byte or word and it is treated as an unsigned binary number.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1021" y="2207742"/>
            <a:ext cx="5361000" cy="529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Mnemonic:</a:t>
            </a:r>
            <a:r>
              <a:rPr lang="en-IN" sz="2000" dirty="0"/>
              <a:t>   INC  destination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                        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68547" y="4534192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Flags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968776" y="4471512"/>
            <a:ext cx="4108813" cy="678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FF0000"/>
                </a:solidFill>
              </a:rPr>
              <a:t>All Flags affected except carry flag.(carry flag not changed)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>
              <a:solidFill>
                <a:srgbClr val="FF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E41AC3-4074-425D-A5C4-6B29C835A1B3}"/>
              </a:ext>
            </a:extLst>
          </p:cNvPr>
          <p:cNvGrpSpPr/>
          <p:nvPr/>
        </p:nvGrpSpPr>
        <p:grpSpPr>
          <a:xfrm>
            <a:off x="101021" y="3212050"/>
            <a:ext cx="4896740" cy="1046558"/>
            <a:chOff x="197179" y="2631989"/>
            <a:chExt cx="4896740" cy="1906945"/>
          </a:xfrm>
        </p:grpSpPr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218075" y="2631989"/>
              <a:ext cx="2434852" cy="57000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u="sng" dirty="0"/>
                <a:t>Operation :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u="sng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197179" y="3561969"/>
              <a:ext cx="2455748" cy="78408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Destination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2120972" y="3605306"/>
              <a:ext cx="2972947" cy="65459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Destination + 1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 flipH="1">
              <a:off x="1613056" y="3949896"/>
              <a:ext cx="4352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197180" y="3302417"/>
              <a:ext cx="4831086" cy="123651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427247-269B-4BCC-B908-7A8391142F32}"/>
              </a:ext>
            </a:extLst>
          </p:cNvPr>
          <p:cNvGrpSpPr/>
          <p:nvPr/>
        </p:nvGrpSpPr>
        <p:grpSpPr>
          <a:xfrm>
            <a:off x="5156897" y="2901629"/>
            <a:ext cx="7035103" cy="2624825"/>
            <a:chOff x="5156897" y="2901629"/>
            <a:chExt cx="7035103" cy="262482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5892055-C1AC-4DBD-AF43-863C4C962C63}"/>
                </a:ext>
              </a:extLst>
            </p:cNvPr>
            <p:cNvSpPr txBox="1"/>
            <p:nvPr/>
          </p:nvSpPr>
          <p:spPr>
            <a:xfrm>
              <a:off x="5156897" y="2901629"/>
              <a:ext cx="2461131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800" u="sng" dirty="0"/>
                <a:t>Example:</a:t>
              </a:r>
              <a:r>
                <a:rPr lang="en-IN" sz="1800" dirty="0"/>
                <a:t>   INC CX</a:t>
              </a:r>
            </a:p>
            <a:p>
              <a:endParaRPr lang="en-IN" sz="1800" dirty="0"/>
            </a:p>
            <a:p>
              <a:r>
                <a:rPr lang="en-IN" dirty="0"/>
                <a:t>                   INC AL</a:t>
              </a:r>
            </a:p>
            <a:p>
              <a:endParaRPr lang="en-IN" dirty="0"/>
            </a:p>
            <a:p>
              <a:r>
                <a:rPr lang="en-IN" dirty="0"/>
                <a:t>                   INC [2000] 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7B7968B-B6AA-4E0C-B367-53D3433A1022}"/>
                </a:ext>
              </a:extLst>
            </p:cNvPr>
            <p:cNvCxnSpPr>
              <a:cxnSpLocks/>
            </p:cNvCxnSpPr>
            <p:nvPr/>
          </p:nvCxnSpPr>
          <p:spPr>
            <a:xfrm>
              <a:off x="7043621" y="3076248"/>
              <a:ext cx="57440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ontent Placeholder 2">
              <a:extLst>
                <a:ext uri="{FF2B5EF4-FFF2-40B4-BE49-F238E27FC236}">
                  <a16:creationId xmlns:a16="http://schemas.microsoft.com/office/drawing/2014/main" id="{00008BC2-BB68-4FF5-85F2-070159BD4EE8}"/>
                </a:ext>
              </a:extLst>
            </p:cNvPr>
            <p:cNvSpPr txBox="1">
              <a:spLocks/>
            </p:cNvSpPr>
            <p:nvPr/>
          </p:nvSpPr>
          <p:spPr>
            <a:xfrm>
              <a:off x="7618028" y="2901630"/>
              <a:ext cx="4573972" cy="37881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>
                  <a:solidFill>
                    <a:srgbClr val="FF0000"/>
                  </a:solidFill>
                </a:rPr>
                <a:t>IF CX = 1234 , after INC CX will be 1235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BA02881-2B94-40A1-990D-0ECE63948829}"/>
                </a:ext>
              </a:extLst>
            </p:cNvPr>
            <p:cNvCxnSpPr>
              <a:cxnSpLocks/>
            </p:cNvCxnSpPr>
            <p:nvPr/>
          </p:nvCxnSpPr>
          <p:spPr>
            <a:xfrm>
              <a:off x="6972501" y="3624888"/>
              <a:ext cx="57440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ontent Placeholder 2">
              <a:extLst>
                <a:ext uri="{FF2B5EF4-FFF2-40B4-BE49-F238E27FC236}">
                  <a16:creationId xmlns:a16="http://schemas.microsoft.com/office/drawing/2014/main" id="{F7CB1A10-4FD1-4837-90C8-639F0B9D2E6C}"/>
                </a:ext>
              </a:extLst>
            </p:cNvPr>
            <p:cNvSpPr txBox="1">
              <a:spLocks/>
            </p:cNvSpPr>
            <p:nvPr/>
          </p:nvSpPr>
          <p:spPr>
            <a:xfrm>
              <a:off x="7546908" y="3475379"/>
              <a:ext cx="4573972" cy="37881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>
                  <a:solidFill>
                    <a:srgbClr val="FF0000"/>
                  </a:solidFill>
                </a:rPr>
                <a:t>IF AL = 08 , after INC AL will be 09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94DBD5A-5582-4A9B-BB6B-6E8673043322}"/>
                </a:ext>
              </a:extLst>
            </p:cNvPr>
            <p:cNvCxnSpPr>
              <a:cxnSpLocks/>
            </p:cNvCxnSpPr>
            <p:nvPr/>
          </p:nvCxnSpPr>
          <p:spPr>
            <a:xfrm>
              <a:off x="7330824" y="4210079"/>
              <a:ext cx="57440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ontent Placeholder 2">
              <a:extLst>
                <a:ext uri="{FF2B5EF4-FFF2-40B4-BE49-F238E27FC236}">
                  <a16:creationId xmlns:a16="http://schemas.microsoft.com/office/drawing/2014/main" id="{B063A44D-EE2C-42FF-B859-31CCB18E6A7F}"/>
                </a:ext>
              </a:extLst>
            </p:cNvPr>
            <p:cNvSpPr txBox="1">
              <a:spLocks/>
            </p:cNvSpPr>
            <p:nvPr/>
          </p:nvSpPr>
          <p:spPr>
            <a:xfrm>
              <a:off x="7905231" y="4049127"/>
              <a:ext cx="3916297" cy="147732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>
                  <a:solidFill>
                    <a:srgbClr val="FF0000"/>
                  </a:solidFill>
                </a:rPr>
                <a:t>This instruction increments the content of memory location 2000 by 1.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>
                  <a:solidFill>
                    <a:srgbClr val="FF0000"/>
                  </a:solidFill>
                </a:rPr>
                <a:t>If 2000 = 04 , after INC it will be 05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>
                <a:solidFill>
                  <a:srgbClr val="FF0000"/>
                </a:solidFill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87461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223" y="126136"/>
            <a:ext cx="10515600" cy="1325563"/>
          </a:xfrm>
        </p:spPr>
        <p:txBody>
          <a:bodyPr/>
          <a:lstStyle/>
          <a:p>
            <a:r>
              <a:rPr lang="en-IN" u="sng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2.1.4 DAA (Decimal Adjust After Addition)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528" y="1438133"/>
            <a:ext cx="10515600" cy="93835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This instruction is used to changed the contents of accumulator from a binary value to its equivalent BCD number.</a:t>
            </a:r>
          </a:p>
        </p:txBody>
      </p:sp>
    </p:spTree>
    <p:extLst>
      <p:ext uri="{BB962C8B-B14F-4D97-AF65-F5344CB8AC3E}">
        <p14:creationId xmlns:p14="http://schemas.microsoft.com/office/powerpoint/2010/main" val="20927922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172329" y="762382"/>
            <a:ext cx="951827" cy="728799"/>
            <a:chOff x="5208947" y="497401"/>
            <a:chExt cx="951827" cy="728799"/>
          </a:xfrm>
        </p:grpSpPr>
        <p:sp>
          <p:nvSpPr>
            <p:cNvPr id="4" name="TextBox 3"/>
            <p:cNvSpPr txBox="1"/>
            <p:nvPr/>
          </p:nvSpPr>
          <p:spPr>
            <a:xfrm>
              <a:off x="5446903" y="497401"/>
              <a:ext cx="673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30 h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46903" y="826090"/>
              <a:ext cx="71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20 h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249477" y="1226200"/>
              <a:ext cx="758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208947" y="740334"/>
              <a:ext cx="475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+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410285" y="1491181"/>
            <a:ext cx="67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50 h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811528" y="790928"/>
            <a:ext cx="951827" cy="728799"/>
            <a:chOff x="5208947" y="497401"/>
            <a:chExt cx="951827" cy="728799"/>
          </a:xfrm>
        </p:grpSpPr>
        <p:sp>
          <p:nvSpPr>
            <p:cNvPr id="28" name="TextBox 27"/>
            <p:cNvSpPr txBox="1"/>
            <p:nvPr/>
          </p:nvSpPr>
          <p:spPr>
            <a:xfrm>
              <a:off x="5446903" y="497401"/>
              <a:ext cx="673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24 h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46903" y="826090"/>
              <a:ext cx="71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24 h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249477" y="1226200"/>
              <a:ext cx="758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208947" y="740334"/>
              <a:ext cx="475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+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049484" y="1519727"/>
            <a:ext cx="67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48 h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0" y="162025"/>
            <a:ext cx="4540829" cy="484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>
                <a:solidFill>
                  <a:srgbClr val="FF0000"/>
                </a:solidFill>
              </a:rPr>
              <a:t>Addition of hexadecimal numbers :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10284" y="1849619"/>
            <a:ext cx="67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50 h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30775" y="1891291"/>
            <a:ext cx="67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48 h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6462158" y="790928"/>
            <a:ext cx="951827" cy="728799"/>
            <a:chOff x="5208947" y="497401"/>
            <a:chExt cx="951827" cy="728799"/>
          </a:xfrm>
        </p:grpSpPr>
        <p:sp>
          <p:nvSpPr>
            <p:cNvPr id="35" name="TextBox 34"/>
            <p:cNvSpPr txBox="1"/>
            <p:nvPr/>
          </p:nvSpPr>
          <p:spPr>
            <a:xfrm>
              <a:off x="5446903" y="497401"/>
              <a:ext cx="673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25 h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46903" y="826090"/>
              <a:ext cx="71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25 h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5249477" y="1226200"/>
              <a:ext cx="758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208947" y="740334"/>
              <a:ext cx="475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+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700114" y="1519727"/>
            <a:ext cx="67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50 h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20378" y="1891291"/>
            <a:ext cx="67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4A h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12458" y="1708065"/>
            <a:ext cx="75987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 txBox="1">
            <a:spLocks/>
          </p:cNvSpPr>
          <p:nvPr/>
        </p:nvSpPr>
        <p:spPr>
          <a:xfrm>
            <a:off x="668879" y="1564822"/>
            <a:ext cx="2470897" cy="4848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b="1" dirty="0"/>
              <a:t>Expected answer </a:t>
            </a: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685155" y="1941054"/>
            <a:ext cx="2470897" cy="4848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b="1" dirty="0"/>
              <a:t>Actual answer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412457" y="2091346"/>
            <a:ext cx="75987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7874829" y="790928"/>
            <a:ext cx="951827" cy="728799"/>
            <a:chOff x="5208947" y="497401"/>
            <a:chExt cx="951827" cy="728799"/>
          </a:xfrm>
        </p:grpSpPr>
        <p:sp>
          <p:nvSpPr>
            <p:cNvPr id="55" name="TextBox 54"/>
            <p:cNvSpPr txBox="1"/>
            <p:nvPr/>
          </p:nvSpPr>
          <p:spPr>
            <a:xfrm>
              <a:off x="5446903" y="497401"/>
              <a:ext cx="673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28 h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446903" y="826090"/>
              <a:ext cx="71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27 h</a:t>
              </a: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5249477" y="1226200"/>
              <a:ext cx="758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5208947" y="740334"/>
              <a:ext cx="475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+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8112785" y="1519727"/>
            <a:ext cx="67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55 h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33049" y="1891291"/>
            <a:ext cx="67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4F h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175269" y="740944"/>
            <a:ext cx="951827" cy="728799"/>
            <a:chOff x="5208947" y="497401"/>
            <a:chExt cx="951827" cy="728799"/>
          </a:xfrm>
        </p:grpSpPr>
        <p:sp>
          <p:nvSpPr>
            <p:cNvPr id="64" name="TextBox 63"/>
            <p:cNvSpPr txBox="1"/>
            <p:nvPr/>
          </p:nvSpPr>
          <p:spPr>
            <a:xfrm>
              <a:off x="5446903" y="497401"/>
              <a:ext cx="673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28 h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446903" y="826090"/>
              <a:ext cx="71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28 h</a:t>
              </a: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5249477" y="1226200"/>
              <a:ext cx="758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208947" y="740334"/>
              <a:ext cx="475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+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9413225" y="1469743"/>
            <a:ext cx="67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 56h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423356" y="1828067"/>
            <a:ext cx="693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 50 h</a:t>
            </a:r>
          </a:p>
        </p:txBody>
      </p:sp>
      <p:sp>
        <p:nvSpPr>
          <p:cNvPr id="68" name="Content Placeholder 2"/>
          <p:cNvSpPr txBox="1">
            <a:spLocks/>
          </p:cNvSpPr>
          <p:nvPr/>
        </p:nvSpPr>
        <p:spPr>
          <a:xfrm>
            <a:off x="722808" y="749064"/>
            <a:ext cx="1465889" cy="484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>
                <a:solidFill>
                  <a:srgbClr val="0000CC"/>
                </a:solidFill>
                <a:hlinkClick r:id="rId2" action="ppaction://hlinksldjump"/>
              </a:rPr>
              <a:t>Case 1 :</a:t>
            </a:r>
            <a:endParaRPr lang="en-IN" sz="2400" b="1" dirty="0">
              <a:solidFill>
                <a:srgbClr val="0000CC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97264" y="688548"/>
            <a:ext cx="10346935" cy="17373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3" name="Group 72"/>
          <p:cNvGrpSpPr/>
          <p:nvPr/>
        </p:nvGrpSpPr>
        <p:grpSpPr>
          <a:xfrm>
            <a:off x="3258082" y="2723984"/>
            <a:ext cx="996491" cy="743392"/>
            <a:chOff x="5208947" y="497401"/>
            <a:chExt cx="996491" cy="743392"/>
          </a:xfrm>
        </p:grpSpPr>
        <p:sp>
          <p:nvSpPr>
            <p:cNvPr id="75" name="TextBox 74"/>
            <p:cNvSpPr txBox="1"/>
            <p:nvPr/>
          </p:nvSpPr>
          <p:spPr>
            <a:xfrm>
              <a:off x="5446903" y="497401"/>
              <a:ext cx="673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50 h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446902" y="835226"/>
              <a:ext cx="71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50 h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5446902" y="1240793"/>
              <a:ext cx="758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5208947" y="740334"/>
              <a:ext cx="475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+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3417589" y="3483961"/>
            <a:ext cx="870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100 h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4849181" y="2722558"/>
            <a:ext cx="951827" cy="728799"/>
            <a:chOff x="5208947" y="497401"/>
            <a:chExt cx="951827" cy="728799"/>
          </a:xfrm>
        </p:grpSpPr>
        <p:sp>
          <p:nvSpPr>
            <p:cNvPr id="82" name="TextBox 81"/>
            <p:cNvSpPr txBox="1"/>
            <p:nvPr/>
          </p:nvSpPr>
          <p:spPr>
            <a:xfrm>
              <a:off x="5446903" y="497401"/>
              <a:ext cx="673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64 h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446903" y="826090"/>
              <a:ext cx="71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54h</a:t>
              </a:r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5249477" y="1226200"/>
              <a:ext cx="758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5208947" y="740334"/>
              <a:ext cx="475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+</a:t>
              </a: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030775" y="3451357"/>
            <a:ext cx="90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118 h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447937" y="3781249"/>
            <a:ext cx="758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A0 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030775" y="3822921"/>
            <a:ext cx="770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 B8 h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2450111" y="3639695"/>
            <a:ext cx="75987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ontent Placeholder 2"/>
          <p:cNvSpPr txBox="1">
            <a:spLocks/>
          </p:cNvSpPr>
          <p:nvPr/>
        </p:nvSpPr>
        <p:spPr>
          <a:xfrm>
            <a:off x="706532" y="3496452"/>
            <a:ext cx="2470897" cy="4848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b="1" dirty="0"/>
              <a:t>Expected answer</a:t>
            </a:r>
          </a:p>
        </p:txBody>
      </p:sp>
      <p:sp>
        <p:nvSpPr>
          <p:cNvPr id="99" name="Content Placeholder 2"/>
          <p:cNvSpPr txBox="1">
            <a:spLocks/>
          </p:cNvSpPr>
          <p:nvPr/>
        </p:nvSpPr>
        <p:spPr>
          <a:xfrm>
            <a:off x="722808" y="3872684"/>
            <a:ext cx="2470897" cy="4848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b="1" dirty="0"/>
              <a:t>Actual answer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2450110" y="4022976"/>
            <a:ext cx="75987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ontent Placeholder 2"/>
          <p:cNvSpPr txBox="1">
            <a:spLocks/>
          </p:cNvSpPr>
          <p:nvPr/>
        </p:nvSpPr>
        <p:spPr>
          <a:xfrm>
            <a:off x="760461" y="2680694"/>
            <a:ext cx="1465889" cy="484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>
                <a:solidFill>
                  <a:srgbClr val="0000CC"/>
                </a:solidFill>
                <a:hlinkClick r:id="rId3" action="ppaction://hlinksldjump"/>
              </a:rPr>
              <a:t>Case 2 :</a:t>
            </a:r>
            <a:endParaRPr lang="en-IN" sz="2400" b="1" dirty="0">
              <a:solidFill>
                <a:srgbClr val="0000CC"/>
              </a:solidFill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6396058" y="2721516"/>
            <a:ext cx="951827" cy="728799"/>
            <a:chOff x="5208947" y="497401"/>
            <a:chExt cx="951827" cy="728799"/>
          </a:xfrm>
        </p:grpSpPr>
        <p:sp>
          <p:nvSpPr>
            <p:cNvPr id="123" name="TextBox 122"/>
            <p:cNvSpPr txBox="1"/>
            <p:nvPr/>
          </p:nvSpPr>
          <p:spPr>
            <a:xfrm>
              <a:off x="5446903" y="497401"/>
              <a:ext cx="673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84 h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446903" y="826090"/>
              <a:ext cx="71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94h</a:t>
              </a: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5249477" y="1226200"/>
              <a:ext cx="758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5208947" y="740334"/>
              <a:ext cx="475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+</a:t>
              </a: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6577652" y="3450315"/>
            <a:ext cx="90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168 h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539732" y="3822921"/>
            <a:ext cx="90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 108 h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397264" y="2576197"/>
            <a:ext cx="10346935" cy="17373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5" name="Group 154"/>
          <p:cNvGrpSpPr/>
          <p:nvPr/>
        </p:nvGrpSpPr>
        <p:grpSpPr>
          <a:xfrm>
            <a:off x="3209982" y="4604124"/>
            <a:ext cx="996491" cy="743392"/>
            <a:chOff x="5208947" y="497401"/>
            <a:chExt cx="996491" cy="743392"/>
          </a:xfrm>
        </p:grpSpPr>
        <p:sp>
          <p:nvSpPr>
            <p:cNvPr id="157" name="TextBox 156"/>
            <p:cNvSpPr txBox="1"/>
            <p:nvPr/>
          </p:nvSpPr>
          <p:spPr>
            <a:xfrm>
              <a:off x="5446903" y="497401"/>
              <a:ext cx="673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88 h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6903" y="826090"/>
              <a:ext cx="71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88 h</a:t>
              </a:r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5446902" y="1240793"/>
              <a:ext cx="758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5208947" y="740334"/>
              <a:ext cx="475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+</a:t>
              </a: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3407408" y="5324810"/>
            <a:ext cx="870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176 h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407408" y="5691361"/>
            <a:ext cx="908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110 h</a:t>
            </a:r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2450111" y="5549807"/>
            <a:ext cx="75987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ontent Placeholder 2"/>
          <p:cNvSpPr txBox="1">
            <a:spLocks/>
          </p:cNvSpPr>
          <p:nvPr/>
        </p:nvSpPr>
        <p:spPr>
          <a:xfrm>
            <a:off x="706532" y="5406564"/>
            <a:ext cx="2470897" cy="4848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b="1" dirty="0"/>
              <a:t>Expected answer</a:t>
            </a:r>
          </a:p>
        </p:txBody>
      </p:sp>
      <p:sp>
        <p:nvSpPr>
          <p:cNvPr id="137" name="Content Placeholder 2"/>
          <p:cNvSpPr txBox="1">
            <a:spLocks/>
          </p:cNvSpPr>
          <p:nvPr/>
        </p:nvSpPr>
        <p:spPr>
          <a:xfrm>
            <a:off x="722808" y="5782796"/>
            <a:ext cx="2470897" cy="4848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b="1" dirty="0"/>
              <a:t>Actual answer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2450110" y="5933088"/>
            <a:ext cx="75987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ontent Placeholder 2"/>
          <p:cNvSpPr txBox="1">
            <a:spLocks/>
          </p:cNvSpPr>
          <p:nvPr/>
        </p:nvSpPr>
        <p:spPr>
          <a:xfrm>
            <a:off x="760461" y="4590806"/>
            <a:ext cx="1465889" cy="484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>
                <a:solidFill>
                  <a:srgbClr val="0000CC"/>
                </a:solidFill>
                <a:hlinkClick r:id="rId4" action="ppaction://hlinksldjump"/>
              </a:rPr>
              <a:t>Case 3 :</a:t>
            </a:r>
            <a:endParaRPr lang="en-IN" sz="2400" b="1" dirty="0">
              <a:solidFill>
                <a:srgbClr val="0000CC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97264" y="4486309"/>
            <a:ext cx="10346935" cy="17373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648F5F0-E47E-4B9D-B3A2-A8E26D7FC19B}"/>
              </a:ext>
            </a:extLst>
          </p:cNvPr>
          <p:cNvSpPr txBox="1"/>
          <p:nvPr/>
        </p:nvSpPr>
        <p:spPr>
          <a:xfrm>
            <a:off x="3215673" y="6311799"/>
            <a:ext cx="50037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There is a gap of 6 numbers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17715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40" grpId="0"/>
      <p:bldP spid="41" grpId="0"/>
      <p:bldP spid="34" grpId="0"/>
      <p:bldP spid="42" grpId="0"/>
      <p:bldP spid="46" grpId="0"/>
      <p:bldP spid="47" grpId="0"/>
      <p:bldP spid="54" grpId="0"/>
      <p:bldP spid="52" grpId="0"/>
      <p:bldP spid="63" grpId="0"/>
      <p:bldP spid="61" grpId="0"/>
      <p:bldP spid="74" grpId="0"/>
      <p:bldP spid="81" grpId="0"/>
      <p:bldP spid="86" grpId="0"/>
      <p:bldP spid="87" grpId="0"/>
      <p:bldP spid="98" grpId="0"/>
      <p:bldP spid="99" grpId="0"/>
      <p:bldP spid="122" grpId="0"/>
      <p:bldP spid="127" grpId="0"/>
      <p:bldP spid="156" grpId="0"/>
      <p:bldP spid="133" grpId="0"/>
      <p:bldP spid="136" grpId="0"/>
      <p:bldP spid="137" grpId="0"/>
      <p:bldP spid="10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910277" y="0"/>
          <a:ext cx="5241636" cy="6690360"/>
        </p:xfrm>
        <a:graphic>
          <a:graphicData uri="http://schemas.openxmlformats.org/drawingml/2006/table">
            <a:tbl>
              <a:tblPr firstRow="1" bandRow="1"/>
              <a:tblGrid>
                <a:gridCol w="1012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07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BCD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Hexadecimal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7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55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392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23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5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68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91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91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10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0001 0000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0001 0001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0001 0010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0001 0011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0001 0100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0001 0101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0001 0110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0001 0111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4062841" y="3699164"/>
            <a:ext cx="6161814" cy="0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>
            <a:off x="3969321" y="3865418"/>
            <a:ext cx="820882" cy="1828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-2" y="1132724"/>
            <a:ext cx="4540829" cy="973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dirty="0"/>
              <a:t>Up to 9 numbers BCD and HEX numbers are same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3922563" y="436418"/>
            <a:ext cx="820882" cy="310688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-1" y="4137344"/>
            <a:ext cx="4540829" cy="973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/>
              <a:t>From 10 to 15 in HEX , 6 Characters are used and  after these 6 characters  10 onwards numbers are started.</a:t>
            </a:r>
            <a:endParaRPr lang="en-IN" sz="1800" b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194459" y="5929746"/>
            <a:ext cx="6030196" cy="0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977741" y="3699164"/>
            <a:ext cx="613064" cy="2230582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9590805" y="4623956"/>
            <a:ext cx="815688" cy="16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10520731" y="4317008"/>
            <a:ext cx="1536131" cy="1188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b="1" dirty="0">
                <a:solidFill>
                  <a:srgbClr val="FF0000"/>
                </a:solidFill>
              </a:rPr>
              <a:t>So there is a 6 characters gap between BCD and hex</a:t>
            </a:r>
          </a:p>
        </p:txBody>
      </p:sp>
    </p:spTree>
    <p:extLst>
      <p:ext uri="{BB962C8B-B14F-4D97-AF65-F5344CB8AC3E}">
        <p14:creationId xmlns:p14="http://schemas.microsoft.com/office/powerpoint/2010/main" val="4438471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3994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u="sng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2.1.4 DAA (Decimal Adjust After Addition)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807" y="665539"/>
            <a:ext cx="10515600" cy="938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This instruction is used to changed the contents of accumulator from a binary value to its equivalent BCD number.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39193" y="2089002"/>
            <a:ext cx="3806536" cy="488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4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of DAA instruction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4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43867" y="2993252"/>
            <a:ext cx="6994812" cy="1693092"/>
            <a:chOff x="838199" y="3007119"/>
            <a:chExt cx="2777838" cy="1693092"/>
          </a:xfrm>
        </p:grpSpPr>
        <p:sp>
          <p:nvSpPr>
            <p:cNvPr id="5" name="TextBox 4"/>
            <p:cNvSpPr txBox="1"/>
            <p:nvPr/>
          </p:nvSpPr>
          <p:spPr>
            <a:xfrm>
              <a:off x="2111509" y="3007119"/>
              <a:ext cx="498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/>
                <a:t>AL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8199" y="4238546"/>
              <a:ext cx="599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/>
                <a:t>HN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16828" y="4238546"/>
              <a:ext cx="599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/>
                <a:t>LN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060889" y="3768854"/>
              <a:ext cx="2102848" cy="469692"/>
              <a:chOff x="1619947" y="3768854"/>
              <a:chExt cx="1085031" cy="469692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H="1">
                <a:off x="2704148" y="3768854"/>
                <a:ext cx="830" cy="4696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619947" y="3768854"/>
                <a:ext cx="10842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Arrow Connector 15"/>
            <p:cNvCxnSpPr/>
            <p:nvPr/>
          </p:nvCxnSpPr>
          <p:spPr>
            <a:xfrm>
              <a:off x="2213600" y="3482318"/>
              <a:ext cx="3878" cy="286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ontent Placeholder 2"/>
          <p:cNvSpPr txBox="1">
            <a:spLocks/>
          </p:cNvSpPr>
          <p:nvPr/>
        </p:nvSpPr>
        <p:spPr>
          <a:xfrm>
            <a:off x="933668" y="4741688"/>
            <a:ext cx="4540829" cy="973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dirty="0"/>
              <a:t>If higher nibble is &gt; 9  II Carry flag = 1 then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                            add    </a:t>
            </a:r>
            <a:r>
              <a:rPr lang="en-IN" sz="2400" b="1" dirty="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624423" y="4741688"/>
            <a:ext cx="5001492" cy="973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If lower nibble is &gt; 9 II Auxiliary flag = 1 then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                            add    </a:t>
            </a:r>
            <a:r>
              <a:rPr lang="en-IN" sz="2400" b="1" dirty="0">
                <a:solidFill>
                  <a:srgbClr val="FF0000"/>
                </a:solidFill>
              </a:rPr>
              <a:t>06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404617" y="3754987"/>
            <a:ext cx="3382" cy="469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8671550" y="1567038"/>
            <a:ext cx="2602432" cy="1225686"/>
            <a:chOff x="6176429" y="3860886"/>
            <a:chExt cx="2602432" cy="1225686"/>
          </a:xfrm>
        </p:grpSpPr>
        <p:grpSp>
          <p:nvGrpSpPr>
            <p:cNvPr id="27" name="Group 26"/>
            <p:cNvGrpSpPr/>
            <p:nvPr/>
          </p:nvGrpSpPr>
          <p:grpSpPr>
            <a:xfrm>
              <a:off x="6501602" y="3860886"/>
              <a:ext cx="2277259" cy="447503"/>
              <a:chOff x="6744071" y="3798038"/>
              <a:chExt cx="2277259" cy="447503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8645523" y="3798038"/>
                <a:ext cx="3758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/>
                  <a:t>0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347942" y="3806886"/>
                <a:ext cx="3758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/>
                  <a:t>1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063691" y="3815687"/>
                <a:ext cx="3758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/>
                  <a:t>1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779983" y="3815687"/>
                <a:ext cx="3758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/>
                  <a:t>0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380029" y="3845431"/>
                <a:ext cx="3758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/>
                  <a:t>0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066685" y="3816974"/>
                <a:ext cx="3758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/>
                  <a:t>0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744071" y="3825440"/>
                <a:ext cx="3758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/>
                  <a:t>0</a:t>
                </a: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7251822" y="4686462"/>
              <a:ext cx="8536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60/06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76429" y="3900181"/>
              <a:ext cx="3758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0</a:t>
              </a:r>
            </a:p>
          </p:txBody>
        </p:sp>
      </p:grpSp>
      <p:cxnSp>
        <p:nvCxnSpPr>
          <p:cNvPr id="48" name="Straight Connector 47"/>
          <p:cNvCxnSpPr/>
          <p:nvPr/>
        </p:nvCxnSpPr>
        <p:spPr>
          <a:xfrm flipV="1">
            <a:off x="8671550" y="2006443"/>
            <a:ext cx="1149034" cy="165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580192" y="2023028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higher nibble 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10120883" y="1984797"/>
            <a:ext cx="10368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0032635" y="2001381"/>
            <a:ext cx="1409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lower nibble </a:t>
            </a:r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4451497" y="6100830"/>
            <a:ext cx="4540829" cy="484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action="ppaction://hlinksldjump"/>
              </a:rPr>
              <a:t>Why 6 is added?</a:t>
            </a:r>
            <a:endParaRPr lang="en-I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-31798" y="2278554"/>
            <a:ext cx="5733278" cy="488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Addressing mode</a:t>
            </a:r>
            <a:r>
              <a:rPr lang="en-IN" sz="2000" dirty="0"/>
              <a:t> :  </a:t>
            </a:r>
            <a:r>
              <a:rPr lang="en-IN" sz="2000" dirty="0">
                <a:solidFill>
                  <a:srgbClr val="FF0000"/>
                </a:solidFill>
              </a:rPr>
              <a:t>Implied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75758" y="4657673"/>
            <a:ext cx="4742688" cy="9022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563326" y="4627193"/>
            <a:ext cx="4882896" cy="9022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6A94C54-6B96-44AA-A27B-B06624B97344}"/>
              </a:ext>
            </a:extLst>
          </p:cNvPr>
          <p:cNvSpPr txBox="1">
            <a:spLocks/>
          </p:cNvSpPr>
          <p:nvPr/>
        </p:nvSpPr>
        <p:spPr>
          <a:xfrm>
            <a:off x="21689" y="1664115"/>
            <a:ext cx="5733278" cy="488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Mnemonic</a:t>
            </a:r>
            <a:r>
              <a:rPr lang="en-IN" sz="2000" dirty="0"/>
              <a:t>:  </a:t>
            </a:r>
            <a:r>
              <a:rPr lang="en-IN" sz="2000" dirty="0">
                <a:solidFill>
                  <a:srgbClr val="FF0000"/>
                </a:solidFill>
              </a:rPr>
              <a:t>DAA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9266385-4DCB-4822-B653-5DA72566C3D4}"/>
              </a:ext>
            </a:extLst>
          </p:cNvPr>
          <p:cNvGrpSpPr/>
          <p:nvPr/>
        </p:nvGrpSpPr>
        <p:grpSpPr>
          <a:xfrm>
            <a:off x="-3807" y="2834001"/>
            <a:ext cx="4896918" cy="402480"/>
            <a:chOff x="701263" y="3017802"/>
            <a:chExt cx="4896918" cy="402480"/>
          </a:xfrm>
        </p:grpSpPr>
        <p:sp>
          <p:nvSpPr>
            <p:cNvPr id="47" name="Content Placeholder 2">
              <a:extLst>
                <a:ext uri="{FF2B5EF4-FFF2-40B4-BE49-F238E27FC236}">
                  <a16:creationId xmlns:a16="http://schemas.microsoft.com/office/drawing/2014/main" id="{FBA807E6-6FAE-4CBA-B0EF-41D2877C48C7}"/>
                </a:ext>
              </a:extLst>
            </p:cNvPr>
            <p:cNvSpPr txBox="1">
              <a:spLocks/>
            </p:cNvSpPr>
            <p:nvPr/>
          </p:nvSpPr>
          <p:spPr>
            <a:xfrm>
              <a:off x="701263" y="3017802"/>
              <a:ext cx="1693719" cy="3879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u="sng" dirty="0"/>
                <a:t>Flags :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u="sng" dirty="0"/>
            </a:p>
          </p:txBody>
        </p:sp>
        <p:sp>
          <p:nvSpPr>
            <p:cNvPr id="52" name="Content Placeholder 2">
              <a:extLst>
                <a:ext uri="{FF2B5EF4-FFF2-40B4-BE49-F238E27FC236}">
                  <a16:creationId xmlns:a16="http://schemas.microsoft.com/office/drawing/2014/main" id="{19376C78-FD0F-4D4B-9590-981A2210871B}"/>
                </a:ext>
              </a:extLst>
            </p:cNvPr>
            <p:cNvSpPr txBox="1">
              <a:spLocks/>
            </p:cNvSpPr>
            <p:nvPr/>
          </p:nvSpPr>
          <p:spPr>
            <a:xfrm>
              <a:off x="1489368" y="3019227"/>
              <a:ext cx="4108813" cy="40105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>
                  <a:solidFill>
                    <a:srgbClr val="FF0000"/>
                  </a:solidFill>
                </a:rPr>
                <a:t>AF,CF,PF,ZF and SF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40196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910277" y="0"/>
          <a:ext cx="5241636" cy="6690360"/>
        </p:xfrm>
        <a:graphic>
          <a:graphicData uri="http://schemas.openxmlformats.org/drawingml/2006/table">
            <a:tbl>
              <a:tblPr firstRow="1" bandRow="1"/>
              <a:tblGrid>
                <a:gridCol w="1012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07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BCD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Hexadecimal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7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55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392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23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5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68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91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91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10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0001 0000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0001 0001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0001 0010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0001 0011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0001 0100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0001 0101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0001 0110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0001 0111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4062841" y="3699164"/>
            <a:ext cx="6161814" cy="0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>
            <a:off x="3969321" y="3865418"/>
            <a:ext cx="820882" cy="1828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-2" y="1132724"/>
            <a:ext cx="4540829" cy="973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dirty="0"/>
              <a:t>Up to 9 numbers BCD and HEX numbers are same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3922563" y="436418"/>
            <a:ext cx="820882" cy="310688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-1" y="4137344"/>
            <a:ext cx="4540829" cy="973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/>
              <a:t>From 10 to 15 in HEX , 6 Characters are used and  after these 6 characters  10 onwards numbers are started.</a:t>
            </a:r>
            <a:endParaRPr lang="en-IN" sz="1800" b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194459" y="5929746"/>
            <a:ext cx="6030196" cy="0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977741" y="3699164"/>
            <a:ext cx="613064" cy="2230582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9590805" y="4623956"/>
            <a:ext cx="815688" cy="16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10521361" y="4057230"/>
            <a:ext cx="1536131" cy="1514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b="1" dirty="0">
                <a:solidFill>
                  <a:srgbClr val="FF0000"/>
                </a:solidFill>
              </a:rPr>
              <a:t>So there is a 6 characters gap between BCD and hex and to overcome this gap 6 is added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D427A2-9732-42DD-AA5E-0F816301900E}"/>
              </a:ext>
            </a:extLst>
          </p:cNvPr>
          <p:cNvSpPr txBox="1">
            <a:spLocks/>
          </p:cNvSpPr>
          <p:nvPr/>
        </p:nvSpPr>
        <p:spPr>
          <a:xfrm>
            <a:off x="0" y="162025"/>
            <a:ext cx="4540829" cy="484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6 is added?</a:t>
            </a:r>
            <a:endParaRPr lang="en-I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67707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172329" y="762382"/>
            <a:ext cx="951827" cy="728799"/>
            <a:chOff x="5208947" y="497401"/>
            <a:chExt cx="951827" cy="728799"/>
          </a:xfrm>
        </p:grpSpPr>
        <p:sp>
          <p:nvSpPr>
            <p:cNvPr id="4" name="TextBox 3"/>
            <p:cNvSpPr txBox="1"/>
            <p:nvPr/>
          </p:nvSpPr>
          <p:spPr>
            <a:xfrm>
              <a:off x="5446903" y="497401"/>
              <a:ext cx="673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30 h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46903" y="826090"/>
              <a:ext cx="71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20 h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249477" y="1226200"/>
              <a:ext cx="758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208947" y="740334"/>
              <a:ext cx="475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+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410285" y="1491181"/>
            <a:ext cx="67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50 h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811528" y="790928"/>
            <a:ext cx="951827" cy="728799"/>
            <a:chOff x="5208947" y="497401"/>
            <a:chExt cx="951827" cy="728799"/>
          </a:xfrm>
        </p:grpSpPr>
        <p:sp>
          <p:nvSpPr>
            <p:cNvPr id="28" name="TextBox 27"/>
            <p:cNvSpPr txBox="1"/>
            <p:nvPr/>
          </p:nvSpPr>
          <p:spPr>
            <a:xfrm>
              <a:off x="5446903" y="497401"/>
              <a:ext cx="673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24 h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46903" y="826090"/>
              <a:ext cx="71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24 h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249477" y="1226200"/>
              <a:ext cx="758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208947" y="740334"/>
              <a:ext cx="475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+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049484" y="1519727"/>
            <a:ext cx="67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48 h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0" y="162025"/>
            <a:ext cx="4540829" cy="484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>
                <a:solidFill>
                  <a:srgbClr val="FF0000"/>
                </a:solidFill>
              </a:rPr>
              <a:t>Addition of hexadecimal numbers :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10284" y="1849619"/>
            <a:ext cx="67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50 h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30775" y="1891291"/>
            <a:ext cx="67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48 h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6462158" y="790928"/>
            <a:ext cx="951827" cy="728799"/>
            <a:chOff x="5208947" y="497401"/>
            <a:chExt cx="951827" cy="728799"/>
          </a:xfrm>
        </p:grpSpPr>
        <p:sp>
          <p:nvSpPr>
            <p:cNvPr id="35" name="TextBox 34"/>
            <p:cNvSpPr txBox="1"/>
            <p:nvPr/>
          </p:nvSpPr>
          <p:spPr>
            <a:xfrm>
              <a:off x="5446903" y="497401"/>
              <a:ext cx="673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25 h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46903" y="826090"/>
              <a:ext cx="71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25 h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5249477" y="1226200"/>
              <a:ext cx="758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208947" y="740334"/>
              <a:ext cx="475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+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700114" y="1519727"/>
            <a:ext cx="67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50 h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20378" y="1891291"/>
            <a:ext cx="67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4A h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12458" y="1708065"/>
            <a:ext cx="75987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 txBox="1">
            <a:spLocks/>
          </p:cNvSpPr>
          <p:nvPr/>
        </p:nvSpPr>
        <p:spPr>
          <a:xfrm>
            <a:off x="668879" y="1564822"/>
            <a:ext cx="2470897" cy="4848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b="1" dirty="0"/>
              <a:t>Expected answer </a:t>
            </a: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685155" y="1941054"/>
            <a:ext cx="2470897" cy="4848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b="1" dirty="0"/>
              <a:t>Actual answer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412457" y="2091346"/>
            <a:ext cx="75987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7874829" y="790928"/>
            <a:ext cx="951827" cy="728799"/>
            <a:chOff x="5208947" y="497401"/>
            <a:chExt cx="951827" cy="728799"/>
          </a:xfrm>
        </p:grpSpPr>
        <p:sp>
          <p:nvSpPr>
            <p:cNvPr id="55" name="TextBox 54"/>
            <p:cNvSpPr txBox="1"/>
            <p:nvPr/>
          </p:nvSpPr>
          <p:spPr>
            <a:xfrm>
              <a:off x="5446903" y="497401"/>
              <a:ext cx="673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28 h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446903" y="826090"/>
              <a:ext cx="71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27 h</a:t>
              </a: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5249477" y="1226200"/>
              <a:ext cx="758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5208947" y="740334"/>
              <a:ext cx="475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+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8112785" y="1519727"/>
            <a:ext cx="67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55 h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33049" y="1891291"/>
            <a:ext cx="67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4F h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175269" y="740944"/>
            <a:ext cx="951827" cy="728799"/>
            <a:chOff x="5208947" y="497401"/>
            <a:chExt cx="951827" cy="728799"/>
          </a:xfrm>
        </p:grpSpPr>
        <p:sp>
          <p:nvSpPr>
            <p:cNvPr id="64" name="TextBox 63"/>
            <p:cNvSpPr txBox="1"/>
            <p:nvPr/>
          </p:nvSpPr>
          <p:spPr>
            <a:xfrm>
              <a:off x="5446903" y="497401"/>
              <a:ext cx="673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28 h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446903" y="826090"/>
              <a:ext cx="71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28 h</a:t>
              </a: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5249477" y="1226200"/>
              <a:ext cx="758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208947" y="740334"/>
              <a:ext cx="475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+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9413225" y="1469743"/>
            <a:ext cx="67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 56h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423356" y="1828067"/>
            <a:ext cx="693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 50 h</a:t>
            </a:r>
          </a:p>
        </p:txBody>
      </p:sp>
      <p:sp>
        <p:nvSpPr>
          <p:cNvPr id="68" name="Content Placeholder 2"/>
          <p:cNvSpPr txBox="1">
            <a:spLocks/>
          </p:cNvSpPr>
          <p:nvPr/>
        </p:nvSpPr>
        <p:spPr>
          <a:xfrm>
            <a:off x="722808" y="749064"/>
            <a:ext cx="1465889" cy="484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>
                <a:solidFill>
                  <a:srgbClr val="0000CC"/>
                </a:solidFill>
                <a:hlinkClick r:id="rId2" action="ppaction://hlinksldjump"/>
              </a:rPr>
              <a:t>Case 1 :</a:t>
            </a:r>
            <a:endParaRPr lang="en-IN" sz="2400" b="1" dirty="0">
              <a:solidFill>
                <a:srgbClr val="0000CC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97264" y="688548"/>
            <a:ext cx="10346935" cy="17373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3" name="Group 72"/>
          <p:cNvGrpSpPr/>
          <p:nvPr/>
        </p:nvGrpSpPr>
        <p:grpSpPr>
          <a:xfrm>
            <a:off x="3258082" y="2723984"/>
            <a:ext cx="996491" cy="743392"/>
            <a:chOff x="5208947" y="497401"/>
            <a:chExt cx="996491" cy="743392"/>
          </a:xfrm>
        </p:grpSpPr>
        <p:sp>
          <p:nvSpPr>
            <p:cNvPr id="75" name="TextBox 74"/>
            <p:cNvSpPr txBox="1"/>
            <p:nvPr/>
          </p:nvSpPr>
          <p:spPr>
            <a:xfrm>
              <a:off x="5446903" y="497401"/>
              <a:ext cx="673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50 h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446902" y="835226"/>
              <a:ext cx="71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50 h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5446902" y="1240793"/>
              <a:ext cx="758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5208947" y="740334"/>
              <a:ext cx="475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+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3417589" y="3483961"/>
            <a:ext cx="870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100 h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4849181" y="2722558"/>
            <a:ext cx="951827" cy="728799"/>
            <a:chOff x="5208947" y="497401"/>
            <a:chExt cx="951827" cy="728799"/>
          </a:xfrm>
        </p:grpSpPr>
        <p:sp>
          <p:nvSpPr>
            <p:cNvPr id="82" name="TextBox 81"/>
            <p:cNvSpPr txBox="1"/>
            <p:nvPr/>
          </p:nvSpPr>
          <p:spPr>
            <a:xfrm>
              <a:off x="5446903" y="497401"/>
              <a:ext cx="673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64 h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446903" y="826090"/>
              <a:ext cx="71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54h</a:t>
              </a:r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5249477" y="1226200"/>
              <a:ext cx="758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5208947" y="740334"/>
              <a:ext cx="475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+</a:t>
              </a: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030775" y="3451357"/>
            <a:ext cx="90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118 h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447937" y="3781249"/>
            <a:ext cx="758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A0 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030775" y="3822921"/>
            <a:ext cx="770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 B8 h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2450111" y="3639695"/>
            <a:ext cx="75987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ontent Placeholder 2"/>
          <p:cNvSpPr txBox="1">
            <a:spLocks/>
          </p:cNvSpPr>
          <p:nvPr/>
        </p:nvSpPr>
        <p:spPr>
          <a:xfrm>
            <a:off x="706532" y="3496452"/>
            <a:ext cx="2470897" cy="4848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b="1" dirty="0"/>
              <a:t>Expected answer</a:t>
            </a:r>
          </a:p>
        </p:txBody>
      </p:sp>
      <p:sp>
        <p:nvSpPr>
          <p:cNvPr id="99" name="Content Placeholder 2"/>
          <p:cNvSpPr txBox="1">
            <a:spLocks/>
          </p:cNvSpPr>
          <p:nvPr/>
        </p:nvSpPr>
        <p:spPr>
          <a:xfrm>
            <a:off x="722808" y="3872684"/>
            <a:ext cx="2470897" cy="4848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b="1" dirty="0"/>
              <a:t>Actual answer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2450110" y="4022976"/>
            <a:ext cx="75987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ontent Placeholder 2"/>
          <p:cNvSpPr txBox="1">
            <a:spLocks/>
          </p:cNvSpPr>
          <p:nvPr/>
        </p:nvSpPr>
        <p:spPr>
          <a:xfrm>
            <a:off x="760461" y="2680694"/>
            <a:ext cx="1465889" cy="484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>
                <a:solidFill>
                  <a:srgbClr val="0000CC"/>
                </a:solidFill>
                <a:hlinkClick r:id="rId3" action="ppaction://hlinksldjump"/>
              </a:rPr>
              <a:t>Case 2 :</a:t>
            </a:r>
            <a:endParaRPr lang="en-IN" sz="2400" b="1" dirty="0">
              <a:solidFill>
                <a:srgbClr val="0000CC"/>
              </a:solidFill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6396058" y="2721516"/>
            <a:ext cx="951827" cy="728799"/>
            <a:chOff x="5208947" y="497401"/>
            <a:chExt cx="951827" cy="728799"/>
          </a:xfrm>
        </p:grpSpPr>
        <p:sp>
          <p:nvSpPr>
            <p:cNvPr id="123" name="TextBox 122"/>
            <p:cNvSpPr txBox="1"/>
            <p:nvPr/>
          </p:nvSpPr>
          <p:spPr>
            <a:xfrm>
              <a:off x="5446903" y="497401"/>
              <a:ext cx="673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84 h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446903" y="826090"/>
              <a:ext cx="71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94h</a:t>
              </a: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5249477" y="1226200"/>
              <a:ext cx="758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5208947" y="740334"/>
              <a:ext cx="475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+</a:t>
              </a: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6577652" y="3450315"/>
            <a:ext cx="90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168 h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539732" y="3822921"/>
            <a:ext cx="90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 108 h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397264" y="2576197"/>
            <a:ext cx="10346935" cy="17373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5" name="Group 154"/>
          <p:cNvGrpSpPr/>
          <p:nvPr/>
        </p:nvGrpSpPr>
        <p:grpSpPr>
          <a:xfrm>
            <a:off x="3209982" y="4604124"/>
            <a:ext cx="996491" cy="743392"/>
            <a:chOff x="5208947" y="497401"/>
            <a:chExt cx="996491" cy="743392"/>
          </a:xfrm>
        </p:grpSpPr>
        <p:sp>
          <p:nvSpPr>
            <p:cNvPr id="157" name="TextBox 156"/>
            <p:cNvSpPr txBox="1"/>
            <p:nvPr/>
          </p:nvSpPr>
          <p:spPr>
            <a:xfrm>
              <a:off x="5446903" y="497401"/>
              <a:ext cx="673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88 h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46903" y="826090"/>
              <a:ext cx="71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88 h</a:t>
              </a:r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5446902" y="1240793"/>
              <a:ext cx="758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5208947" y="740334"/>
              <a:ext cx="475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+</a:t>
              </a: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3407408" y="5324810"/>
            <a:ext cx="870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176 h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407408" y="5691361"/>
            <a:ext cx="908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110 h</a:t>
            </a:r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2450111" y="5549807"/>
            <a:ext cx="75987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ontent Placeholder 2"/>
          <p:cNvSpPr txBox="1">
            <a:spLocks/>
          </p:cNvSpPr>
          <p:nvPr/>
        </p:nvSpPr>
        <p:spPr>
          <a:xfrm>
            <a:off x="706532" y="5406564"/>
            <a:ext cx="2470897" cy="4848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b="1" dirty="0"/>
              <a:t>Expected answer</a:t>
            </a:r>
          </a:p>
        </p:txBody>
      </p:sp>
      <p:sp>
        <p:nvSpPr>
          <p:cNvPr id="137" name="Content Placeholder 2"/>
          <p:cNvSpPr txBox="1">
            <a:spLocks/>
          </p:cNvSpPr>
          <p:nvPr/>
        </p:nvSpPr>
        <p:spPr>
          <a:xfrm>
            <a:off x="722808" y="5782796"/>
            <a:ext cx="2470897" cy="4848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b="1" dirty="0"/>
              <a:t>Actual answer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2450110" y="5933088"/>
            <a:ext cx="75987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ontent Placeholder 2"/>
          <p:cNvSpPr txBox="1">
            <a:spLocks/>
          </p:cNvSpPr>
          <p:nvPr/>
        </p:nvSpPr>
        <p:spPr>
          <a:xfrm>
            <a:off x="760461" y="4590806"/>
            <a:ext cx="1465889" cy="484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>
                <a:solidFill>
                  <a:srgbClr val="0000CC"/>
                </a:solidFill>
                <a:hlinkClick r:id="rId4" action="ppaction://hlinksldjump"/>
              </a:rPr>
              <a:t>Case 3 :</a:t>
            </a:r>
            <a:endParaRPr lang="en-IN" sz="2400" b="1" dirty="0">
              <a:solidFill>
                <a:srgbClr val="0000CC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97264" y="4486309"/>
            <a:ext cx="10346935" cy="17373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648F5F0-E47E-4B9D-B3A2-A8E26D7FC19B}"/>
              </a:ext>
            </a:extLst>
          </p:cNvPr>
          <p:cNvSpPr txBox="1"/>
          <p:nvPr/>
        </p:nvSpPr>
        <p:spPr>
          <a:xfrm>
            <a:off x="3215673" y="6311799"/>
            <a:ext cx="50037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There is a gap of 6 numbers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9672213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20683" y="-29655"/>
            <a:ext cx="2753195" cy="4848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>
                <a:solidFill>
                  <a:srgbClr val="0000CC"/>
                </a:solidFill>
              </a:rPr>
              <a:t>Case 1 : (for lower nibble)</a:t>
            </a:r>
            <a:endParaRPr lang="en-IN" sz="2400" b="1" dirty="0">
              <a:solidFill>
                <a:srgbClr val="0000CC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-8184" y="147464"/>
            <a:ext cx="6251041" cy="1978787"/>
            <a:chOff x="-212820" y="2941384"/>
            <a:chExt cx="6721340" cy="1989847"/>
          </a:xfrm>
        </p:grpSpPr>
        <p:grpSp>
          <p:nvGrpSpPr>
            <p:cNvPr id="15" name="Group 14"/>
            <p:cNvGrpSpPr/>
            <p:nvPr/>
          </p:nvGrpSpPr>
          <p:grpSpPr>
            <a:xfrm>
              <a:off x="-212820" y="2941384"/>
              <a:ext cx="6721340" cy="1989847"/>
              <a:chOff x="252270" y="3066075"/>
              <a:chExt cx="10082007" cy="289669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138797" y="3066075"/>
                <a:ext cx="5971072" cy="1720061"/>
                <a:chOff x="838199" y="3007119"/>
                <a:chExt cx="2371282" cy="1720061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1882897" y="3007119"/>
                  <a:ext cx="49876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/>
                    <a:t>AL</a:t>
                  </a: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838199" y="4238546"/>
                  <a:ext cx="5992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/>
                    <a:t>HN</a:t>
                  </a: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2610272" y="4265515"/>
                  <a:ext cx="5992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/>
                    <a:t>LN</a:t>
                  </a:r>
                </a:p>
              </p:txBody>
            </p:sp>
            <p:grpSp>
              <p:nvGrpSpPr>
                <p:cNvPr id="9" name="Group 8"/>
                <p:cNvGrpSpPr/>
                <p:nvPr/>
              </p:nvGrpSpPr>
              <p:grpSpPr>
                <a:xfrm>
                  <a:off x="1060888" y="3768854"/>
                  <a:ext cx="1696864" cy="469692"/>
                  <a:chOff x="1619947" y="3768854"/>
                  <a:chExt cx="875551" cy="469692"/>
                </a:xfrm>
              </p:grpSpPr>
              <p:cxnSp>
                <p:nvCxnSpPr>
                  <p:cNvPr id="11" name="Straight Arrow Connector 10"/>
                  <p:cNvCxnSpPr/>
                  <p:nvPr/>
                </p:nvCxnSpPr>
                <p:spPr>
                  <a:xfrm flipH="1">
                    <a:off x="2494668" y="3768854"/>
                    <a:ext cx="830" cy="469692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/>
                  <p:cNvCxnSpPr/>
                  <p:nvPr/>
                </p:nvCxnSpPr>
                <p:spPr>
                  <a:xfrm>
                    <a:off x="1619947" y="3768854"/>
                    <a:ext cx="874721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1984988" y="3482318"/>
                  <a:ext cx="3878" cy="28653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252270" y="4989548"/>
                <a:ext cx="4774232" cy="9732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5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IN" sz="2000" b="1" dirty="0"/>
                  <a:t>If higher nibble is &gt; 9   I </a:t>
                </a:r>
                <a:r>
                  <a:rPr lang="en-IN" sz="2000" b="1" dirty="0" err="1"/>
                  <a:t>I</a:t>
                </a:r>
                <a:r>
                  <a:rPr lang="en-IN" sz="2000" b="1" dirty="0"/>
                  <a:t>  Carry flag = 1 then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N" sz="2000" b="1" dirty="0"/>
                  <a:t>                            add    </a:t>
                </a:r>
                <a:r>
                  <a:rPr lang="en-IN" sz="2400" b="1" dirty="0">
                    <a:solidFill>
                      <a:srgbClr val="FF0000"/>
                    </a:solidFill>
                  </a:rPr>
                  <a:t>60</a:t>
                </a:r>
              </a:p>
            </p:txBody>
          </p:sp>
          <p:sp>
            <p:nvSpPr>
              <p:cNvPr id="14" name="Content Placeholder 2"/>
              <p:cNvSpPr txBox="1">
                <a:spLocks/>
              </p:cNvSpPr>
              <p:nvPr/>
            </p:nvSpPr>
            <p:spPr>
              <a:xfrm>
                <a:off x="5056377" y="4972649"/>
                <a:ext cx="5277900" cy="9732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5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N" sz="2000" b="1" dirty="0"/>
                  <a:t>If lower nibble is &gt; 9   I </a:t>
                </a:r>
                <a:r>
                  <a:rPr lang="en-IN" sz="2000" b="1" dirty="0" err="1"/>
                  <a:t>I</a:t>
                </a:r>
                <a:r>
                  <a:rPr lang="en-IN" sz="2000" b="1" dirty="0"/>
                  <a:t>   Auxiliary flag = 1 then</a:t>
                </a:r>
              </a:p>
              <a:p>
                <a:pPr marL="0" indent="0">
                  <a:buNone/>
                </a:pPr>
                <a:r>
                  <a:rPr lang="en-IN" sz="2000" b="1" dirty="0"/>
                  <a:t>                            add    </a:t>
                </a:r>
                <a:r>
                  <a:rPr lang="en-IN" sz="2400" b="1" dirty="0">
                    <a:solidFill>
                      <a:srgbClr val="FF0000"/>
                    </a:solidFill>
                  </a:rPr>
                  <a:t>06</a:t>
                </a: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H="1">
              <a:off x="1415999" y="3464647"/>
              <a:ext cx="2700" cy="3226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ontent Placeholder 2"/>
          <p:cNvSpPr txBox="1">
            <a:spLocks/>
          </p:cNvSpPr>
          <p:nvPr/>
        </p:nvSpPr>
        <p:spPr>
          <a:xfrm>
            <a:off x="354890" y="658679"/>
            <a:ext cx="1465889" cy="484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>
                <a:solidFill>
                  <a:srgbClr val="FF0000"/>
                </a:solidFill>
              </a:rPr>
              <a:t>Rule :</a:t>
            </a:r>
            <a:endParaRPr lang="en-IN" sz="2400" b="1" dirty="0">
              <a:solidFill>
                <a:srgbClr val="FF0000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28562" y="2301950"/>
            <a:ext cx="3725566" cy="1082517"/>
            <a:chOff x="438307" y="2756379"/>
            <a:chExt cx="4292010" cy="1737357"/>
          </a:xfrm>
        </p:grpSpPr>
        <p:grpSp>
          <p:nvGrpSpPr>
            <p:cNvPr id="49" name="Group 48"/>
            <p:cNvGrpSpPr/>
            <p:nvPr/>
          </p:nvGrpSpPr>
          <p:grpSpPr>
            <a:xfrm>
              <a:off x="686594" y="3111954"/>
              <a:ext cx="4043723" cy="1286420"/>
              <a:chOff x="7122250" y="262682"/>
              <a:chExt cx="4043723" cy="128642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7122250" y="262682"/>
                <a:ext cx="951827" cy="1272152"/>
                <a:chOff x="5208947" y="497401"/>
                <a:chExt cx="951827" cy="1272152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5208947" y="497401"/>
                  <a:ext cx="951827" cy="872041"/>
                  <a:chOff x="5208947" y="497401"/>
                  <a:chExt cx="951827" cy="872041"/>
                </a:xfrm>
              </p:grpSpPr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5446903" y="497401"/>
                    <a:ext cx="673343" cy="543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600" b="1" dirty="0"/>
                      <a:t>30 h</a:t>
                    </a:r>
                  </a:p>
                </p:txBody>
              </p: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5446903" y="826089"/>
                    <a:ext cx="713871" cy="543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600" b="1" dirty="0"/>
                      <a:t>20 h</a:t>
                    </a:r>
                  </a:p>
                </p:txBody>
              </p: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5249477" y="1226200"/>
                    <a:ext cx="7585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5208947" y="740334"/>
                    <a:ext cx="47591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2000" b="1" dirty="0"/>
                      <a:t>+</a:t>
                    </a:r>
                  </a:p>
                </p:txBody>
              </p:sp>
            </p:grpSp>
            <p:sp>
              <p:nvSpPr>
                <p:cNvPr id="22" name="TextBox 21"/>
                <p:cNvSpPr txBox="1"/>
                <p:nvPr/>
              </p:nvSpPr>
              <p:spPr>
                <a:xfrm>
                  <a:off x="5446903" y="1226200"/>
                  <a:ext cx="673341" cy="543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 b="1" dirty="0"/>
                    <a:t>50 h</a:t>
                  </a:r>
                </a:p>
              </p:txBody>
            </p:sp>
          </p:grpSp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8064950" y="433858"/>
                <a:ext cx="3101023" cy="11152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N" sz="2000" dirty="0"/>
                  <a:t>LN is not &gt; 9 , Auxiliary flag = 0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N" sz="2000" dirty="0"/>
                  <a:t>Therefore , output same</a:t>
                </a:r>
                <a:endParaRPr lang="en-IN" sz="2400" dirty="0"/>
              </a:p>
            </p:txBody>
          </p:sp>
        </p:grpSp>
        <p:sp>
          <p:nvSpPr>
            <p:cNvPr id="50" name="Content Placeholder 2"/>
            <p:cNvSpPr txBox="1">
              <a:spLocks/>
            </p:cNvSpPr>
            <p:nvPr/>
          </p:nvSpPr>
          <p:spPr>
            <a:xfrm>
              <a:off x="499791" y="2796916"/>
              <a:ext cx="2978331" cy="48485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IN" sz="1600" b="1" u="sng" dirty="0">
                  <a:solidFill>
                    <a:srgbClr val="FF0000"/>
                  </a:solidFill>
                </a:rPr>
                <a:t>a) Both conditions not true 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38307" y="2756379"/>
              <a:ext cx="3966110" cy="173735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2" name="Oval 51"/>
          <p:cNvSpPr/>
          <p:nvPr/>
        </p:nvSpPr>
        <p:spPr>
          <a:xfrm>
            <a:off x="2835447" y="779017"/>
            <a:ext cx="3449781" cy="14868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4" name="Group 63"/>
          <p:cNvGrpSpPr/>
          <p:nvPr/>
        </p:nvGrpSpPr>
        <p:grpSpPr>
          <a:xfrm>
            <a:off x="2569008" y="3441796"/>
            <a:ext cx="4250187" cy="3344366"/>
            <a:chOff x="7117566" y="1452490"/>
            <a:chExt cx="4390826" cy="4703492"/>
          </a:xfrm>
        </p:grpSpPr>
        <p:grpSp>
          <p:nvGrpSpPr>
            <p:cNvPr id="30" name="Group 29"/>
            <p:cNvGrpSpPr/>
            <p:nvPr/>
          </p:nvGrpSpPr>
          <p:grpSpPr>
            <a:xfrm>
              <a:off x="7130619" y="1888475"/>
              <a:ext cx="951827" cy="1217269"/>
              <a:chOff x="6462158" y="790928"/>
              <a:chExt cx="951827" cy="1217269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6462158" y="790928"/>
                <a:ext cx="951827" cy="804828"/>
                <a:chOff x="5208947" y="497401"/>
                <a:chExt cx="951827" cy="804828"/>
              </a:xfrm>
            </p:grpSpPr>
            <p:sp>
              <p:nvSpPr>
                <p:cNvPr id="35" name="TextBox 34"/>
                <p:cNvSpPr txBox="1"/>
                <p:nvPr/>
              </p:nvSpPr>
              <p:spPr>
                <a:xfrm>
                  <a:off x="5446903" y="497401"/>
                  <a:ext cx="673342" cy="4761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 b="1" dirty="0"/>
                    <a:t>25 h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5446903" y="826089"/>
                  <a:ext cx="713871" cy="4761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 b="1" dirty="0"/>
                    <a:t>25 h</a:t>
                  </a:r>
                </a:p>
              </p:txBody>
            </p: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5249477" y="1226200"/>
                  <a:ext cx="7585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37"/>
                <p:cNvSpPr txBox="1"/>
                <p:nvPr/>
              </p:nvSpPr>
              <p:spPr>
                <a:xfrm>
                  <a:off x="5208947" y="740334"/>
                  <a:ext cx="47591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000" b="1" dirty="0"/>
                    <a:t>+</a:t>
                  </a:r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6712009" y="1532057"/>
                <a:ext cx="673341" cy="476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b="1" dirty="0"/>
                  <a:t>4A h</a:t>
                </a:r>
              </a:p>
            </p:txBody>
          </p:sp>
        </p:grpSp>
        <p:sp>
          <p:nvSpPr>
            <p:cNvPr id="39" name="Content Placeholder 2"/>
            <p:cNvSpPr txBox="1">
              <a:spLocks/>
            </p:cNvSpPr>
            <p:nvPr/>
          </p:nvSpPr>
          <p:spPr>
            <a:xfrm>
              <a:off x="8217048" y="1888475"/>
              <a:ext cx="3101023" cy="111524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1600" dirty="0"/>
                <a:t>LN &gt; 9 , Auxiliary flag = 0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IN" sz="1600" dirty="0"/>
                <a:t>Therefore add 06 into LN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154524" y="2796916"/>
              <a:ext cx="33248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0010 0101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54524" y="3525029"/>
              <a:ext cx="33248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0010 0101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841437" y="3384304"/>
              <a:ext cx="4698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/>
                <a:t>+</a:t>
              </a: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7691728" y="4076398"/>
              <a:ext cx="33531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8183578" y="4805821"/>
              <a:ext cx="33248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0000 </a:t>
              </a:r>
              <a:r>
                <a:rPr lang="en-IN" sz="2000" b="1" dirty="0">
                  <a:solidFill>
                    <a:srgbClr val="0070C0"/>
                  </a:solidFill>
                </a:rPr>
                <a:t>0110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896140" y="4707306"/>
              <a:ext cx="4698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/>
                <a:t>+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117566" y="1452490"/>
              <a:ext cx="4361772" cy="47034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183578" y="4234712"/>
              <a:ext cx="33248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0100 1010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480312" y="4246192"/>
              <a:ext cx="664706" cy="476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srgbClr val="FF0000"/>
                  </a:solidFill>
                </a:rPr>
                <a:t>4A h</a:t>
              </a: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7832056" y="5448934"/>
              <a:ext cx="33531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9490767" y="4861652"/>
              <a:ext cx="607159" cy="476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b="1" dirty="0">
                  <a:solidFill>
                    <a:srgbClr val="FF0000"/>
                  </a:solidFill>
                </a:rPr>
                <a:t>06 h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183578" y="5515504"/>
              <a:ext cx="33248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0101 0000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509086" y="5552654"/>
              <a:ext cx="607159" cy="476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b="1" dirty="0">
                  <a:solidFill>
                    <a:srgbClr val="FF0000"/>
                  </a:solidFill>
                </a:rPr>
                <a:t>50 h</a:t>
              </a:r>
            </a:p>
          </p:txBody>
        </p:sp>
        <p:sp>
          <p:nvSpPr>
            <p:cNvPr id="61" name="Content Placeholder 2"/>
            <p:cNvSpPr txBox="1">
              <a:spLocks/>
            </p:cNvSpPr>
            <p:nvPr/>
          </p:nvSpPr>
          <p:spPr>
            <a:xfrm>
              <a:off x="7166688" y="1454231"/>
              <a:ext cx="2978331" cy="48485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IN" sz="1600" b="1" u="sng" dirty="0">
                  <a:solidFill>
                    <a:srgbClr val="FF0000"/>
                  </a:solidFill>
                </a:rPr>
                <a:t>b) one conditions true i.e. LN &gt; 9 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850597" y="191440"/>
            <a:ext cx="4745658" cy="3891653"/>
            <a:chOff x="7117566" y="1452489"/>
            <a:chExt cx="4390826" cy="4784946"/>
          </a:xfrm>
        </p:grpSpPr>
        <p:grpSp>
          <p:nvGrpSpPr>
            <p:cNvPr id="90" name="Group 89"/>
            <p:cNvGrpSpPr/>
            <p:nvPr/>
          </p:nvGrpSpPr>
          <p:grpSpPr>
            <a:xfrm>
              <a:off x="7130619" y="1888475"/>
              <a:ext cx="951827" cy="1217269"/>
              <a:chOff x="6462158" y="790928"/>
              <a:chExt cx="951827" cy="1217269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6462158" y="790928"/>
                <a:ext cx="951827" cy="804828"/>
                <a:chOff x="5208947" y="497401"/>
                <a:chExt cx="951827" cy="804828"/>
              </a:xfrm>
            </p:grpSpPr>
            <p:sp>
              <p:nvSpPr>
                <p:cNvPr id="108" name="TextBox 107"/>
                <p:cNvSpPr txBox="1"/>
                <p:nvPr/>
              </p:nvSpPr>
              <p:spPr>
                <a:xfrm>
                  <a:off x="5446903" y="497401"/>
                  <a:ext cx="673342" cy="4761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 b="1" dirty="0"/>
                    <a:t>28 h</a:t>
                  </a: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5446903" y="826089"/>
                  <a:ext cx="713871" cy="4761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 b="1" dirty="0"/>
                    <a:t>28 h</a:t>
                  </a:r>
                </a:p>
              </p:txBody>
            </p: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5249477" y="1226200"/>
                  <a:ext cx="7585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/>
                <p:cNvSpPr txBox="1"/>
                <p:nvPr/>
              </p:nvSpPr>
              <p:spPr>
                <a:xfrm>
                  <a:off x="5208947" y="740334"/>
                  <a:ext cx="47591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000" b="1" dirty="0"/>
                    <a:t>+</a:t>
                  </a:r>
                </a:p>
              </p:txBody>
            </p:sp>
          </p:grpSp>
          <p:sp>
            <p:nvSpPr>
              <p:cNvPr id="107" name="TextBox 106"/>
              <p:cNvSpPr txBox="1"/>
              <p:nvPr/>
            </p:nvSpPr>
            <p:spPr>
              <a:xfrm>
                <a:off x="6712009" y="1532057"/>
                <a:ext cx="673341" cy="476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b="1" dirty="0"/>
                  <a:t>50 h</a:t>
                </a:r>
              </a:p>
            </p:txBody>
          </p:sp>
        </p:grpSp>
        <p:sp>
          <p:nvSpPr>
            <p:cNvPr id="91" name="Content Placeholder 2"/>
            <p:cNvSpPr txBox="1">
              <a:spLocks/>
            </p:cNvSpPr>
            <p:nvPr/>
          </p:nvSpPr>
          <p:spPr>
            <a:xfrm>
              <a:off x="8217048" y="1888475"/>
              <a:ext cx="3101023" cy="111524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1600" dirty="0"/>
                <a:t>LN &gt; </a:t>
              </a:r>
              <a:r>
                <a:rPr lang="en-IN" sz="1600"/>
                <a:t>9 &amp; </a:t>
              </a:r>
              <a:r>
                <a:rPr lang="en-IN" sz="1600" dirty="0"/>
                <a:t>Auxiliary flag = 1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IN" sz="1600" dirty="0"/>
                <a:t>Therefore add 06 into LN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8154524" y="2796916"/>
              <a:ext cx="3324814" cy="491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0010  1000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150257" y="3321218"/>
              <a:ext cx="3324814" cy="491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0010  1000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841437" y="3384304"/>
              <a:ext cx="4698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/>
                <a:t>+</a:t>
              </a: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7691728" y="4222537"/>
              <a:ext cx="33531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8183578" y="4805820"/>
              <a:ext cx="3324814" cy="491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0000  </a:t>
              </a:r>
              <a:r>
                <a:rPr lang="en-IN" sz="2000" b="1" dirty="0">
                  <a:solidFill>
                    <a:srgbClr val="0070C0"/>
                  </a:solidFill>
                </a:rPr>
                <a:t>0110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896140" y="4707306"/>
              <a:ext cx="4698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/>
                <a:t>+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7117566" y="1452489"/>
              <a:ext cx="4361772" cy="47849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83578" y="4234712"/>
              <a:ext cx="3324814" cy="491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0101  0000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480312" y="4246192"/>
              <a:ext cx="664706" cy="476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srgbClr val="FF0000"/>
                  </a:solidFill>
                </a:rPr>
                <a:t>50 h</a:t>
              </a: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7832056" y="5448934"/>
              <a:ext cx="33531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9490767" y="4861652"/>
              <a:ext cx="607159" cy="476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b="1" dirty="0">
                  <a:solidFill>
                    <a:srgbClr val="FF0000"/>
                  </a:solidFill>
                </a:rPr>
                <a:t>06 h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183578" y="5515504"/>
              <a:ext cx="3324814" cy="491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0101  0110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9509086" y="5552654"/>
              <a:ext cx="607159" cy="476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b="1" dirty="0">
                  <a:solidFill>
                    <a:srgbClr val="FF0000"/>
                  </a:solidFill>
                </a:rPr>
                <a:t>56 h</a:t>
              </a:r>
            </a:p>
          </p:txBody>
        </p:sp>
      </p:grpSp>
      <p:sp>
        <p:nvSpPr>
          <p:cNvPr id="112" name="Rectangle 111"/>
          <p:cNvSpPr/>
          <p:nvPr/>
        </p:nvSpPr>
        <p:spPr>
          <a:xfrm>
            <a:off x="8408412" y="2087370"/>
            <a:ext cx="297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36" name="Content Placeholder 2"/>
          <p:cNvSpPr txBox="1">
            <a:spLocks/>
          </p:cNvSpPr>
          <p:nvPr/>
        </p:nvSpPr>
        <p:spPr>
          <a:xfrm>
            <a:off x="6850595" y="160681"/>
            <a:ext cx="4244735" cy="542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b="1" u="sng" dirty="0">
                <a:solidFill>
                  <a:srgbClr val="FF0000"/>
                </a:solidFill>
              </a:rPr>
              <a:t>c) one conditions are true i.e. Ln&gt;! 9 and AF = 1 </a:t>
            </a:r>
          </a:p>
        </p:txBody>
      </p:sp>
      <p:sp>
        <p:nvSpPr>
          <p:cNvPr id="77" name="Content Placeholder 2"/>
          <p:cNvSpPr txBox="1">
            <a:spLocks/>
          </p:cNvSpPr>
          <p:nvPr/>
        </p:nvSpPr>
        <p:spPr>
          <a:xfrm>
            <a:off x="8800229" y="5596953"/>
            <a:ext cx="2753195" cy="484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>
                <a:solidFill>
                  <a:srgbClr val="0000CC"/>
                </a:solidFill>
                <a:hlinkClick r:id="rId2" action="ppaction://hlinksldjump"/>
              </a:rPr>
              <a:t>Back</a:t>
            </a:r>
            <a:endParaRPr lang="en-IN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27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4" y="-164812"/>
            <a:ext cx="10515600" cy="1325563"/>
          </a:xfrm>
        </p:spPr>
        <p:txBody>
          <a:bodyPr/>
          <a:lstStyle/>
          <a:p>
            <a:r>
              <a:rPr lang="en-IN" u="sng" dirty="0"/>
              <a:t>MOV Instruction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05243" y="988434"/>
            <a:ext cx="11461173" cy="5299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000" dirty="0"/>
              <a:t>The </a:t>
            </a:r>
            <a:r>
              <a:rPr lang="en-IN" sz="2000" dirty="0" err="1"/>
              <a:t>mov</a:t>
            </a:r>
            <a:r>
              <a:rPr lang="en-IN" sz="2000" dirty="0"/>
              <a:t> instruction copies a word or a byte of data from a fixed/specified source to a fixed/specified destination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5243" y="2139228"/>
            <a:ext cx="11461173" cy="1154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Mnemonic:</a:t>
            </a:r>
            <a:r>
              <a:rPr lang="en-IN" sz="2000" dirty="0"/>
              <a:t>    MOV destination , source</a:t>
            </a:r>
          </a:p>
          <a:p>
            <a:pPr marL="0" indent="0">
              <a:buNone/>
            </a:pPr>
            <a:r>
              <a:rPr lang="en-IN" sz="2000" dirty="0"/>
              <a:t>                        MOV Operand 1 , Operand 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05243" y="3224429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Operation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grpSp>
        <p:nvGrpSpPr>
          <p:cNvPr id="16" name="Group 15"/>
          <p:cNvGrpSpPr/>
          <p:nvPr/>
        </p:nvGrpSpPr>
        <p:grpSpPr>
          <a:xfrm>
            <a:off x="405243" y="4027992"/>
            <a:ext cx="3917376" cy="941024"/>
            <a:chOff x="1859967" y="3612355"/>
            <a:chExt cx="3917376" cy="941024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1859967" y="3612355"/>
              <a:ext cx="1693719" cy="3879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Destination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1859968" y="4132550"/>
              <a:ext cx="1693719" cy="3879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Operand 1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4083623" y="4165453"/>
              <a:ext cx="1693719" cy="3879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Operand 2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4083624" y="3612355"/>
              <a:ext cx="1693719" cy="3879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Source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3272885" y="3788781"/>
              <a:ext cx="7535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3330034" y="4326513"/>
              <a:ext cx="63929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05243" y="3917373"/>
            <a:ext cx="3636821" cy="12365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913615"/>
              </p:ext>
            </p:extLst>
          </p:nvPr>
        </p:nvGraphicFramePr>
        <p:xfrm>
          <a:off x="5454982" y="1694873"/>
          <a:ext cx="4094020" cy="4445000"/>
        </p:xfrm>
        <a:graphic>
          <a:graphicData uri="http://schemas.openxmlformats.org/drawingml/2006/table">
            <a:tbl>
              <a:tblPr firstRow="1" bandRow="1"/>
              <a:tblGrid>
                <a:gridCol w="914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Accumulator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Accumulator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Immediate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Immediate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Seg-Reg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Reg – 16(GPR)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Seg-Reg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Mem – 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Reg – 16(GPR)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Seg-Reg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Seg-Reg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2" name="Content Placeholder 2"/>
          <p:cNvSpPr txBox="1">
            <a:spLocks/>
          </p:cNvSpPr>
          <p:nvPr/>
        </p:nvSpPr>
        <p:spPr>
          <a:xfrm>
            <a:off x="405243" y="5497659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Flags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05243" y="6055734"/>
            <a:ext cx="4128657" cy="529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No Flags affected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132588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20683" y="-29655"/>
            <a:ext cx="2753195" cy="4848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>
                <a:solidFill>
                  <a:srgbClr val="0000CC"/>
                </a:solidFill>
              </a:rPr>
              <a:t>Case 2 : (for higher nibble)</a:t>
            </a:r>
            <a:endParaRPr lang="en-IN" sz="2400" b="1" dirty="0">
              <a:solidFill>
                <a:srgbClr val="0000CC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-8184" y="147464"/>
            <a:ext cx="6251041" cy="1978787"/>
            <a:chOff x="-212820" y="2941384"/>
            <a:chExt cx="6721340" cy="1989847"/>
          </a:xfrm>
        </p:grpSpPr>
        <p:grpSp>
          <p:nvGrpSpPr>
            <p:cNvPr id="15" name="Group 14"/>
            <p:cNvGrpSpPr/>
            <p:nvPr/>
          </p:nvGrpSpPr>
          <p:grpSpPr>
            <a:xfrm>
              <a:off x="-212820" y="2941384"/>
              <a:ext cx="6721340" cy="1989847"/>
              <a:chOff x="252270" y="3066075"/>
              <a:chExt cx="10082007" cy="289669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138797" y="3066075"/>
                <a:ext cx="5971072" cy="1720061"/>
                <a:chOff x="838199" y="3007119"/>
                <a:chExt cx="2371282" cy="1720061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1882897" y="3007119"/>
                  <a:ext cx="49876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/>
                    <a:t>AL</a:t>
                  </a: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838199" y="4238546"/>
                  <a:ext cx="5992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/>
                    <a:t>HN</a:t>
                  </a: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2610272" y="4265515"/>
                  <a:ext cx="5992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/>
                    <a:t>LN</a:t>
                  </a:r>
                </a:p>
              </p:txBody>
            </p:sp>
            <p:grpSp>
              <p:nvGrpSpPr>
                <p:cNvPr id="9" name="Group 8"/>
                <p:cNvGrpSpPr/>
                <p:nvPr/>
              </p:nvGrpSpPr>
              <p:grpSpPr>
                <a:xfrm>
                  <a:off x="1060888" y="3768854"/>
                  <a:ext cx="1696864" cy="469692"/>
                  <a:chOff x="1619947" y="3768854"/>
                  <a:chExt cx="875551" cy="469692"/>
                </a:xfrm>
              </p:grpSpPr>
              <p:cxnSp>
                <p:nvCxnSpPr>
                  <p:cNvPr id="11" name="Straight Arrow Connector 10"/>
                  <p:cNvCxnSpPr/>
                  <p:nvPr/>
                </p:nvCxnSpPr>
                <p:spPr>
                  <a:xfrm flipH="1">
                    <a:off x="2494668" y="3768854"/>
                    <a:ext cx="830" cy="469692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/>
                  <p:cNvCxnSpPr/>
                  <p:nvPr/>
                </p:nvCxnSpPr>
                <p:spPr>
                  <a:xfrm>
                    <a:off x="1619947" y="3768854"/>
                    <a:ext cx="874721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1984988" y="3482318"/>
                  <a:ext cx="3878" cy="28653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252270" y="4989548"/>
                <a:ext cx="4774232" cy="9732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5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IN" sz="2000" dirty="0"/>
                  <a:t>If higher nibble is &gt; 9   </a:t>
                </a:r>
                <a:r>
                  <a:rPr lang="en-IN" sz="2000" b="1" dirty="0"/>
                  <a:t>&amp;&amp;  </a:t>
                </a:r>
                <a:r>
                  <a:rPr lang="en-IN" sz="2000" dirty="0"/>
                  <a:t> Carry flag = 1 then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N" sz="2000" dirty="0"/>
                  <a:t>                            add    </a:t>
                </a:r>
                <a:r>
                  <a:rPr lang="en-IN" sz="2400" b="1" dirty="0">
                    <a:solidFill>
                      <a:srgbClr val="FF0000"/>
                    </a:solidFill>
                  </a:rPr>
                  <a:t>60</a:t>
                </a:r>
              </a:p>
            </p:txBody>
          </p:sp>
          <p:sp>
            <p:nvSpPr>
              <p:cNvPr id="14" name="Content Placeholder 2"/>
              <p:cNvSpPr txBox="1">
                <a:spLocks/>
              </p:cNvSpPr>
              <p:nvPr/>
            </p:nvSpPr>
            <p:spPr>
              <a:xfrm>
                <a:off x="5056377" y="4972649"/>
                <a:ext cx="5277900" cy="9732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5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N" sz="2000" dirty="0"/>
                  <a:t>If lower nibble is &gt; 9   </a:t>
                </a:r>
                <a:r>
                  <a:rPr lang="en-IN" sz="2000" b="1" dirty="0"/>
                  <a:t>&amp;&amp;</a:t>
                </a:r>
                <a:r>
                  <a:rPr lang="en-IN" sz="2000" dirty="0"/>
                  <a:t>   Auxiliary flag = 1 then</a:t>
                </a:r>
              </a:p>
              <a:p>
                <a:pPr marL="0" indent="0">
                  <a:buNone/>
                </a:pPr>
                <a:r>
                  <a:rPr lang="en-IN" sz="2000" dirty="0"/>
                  <a:t>                            add    </a:t>
                </a:r>
                <a:r>
                  <a:rPr lang="en-IN" sz="2400" b="1" dirty="0">
                    <a:solidFill>
                      <a:srgbClr val="FF0000"/>
                    </a:solidFill>
                  </a:rPr>
                  <a:t>06</a:t>
                </a: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H="1">
              <a:off x="1415999" y="3464647"/>
              <a:ext cx="2700" cy="3226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ontent Placeholder 2"/>
          <p:cNvSpPr txBox="1">
            <a:spLocks/>
          </p:cNvSpPr>
          <p:nvPr/>
        </p:nvSpPr>
        <p:spPr>
          <a:xfrm>
            <a:off x="354890" y="658679"/>
            <a:ext cx="1465889" cy="484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>
                <a:solidFill>
                  <a:srgbClr val="FF0000"/>
                </a:solidFill>
              </a:rPr>
              <a:t>Rule :</a:t>
            </a:r>
            <a:endParaRPr lang="en-IN" sz="2400" b="1" dirty="0">
              <a:solidFill>
                <a:srgbClr val="FF0000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28562" y="2301950"/>
            <a:ext cx="3658196" cy="1082517"/>
            <a:chOff x="438307" y="2756379"/>
            <a:chExt cx="4214397" cy="1737357"/>
          </a:xfrm>
        </p:grpSpPr>
        <p:grpSp>
          <p:nvGrpSpPr>
            <p:cNvPr id="49" name="Group 48"/>
            <p:cNvGrpSpPr/>
            <p:nvPr/>
          </p:nvGrpSpPr>
          <p:grpSpPr>
            <a:xfrm>
              <a:off x="686594" y="3111954"/>
              <a:ext cx="3966110" cy="1286420"/>
              <a:chOff x="7122250" y="262682"/>
              <a:chExt cx="3966110" cy="128642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7122250" y="262682"/>
                <a:ext cx="951827" cy="1272152"/>
                <a:chOff x="5208947" y="497401"/>
                <a:chExt cx="951827" cy="1272152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5208947" y="497401"/>
                  <a:ext cx="951827" cy="872041"/>
                  <a:chOff x="5208947" y="497401"/>
                  <a:chExt cx="951827" cy="872041"/>
                </a:xfrm>
              </p:grpSpPr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5446903" y="497401"/>
                    <a:ext cx="673343" cy="543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600" b="1" dirty="0"/>
                      <a:t>30 h</a:t>
                    </a:r>
                  </a:p>
                </p:txBody>
              </p: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5446903" y="826089"/>
                    <a:ext cx="713871" cy="543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600" b="1" dirty="0"/>
                      <a:t>20 h</a:t>
                    </a:r>
                  </a:p>
                </p:txBody>
              </p: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5249477" y="1226200"/>
                    <a:ext cx="7585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5208947" y="740334"/>
                    <a:ext cx="47591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2000" b="1" dirty="0"/>
                      <a:t>+</a:t>
                    </a:r>
                  </a:p>
                </p:txBody>
              </p:sp>
            </p:grpSp>
            <p:sp>
              <p:nvSpPr>
                <p:cNvPr id="22" name="TextBox 21"/>
                <p:cNvSpPr txBox="1"/>
                <p:nvPr/>
              </p:nvSpPr>
              <p:spPr>
                <a:xfrm>
                  <a:off x="5446903" y="1226200"/>
                  <a:ext cx="673341" cy="543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 b="1" dirty="0"/>
                    <a:t>50 h</a:t>
                  </a:r>
                </a:p>
              </p:txBody>
            </p:sp>
          </p:grpSp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8064950" y="433858"/>
                <a:ext cx="3023410" cy="11152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N" sz="2000" dirty="0"/>
                  <a:t>HN is not &gt; 9 , Carry flag = 0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N" sz="2000" dirty="0"/>
                  <a:t>Therefore , output same</a:t>
                </a:r>
                <a:endParaRPr lang="en-IN" sz="2400" dirty="0"/>
              </a:p>
            </p:txBody>
          </p:sp>
        </p:grpSp>
        <p:sp>
          <p:nvSpPr>
            <p:cNvPr id="50" name="Content Placeholder 2"/>
            <p:cNvSpPr txBox="1">
              <a:spLocks/>
            </p:cNvSpPr>
            <p:nvPr/>
          </p:nvSpPr>
          <p:spPr>
            <a:xfrm>
              <a:off x="499791" y="2796916"/>
              <a:ext cx="2978331" cy="48485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IN" sz="1600" b="1" u="sng" dirty="0">
                  <a:solidFill>
                    <a:srgbClr val="FF0000"/>
                  </a:solidFill>
                </a:rPr>
                <a:t>a) Both conditions not true 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38307" y="2756379"/>
              <a:ext cx="4214397" cy="173735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2" name="Oval 51"/>
          <p:cNvSpPr/>
          <p:nvPr/>
        </p:nvSpPr>
        <p:spPr>
          <a:xfrm>
            <a:off x="-1" y="1013931"/>
            <a:ext cx="2965845" cy="11890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4" name="Group 63"/>
          <p:cNvGrpSpPr/>
          <p:nvPr/>
        </p:nvGrpSpPr>
        <p:grpSpPr>
          <a:xfrm>
            <a:off x="2569008" y="3441796"/>
            <a:ext cx="4250187" cy="3344366"/>
            <a:chOff x="7117566" y="1452490"/>
            <a:chExt cx="4390826" cy="4703492"/>
          </a:xfrm>
        </p:grpSpPr>
        <p:grpSp>
          <p:nvGrpSpPr>
            <p:cNvPr id="30" name="Group 29"/>
            <p:cNvGrpSpPr/>
            <p:nvPr/>
          </p:nvGrpSpPr>
          <p:grpSpPr>
            <a:xfrm>
              <a:off x="7130619" y="1888475"/>
              <a:ext cx="951827" cy="1217269"/>
              <a:chOff x="6462158" y="790928"/>
              <a:chExt cx="951827" cy="1217269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6462158" y="790928"/>
                <a:ext cx="951827" cy="804828"/>
                <a:chOff x="5208947" y="497401"/>
                <a:chExt cx="951827" cy="804828"/>
              </a:xfrm>
            </p:grpSpPr>
            <p:sp>
              <p:nvSpPr>
                <p:cNvPr id="35" name="TextBox 34"/>
                <p:cNvSpPr txBox="1"/>
                <p:nvPr/>
              </p:nvSpPr>
              <p:spPr>
                <a:xfrm>
                  <a:off x="5446903" y="497401"/>
                  <a:ext cx="673342" cy="4761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 b="1" dirty="0"/>
                    <a:t>50 h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5446903" y="826089"/>
                  <a:ext cx="713871" cy="4761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 b="1" dirty="0"/>
                    <a:t>50 h</a:t>
                  </a:r>
                </a:p>
              </p:txBody>
            </p: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5249477" y="1226200"/>
                  <a:ext cx="7585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37"/>
                <p:cNvSpPr txBox="1"/>
                <p:nvPr/>
              </p:nvSpPr>
              <p:spPr>
                <a:xfrm>
                  <a:off x="5208947" y="740334"/>
                  <a:ext cx="47591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000" b="1" dirty="0"/>
                    <a:t>+</a:t>
                  </a:r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6712009" y="1532057"/>
                <a:ext cx="673341" cy="476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b="1" dirty="0"/>
                  <a:t>A0 h</a:t>
                </a:r>
              </a:p>
            </p:txBody>
          </p:sp>
        </p:grpSp>
        <p:sp>
          <p:nvSpPr>
            <p:cNvPr id="39" name="Content Placeholder 2"/>
            <p:cNvSpPr txBox="1">
              <a:spLocks/>
            </p:cNvSpPr>
            <p:nvPr/>
          </p:nvSpPr>
          <p:spPr>
            <a:xfrm>
              <a:off x="8217048" y="1888475"/>
              <a:ext cx="3101023" cy="111524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1600" dirty="0"/>
                <a:t>HN &gt; 9 , Carry flag = 0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IN" sz="1600" dirty="0"/>
                <a:t>Therefore add 06 into LN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154524" y="2796916"/>
              <a:ext cx="3324814" cy="562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0101 0000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54524" y="3525029"/>
              <a:ext cx="3324814" cy="562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0101 0000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841437" y="3384304"/>
              <a:ext cx="4698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/>
                <a:t>+</a:t>
              </a: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7691728" y="4076398"/>
              <a:ext cx="33531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8183578" y="4805821"/>
              <a:ext cx="3324814" cy="562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rgbClr val="0070C0"/>
                  </a:solidFill>
                </a:rPr>
                <a:t>0110 </a:t>
              </a:r>
              <a:r>
                <a:rPr lang="en-IN" sz="2000" b="1" dirty="0"/>
                <a:t>0000</a:t>
              </a:r>
              <a:endParaRPr lang="en-IN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896140" y="4707306"/>
              <a:ext cx="4698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/>
                <a:t>+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117566" y="1452490"/>
              <a:ext cx="4361772" cy="47034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183578" y="4234712"/>
              <a:ext cx="3324814" cy="562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1010 0000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480312" y="4246192"/>
              <a:ext cx="664706" cy="476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srgbClr val="FF0000"/>
                  </a:solidFill>
                </a:rPr>
                <a:t>A0 h</a:t>
              </a: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7832056" y="5448934"/>
              <a:ext cx="33531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9490767" y="4861652"/>
              <a:ext cx="607159" cy="476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b="1" dirty="0">
                  <a:solidFill>
                    <a:srgbClr val="FF0000"/>
                  </a:solidFill>
                </a:rPr>
                <a:t>60 h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183578" y="5515504"/>
              <a:ext cx="3324814" cy="562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0000 0000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509086" y="5552654"/>
              <a:ext cx="751226" cy="476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b="1" dirty="0">
                  <a:solidFill>
                    <a:srgbClr val="FF0000"/>
                  </a:solidFill>
                </a:rPr>
                <a:t>100 h</a:t>
              </a:r>
            </a:p>
          </p:txBody>
        </p:sp>
        <p:sp>
          <p:nvSpPr>
            <p:cNvPr id="61" name="Content Placeholder 2"/>
            <p:cNvSpPr txBox="1">
              <a:spLocks/>
            </p:cNvSpPr>
            <p:nvPr/>
          </p:nvSpPr>
          <p:spPr>
            <a:xfrm>
              <a:off x="7166688" y="1454231"/>
              <a:ext cx="2978331" cy="48485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IN" sz="1600" b="1" u="sng" dirty="0">
                  <a:solidFill>
                    <a:srgbClr val="FF0000"/>
                  </a:solidFill>
                </a:rPr>
                <a:t>b) one conditions true i.e. LN &gt; 9 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850597" y="191440"/>
            <a:ext cx="4745658" cy="3891653"/>
            <a:chOff x="7117566" y="1452489"/>
            <a:chExt cx="4390826" cy="4784946"/>
          </a:xfrm>
        </p:grpSpPr>
        <p:grpSp>
          <p:nvGrpSpPr>
            <p:cNvPr id="90" name="Group 89"/>
            <p:cNvGrpSpPr/>
            <p:nvPr/>
          </p:nvGrpSpPr>
          <p:grpSpPr>
            <a:xfrm>
              <a:off x="7130619" y="1888475"/>
              <a:ext cx="951827" cy="1185307"/>
              <a:chOff x="6462158" y="790928"/>
              <a:chExt cx="951827" cy="118530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6462158" y="790928"/>
                <a:ext cx="951827" cy="744954"/>
                <a:chOff x="5208947" y="497401"/>
                <a:chExt cx="951827" cy="744954"/>
              </a:xfrm>
            </p:grpSpPr>
            <p:sp>
              <p:nvSpPr>
                <p:cNvPr id="108" name="TextBox 107"/>
                <p:cNvSpPr txBox="1"/>
                <p:nvPr/>
              </p:nvSpPr>
              <p:spPr>
                <a:xfrm>
                  <a:off x="5446903" y="497401"/>
                  <a:ext cx="673342" cy="4162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 b="1" dirty="0"/>
                    <a:t>84 h</a:t>
                  </a: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5446903" y="826089"/>
                  <a:ext cx="713871" cy="4162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 b="1" dirty="0"/>
                    <a:t>94 h</a:t>
                  </a:r>
                </a:p>
              </p:txBody>
            </p: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5249477" y="1226200"/>
                  <a:ext cx="7585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/>
                <p:cNvSpPr txBox="1"/>
                <p:nvPr/>
              </p:nvSpPr>
              <p:spPr>
                <a:xfrm>
                  <a:off x="5208947" y="740334"/>
                  <a:ext cx="47591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000" b="1" dirty="0"/>
                    <a:t>+</a:t>
                  </a:r>
                </a:p>
              </p:txBody>
            </p:sp>
          </p:grpSp>
          <p:sp>
            <p:nvSpPr>
              <p:cNvPr id="107" name="TextBox 106"/>
              <p:cNvSpPr txBox="1"/>
              <p:nvPr/>
            </p:nvSpPr>
            <p:spPr>
              <a:xfrm>
                <a:off x="6633999" y="1559969"/>
                <a:ext cx="764499" cy="416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b="1" dirty="0"/>
                  <a:t>108 h</a:t>
                </a:r>
              </a:p>
            </p:txBody>
          </p:sp>
        </p:grpSp>
        <p:sp>
          <p:nvSpPr>
            <p:cNvPr id="91" name="Content Placeholder 2"/>
            <p:cNvSpPr txBox="1">
              <a:spLocks/>
            </p:cNvSpPr>
            <p:nvPr/>
          </p:nvSpPr>
          <p:spPr>
            <a:xfrm>
              <a:off x="8217048" y="1888475"/>
              <a:ext cx="3101023" cy="111524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1600" dirty="0"/>
                <a:t>HN &gt;9 &amp; Carry flag = 1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IN" sz="1600" dirty="0"/>
                <a:t>Therefore add 06 into LN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8154524" y="2796916"/>
              <a:ext cx="3324814" cy="491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1000  0100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150257" y="3321218"/>
              <a:ext cx="3324814" cy="491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1001  0100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841437" y="3384304"/>
              <a:ext cx="4698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/>
                <a:t>+</a:t>
              </a: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7691728" y="4222537"/>
              <a:ext cx="33531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8183578" y="4805820"/>
              <a:ext cx="3324814" cy="491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rgbClr val="0070C0"/>
                  </a:solidFill>
                </a:rPr>
                <a:t>0110  </a:t>
              </a:r>
              <a:r>
                <a:rPr lang="en-IN" sz="2000" b="1" dirty="0"/>
                <a:t>0000</a:t>
              </a:r>
              <a:endParaRPr lang="en-IN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589160" y="4695132"/>
              <a:ext cx="4698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/>
                <a:t>+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7117566" y="1452489"/>
              <a:ext cx="4361772" cy="47849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83578" y="4234712"/>
              <a:ext cx="3324814" cy="491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0001  1000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480312" y="4246193"/>
              <a:ext cx="664706" cy="416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srgbClr val="FF0000"/>
                  </a:solidFill>
                </a:rPr>
                <a:t>108 h</a:t>
              </a: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7832056" y="5448934"/>
              <a:ext cx="33531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9490767" y="4861651"/>
              <a:ext cx="607159" cy="4162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b="1" dirty="0">
                  <a:solidFill>
                    <a:srgbClr val="FF0000"/>
                  </a:solidFill>
                </a:rPr>
                <a:t>60 h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183578" y="5515504"/>
              <a:ext cx="3324814" cy="491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0111  1000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9509086" y="5552655"/>
              <a:ext cx="607159" cy="4162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b="1" dirty="0">
                  <a:solidFill>
                    <a:srgbClr val="FF0000"/>
                  </a:solidFill>
                </a:rPr>
                <a:t>178 h</a:t>
              </a:r>
            </a:p>
          </p:txBody>
        </p:sp>
      </p:grpSp>
      <p:sp>
        <p:nvSpPr>
          <p:cNvPr id="136" name="Content Placeholder 2"/>
          <p:cNvSpPr txBox="1">
            <a:spLocks/>
          </p:cNvSpPr>
          <p:nvPr/>
        </p:nvSpPr>
        <p:spPr>
          <a:xfrm>
            <a:off x="6850595" y="160681"/>
            <a:ext cx="4244735" cy="542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b="1" u="sng" dirty="0">
                <a:solidFill>
                  <a:srgbClr val="FF0000"/>
                </a:solidFill>
              </a:rPr>
              <a:t>c) both conditions are true i.e. HN&gt; 9 and CF = 1 </a:t>
            </a:r>
          </a:p>
        </p:txBody>
      </p:sp>
      <p:sp>
        <p:nvSpPr>
          <p:cNvPr id="2" name="Rectangle 1"/>
          <p:cNvSpPr/>
          <p:nvPr/>
        </p:nvSpPr>
        <p:spPr>
          <a:xfrm>
            <a:off x="3331587" y="6340592"/>
            <a:ext cx="301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688455" y="2459983"/>
            <a:ext cx="297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904590" y="3435561"/>
            <a:ext cx="572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err="1">
                <a:solidFill>
                  <a:srgbClr val="7030A0"/>
                </a:solidFill>
              </a:rPr>
              <a:t>Prev</a:t>
            </a:r>
            <a:r>
              <a:rPr lang="en-IN" sz="1400" b="1" dirty="0">
                <a:solidFill>
                  <a:srgbClr val="7030A0"/>
                </a:solidFill>
              </a:rPr>
              <a:t> carry </a:t>
            </a:r>
          </a:p>
        </p:txBody>
      </p:sp>
      <p:sp>
        <p:nvSpPr>
          <p:cNvPr id="3" name="Rectangle 2"/>
          <p:cNvSpPr/>
          <p:nvPr/>
        </p:nvSpPr>
        <p:spPr>
          <a:xfrm>
            <a:off x="7644291" y="350790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80" name="Content Placeholder 2"/>
          <p:cNvSpPr txBox="1">
            <a:spLocks/>
          </p:cNvSpPr>
          <p:nvPr/>
        </p:nvSpPr>
        <p:spPr>
          <a:xfrm>
            <a:off x="8800229" y="5596953"/>
            <a:ext cx="2753195" cy="484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>
                <a:solidFill>
                  <a:srgbClr val="0000CC"/>
                </a:solidFill>
                <a:hlinkClick r:id="rId2" action="ppaction://hlinksldjump"/>
              </a:rPr>
              <a:t>Back</a:t>
            </a:r>
            <a:endParaRPr lang="en-IN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360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20683" y="-29655"/>
            <a:ext cx="2753195" cy="4848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>
                <a:solidFill>
                  <a:srgbClr val="0000CC"/>
                </a:solidFill>
              </a:rPr>
              <a:t>Case 3 : (for both nibble)</a:t>
            </a:r>
            <a:endParaRPr lang="en-IN" sz="2400" b="1" dirty="0">
              <a:solidFill>
                <a:srgbClr val="0000CC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57192" y="220616"/>
            <a:ext cx="6251041" cy="1978787"/>
            <a:chOff x="-212820" y="2941384"/>
            <a:chExt cx="6721340" cy="1989847"/>
          </a:xfrm>
        </p:grpSpPr>
        <p:grpSp>
          <p:nvGrpSpPr>
            <p:cNvPr id="15" name="Group 14"/>
            <p:cNvGrpSpPr/>
            <p:nvPr/>
          </p:nvGrpSpPr>
          <p:grpSpPr>
            <a:xfrm>
              <a:off x="-212820" y="2941384"/>
              <a:ext cx="6721340" cy="1989847"/>
              <a:chOff x="252270" y="3066075"/>
              <a:chExt cx="10082007" cy="289669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138797" y="3066075"/>
                <a:ext cx="5971072" cy="1720061"/>
                <a:chOff x="838199" y="3007119"/>
                <a:chExt cx="2371282" cy="1720061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1882897" y="3007119"/>
                  <a:ext cx="49876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/>
                    <a:t>AL</a:t>
                  </a: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838199" y="4238546"/>
                  <a:ext cx="5992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/>
                    <a:t>HN</a:t>
                  </a: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2610272" y="4265515"/>
                  <a:ext cx="5992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/>
                    <a:t>LN</a:t>
                  </a:r>
                </a:p>
              </p:txBody>
            </p:sp>
            <p:grpSp>
              <p:nvGrpSpPr>
                <p:cNvPr id="9" name="Group 8"/>
                <p:cNvGrpSpPr/>
                <p:nvPr/>
              </p:nvGrpSpPr>
              <p:grpSpPr>
                <a:xfrm>
                  <a:off x="1060888" y="3768854"/>
                  <a:ext cx="1696864" cy="469692"/>
                  <a:chOff x="1619947" y="3768854"/>
                  <a:chExt cx="875551" cy="469692"/>
                </a:xfrm>
              </p:grpSpPr>
              <p:cxnSp>
                <p:nvCxnSpPr>
                  <p:cNvPr id="11" name="Straight Arrow Connector 10"/>
                  <p:cNvCxnSpPr/>
                  <p:nvPr/>
                </p:nvCxnSpPr>
                <p:spPr>
                  <a:xfrm flipH="1">
                    <a:off x="2494668" y="3768854"/>
                    <a:ext cx="830" cy="469692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/>
                  <p:cNvCxnSpPr/>
                  <p:nvPr/>
                </p:nvCxnSpPr>
                <p:spPr>
                  <a:xfrm>
                    <a:off x="1619947" y="3768854"/>
                    <a:ext cx="874721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1984988" y="3482318"/>
                  <a:ext cx="3878" cy="28653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252270" y="4989548"/>
                <a:ext cx="4774232" cy="9732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5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IN" sz="2000" dirty="0"/>
                  <a:t>If higher nibble is &gt; 9   </a:t>
                </a:r>
                <a:r>
                  <a:rPr lang="en-IN" sz="2000" b="1" dirty="0"/>
                  <a:t>||  </a:t>
                </a:r>
                <a:r>
                  <a:rPr lang="en-IN" sz="2000" dirty="0"/>
                  <a:t> Carry flag = 1 then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N" sz="2000" dirty="0"/>
                  <a:t>                            add    </a:t>
                </a:r>
                <a:r>
                  <a:rPr lang="en-IN" sz="2400" b="1" dirty="0">
                    <a:solidFill>
                      <a:srgbClr val="FF0000"/>
                    </a:solidFill>
                  </a:rPr>
                  <a:t>60</a:t>
                </a:r>
              </a:p>
            </p:txBody>
          </p:sp>
          <p:sp>
            <p:nvSpPr>
              <p:cNvPr id="14" name="Content Placeholder 2"/>
              <p:cNvSpPr txBox="1">
                <a:spLocks/>
              </p:cNvSpPr>
              <p:nvPr/>
            </p:nvSpPr>
            <p:spPr>
              <a:xfrm>
                <a:off x="5056377" y="4972649"/>
                <a:ext cx="5277900" cy="9732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5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N" sz="2000" dirty="0"/>
                  <a:t>If lower nibble is &gt; 9   ||   Auxiliary flag = 1 then</a:t>
                </a:r>
              </a:p>
              <a:p>
                <a:pPr marL="0" indent="0">
                  <a:buNone/>
                </a:pPr>
                <a:r>
                  <a:rPr lang="en-IN" sz="2000" dirty="0"/>
                  <a:t>                            add    </a:t>
                </a:r>
                <a:r>
                  <a:rPr lang="en-IN" sz="2400" b="1" dirty="0">
                    <a:solidFill>
                      <a:srgbClr val="FF0000"/>
                    </a:solidFill>
                  </a:rPr>
                  <a:t>06</a:t>
                </a: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H="1">
              <a:off x="1415999" y="3464647"/>
              <a:ext cx="2700" cy="3226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ontent Placeholder 2"/>
          <p:cNvSpPr txBox="1">
            <a:spLocks/>
          </p:cNvSpPr>
          <p:nvPr/>
        </p:nvSpPr>
        <p:spPr>
          <a:xfrm>
            <a:off x="2220266" y="731831"/>
            <a:ext cx="1465889" cy="484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>
                <a:solidFill>
                  <a:srgbClr val="FF0000"/>
                </a:solidFill>
              </a:rPr>
              <a:t>Rule :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1865375" y="1087083"/>
            <a:ext cx="2965845" cy="11890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9" name="Group 88"/>
          <p:cNvGrpSpPr/>
          <p:nvPr/>
        </p:nvGrpSpPr>
        <p:grpSpPr>
          <a:xfrm>
            <a:off x="2310402" y="2543340"/>
            <a:ext cx="5254238" cy="3891653"/>
            <a:chOff x="7117566" y="1452489"/>
            <a:chExt cx="4861380" cy="4784946"/>
          </a:xfrm>
        </p:grpSpPr>
        <p:grpSp>
          <p:nvGrpSpPr>
            <p:cNvPr id="90" name="Group 89"/>
            <p:cNvGrpSpPr/>
            <p:nvPr/>
          </p:nvGrpSpPr>
          <p:grpSpPr>
            <a:xfrm>
              <a:off x="7130619" y="1888475"/>
              <a:ext cx="951827" cy="1185307"/>
              <a:chOff x="6462158" y="790928"/>
              <a:chExt cx="951827" cy="118530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6462158" y="790928"/>
                <a:ext cx="951827" cy="744954"/>
                <a:chOff x="5208947" y="497401"/>
                <a:chExt cx="951827" cy="744954"/>
              </a:xfrm>
            </p:grpSpPr>
            <p:sp>
              <p:nvSpPr>
                <p:cNvPr id="108" name="TextBox 107"/>
                <p:cNvSpPr txBox="1"/>
                <p:nvPr/>
              </p:nvSpPr>
              <p:spPr>
                <a:xfrm>
                  <a:off x="5446903" y="497401"/>
                  <a:ext cx="673342" cy="4162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 b="1" dirty="0"/>
                    <a:t>88 h</a:t>
                  </a: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5446903" y="826089"/>
                  <a:ext cx="713871" cy="4162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 b="1" dirty="0"/>
                    <a:t>88 h</a:t>
                  </a:r>
                </a:p>
              </p:txBody>
            </p: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5249477" y="1226200"/>
                  <a:ext cx="7585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/>
                <p:cNvSpPr txBox="1"/>
                <p:nvPr/>
              </p:nvSpPr>
              <p:spPr>
                <a:xfrm>
                  <a:off x="5208947" y="740334"/>
                  <a:ext cx="47591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000" b="1" dirty="0"/>
                    <a:t>+</a:t>
                  </a:r>
                </a:p>
              </p:txBody>
            </p:sp>
          </p:grpSp>
          <p:sp>
            <p:nvSpPr>
              <p:cNvPr id="107" name="TextBox 106"/>
              <p:cNvSpPr txBox="1"/>
              <p:nvPr/>
            </p:nvSpPr>
            <p:spPr>
              <a:xfrm>
                <a:off x="6633999" y="1559969"/>
                <a:ext cx="764499" cy="416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b="1" dirty="0"/>
                  <a:t>108 h</a:t>
                </a:r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8607649" y="2026965"/>
              <a:ext cx="3324814" cy="491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1000  1000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603382" y="2551267"/>
              <a:ext cx="3324814" cy="491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1000  1000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294562" y="2614353"/>
              <a:ext cx="4698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/>
                <a:t>+</a:t>
              </a: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8126144" y="3337602"/>
              <a:ext cx="24719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8654132" y="4037473"/>
              <a:ext cx="3324814" cy="491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rgbClr val="0070C0"/>
                  </a:solidFill>
                </a:rPr>
                <a:t>0110  0110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042285" y="3925182"/>
              <a:ext cx="4698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/>
                <a:t>+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7117566" y="1452489"/>
              <a:ext cx="4361772" cy="47849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636703" y="3464762"/>
              <a:ext cx="3324814" cy="491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0001  0000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933437" y="3476242"/>
              <a:ext cx="664706" cy="416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srgbClr val="FF0000"/>
                  </a:solidFill>
                </a:rPr>
                <a:t>100 h</a:t>
              </a: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8082446" y="4678983"/>
              <a:ext cx="25474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9943892" y="4091701"/>
              <a:ext cx="607159" cy="4162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b="1" dirty="0">
                  <a:solidFill>
                    <a:srgbClr val="FF0000"/>
                  </a:solidFill>
                </a:rPr>
                <a:t>66 h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636703" y="4745553"/>
              <a:ext cx="3324814" cy="491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0111  0110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9962211" y="4782704"/>
              <a:ext cx="607159" cy="4162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b="1" dirty="0">
                  <a:solidFill>
                    <a:srgbClr val="FF0000"/>
                  </a:solidFill>
                </a:rPr>
                <a:t>176 h</a:t>
              </a:r>
            </a:p>
          </p:txBody>
        </p:sp>
      </p:grpSp>
      <p:sp>
        <p:nvSpPr>
          <p:cNvPr id="136" name="Content Placeholder 2"/>
          <p:cNvSpPr txBox="1">
            <a:spLocks/>
          </p:cNvSpPr>
          <p:nvPr/>
        </p:nvSpPr>
        <p:spPr>
          <a:xfrm>
            <a:off x="2343063" y="2546801"/>
            <a:ext cx="4834284" cy="542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b="1" u="sng" dirty="0">
                <a:solidFill>
                  <a:srgbClr val="FF0000"/>
                </a:solidFill>
              </a:rPr>
              <a:t>both conditions are true i.e. HN/LN &gt; 9  and CF/AF = 1 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5942" y="4195334"/>
            <a:ext cx="301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336288" y="3802735"/>
            <a:ext cx="297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747118" y="5276553"/>
            <a:ext cx="572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err="1">
                <a:solidFill>
                  <a:srgbClr val="7030A0"/>
                </a:solidFill>
              </a:rPr>
              <a:t>Prev</a:t>
            </a:r>
            <a:r>
              <a:rPr lang="en-IN" sz="1400" b="1" dirty="0">
                <a:solidFill>
                  <a:srgbClr val="7030A0"/>
                </a:solidFill>
              </a:rPr>
              <a:t> carry </a:t>
            </a:r>
          </a:p>
        </p:txBody>
      </p:sp>
      <p:sp>
        <p:nvSpPr>
          <p:cNvPr id="80" name="Oval 79"/>
          <p:cNvSpPr/>
          <p:nvPr/>
        </p:nvSpPr>
        <p:spPr>
          <a:xfrm>
            <a:off x="4874488" y="1094368"/>
            <a:ext cx="3131915" cy="11890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3619574" y="5262134"/>
            <a:ext cx="301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1605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  Instruction</a:t>
            </a:r>
          </a:p>
        </p:txBody>
      </p:sp>
    </p:spTree>
    <p:extLst>
      <p:ext uri="{BB962C8B-B14F-4D97-AF65-F5344CB8AC3E}">
        <p14:creationId xmlns:p14="http://schemas.microsoft.com/office/powerpoint/2010/main" val="37404029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4299315" y="4436903"/>
            <a:ext cx="3028077" cy="7731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ASCII</a:t>
            </a:r>
          </a:p>
          <a:p>
            <a:pPr marL="0" indent="0">
              <a:buNone/>
            </a:pPr>
            <a:r>
              <a:rPr lang="en-IN" sz="32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3200" dirty="0"/>
          </a:p>
        </p:txBody>
      </p:sp>
      <p:sp>
        <p:nvSpPr>
          <p:cNvPr id="13" name="Rectangle 12"/>
          <p:cNvSpPr/>
          <p:nvPr/>
        </p:nvSpPr>
        <p:spPr>
          <a:xfrm>
            <a:off x="4372467" y="5100324"/>
            <a:ext cx="1049482" cy="8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34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26720" y="170688"/>
            <a:ext cx="3791712" cy="3535680"/>
            <a:chOff x="0" y="0"/>
            <a:chExt cx="3791712" cy="3535680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532679" y="230664"/>
              <a:ext cx="2390769" cy="77314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Packed BCD </a:t>
              </a:r>
            </a:p>
            <a:p>
              <a:pPr marL="0" indent="0">
                <a:buNone/>
              </a:pPr>
              <a:r>
                <a:rPr lang="en-IN" sz="3200" dirty="0"/>
                <a:t>                       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3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06177" y="1101348"/>
              <a:ext cx="1049482" cy="8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b="1" dirty="0">
                  <a:solidFill>
                    <a:schemeClr val="tx1"/>
                  </a:solidFill>
                </a:rPr>
                <a:t>34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3104" y="2581127"/>
              <a:ext cx="3218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b="1" dirty="0"/>
                <a:t>0011           0100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0"/>
              <a:ext cx="3791712" cy="35356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431536" y="158496"/>
            <a:ext cx="4639056" cy="3578352"/>
            <a:chOff x="5431536" y="158496"/>
            <a:chExt cx="4639056" cy="3578352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6542643" y="181895"/>
              <a:ext cx="3028077" cy="77314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Unpacked BCD </a:t>
              </a:r>
            </a:p>
            <a:p>
              <a:pPr marL="0" indent="0">
                <a:buNone/>
              </a:pPr>
              <a:r>
                <a:rPr lang="en-IN" sz="3200" dirty="0"/>
                <a:t>                       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3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208922" y="906276"/>
              <a:ext cx="1049482" cy="8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b="1" dirty="0">
                  <a:solidFill>
                    <a:schemeClr val="tx1"/>
                  </a:solidFill>
                </a:rPr>
                <a:t>34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26464" y="3074903"/>
              <a:ext cx="1944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/>
                <a:t>0000  0100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39530" y="2094996"/>
              <a:ext cx="673206" cy="52628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b="1" dirty="0">
                  <a:solidFill>
                    <a:schemeClr val="tx1"/>
                  </a:solidFill>
                </a:rPr>
                <a:t>03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135514" y="2125476"/>
              <a:ext cx="673206" cy="52628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b="1" dirty="0">
                  <a:solidFill>
                    <a:schemeClr val="tx1"/>
                  </a:solidFill>
                </a:rPr>
                <a:t>04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79504" y="3093191"/>
              <a:ext cx="1944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/>
                <a:t>0000  0011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31536" y="158496"/>
              <a:ext cx="4626864" cy="35783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993376" y="6135095"/>
            <a:ext cx="1944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0000  0100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785616" y="4358640"/>
            <a:ext cx="2188464" cy="22616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284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03136" y="256032"/>
            <a:ext cx="3572256" cy="52425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ASCII  Input (keyboard)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rot="16200000" flipH="1">
            <a:off x="8360664" y="1008888"/>
            <a:ext cx="475488" cy="182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84848" y="1200912"/>
            <a:ext cx="3572256" cy="5181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Unpacked BCD format</a:t>
            </a:r>
          </a:p>
        </p:txBody>
      </p:sp>
      <p:sp>
        <p:nvSpPr>
          <p:cNvPr id="8" name="Rectangle 7"/>
          <p:cNvSpPr/>
          <p:nvPr/>
        </p:nvSpPr>
        <p:spPr>
          <a:xfrm>
            <a:off x="6803136" y="2218944"/>
            <a:ext cx="3572256" cy="4876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Binary format</a:t>
            </a:r>
          </a:p>
        </p:txBody>
      </p: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 rot="16200000" flipH="1">
            <a:off x="8330184" y="1959864"/>
            <a:ext cx="499872" cy="182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8375904" y="2901696"/>
            <a:ext cx="384048" cy="60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8205216" y="3499104"/>
            <a:ext cx="75590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H="1">
            <a:off x="8394192" y="4029456"/>
            <a:ext cx="384048" cy="60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882384" y="4224528"/>
            <a:ext cx="3572256" cy="4876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Binary format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931152" y="5248656"/>
            <a:ext cx="3572256" cy="5242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Unpacked BCD format</a:t>
            </a:r>
          </a:p>
        </p:txBody>
      </p:sp>
      <p:cxnSp>
        <p:nvCxnSpPr>
          <p:cNvPr id="33" name="Straight Arrow Connector 32"/>
          <p:cNvCxnSpPr>
            <a:endCxn id="34" idx="0"/>
          </p:cNvCxnSpPr>
          <p:nvPr/>
        </p:nvCxnSpPr>
        <p:spPr>
          <a:xfrm rot="5400000">
            <a:off x="8446008" y="5983224"/>
            <a:ext cx="414528" cy="60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864096" y="6193536"/>
            <a:ext cx="3572256" cy="51816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ASCII  output (monitor)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16200000" flipH="1">
            <a:off x="8372856" y="4977384"/>
            <a:ext cx="499872" cy="182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741920" y="1688592"/>
            <a:ext cx="3572256" cy="52425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Conversion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735824" y="4754880"/>
            <a:ext cx="3572256" cy="52425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Conversion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07264" y="646176"/>
            <a:ext cx="63886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 Computer follows ASCII input and  </a:t>
            </a:r>
          </a:p>
          <a:p>
            <a:r>
              <a:rPr lang="en-US" sz="2800" dirty="0"/>
              <a:t>   output.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We get from keyboard ASCII character   </a:t>
            </a:r>
          </a:p>
          <a:p>
            <a:r>
              <a:rPr lang="en-US" sz="2800" dirty="0"/>
              <a:t>  and we have to send out ASCII character </a:t>
            </a:r>
          </a:p>
          <a:p>
            <a:r>
              <a:rPr lang="en-US" sz="2800" dirty="0"/>
              <a:t>  to monitor. Therefore we have to convert </a:t>
            </a:r>
          </a:p>
          <a:p>
            <a:r>
              <a:rPr lang="en-US" sz="2800" dirty="0"/>
              <a:t>  ASCII to binary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u="sng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ASCII code for digit 0-9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44320" y="1317074"/>
          <a:ext cx="7880097" cy="5029200"/>
        </p:xfrm>
        <a:graphic>
          <a:graphicData uri="http://schemas.openxmlformats.org/drawingml/2006/table">
            <a:tbl>
              <a:tblPr firstRow="1" bandRow="1"/>
              <a:tblGrid>
                <a:gridCol w="2626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6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6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Key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ASCII (hex)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BCD (unpacked)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0011</a:t>
                      </a:r>
                      <a:r>
                        <a:rPr lang="en-US" sz="2400" baseline="0" dirty="0"/>
                        <a:t> 0000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0011</a:t>
                      </a:r>
                      <a:r>
                        <a:rPr lang="en-US" sz="2400" baseline="0" dirty="0"/>
                        <a:t> 0001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0011</a:t>
                      </a:r>
                      <a:r>
                        <a:rPr lang="en-US" sz="2400" baseline="0" dirty="0"/>
                        <a:t> 0010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0011</a:t>
                      </a:r>
                      <a:r>
                        <a:rPr lang="en-US" sz="2400" baseline="0" dirty="0"/>
                        <a:t> 0011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0011</a:t>
                      </a:r>
                      <a:r>
                        <a:rPr lang="en-US" sz="2400" baseline="0" dirty="0"/>
                        <a:t> 0100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0011</a:t>
                      </a:r>
                      <a:r>
                        <a:rPr lang="en-US" sz="2400" baseline="0" dirty="0"/>
                        <a:t> 0101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0011</a:t>
                      </a:r>
                      <a:r>
                        <a:rPr lang="en-US" sz="2400" baseline="0" dirty="0"/>
                        <a:t> 0110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0011</a:t>
                      </a:r>
                      <a:r>
                        <a:rPr lang="en-US" sz="2400" baseline="0" dirty="0"/>
                        <a:t> 0111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0011</a:t>
                      </a:r>
                      <a:r>
                        <a:rPr lang="en-US" sz="2400" baseline="0" dirty="0"/>
                        <a:t> 1000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0011</a:t>
                      </a:r>
                      <a:r>
                        <a:rPr lang="en-US" sz="2400" baseline="0" dirty="0"/>
                        <a:t> 1001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4" y="-164812"/>
            <a:ext cx="10515600" cy="1325563"/>
          </a:xfrm>
        </p:spPr>
        <p:txBody>
          <a:bodyPr/>
          <a:lstStyle/>
          <a:p>
            <a:r>
              <a:rPr lang="en-IN" u="sng" dirty="0"/>
              <a:t>AAA (ASCII Adjust after addition)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1024586"/>
            <a:ext cx="12191999" cy="1930977"/>
          </a:xfrm>
        </p:spPr>
        <p:txBody>
          <a:bodyPr>
            <a:normAutofit lnSpcReduction="10000"/>
          </a:bodyPr>
          <a:lstStyle/>
          <a:p>
            <a:pPr marL="0" indent="0"/>
            <a:r>
              <a:rPr lang="en-IN" sz="2000" dirty="0"/>
              <a:t> Numerical data coming into a computer from a terminal through keyboard is usually  in ASCII code.</a:t>
            </a:r>
          </a:p>
          <a:p>
            <a:pPr marL="0" indent="0"/>
            <a:r>
              <a:rPr lang="en-IN" sz="2000" dirty="0"/>
              <a:t> The numbers  0 to 9  are represented by ASCII codes 30H to 39H .</a:t>
            </a:r>
          </a:p>
          <a:p>
            <a:pPr marL="0" indent="0"/>
            <a:r>
              <a:rPr lang="en-IN" sz="2000" dirty="0"/>
              <a:t> The 8086 allows to add the ASCII codes for two decimal digits without masking off “3” in the upper nibble for each.</a:t>
            </a:r>
          </a:p>
          <a:p>
            <a:pPr marL="0" indent="0"/>
            <a:r>
              <a:rPr lang="en-IN" sz="2000" dirty="0"/>
              <a:t>After addition , AAA instruction is used to make sure that the result is the correct unpacked BCD</a:t>
            </a:r>
          </a:p>
          <a:p>
            <a:pPr marL="0" indent="0"/>
            <a:r>
              <a:rPr lang="en-IN" sz="2000" dirty="0"/>
              <a:t>The AAA instruction works only AL register.</a:t>
            </a:r>
          </a:p>
          <a:p>
            <a:pPr marL="0" indent="0"/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1259" y="2949202"/>
            <a:ext cx="2993803" cy="773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Mnemonic:</a:t>
            </a:r>
            <a:r>
              <a:rPr lang="en-IN" sz="2000" dirty="0">
                <a:solidFill>
                  <a:srgbClr val="FF0000"/>
                </a:solidFill>
              </a:rPr>
              <a:t>    </a:t>
            </a:r>
            <a:r>
              <a:rPr lang="en-IN" sz="2000" dirty="0"/>
              <a:t>AAA</a:t>
            </a:r>
          </a:p>
          <a:p>
            <a:pPr marL="0" indent="0">
              <a:buNone/>
            </a:pPr>
            <a:r>
              <a:rPr lang="en-IN" sz="20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816184" y="2909347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Operation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321259" y="3950998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Flags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21259" y="4509073"/>
            <a:ext cx="4128657" cy="529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AF and CF flags are changed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71446" y="5440821"/>
            <a:ext cx="5733278" cy="701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Addressing mode  </a:t>
            </a:r>
            <a:r>
              <a:rPr lang="en-IN" sz="2000" u="sng" dirty="0"/>
              <a:t>: </a:t>
            </a:r>
            <a:r>
              <a:rPr lang="en-IN" sz="2000" dirty="0"/>
              <a:t>Implied</a:t>
            </a:r>
            <a:endParaRPr lang="en-IN" sz="2000" u="sng" dirty="0"/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40620" y="2871003"/>
            <a:ext cx="6677821" cy="1717476"/>
            <a:chOff x="964085" y="3007119"/>
            <a:chExt cx="2651952" cy="1717476"/>
          </a:xfrm>
        </p:grpSpPr>
        <p:sp>
          <p:nvSpPr>
            <p:cNvPr id="14" name="TextBox 13"/>
            <p:cNvSpPr txBox="1"/>
            <p:nvPr/>
          </p:nvSpPr>
          <p:spPr>
            <a:xfrm>
              <a:off x="2111509" y="3007119"/>
              <a:ext cx="498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/>
                <a:t>AL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64085" y="4262930"/>
              <a:ext cx="599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/>
                <a:t>HN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16828" y="4238546"/>
              <a:ext cx="599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/>
                <a:t>LN</a:t>
              </a:r>
            </a:p>
          </p:txBody>
        </p:sp>
        <p:grpSp>
          <p:nvGrpSpPr>
            <p:cNvPr id="19" name="Group 13"/>
            <p:cNvGrpSpPr/>
            <p:nvPr/>
          </p:nvGrpSpPr>
          <p:grpSpPr>
            <a:xfrm>
              <a:off x="1061700" y="3768854"/>
              <a:ext cx="2103391" cy="469692"/>
              <a:chOff x="1619947" y="3768854"/>
              <a:chExt cx="1085031" cy="469692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2704148" y="3768854"/>
                <a:ext cx="830" cy="4696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619947" y="3768854"/>
                <a:ext cx="10842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/>
            <p:nvPr/>
          </p:nvCxnSpPr>
          <p:spPr>
            <a:xfrm>
              <a:off x="2213600" y="3482318"/>
              <a:ext cx="3878" cy="286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/>
          <p:nvPr/>
        </p:nvCxnSpPr>
        <p:spPr>
          <a:xfrm rot="16200000" flipH="1">
            <a:off x="4669685" y="3769759"/>
            <a:ext cx="256510" cy="36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7924800" y="4578096"/>
            <a:ext cx="3206496" cy="1087720"/>
            <a:chOff x="6839712" y="4700016"/>
            <a:chExt cx="4081132" cy="1087720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6925056" y="4814511"/>
              <a:ext cx="3995788" cy="9732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If lower nibble is &gt; 9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          add  </a:t>
              </a:r>
              <a:r>
                <a:rPr lang="en-IN" sz="2400" b="1" dirty="0">
                  <a:solidFill>
                    <a:srgbClr val="FF0000"/>
                  </a:solidFill>
                </a:rPr>
                <a:t>06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839712" y="4700016"/>
              <a:ext cx="3304032" cy="902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3968496" y="4596384"/>
            <a:ext cx="2773680" cy="9022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3998974" y="4674303"/>
            <a:ext cx="3139442" cy="973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Clear higher nibble &amp;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          add  </a:t>
            </a:r>
            <a:r>
              <a:rPr lang="en-IN" sz="2400" b="1" dirty="0">
                <a:solidFill>
                  <a:srgbClr val="FF0000"/>
                </a:solidFill>
              </a:rPr>
              <a:t>01 (carry)</a:t>
            </a:r>
          </a:p>
        </p:txBody>
      </p:sp>
    </p:spTree>
    <p:extLst>
      <p:ext uri="{BB962C8B-B14F-4D97-AF65-F5344CB8AC3E}">
        <p14:creationId xmlns:p14="http://schemas.microsoft.com/office/powerpoint/2010/main" val="6346393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07264" y="250760"/>
            <a:ext cx="3032107" cy="919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>
                <a:solidFill>
                  <a:srgbClr val="0000CC"/>
                </a:solidFill>
              </a:rPr>
              <a:t>AL = 0011 0101</a:t>
            </a:r>
            <a:r>
              <a:rPr lang="en-IN" sz="2000" b="1" dirty="0">
                <a:solidFill>
                  <a:srgbClr val="FF0000"/>
                </a:solidFill>
              </a:rPr>
              <a:t>(ASCII 5)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00CC"/>
                </a:solidFill>
              </a:rPr>
              <a:t>BL = 0011 1001</a:t>
            </a:r>
            <a:r>
              <a:rPr lang="en-IN" sz="2400" b="1" dirty="0">
                <a:solidFill>
                  <a:srgbClr val="FF0000"/>
                </a:solidFill>
              </a:rPr>
              <a:t>(ASCII 9)</a:t>
            </a:r>
            <a:endParaRPr lang="en-IN" sz="2400" b="1" dirty="0">
              <a:solidFill>
                <a:srgbClr val="0000CC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841802" y="207575"/>
            <a:ext cx="1465889" cy="484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>
                <a:solidFill>
                  <a:srgbClr val="FF0000"/>
                </a:solidFill>
              </a:rPr>
              <a:t>Rule :</a:t>
            </a:r>
            <a:endParaRPr lang="en-IN" sz="2400" b="1" dirty="0">
              <a:solidFill>
                <a:srgbClr val="FF0000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514179" y="237531"/>
            <a:ext cx="6677821" cy="1717476"/>
            <a:chOff x="964085" y="3007119"/>
            <a:chExt cx="2651952" cy="1717476"/>
          </a:xfrm>
        </p:grpSpPr>
        <p:sp>
          <p:nvSpPr>
            <p:cNvPr id="48" name="TextBox 47"/>
            <p:cNvSpPr txBox="1"/>
            <p:nvPr/>
          </p:nvSpPr>
          <p:spPr>
            <a:xfrm>
              <a:off x="2111509" y="3007119"/>
              <a:ext cx="498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/>
                <a:t>AL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64085" y="4262930"/>
              <a:ext cx="599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/>
                <a:t>HN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16828" y="4238546"/>
              <a:ext cx="599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/>
                <a:t>LN</a:t>
              </a:r>
            </a:p>
          </p:txBody>
        </p:sp>
        <p:grpSp>
          <p:nvGrpSpPr>
            <p:cNvPr id="51" name="Group 13"/>
            <p:cNvGrpSpPr/>
            <p:nvPr/>
          </p:nvGrpSpPr>
          <p:grpSpPr>
            <a:xfrm>
              <a:off x="1061700" y="3768854"/>
              <a:ext cx="2103391" cy="469692"/>
              <a:chOff x="1619947" y="3768854"/>
              <a:chExt cx="1085031" cy="469692"/>
            </a:xfrm>
          </p:grpSpPr>
          <p:cxnSp>
            <p:nvCxnSpPr>
              <p:cNvPr id="54" name="Straight Arrow Connector 53"/>
              <p:cNvCxnSpPr/>
              <p:nvPr/>
            </p:nvCxnSpPr>
            <p:spPr>
              <a:xfrm flipH="1">
                <a:off x="2704148" y="3768854"/>
                <a:ext cx="830" cy="4696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619947" y="3768854"/>
                <a:ext cx="10842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Arrow Connector 52"/>
            <p:cNvCxnSpPr/>
            <p:nvPr/>
          </p:nvCxnSpPr>
          <p:spPr>
            <a:xfrm>
              <a:off x="2213600" y="3482318"/>
              <a:ext cx="3878" cy="286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9154391" y="1908048"/>
            <a:ext cx="3206496" cy="1087720"/>
            <a:chOff x="6839712" y="4700016"/>
            <a:chExt cx="4081132" cy="1087720"/>
          </a:xfrm>
        </p:grpSpPr>
        <p:sp>
          <p:nvSpPr>
            <p:cNvPr id="57" name="Content Placeholder 2"/>
            <p:cNvSpPr txBox="1">
              <a:spLocks/>
            </p:cNvSpPr>
            <p:nvPr/>
          </p:nvSpPr>
          <p:spPr>
            <a:xfrm>
              <a:off x="6925056" y="4814511"/>
              <a:ext cx="3995788" cy="9732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If lower nibble is &gt; 9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          add  </a:t>
              </a:r>
              <a:r>
                <a:rPr lang="en-IN" sz="2400" b="1" dirty="0">
                  <a:solidFill>
                    <a:srgbClr val="FF0000"/>
                  </a:solidFill>
                </a:rPr>
                <a:t>06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839712" y="4700016"/>
              <a:ext cx="3304032" cy="902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039591" y="1975104"/>
            <a:ext cx="2773680" cy="9022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ontent Placeholder 2"/>
          <p:cNvSpPr txBox="1">
            <a:spLocks/>
          </p:cNvSpPr>
          <p:nvPr/>
        </p:nvSpPr>
        <p:spPr>
          <a:xfrm>
            <a:off x="4972533" y="2040831"/>
            <a:ext cx="3139442" cy="973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Clear higher nibble &amp; </a:t>
            </a:r>
          </a:p>
          <a:p>
            <a:pPr marL="0" indent="0">
              <a:buNone/>
            </a:pPr>
            <a:r>
              <a:rPr lang="en-IN" sz="2000" dirty="0"/>
              <a:t>          add  </a:t>
            </a:r>
            <a:r>
              <a:rPr lang="en-IN" sz="2400" b="1" dirty="0">
                <a:solidFill>
                  <a:srgbClr val="FF0000"/>
                </a:solidFill>
              </a:rPr>
              <a:t>01 (carry)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5767199" y="1017554"/>
            <a:ext cx="4052" cy="469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188995" y="1357003"/>
            <a:ext cx="5235401" cy="4702421"/>
            <a:chOff x="188995" y="1357003"/>
            <a:chExt cx="5235401" cy="4702421"/>
          </a:xfrm>
        </p:grpSpPr>
        <p:grpSp>
          <p:nvGrpSpPr>
            <p:cNvPr id="17" name="Group 88"/>
            <p:cNvGrpSpPr/>
            <p:nvPr/>
          </p:nvGrpSpPr>
          <p:grpSpPr>
            <a:xfrm>
              <a:off x="188995" y="1357003"/>
              <a:ext cx="5235401" cy="4702421"/>
              <a:chOff x="7117566" y="1452489"/>
              <a:chExt cx="4843951" cy="5781818"/>
            </a:xfrm>
          </p:grpSpPr>
          <p:grpSp>
            <p:nvGrpSpPr>
              <p:cNvPr id="18" name="Group 89"/>
              <p:cNvGrpSpPr/>
              <p:nvPr/>
            </p:nvGrpSpPr>
            <p:grpSpPr>
              <a:xfrm>
                <a:off x="7130619" y="1888475"/>
                <a:ext cx="951827" cy="1185307"/>
                <a:chOff x="6462158" y="790928"/>
                <a:chExt cx="951827" cy="1185307"/>
              </a:xfrm>
            </p:grpSpPr>
            <p:grpSp>
              <p:nvGrpSpPr>
                <p:cNvPr id="20" name="Group 105"/>
                <p:cNvGrpSpPr/>
                <p:nvPr/>
              </p:nvGrpSpPr>
              <p:grpSpPr>
                <a:xfrm>
                  <a:off x="6462158" y="790928"/>
                  <a:ext cx="951827" cy="744954"/>
                  <a:chOff x="5208947" y="497401"/>
                  <a:chExt cx="951827" cy="744954"/>
                </a:xfrm>
              </p:grpSpPr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5446903" y="497401"/>
                    <a:ext cx="673342" cy="4162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600" b="1" dirty="0"/>
                      <a:t>35 h</a:t>
                    </a:r>
                  </a:p>
                </p:txBody>
              </p: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5446903" y="826089"/>
                    <a:ext cx="713871" cy="4162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600" b="1" dirty="0"/>
                      <a:t>39 h</a:t>
                    </a:r>
                  </a:p>
                </p:txBody>
              </p: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5249477" y="1226200"/>
                    <a:ext cx="7585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5208947" y="740334"/>
                    <a:ext cx="47591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2000" b="1" dirty="0"/>
                      <a:t>+</a:t>
                    </a:r>
                  </a:p>
                </p:txBody>
              </p:sp>
            </p:grpSp>
            <p:sp>
              <p:nvSpPr>
                <p:cNvPr id="107" name="TextBox 106"/>
                <p:cNvSpPr txBox="1"/>
                <p:nvPr/>
              </p:nvSpPr>
              <p:spPr>
                <a:xfrm>
                  <a:off x="6633999" y="1559969"/>
                  <a:ext cx="764499" cy="4162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 b="1" dirty="0"/>
                    <a:t> 6E h</a:t>
                  </a:r>
                </a:p>
              </p:txBody>
            </p:sp>
          </p:grpSp>
          <p:sp>
            <p:nvSpPr>
              <p:cNvPr id="92" name="TextBox 91"/>
              <p:cNvSpPr txBox="1"/>
              <p:nvPr/>
            </p:nvSpPr>
            <p:spPr>
              <a:xfrm>
                <a:off x="8607649" y="2026965"/>
                <a:ext cx="3324814" cy="491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/>
                  <a:t>0011  0101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8603382" y="2551267"/>
                <a:ext cx="3324814" cy="491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/>
                  <a:t>0011  1001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8294562" y="2614353"/>
                <a:ext cx="4698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b="1" dirty="0"/>
                  <a:t>+</a:t>
                </a:r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>
                <a:off x="8126144" y="3337602"/>
                <a:ext cx="247199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8597730" y="4037473"/>
                <a:ext cx="3324814" cy="491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>
                    <a:solidFill>
                      <a:srgbClr val="0070C0"/>
                    </a:solidFill>
                  </a:rPr>
                  <a:t>            0110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8042285" y="3925182"/>
                <a:ext cx="4698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b="1" dirty="0"/>
                  <a:t>+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117566" y="1452489"/>
                <a:ext cx="4361772" cy="578181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8636703" y="3464762"/>
                <a:ext cx="3324814" cy="491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/>
                  <a:t>0110  1110</a:t>
                </a:r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>
                <a:off x="8059884" y="4918832"/>
                <a:ext cx="254749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ectangle 101"/>
              <p:cNvSpPr/>
              <p:nvPr/>
            </p:nvSpPr>
            <p:spPr>
              <a:xfrm>
                <a:off x="9943892" y="4091701"/>
                <a:ext cx="1172562" cy="4162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600" b="1" dirty="0">
                    <a:solidFill>
                      <a:srgbClr val="FF0000"/>
                    </a:solidFill>
                  </a:rPr>
                  <a:t>Add  6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8591581" y="5015383"/>
                <a:ext cx="3324814" cy="491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/>
                  <a:t>0000  0100</a:t>
                </a: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2168726" y="3847862"/>
              <a:ext cx="10255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1    11         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65113" y="4302081"/>
              <a:ext cx="12673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b="1" dirty="0">
                  <a:solidFill>
                    <a:srgbClr val="FF0000"/>
                  </a:solidFill>
                </a:rPr>
                <a:t>Clear HN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483183" y="3817358"/>
              <a:ext cx="6668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carry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535913" y="4520217"/>
              <a:ext cx="507777" cy="425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/>
                <a:t>+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165637" y="462203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1</a:t>
              </a:r>
              <a:endParaRPr lang="en-US" dirty="0"/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1372056" y="4986989"/>
              <a:ext cx="275336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1763840" y="5031426"/>
              <a:ext cx="35934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0001  0100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152282" y="5092982"/>
              <a:ext cx="12673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b="1" dirty="0">
                  <a:solidFill>
                    <a:srgbClr val="FF0000"/>
                  </a:solidFill>
                </a:rPr>
                <a:t>14 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44954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532" y="236761"/>
            <a:ext cx="10515600" cy="829830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2.2 Subtraction Group</a:t>
            </a:r>
            <a:br>
              <a:rPr lang="en-IN" dirty="0"/>
            </a:br>
            <a:endParaRPr lang="en-IN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1CFD66-D340-4D7B-839C-5D49FA265B5A}"/>
              </a:ext>
            </a:extLst>
          </p:cNvPr>
          <p:cNvGrpSpPr/>
          <p:nvPr/>
        </p:nvGrpSpPr>
        <p:grpSpPr>
          <a:xfrm>
            <a:off x="1710604" y="1828246"/>
            <a:ext cx="6050279" cy="2260627"/>
            <a:chOff x="1253404" y="1604726"/>
            <a:chExt cx="6050279" cy="2260627"/>
          </a:xfrm>
        </p:grpSpPr>
        <p:grpSp>
          <p:nvGrpSpPr>
            <p:cNvPr id="22" name="Group 21"/>
            <p:cNvGrpSpPr/>
            <p:nvPr/>
          </p:nvGrpSpPr>
          <p:grpSpPr>
            <a:xfrm>
              <a:off x="2055021" y="2061865"/>
              <a:ext cx="4391551" cy="1388118"/>
              <a:chOff x="922412" y="1667010"/>
              <a:chExt cx="4391551" cy="1388118"/>
            </a:xfrm>
          </p:grpSpPr>
          <p:cxnSp>
            <p:nvCxnSpPr>
              <p:cNvPr id="11" name="Straight Arrow Connector 10"/>
              <p:cNvCxnSpPr>
                <a:cxnSpLocks/>
              </p:cNvCxnSpPr>
              <p:nvPr/>
            </p:nvCxnSpPr>
            <p:spPr>
              <a:xfrm flipH="1">
                <a:off x="922412" y="1695809"/>
                <a:ext cx="2453767" cy="12465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cxnSpLocks/>
                <a:endCxn id="19" idx="0"/>
              </p:cNvCxnSpPr>
              <p:nvPr/>
            </p:nvCxnSpPr>
            <p:spPr>
              <a:xfrm flipH="1">
                <a:off x="2166752" y="1692459"/>
                <a:ext cx="1501555" cy="13093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cxnSpLocks/>
                <a:endCxn id="21" idx="0"/>
              </p:cNvCxnSpPr>
              <p:nvPr/>
            </p:nvCxnSpPr>
            <p:spPr>
              <a:xfrm flipH="1">
                <a:off x="3423737" y="1685447"/>
                <a:ext cx="465612" cy="13233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cxnSpLocks/>
              </p:cNvCxnSpPr>
              <p:nvPr/>
            </p:nvCxnSpPr>
            <p:spPr>
              <a:xfrm>
                <a:off x="4150180" y="1685447"/>
                <a:ext cx="253765" cy="136968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cxnSpLocks/>
              </p:cNvCxnSpPr>
              <p:nvPr/>
            </p:nvCxnSpPr>
            <p:spPr>
              <a:xfrm>
                <a:off x="4425816" y="1667010"/>
                <a:ext cx="888147" cy="13348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5D924B53-E004-44FE-ACFA-9AC149AAEC6B}"/>
                </a:ext>
              </a:extLst>
            </p:cNvPr>
            <p:cNvSpPr txBox="1">
              <a:spLocks/>
            </p:cNvSpPr>
            <p:nvPr/>
          </p:nvSpPr>
          <p:spPr>
            <a:xfrm>
              <a:off x="4427578" y="1604726"/>
              <a:ext cx="1954857" cy="38792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Subtraction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u="sng" dirty="0">
                <a:solidFill>
                  <a:srgbClr val="002060"/>
                </a:solidFill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B2AF06-7F8A-452E-A2CE-DF20A5F3AD79}"/>
                </a:ext>
              </a:extLst>
            </p:cNvPr>
            <p:cNvGrpSpPr/>
            <p:nvPr/>
          </p:nvGrpSpPr>
          <p:grpSpPr>
            <a:xfrm>
              <a:off x="1253404" y="3337610"/>
              <a:ext cx="6050279" cy="527743"/>
              <a:chOff x="-7284658" y="4395930"/>
              <a:chExt cx="6050279" cy="426056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2D001F-5F0D-4D1A-B0B5-79E1D47AA1E4}"/>
                  </a:ext>
                </a:extLst>
              </p:cNvPr>
              <p:cNvSpPr txBox="1"/>
              <p:nvPr/>
            </p:nvSpPr>
            <p:spPr>
              <a:xfrm>
                <a:off x="-7284658" y="4395930"/>
                <a:ext cx="980208" cy="372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SUB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CE3304-C3F1-4911-8194-AAA588EDACC5}"/>
                  </a:ext>
                </a:extLst>
              </p:cNvPr>
              <p:cNvSpPr txBox="1"/>
              <p:nvPr/>
            </p:nvSpPr>
            <p:spPr>
              <a:xfrm>
                <a:off x="-5841374" y="4443615"/>
                <a:ext cx="1205346" cy="372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SBB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3AFB1C-F809-4528-ABFD-177CDF8B9F04}"/>
                  </a:ext>
                </a:extLst>
              </p:cNvPr>
              <p:cNvSpPr txBox="1"/>
              <p:nvPr/>
            </p:nvSpPr>
            <p:spPr>
              <a:xfrm>
                <a:off x="-4471820" y="4449276"/>
                <a:ext cx="980208" cy="372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DEC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C0E8C28-1623-42C7-84BF-E56FD0C12AA1}"/>
                  </a:ext>
                </a:extLst>
              </p:cNvPr>
              <p:cNvSpPr txBox="1"/>
              <p:nvPr/>
            </p:nvSpPr>
            <p:spPr>
              <a:xfrm>
                <a:off x="-3275715" y="4449276"/>
                <a:ext cx="1163783" cy="372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DAS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ED7D5CC-92D2-47C4-971E-405E1C1420CD}"/>
                  </a:ext>
                </a:extLst>
              </p:cNvPr>
              <p:cNvSpPr txBox="1"/>
              <p:nvPr/>
            </p:nvSpPr>
            <p:spPr>
              <a:xfrm>
                <a:off x="-2214587" y="4434957"/>
                <a:ext cx="980208" cy="372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AAS</a:t>
                </a:r>
              </a:p>
            </p:txBody>
          </p:sp>
        </p:grp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DDA2DC3F-389D-4AC6-B98F-A67132AE3E91}"/>
              </a:ext>
            </a:extLst>
          </p:cNvPr>
          <p:cNvSpPr/>
          <p:nvPr/>
        </p:nvSpPr>
        <p:spPr>
          <a:xfrm>
            <a:off x="5442925" y="1310916"/>
            <a:ext cx="612558" cy="510075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FF0000"/>
                </a:solidFill>
              </a:rPr>
              <a:t>2.2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17DFEB7-F0CD-4AD3-A36F-46F0F923E5C5}"/>
              </a:ext>
            </a:extLst>
          </p:cNvPr>
          <p:cNvSpPr/>
          <p:nvPr/>
        </p:nvSpPr>
        <p:spPr>
          <a:xfrm>
            <a:off x="1622300" y="4085412"/>
            <a:ext cx="830706" cy="69304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FF0000"/>
                </a:solidFill>
              </a:rPr>
              <a:t>2.2.1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E995730-C408-4806-91EC-FCCA92EFA5BB}"/>
              </a:ext>
            </a:extLst>
          </p:cNvPr>
          <p:cNvSpPr/>
          <p:nvPr/>
        </p:nvSpPr>
        <p:spPr>
          <a:xfrm>
            <a:off x="3062342" y="4030776"/>
            <a:ext cx="830706" cy="69304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FF0000"/>
                </a:solidFill>
              </a:rPr>
              <a:t>2.2.2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0A57DBF-0E09-48CA-801C-FABE5DFAB47A}"/>
              </a:ext>
            </a:extLst>
          </p:cNvPr>
          <p:cNvSpPr/>
          <p:nvPr/>
        </p:nvSpPr>
        <p:spPr>
          <a:xfrm>
            <a:off x="4465669" y="4071139"/>
            <a:ext cx="830706" cy="69304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FF0000"/>
                </a:solidFill>
              </a:rPr>
              <a:t>2.2.3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5479A80-6657-49B0-8CDB-8BD9E800082D}"/>
              </a:ext>
            </a:extLst>
          </p:cNvPr>
          <p:cNvSpPr/>
          <p:nvPr/>
        </p:nvSpPr>
        <p:spPr>
          <a:xfrm>
            <a:off x="5791309" y="4071139"/>
            <a:ext cx="830706" cy="69304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FF0000"/>
                </a:solidFill>
              </a:rPr>
              <a:t>2.2.4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FC3EC9F-4004-40ED-BB3D-C4778E024012}"/>
              </a:ext>
            </a:extLst>
          </p:cNvPr>
          <p:cNvSpPr/>
          <p:nvPr/>
        </p:nvSpPr>
        <p:spPr>
          <a:xfrm>
            <a:off x="6883330" y="4062270"/>
            <a:ext cx="830706" cy="69304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FF0000"/>
                </a:solidFill>
              </a:rPr>
              <a:t>2.2.5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72393E3-3408-4D74-A2C7-FF089577DE81}"/>
              </a:ext>
            </a:extLst>
          </p:cNvPr>
          <p:cNvCxnSpPr>
            <a:cxnSpLocks/>
          </p:cNvCxnSpPr>
          <p:nvPr/>
        </p:nvCxnSpPr>
        <p:spPr>
          <a:xfrm>
            <a:off x="6382632" y="2267649"/>
            <a:ext cx="1625026" cy="13240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FB239F9-6403-4342-B9D2-2D02CFF0D29A}"/>
              </a:ext>
            </a:extLst>
          </p:cNvPr>
          <p:cNvSpPr txBox="1"/>
          <p:nvPr/>
        </p:nvSpPr>
        <p:spPr>
          <a:xfrm>
            <a:off x="7868849" y="3573985"/>
            <a:ext cx="980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CMP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E5ADE9E-B219-47FE-88FE-0CDE5234B075}"/>
              </a:ext>
            </a:extLst>
          </p:cNvPr>
          <p:cNvSpPr/>
          <p:nvPr/>
        </p:nvSpPr>
        <p:spPr>
          <a:xfrm>
            <a:off x="7987378" y="4043367"/>
            <a:ext cx="830706" cy="69304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FF0000"/>
                </a:solidFill>
              </a:rPr>
              <a:t>2.2.6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D1BDBE-4057-4585-A200-DC5536962488}"/>
              </a:ext>
            </a:extLst>
          </p:cNvPr>
          <p:cNvSpPr txBox="1"/>
          <p:nvPr/>
        </p:nvSpPr>
        <p:spPr>
          <a:xfrm>
            <a:off x="8972735" y="3554138"/>
            <a:ext cx="1163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4CA982E-4594-48A5-ABF8-31E89C9CC213}"/>
              </a:ext>
            </a:extLst>
          </p:cNvPr>
          <p:cNvCxnSpPr>
            <a:cxnSpLocks/>
          </p:cNvCxnSpPr>
          <p:nvPr/>
        </p:nvCxnSpPr>
        <p:spPr>
          <a:xfrm>
            <a:off x="6780675" y="2198421"/>
            <a:ext cx="2336692" cy="13411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8F40256-A39D-485A-9064-4DC4104275D8}"/>
              </a:ext>
            </a:extLst>
          </p:cNvPr>
          <p:cNvSpPr/>
          <p:nvPr/>
        </p:nvSpPr>
        <p:spPr>
          <a:xfrm>
            <a:off x="9054682" y="4081853"/>
            <a:ext cx="830706" cy="69304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FF0000"/>
                </a:solidFill>
              </a:rPr>
              <a:t>2.2.7</a:t>
            </a:r>
          </a:p>
        </p:txBody>
      </p:sp>
    </p:spTree>
    <p:extLst>
      <p:ext uri="{BB962C8B-B14F-4D97-AF65-F5344CB8AC3E}">
        <p14:creationId xmlns:p14="http://schemas.microsoft.com/office/powerpoint/2010/main" val="216780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6" grpId="0" animBg="1"/>
      <p:bldP spid="5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164" y="-58158"/>
            <a:ext cx="10515600" cy="910213"/>
          </a:xfrm>
        </p:spPr>
        <p:txBody>
          <a:bodyPr>
            <a:normAutofit/>
          </a:bodyPr>
          <a:lstStyle/>
          <a:p>
            <a:r>
              <a:rPr lang="en-IN" sz="3200" u="sng" dirty="0"/>
              <a:t>2.1.1  SUB – Subtract byte or word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1022" y="937525"/>
            <a:ext cx="11989956" cy="5299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000" dirty="0"/>
              <a:t>This instruction subtracts a number from source to number from destination and puts the result to specified destination.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163" y="1662376"/>
            <a:ext cx="5361000" cy="1164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Mnemonic:</a:t>
            </a:r>
            <a:r>
              <a:rPr lang="en-IN" sz="2000" dirty="0"/>
              <a:t>   SUB  destination , 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                        SUB  Operand 1 , Operand 2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737022" y="2755057"/>
          <a:ext cx="4094020" cy="2590800"/>
        </p:xfrm>
        <a:graphic>
          <a:graphicData uri="http://schemas.openxmlformats.org/drawingml/2006/table">
            <a:tbl>
              <a:tblPr firstRow="1" bandRow="1"/>
              <a:tblGrid>
                <a:gridCol w="914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Immediate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Immediate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Accumulator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Immediate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" name="Content Placeholder 2"/>
          <p:cNvSpPr txBox="1">
            <a:spLocks/>
          </p:cNvSpPr>
          <p:nvPr/>
        </p:nvSpPr>
        <p:spPr>
          <a:xfrm>
            <a:off x="405243" y="5497659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Flags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05243" y="6055734"/>
            <a:ext cx="4128657" cy="529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FF0000"/>
                </a:solidFill>
              </a:rPr>
              <a:t>All Flags affected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>
              <a:solidFill>
                <a:srgbClr val="FF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E41AC3-4074-425D-A5C4-6B29C835A1B3}"/>
              </a:ext>
            </a:extLst>
          </p:cNvPr>
          <p:cNvGrpSpPr/>
          <p:nvPr/>
        </p:nvGrpSpPr>
        <p:grpSpPr>
          <a:xfrm>
            <a:off x="218075" y="3038473"/>
            <a:ext cx="5361000" cy="1961457"/>
            <a:chOff x="218075" y="2631989"/>
            <a:chExt cx="5361000" cy="1961457"/>
          </a:xfrm>
        </p:grpSpPr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218075" y="2631989"/>
              <a:ext cx="1693719" cy="3879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u="sng" dirty="0"/>
                <a:t>Operation :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u="sng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405242" y="3467547"/>
              <a:ext cx="2183308" cy="3879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Destination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405242" y="3973728"/>
              <a:ext cx="1335977" cy="3879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Operand 1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4161668" y="3973728"/>
              <a:ext cx="1332955" cy="3879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Operand 2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2996427" y="3490723"/>
              <a:ext cx="2582648" cy="3879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Destination  - Source 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1911794" y="3643973"/>
              <a:ext cx="9714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1764462" y="4151317"/>
              <a:ext cx="8240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05243" y="3356928"/>
              <a:ext cx="5049737" cy="12365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F3497EED-4BD0-4474-B41D-5AC8A1F0D7C0}"/>
                </a:ext>
              </a:extLst>
            </p:cNvPr>
            <p:cNvSpPr txBox="1">
              <a:spLocks/>
            </p:cNvSpPr>
            <p:nvPr/>
          </p:nvSpPr>
          <p:spPr>
            <a:xfrm>
              <a:off x="2671146" y="3957354"/>
              <a:ext cx="1575734" cy="3879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Operand 1  -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062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2517" y="33113"/>
            <a:ext cx="4946074" cy="809478"/>
          </a:xfrm>
        </p:spPr>
        <p:txBody>
          <a:bodyPr>
            <a:normAutofit/>
          </a:bodyPr>
          <a:lstStyle/>
          <a:p>
            <a:r>
              <a:rPr lang="en-IN" sz="2800" b="1" dirty="0"/>
              <a:t>MOV memory , accumulator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05243" y="1300596"/>
            <a:ext cx="11461173" cy="529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This instruction copies the contents of accumulator into memory location specified in the instruction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5243" y="2139229"/>
            <a:ext cx="4509657" cy="547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u="sng" dirty="0"/>
              <a:t>Mnemonic:</a:t>
            </a:r>
            <a:r>
              <a:rPr lang="en-IN" sz="1800" dirty="0"/>
              <a:t>    MOV memory , accumulator</a:t>
            </a:r>
          </a:p>
          <a:p>
            <a:pPr marL="0" indent="0">
              <a:buNone/>
            </a:pPr>
            <a:r>
              <a:rPr lang="en-IN" sz="18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05243" y="2871138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Operation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grpSp>
        <p:nvGrpSpPr>
          <p:cNvPr id="16" name="Group 15"/>
          <p:cNvGrpSpPr/>
          <p:nvPr/>
        </p:nvGrpSpPr>
        <p:grpSpPr>
          <a:xfrm>
            <a:off x="218207" y="3776881"/>
            <a:ext cx="3917376" cy="387926"/>
            <a:chOff x="1859967" y="3612355"/>
            <a:chExt cx="3917376" cy="387926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1859967" y="3612355"/>
              <a:ext cx="1693719" cy="3879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memory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4083624" y="3612355"/>
              <a:ext cx="1693719" cy="3879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accumulator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3179365" y="3806318"/>
              <a:ext cx="7535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218207" y="3685094"/>
            <a:ext cx="3761511" cy="5715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241961" y="72874"/>
            <a:ext cx="5049984" cy="8130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374072" y="4827011"/>
            <a:ext cx="2473038" cy="38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u="sng" dirty="0"/>
              <a:t>Example:</a:t>
            </a:r>
            <a:r>
              <a:rPr lang="en-IN" sz="1800" dirty="0"/>
              <a:t>    MOV [SI] , AL</a:t>
            </a:r>
          </a:p>
          <a:p>
            <a:pPr marL="0" indent="0">
              <a:buNone/>
            </a:pPr>
            <a:r>
              <a:rPr lang="en-IN" sz="18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900661"/>
              </p:ext>
            </p:extLst>
          </p:nvPr>
        </p:nvGraphicFramePr>
        <p:xfrm>
          <a:off x="5668818" y="2386577"/>
          <a:ext cx="2103584" cy="2975132"/>
        </p:xfrm>
        <a:graphic>
          <a:graphicData uri="http://schemas.openxmlformats.org/drawingml/2006/table">
            <a:tbl>
              <a:tblPr firstRow="1" bandRow="1"/>
              <a:tblGrid>
                <a:gridCol w="1051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253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253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1023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253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253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812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323974"/>
              </p:ext>
            </p:extLst>
          </p:nvPr>
        </p:nvGraphicFramePr>
        <p:xfrm>
          <a:off x="4795982" y="2392602"/>
          <a:ext cx="815110" cy="2966720"/>
        </p:xfrm>
        <a:graphic>
          <a:graphicData uri="http://schemas.openxmlformats.org/drawingml/2006/table">
            <a:tbl>
              <a:tblPr firstRow="1" bandRow="1"/>
              <a:tblGrid>
                <a:gridCol w="815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525130"/>
              </p:ext>
            </p:extLst>
          </p:nvPr>
        </p:nvGraphicFramePr>
        <p:xfrm>
          <a:off x="9416472" y="2487484"/>
          <a:ext cx="815110" cy="2966720"/>
        </p:xfrm>
        <a:graphic>
          <a:graphicData uri="http://schemas.openxmlformats.org/drawingml/2006/table">
            <a:tbl>
              <a:tblPr firstRow="1" bandRow="1"/>
              <a:tblGrid>
                <a:gridCol w="815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479961"/>
              </p:ext>
            </p:extLst>
          </p:nvPr>
        </p:nvGraphicFramePr>
        <p:xfrm>
          <a:off x="10244281" y="2487484"/>
          <a:ext cx="815110" cy="2966720"/>
        </p:xfrm>
        <a:graphic>
          <a:graphicData uri="http://schemas.openxmlformats.org/drawingml/2006/table">
            <a:tbl>
              <a:tblPr firstRow="1" bandRow="1"/>
              <a:tblGrid>
                <a:gridCol w="815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7845136" y="2587336"/>
            <a:ext cx="1506682" cy="1189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9823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1979"/>
            <a:ext cx="4946074" cy="809478"/>
          </a:xfrm>
        </p:spPr>
        <p:txBody>
          <a:bodyPr>
            <a:normAutofit/>
          </a:bodyPr>
          <a:lstStyle/>
          <a:p>
            <a:r>
              <a:rPr lang="en-IN" sz="2800" b="1" dirty="0"/>
              <a:t>SUB register , register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035" y="1336606"/>
            <a:ext cx="4842165" cy="633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Mnemonic:</a:t>
            </a:r>
            <a:r>
              <a:rPr lang="en-IN" sz="2000" dirty="0"/>
              <a:t>    SUB  register , register</a:t>
            </a:r>
          </a:p>
          <a:p>
            <a:pPr marL="0" indent="0">
              <a:buNone/>
            </a:pPr>
            <a:r>
              <a:rPr lang="en-IN" sz="20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3" name="Rectangle 2"/>
          <p:cNvSpPr/>
          <p:nvPr/>
        </p:nvSpPr>
        <p:spPr>
          <a:xfrm>
            <a:off x="202044" y="101740"/>
            <a:ext cx="5049984" cy="8130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899900" y="1398720"/>
            <a:ext cx="3135275" cy="38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400" u="sng" dirty="0"/>
              <a:t>Example:</a:t>
            </a:r>
            <a:r>
              <a:rPr lang="en-IN" sz="2400" dirty="0"/>
              <a:t>    SUB  BL, CL</a:t>
            </a:r>
          </a:p>
          <a:p>
            <a:pPr marL="0" indent="0">
              <a:buNone/>
            </a:pPr>
            <a:r>
              <a:rPr lang="en-IN" sz="24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8CD4286-8AB0-438F-8A62-0E7CD43BE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164" y="101740"/>
            <a:ext cx="6737236" cy="12840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This instruction subtracts the data in registers.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The result is stored in register.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This instruction can be 8/16 bit.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A2ACD9-5364-4D95-8A39-9002231ADCE5}"/>
              </a:ext>
            </a:extLst>
          </p:cNvPr>
          <p:cNvGrpSpPr/>
          <p:nvPr/>
        </p:nvGrpSpPr>
        <p:grpSpPr>
          <a:xfrm>
            <a:off x="45263" y="2508952"/>
            <a:ext cx="4745543" cy="1281617"/>
            <a:chOff x="210455" y="2325533"/>
            <a:chExt cx="5310839" cy="2245352"/>
          </a:xfrm>
        </p:grpSpPr>
        <p:sp>
          <p:nvSpPr>
            <p:cNvPr id="26" name="Content Placeholder 2">
              <a:extLst>
                <a:ext uri="{FF2B5EF4-FFF2-40B4-BE49-F238E27FC236}">
                  <a16:creationId xmlns:a16="http://schemas.microsoft.com/office/drawing/2014/main" id="{456DC5C6-6884-49C8-9C23-2C983584A6AE}"/>
                </a:ext>
              </a:extLst>
            </p:cNvPr>
            <p:cNvSpPr txBox="1">
              <a:spLocks/>
            </p:cNvSpPr>
            <p:nvPr/>
          </p:nvSpPr>
          <p:spPr>
            <a:xfrm>
              <a:off x="210455" y="2325533"/>
              <a:ext cx="1895765" cy="65304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u="sng" dirty="0"/>
                <a:t>Operation :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u="sng" dirty="0"/>
            </a:p>
          </p:txBody>
        </p:sp>
        <p:sp>
          <p:nvSpPr>
            <p:cNvPr id="27" name="Content Placeholder 2">
              <a:extLst>
                <a:ext uri="{FF2B5EF4-FFF2-40B4-BE49-F238E27FC236}">
                  <a16:creationId xmlns:a16="http://schemas.microsoft.com/office/drawing/2014/main" id="{933B8979-8F84-419F-B27D-B0672D06D0D0}"/>
                </a:ext>
              </a:extLst>
            </p:cNvPr>
            <p:cNvSpPr txBox="1">
              <a:spLocks/>
            </p:cNvSpPr>
            <p:nvPr/>
          </p:nvSpPr>
          <p:spPr>
            <a:xfrm>
              <a:off x="661437" y="3533197"/>
              <a:ext cx="2334989" cy="6818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Register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F70CC009-5B63-44A3-A643-DBB81BD6162C}"/>
                </a:ext>
              </a:extLst>
            </p:cNvPr>
            <p:cNvSpPr txBox="1">
              <a:spLocks/>
            </p:cNvSpPr>
            <p:nvPr/>
          </p:nvSpPr>
          <p:spPr>
            <a:xfrm>
              <a:off x="2806545" y="3562596"/>
              <a:ext cx="2714749" cy="69136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Register  - Register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49831F5-C49D-48D4-8549-87200CB397F3}"/>
                </a:ext>
              </a:extLst>
            </p:cNvPr>
            <p:cNvCxnSpPr/>
            <p:nvPr/>
          </p:nvCxnSpPr>
          <p:spPr>
            <a:xfrm flipH="1">
              <a:off x="1828931" y="3874146"/>
              <a:ext cx="9714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14BB1BD-566D-49E8-B880-23EB09E8BB5C}"/>
                </a:ext>
              </a:extLst>
            </p:cNvPr>
            <p:cNvSpPr/>
            <p:nvPr/>
          </p:nvSpPr>
          <p:spPr>
            <a:xfrm>
              <a:off x="402358" y="3334369"/>
              <a:ext cx="4842166" cy="12365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C9D2E9-9AEC-45CD-A03C-FBCB67E78C7E}"/>
              </a:ext>
            </a:extLst>
          </p:cNvPr>
          <p:cNvGrpSpPr/>
          <p:nvPr/>
        </p:nvGrpSpPr>
        <p:grpSpPr>
          <a:xfrm>
            <a:off x="6899900" y="1927154"/>
            <a:ext cx="4743359" cy="412164"/>
            <a:chOff x="549066" y="4778069"/>
            <a:chExt cx="4743359" cy="412164"/>
          </a:xfrm>
        </p:grpSpPr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478DF49E-D96F-4B99-AB21-D84EBF53F361}"/>
                </a:ext>
              </a:extLst>
            </p:cNvPr>
            <p:cNvSpPr txBox="1">
              <a:spLocks/>
            </p:cNvSpPr>
            <p:nvPr/>
          </p:nvSpPr>
          <p:spPr>
            <a:xfrm>
              <a:off x="549066" y="4801014"/>
              <a:ext cx="719783" cy="3892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BL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480371AE-AC6E-476D-9C14-F4810F353231}"/>
                </a:ext>
              </a:extLst>
            </p:cNvPr>
            <p:cNvSpPr txBox="1">
              <a:spLocks/>
            </p:cNvSpPr>
            <p:nvPr/>
          </p:nvSpPr>
          <p:spPr>
            <a:xfrm>
              <a:off x="2577676" y="4778069"/>
              <a:ext cx="2714749" cy="39462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BL  -  CL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492FDFF-38AF-4AAD-B32B-6BB32A588E2A}"/>
                </a:ext>
              </a:extLst>
            </p:cNvPr>
            <p:cNvCxnSpPr/>
            <p:nvPr/>
          </p:nvCxnSpPr>
          <p:spPr>
            <a:xfrm flipH="1">
              <a:off x="1381317" y="4953544"/>
              <a:ext cx="9714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A548B539-DD26-4875-9D4F-0839FEC04841}"/>
              </a:ext>
            </a:extLst>
          </p:cNvPr>
          <p:cNvSpPr txBox="1">
            <a:spLocks/>
          </p:cNvSpPr>
          <p:nvPr/>
        </p:nvSpPr>
        <p:spPr>
          <a:xfrm>
            <a:off x="43478" y="4523095"/>
            <a:ext cx="5733278" cy="701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</a:rPr>
              <a:t>Addressing mode  </a:t>
            </a:r>
            <a:r>
              <a:rPr lang="en-IN" sz="2000" u="sng" dirty="0"/>
              <a:t>: </a:t>
            </a:r>
            <a:r>
              <a:rPr lang="en-IN" sz="2000" dirty="0"/>
              <a:t>Register addressing mode</a:t>
            </a:r>
            <a:endParaRPr lang="en-IN" sz="2000" u="sng" dirty="0"/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3DDEF79-3168-44F8-B520-6DC698837DCE}"/>
              </a:ext>
            </a:extLst>
          </p:cNvPr>
          <p:cNvSpPr txBox="1">
            <a:spLocks/>
          </p:cNvSpPr>
          <p:nvPr/>
        </p:nvSpPr>
        <p:spPr>
          <a:xfrm>
            <a:off x="4727634" y="2661057"/>
            <a:ext cx="3630114" cy="261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Before execution  CL = 02 , BL = 05 </a:t>
            </a:r>
          </a:p>
          <a:p>
            <a:pPr marL="0" indent="0">
              <a:buNone/>
            </a:pPr>
            <a:r>
              <a:rPr lang="en-IN" sz="18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dirty="0"/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B3DB944-2B52-4DCA-B7E2-4422FFF86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905098"/>
              </p:ext>
            </p:extLst>
          </p:nvPr>
        </p:nvGraphicFramePr>
        <p:xfrm>
          <a:off x="6247149" y="3100576"/>
          <a:ext cx="1409316" cy="2926080"/>
        </p:xfrm>
        <a:graphic>
          <a:graphicData uri="http://schemas.openxmlformats.org/drawingml/2006/table">
            <a:tbl>
              <a:tblPr firstRow="1" bandRow="1"/>
              <a:tblGrid>
                <a:gridCol w="704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6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5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5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5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55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55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655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037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E751E7C-0359-4CC4-9FDD-4AE4A305BE33}"/>
              </a:ext>
            </a:extLst>
          </p:cNvPr>
          <p:cNvGraphicFramePr>
            <a:graphicFrameLocks noGrp="1"/>
          </p:cNvGraphicFramePr>
          <p:nvPr/>
        </p:nvGraphicFramePr>
        <p:xfrm>
          <a:off x="5532357" y="3061445"/>
          <a:ext cx="546090" cy="2926080"/>
        </p:xfrm>
        <a:graphic>
          <a:graphicData uri="http://schemas.openxmlformats.org/drawingml/2006/table">
            <a:tbl>
              <a:tblPr firstRow="1" bandRow="1"/>
              <a:tblGrid>
                <a:gridCol w="54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C7F3FC02-B503-4260-8519-A0CDB0EE6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06124"/>
              </p:ext>
            </p:extLst>
          </p:nvPr>
        </p:nvGraphicFramePr>
        <p:xfrm>
          <a:off x="10545518" y="3118799"/>
          <a:ext cx="1409316" cy="2926080"/>
        </p:xfrm>
        <a:graphic>
          <a:graphicData uri="http://schemas.openxmlformats.org/drawingml/2006/table">
            <a:tbl>
              <a:tblPr firstRow="1" bandRow="1"/>
              <a:tblGrid>
                <a:gridCol w="704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6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55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55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55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55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655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037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00794D7B-2C60-45DB-9AD8-F0B17980AF6F}"/>
              </a:ext>
            </a:extLst>
          </p:cNvPr>
          <p:cNvGraphicFramePr>
            <a:graphicFrameLocks noGrp="1"/>
          </p:cNvGraphicFramePr>
          <p:nvPr/>
        </p:nvGraphicFramePr>
        <p:xfrm>
          <a:off x="9830726" y="3079668"/>
          <a:ext cx="546090" cy="2926080"/>
        </p:xfrm>
        <a:graphic>
          <a:graphicData uri="http://schemas.openxmlformats.org/drawingml/2006/table">
            <a:tbl>
              <a:tblPr firstRow="1" bandRow="1"/>
              <a:tblGrid>
                <a:gridCol w="54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17AE6D27-1FF6-4E14-88C2-D379B410D56D}"/>
              </a:ext>
            </a:extLst>
          </p:cNvPr>
          <p:cNvSpPr txBox="1">
            <a:spLocks/>
          </p:cNvSpPr>
          <p:nvPr/>
        </p:nvSpPr>
        <p:spPr>
          <a:xfrm>
            <a:off x="5776756" y="6363043"/>
            <a:ext cx="2393244" cy="549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u="sng" dirty="0">
                <a:solidFill>
                  <a:srgbClr val="FF0000"/>
                </a:solidFill>
              </a:rPr>
              <a:t>Before Execution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u="sng" dirty="0">
              <a:solidFill>
                <a:srgbClr val="FF0000"/>
              </a:solidFill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CBF963DD-40E1-4EA8-968D-63A38E844220}"/>
              </a:ext>
            </a:extLst>
          </p:cNvPr>
          <p:cNvSpPr txBox="1">
            <a:spLocks/>
          </p:cNvSpPr>
          <p:nvPr/>
        </p:nvSpPr>
        <p:spPr>
          <a:xfrm>
            <a:off x="9904725" y="6363043"/>
            <a:ext cx="2393244" cy="549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u="sng" dirty="0">
                <a:solidFill>
                  <a:srgbClr val="FF0000"/>
                </a:solidFill>
              </a:rPr>
              <a:t>After Execution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400" u="sng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D3C2259-EC3E-497A-85F0-9E26DBD18FB6}"/>
              </a:ext>
            </a:extLst>
          </p:cNvPr>
          <p:cNvCxnSpPr>
            <a:cxnSpLocks/>
          </p:cNvCxnSpPr>
          <p:nvPr/>
        </p:nvCxnSpPr>
        <p:spPr>
          <a:xfrm flipV="1">
            <a:off x="7656465" y="3647446"/>
            <a:ext cx="3752279" cy="98087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1ED88E6-5331-436F-B2C6-5D627570F0F7}"/>
              </a:ext>
            </a:extLst>
          </p:cNvPr>
          <p:cNvSpPr txBox="1"/>
          <p:nvPr/>
        </p:nvSpPr>
        <p:spPr>
          <a:xfrm>
            <a:off x="8140242" y="3354407"/>
            <a:ext cx="137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SUB</a:t>
            </a:r>
            <a:r>
              <a:rPr lang="en-IN" sz="1800" dirty="0"/>
              <a:t> BL, CL</a:t>
            </a:r>
            <a:endParaRPr lang="en-IN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165BB3D6-13E5-44D2-98CA-C498A511A3F2}"/>
              </a:ext>
            </a:extLst>
          </p:cNvPr>
          <p:cNvSpPr txBox="1">
            <a:spLocks/>
          </p:cNvSpPr>
          <p:nvPr/>
        </p:nvSpPr>
        <p:spPr>
          <a:xfrm>
            <a:off x="8730461" y="2640149"/>
            <a:ext cx="3630114" cy="261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After execution  CL = 04 , BL = 07 </a:t>
            </a:r>
          </a:p>
          <a:p>
            <a:pPr marL="0" indent="0">
              <a:buNone/>
            </a:pPr>
            <a:r>
              <a:rPr lang="en-IN" sz="18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dirty="0"/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A4EF8078-3158-403D-958C-3EB17208AF33}"/>
              </a:ext>
            </a:extLst>
          </p:cNvPr>
          <p:cNvSpPr txBox="1">
            <a:spLocks/>
          </p:cNvSpPr>
          <p:nvPr/>
        </p:nvSpPr>
        <p:spPr>
          <a:xfrm>
            <a:off x="405243" y="5497659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Flags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637022E7-308B-403D-8DDC-6DCADE24614B}"/>
              </a:ext>
            </a:extLst>
          </p:cNvPr>
          <p:cNvSpPr txBox="1">
            <a:spLocks/>
          </p:cNvSpPr>
          <p:nvPr/>
        </p:nvSpPr>
        <p:spPr>
          <a:xfrm>
            <a:off x="405243" y="6055734"/>
            <a:ext cx="4128657" cy="529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FF0000"/>
                </a:solidFill>
              </a:rPr>
              <a:t>All Flags affected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9542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22" y="-111318"/>
            <a:ext cx="10515600" cy="910213"/>
          </a:xfrm>
        </p:spPr>
        <p:txBody>
          <a:bodyPr>
            <a:normAutofit/>
          </a:bodyPr>
          <a:lstStyle/>
          <a:p>
            <a:r>
              <a:rPr lang="en-IN" sz="3200" u="sng" dirty="0"/>
              <a:t>2.2.2  SBB – Subtract with borrow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1022" y="748799"/>
            <a:ext cx="11989956" cy="183726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This instruction subtracts destination operand contents , source operand contents and Carry flag content.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Result is stored back to destination operand.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The source and destination can be 8/16 bit register or memory location. The source can also 8/16 bit register or memory location and immediate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It is easy to perform multiple – precision arithmetic by using SBB instruction.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1917" y="2628898"/>
            <a:ext cx="5361000" cy="529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Mnemonic:</a:t>
            </a:r>
            <a:r>
              <a:rPr lang="en-IN" sz="2000" dirty="0"/>
              <a:t>   SBB destination , 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                        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68547" y="4534192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Flags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68547" y="5092267"/>
            <a:ext cx="4128657" cy="529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FF0000"/>
                </a:solidFill>
              </a:rPr>
              <a:t>All Flags affected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>
              <a:solidFill>
                <a:srgbClr val="FF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E41AC3-4074-425D-A5C4-6B29C835A1B3}"/>
              </a:ext>
            </a:extLst>
          </p:cNvPr>
          <p:cNvGrpSpPr/>
          <p:nvPr/>
        </p:nvGrpSpPr>
        <p:grpSpPr>
          <a:xfrm>
            <a:off x="101021" y="3212050"/>
            <a:ext cx="4896740" cy="1046558"/>
            <a:chOff x="197179" y="2631989"/>
            <a:chExt cx="4896740" cy="1906945"/>
          </a:xfrm>
        </p:grpSpPr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218075" y="2631989"/>
              <a:ext cx="2212910" cy="63320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u="sng" dirty="0"/>
                <a:t>Operation :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u="sng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197179" y="3561969"/>
              <a:ext cx="2455748" cy="78408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Destination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2120972" y="3605306"/>
              <a:ext cx="2972947" cy="65459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Destination - Source - CY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 flipH="1">
              <a:off x="1613056" y="3949896"/>
              <a:ext cx="4352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197180" y="3302417"/>
              <a:ext cx="4831086" cy="123651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EE168D4-5693-483D-9E80-32BF2A6D3371}"/>
              </a:ext>
            </a:extLst>
          </p:cNvPr>
          <p:cNvSpPr txBox="1">
            <a:spLocks/>
          </p:cNvSpPr>
          <p:nvPr/>
        </p:nvSpPr>
        <p:spPr>
          <a:xfrm>
            <a:off x="6096000" y="3546111"/>
            <a:ext cx="3135275" cy="38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400" u="sng" dirty="0"/>
              <a:t>Example:</a:t>
            </a:r>
            <a:r>
              <a:rPr lang="en-IN" sz="2400" dirty="0"/>
              <a:t>    SBB  BL, CL</a:t>
            </a:r>
          </a:p>
          <a:p>
            <a:pPr marL="0" indent="0">
              <a:buNone/>
            </a:pPr>
            <a:r>
              <a:rPr lang="en-IN" sz="24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89156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22" y="-111318"/>
            <a:ext cx="10515600" cy="910213"/>
          </a:xfrm>
        </p:spPr>
        <p:txBody>
          <a:bodyPr>
            <a:normAutofit/>
          </a:bodyPr>
          <a:lstStyle/>
          <a:p>
            <a:r>
              <a:rPr lang="en-IN" sz="3200" u="sng" dirty="0"/>
              <a:t>2.2.3  DEC – Decrement byte or word by 1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1022" y="748799"/>
            <a:ext cx="11989956" cy="12927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This instruction subtracts 1 from the destination operand.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The operand can be a register or memory location.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The operand may be a byte or word and it is treated as an unsigned binary number.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1021" y="2207742"/>
            <a:ext cx="5361000" cy="529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Mnemonic:</a:t>
            </a:r>
            <a:r>
              <a:rPr lang="en-IN" sz="2000" dirty="0"/>
              <a:t>   DEC  destination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                        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68547" y="4534192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Flags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968776" y="4471512"/>
            <a:ext cx="4108813" cy="678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FF0000"/>
                </a:solidFill>
              </a:rPr>
              <a:t>All Flags affected except carry flag.(carry flag not changed)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>
              <a:solidFill>
                <a:srgbClr val="FF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E41AC3-4074-425D-A5C4-6B29C835A1B3}"/>
              </a:ext>
            </a:extLst>
          </p:cNvPr>
          <p:cNvGrpSpPr/>
          <p:nvPr/>
        </p:nvGrpSpPr>
        <p:grpSpPr>
          <a:xfrm>
            <a:off x="101021" y="3212050"/>
            <a:ext cx="4896740" cy="1046558"/>
            <a:chOff x="197179" y="2631989"/>
            <a:chExt cx="4896740" cy="1906945"/>
          </a:xfrm>
        </p:grpSpPr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218075" y="2631989"/>
              <a:ext cx="2434852" cy="57000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u="sng" dirty="0"/>
                <a:t>Operation :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u="sng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197179" y="3561969"/>
              <a:ext cx="2455748" cy="78408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Destination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2120972" y="3605306"/>
              <a:ext cx="2972947" cy="65459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Destination - 1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 flipH="1">
              <a:off x="1613056" y="3949896"/>
              <a:ext cx="4352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197180" y="3302417"/>
              <a:ext cx="4831086" cy="123651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427247-269B-4BCC-B908-7A8391142F32}"/>
              </a:ext>
            </a:extLst>
          </p:cNvPr>
          <p:cNvGrpSpPr/>
          <p:nvPr/>
        </p:nvGrpSpPr>
        <p:grpSpPr>
          <a:xfrm>
            <a:off x="5156897" y="2901629"/>
            <a:ext cx="7035103" cy="2624825"/>
            <a:chOff x="5156897" y="2901629"/>
            <a:chExt cx="7035103" cy="262482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5892055-C1AC-4DBD-AF43-863C4C962C63}"/>
                </a:ext>
              </a:extLst>
            </p:cNvPr>
            <p:cNvSpPr txBox="1"/>
            <p:nvPr/>
          </p:nvSpPr>
          <p:spPr>
            <a:xfrm>
              <a:off x="5156897" y="2901629"/>
              <a:ext cx="2461131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800" u="sng" dirty="0"/>
                <a:t>Example:</a:t>
              </a:r>
              <a:r>
                <a:rPr lang="en-IN" sz="1800" dirty="0"/>
                <a:t>   DEC CX</a:t>
              </a:r>
            </a:p>
            <a:p>
              <a:endParaRPr lang="en-IN" sz="1800" dirty="0"/>
            </a:p>
            <a:p>
              <a:r>
                <a:rPr lang="en-IN" dirty="0"/>
                <a:t>                   DEC AL</a:t>
              </a:r>
            </a:p>
            <a:p>
              <a:endParaRPr lang="en-IN" dirty="0"/>
            </a:p>
            <a:p>
              <a:r>
                <a:rPr lang="en-IN" dirty="0"/>
                <a:t>                   DEC [2000] 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7B7968B-B6AA-4E0C-B367-53D3433A1022}"/>
                </a:ext>
              </a:extLst>
            </p:cNvPr>
            <p:cNvCxnSpPr>
              <a:cxnSpLocks/>
            </p:cNvCxnSpPr>
            <p:nvPr/>
          </p:nvCxnSpPr>
          <p:spPr>
            <a:xfrm>
              <a:off x="7043621" y="3076248"/>
              <a:ext cx="57440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ontent Placeholder 2">
              <a:extLst>
                <a:ext uri="{FF2B5EF4-FFF2-40B4-BE49-F238E27FC236}">
                  <a16:creationId xmlns:a16="http://schemas.microsoft.com/office/drawing/2014/main" id="{00008BC2-BB68-4FF5-85F2-070159BD4EE8}"/>
                </a:ext>
              </a:extLst>
            </p:cNvPr>
            <p:cNvSpPr txBox="1">
              <a:spLocks/>
            </p:cNvSpPr>
            <p:nvPr/>
          </p:nvSpPr>
          <p:spPr>
            <a:xfrm>
              <a:off x="7618028" y="2901630"/>
              <a:ext cx="4573972" cy="37881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>
                  <a:solidFill>
                    <a:srgbClr val="FF0000"/>
                  </a:solidFill>
                </a:rPr>
                <a:t>IF CX = 1234 , after DEC CX will be 1233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BA02881-2B94-40A1-990D-0ECE63948829}"/>
                </a:ext>
              </a:extLst>
            </p:cNvPr>
            <p:cNvCxnSpPr>
              <a:cxnSpLocks/>
            </p:cNvCxnSpPr>
            <p:nvPr/>
          </p:nvCxnSpPr>
          <p:spPr>
            <a:xfrm>
              <a:off x="6972501" y="3624888"/>
              <a:ext cx="57440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ontent Placeholder 2">
              <a:extLst>
                <a:ext uri="{FF2B5EF4-FFF2-40B4-BE49-F238E27FC236}">
                  <a16:creationId xmlns:a16="http://schemas.microsoft.com/office/drawing/2014/main" id="{F7CB1A10-4FD1-4837-90C8-639F0B9D2E6C}"/>
                </a:ext>
              </a:extLst>
            </p:cNvPr>
            <p:cNvSpPr txBox="1">
              <a:spLocks/>
            </p:cNvSpPr>
            <p:nvPr/>
          </p:nvSpPr>
          <p:spPr>
            <a:xfrm>
              <a:off x="7546908" y="3475379"/>
              <a:ext cx="4573972" cy="37881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>
                  <a:solidFill>
                    <a:srgbClr val="FF0000"/>
                  </a:solidFill>
                </a:rPr>
                <a:t>IF AL = 08 , after DEC AL will be 07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94DBD5A-5582-4A9B-BB6B-6E8673043322}"/>
                </a:ext>
              </a:extLst>
            </p:cNvPr>
            <p:cNvCxnSpPr>
              <a:cxnSpLocks/>
            </p:cNvCxnSpPr>
            <p:nvPr/>
          </p:nvCxnSpPr>
          <p:spPr>
            <a:xfrm>
              <a:off x="7330824" y="4210079"/>
              <a:ext cx="57440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ontent Placeholder 2">
              <a:extLst>
                <a:ext uri="{FF2B5EF4-FFF2-40B4-BE49-F238E27FC236}">
                  <a16:creationId xmlns:a16="http://schemas.microsoft.com/office/drawing/2014/main" id="{B063A44D-EE2C-42FF-B859-31CCB18E6A7F}"/>
                </a:ext>
              </a:extLst>
            </p:cNvPr>
            <p:cNvSpPr txBox="1">
              <a:spLocks/>
            </p:cNvSpPr>
            <p:nvPr/>
          </p:nvSpPr>
          <p:spPr>
            <a:xfrm>
              <a:off x="7905231" y="4049127"/>
              <a:ext cx="3916297" cy="147732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>
                  <a:solidFill>
                    <a:srgbClr val="FF0000"/>
                  </a:solidFill>
                </a:rPr>
                <a:t>This instruction decrements the content of memory location 2000 by 1.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>
                  <a:solidFill>
                    <a:srgbClr val="FF0000"/>
                  </a:solidFill>
                </a:rPr>
                <a:t>If 2000 = 04 , after DEC it will be 04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>
                <a:solidFill>
                  <a:srgbClr val="FF0000"/>
                </a:solidFill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5711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22" y="-111318"/>
            <a:ext cx="10515600" cy="910213"/>
          </a:xfrm>
        </p:spPr>
        <p:txBody>
          <a:bodyPr>
            <a:normAutofit/>
          </a:bodyPr>
          <a:lstStyle/>
          <a:p>
            <a:r>
              <a:rPr lang="en-IN" sz="3200" u="sng" dirty="0"/>
              <a:t>2.2.6  CMP –Compare byte or word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1022" y="748799"/>
            <a:ext cx="12090978" cy="17969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This instruction compares a word/byte from source with byte/word from destination.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The comparison is done by subtracting the source byte or word from the destination byte or word.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The result is not stored in either of the destination or source.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The destination and source remain unchanged, only flags are updated.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250" y="2600854"/>
            <a:ext cx="5361000" cy="529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Mnemonic:</a:t>
            </a:r>
            <a:r>
              <a:rPr lang="en-IN" sz="2000" dirty="0"/>
              <a:t>   CMP  Destination , Source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                        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68547" y="4534192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Flags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015406" y="4534192"/>
            <a:ext cx="4108813" cy="678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FF0000"/>
                </a:solidFill>
              </a:rPr>
              <a:t>AF, OF, SF, ZF, PF are updated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>
              <a:solidFill>
                <a:srgbClr val="FF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E41AC3-4074-425D-A5C4-6B29C835A1B3}"/>
              </a:ext>
            </a:extLst>
          </p:cNvPr>
          <p:cNvGrpSpPr/>
          <p:nvPr/>
        </p:nvGrpSpPr>
        <p:grpSpPr>
          <a:xfrm>
            <a:off x="101022" y="3212050"/>
            <a:ext cx="4831086" cy="1046558"/>
            <a:chOff x="197180" y="2631989"/>
            <a:chExt cx="4831086" cy="1906945"/>
          </a:xfrm>
        </p:grpSpPr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218075" y="2631989"/>
              <a:ext cx="2434852" cy="57000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u="sng" dirty="0"/>
                <a:t>Operation :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u="sng" dirty="0"/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1111564" y="3593377"/>
              <a:ext cx="2455748" cy="65459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Destination - source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7180" y="3302417"/>
              <a:ext cx="4831086" cy="123651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86A0FDE-D9F6-49D3-91B3-4692B2DD5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321738"/>
              </p:ext>
            </p:extLst>
          </p:nvPr>
        </p:nvGraphicFramePr>
        <p:xfrm>
          <a:off x="5971078" y="2681604"/>
          <a:ext cx="5885895" cy="2834640"/>
        </p:xfrm>
        <a:graphic>
          <a:graphicData uri="http://schemas.openxmlformats.org/drawingml/2006/table">
            <a:tbl>
              <a:tblPr firstRow="1" bandRow="1"/>
              <a:tblGrid>
                <a:gridCol w="261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149">
                  <a:extLst>
                    <a:ext uri="{9D8B030D-6E8A-4147-A177-3AD203B41FA5}">
                      <a16:colId xmlns:a16="http://schemas.microsoft.com/office/drawing/2014/main" val="2523326462"/>
                    </a:ext>
                  </a:extLst>
                </a:gridCol>
                <a:gridCol w="1811045">
                  <a:extLst>
                    <a:ext uri="{9D8B030D-6E8A-4147-A177-3AD203B41FA5}">
                      <a16:colId xmlns:a16="http://schemas.microsoft.com/office/drawing/2014/main" val="3462998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Compare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ZF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Source &gt; 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Subtraction required borrow, CF 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Source &lt; 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No borrow required, CF 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Source = 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Result of subtraction is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39BFC38-E3FD-4962-87CA-F21CAC35E799}"/>
              </a:ext>
            </a:extLst>
          </p:cNvPr>
          <p:cNvSpPr txBox="1">
            <a:spLocks/>
          </p:cNvSpPr>
          <p:nvPr/>
        </p:nvSpPr>
        <p:spPr>
          <a:xfrm>
            <a:off x="1051031" y="5662009"/>
            <a:ext cx="8670018" cy="9542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b="1" dirty="0">
                <a:solidFill>
                  <a:srgbClr val="FF0000"/>
                </a:solidFill>
              </a:rPr>
              <a:t>*******    After each operation in this instruction carry flag changed……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b="1" dirty="0">
                <a:solidFill>
                  <a:srgbClr val="FF0000"/>
                </a:solidFill>
              </a:rPr>
              <a:t>                     if 0 then it will become 1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b="1" dirty="0">
                <a:solidFill>
                  <a:srgbClr val="FF0000"/>
                </a:solidFill>
              </a:rPr>
              <a:t>                     if 1 then it will become 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b="1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20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0728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19B4BC-2E34-4C65-B602-FDED6ECFDE3F}"/>
              </a:ext>
            </a:extLst>
          </p:cNvPr>
          <p:cNvSpPr txBox="1"/>
          <p:nvPr/>
        </p:nvSpPr>
        <p:spPr>
          <a:xfrm>
            <a:off x="79900" y="219268"/>
            <a:ext cx="19224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u="sng" dirty="0">
                <a:solidFill>
                  <a:srgbClr val="FF0000"/>
                </a:solidFill>
              </a:rPr>
              <a:t>Example1: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2A62E8E-271E-4582-A79F-B8D1F3487136}"/>
              </a:ext>
            </a:extLst>
          </p:cNvPr>
          <p:cNvSpPr txBox="1">
            <a:spLocks/>
          </p:cNvSpPr>
          <p:nvPr/>
        </p:nvSpPr>
        <p:spPr>
          <a:xfrm>
            <a:off x="1546145" y="264281"/>
            <a:ext cx="3135275" cy="38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400" dirty="0"/>
              <a:t>CMP  BL, CL</a:t>
            </a:r>
          </a:p>
          <a:p>
            <a:pPr marL="0" indent="0">
              <a:buNone/>
            </a:pPr>
            <a:r>
              <a:rPr lang="en-IN" sz="24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948F08-5A22-4724-A010-0DCCB4AB45B5}"/>
              </a:ext>
            </a:extLst>
          </p:cNvPr>
          <p:cNvSpPr txBox="1">
            <a:spLocks/>
          </p:cNvSpPr>
          <p:nvPr/>
        </p:nvSpPr>
        <p:spPr>
          <a:xfrm>
            <a:off x="328224" y="787969"/>
            <a:ext cx="3630114" cy="261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b="1" dirty="0"/>
              <a:t>Where, BL = 05 , CL = 04 </a:t>
            </a:r>
          </a:p>
          <a:p>
            <a:pPr marL="0" indent="0">
              <a:buNone/>
            </a:pPr>
            <a:r>
              <a:rPr lang="en-IN" sz="2000" b="1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62F573-5EBC-4BFA-8876-44EC44716042}"/>
              </a:ext>
            </a:extLst>
          </p:cNvPr>
          <p:cNvSpPr txBox="1"/>
          <p:nvPr/>
        </p:nvSpPr>
        <p:spPr>
          <a:xfrm>
            <a:off x="3748722" y="237050"/>
            <a:ext cx="321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05 = 0 0 0 0  0 1 0 1    :  BL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BB74FA-E0BF-4064-8055-2DC904A5E0C7}"/>
              </a:ext>
            </a:extLst>
          </p:cNvPr>
          <p:cNvSpPr txBox="1"/>
          <p:nvPr/>
        </p:nvSpPr>
        <p:spPr>
          <a:xfrm>
            <a:off x="3748722" y="806701"/>
            <a:ext cx="321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04 = 0 0 0 0  0 1 0 0    :  CL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71F45CF-48E0-4A61-BCA6-1114B394443D}"/>
              </a:ext>
            </a:extLst>
          </p:cNvPr>
          <p:cNvSpPr/>
          <p:nvPr/>
        </p:nvSpPr>
        <p:spPr>
          <a:xfrm>
            <a:off x="6504307" y="528303"/>
            <a:ext cx="655507" cy="389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30F797D-8DAF-4144-A318-BD20CF28FA11}"/>
              </a:ext>
            </a:extLst>
          </p:cNvPr>
          <p:cNvSpPr/>
          <p:nvPr/>
        </p:nvSpPr>
        <p:spPr>
          <a:xfrm>
            <a:off x="6145139" y="2817254"/>
            <a:ext cx="475915" cy="33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C77C85-5B03-4B15-A7BC-20204D6460F3}"/>
              </a:ext>
            </a:extLst>
          </p:cNvPr>
          <p:cNvGrpSpPr/>
          <p:nvPr/>
        </p:nvGrpSpPr>
        <p:grpSpPr>
          <a:xfrm>
            <a:off x="7456476" y="331067"/>
            <a:ext cx="911297" cy="728799"/>
            <a:chOff x="5249477" y="497401"/>
            <a:chExt cx="911297" cy="72879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6ED691-D068-42A7-92DE-ACCB33C9041B}"/>
                </a:ext>
              </a:extLst>
            </p:cNvPr>
            <p:cNvSpPr txBox="1"/>
            <p:nvPr/>
          </p:nvSpPr>
          <p:spPr>
            <a:xfrm>
              <a:off x="5446903" y="497401"/>
              <a:ext cx="673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05 h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B8610CE-0D4E-4F9B-872B-FFE86F71F9F5}"/>
                </a:ext>
              </a:extLst>
            </p:cNvPr>
            <p:cNvSpPr txBox="1"/>
            <p:nvPr/>
          </p:nvSpPr>
          <p:spPr>
            <a:xfrm>
              <a:off x="5446903" y="826090"/>
              <a:ext cx="71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04 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85122DC-09A7-465E-A33B-F0773A7407E0}"/>
                </a:ext>
              </a:extLst>
            </p:cNvPr>
            <p:cNvCxnSpPr/>
            <p:nvPr/>
          </p:nvCxnSpPr>
          <p:spPr>
            <a:xfrm>
              <a:off x="5249477" y="1226200"/>
              <a:ext cx="758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D6115B4-15EE-44A0-8CB0-9DD021F3AE05}"/>
                </a:ext>
              </a:extLst>
            </p:cNvPr>
            <p:cNvSpPr txBox="1"/>
            <p:nvPr/>
          </p:nvSpPr>
          <p:spPr>
            <a:xfrm>
              <a:off x="5314407" y="826090"/>
              <a:ext cx="475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-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5568268-DAD6-46A2-A125-B1FEE89A0E59}"/>
              </a:ext>
            </a:extLst>
          </p:cNvPr>
          <p:cNvSpPr txBox="1"/>
          <p:nvPr/>
        </p:nvSpPr>
        <p:spPr>
          <a:xfrm>
            <a:off x="7255193" y="495412"/>
            <a:ext cx="35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+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57CB27-C532-4C6E-A965-9654722661D6}"/>
              </a:ext>
            </a:extLst>
          </p:cNvPr>
          <p:cNvSpPr txBox="1"/>
          <p:nvPr/>
        </p:nvSpPr>
        <p:spPr>
          <a:xfrm>
            <a:off x="720353" y="4078444"/>
            <a:ext cx="321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05 = 0 0 0 0  0 1 0 1  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B69E60-2D4B-4973-BBED-908720174CE6}"/>
              </a:ext>
            </a:extLst>
          </p:cNvPr>
          <p:cNvSpPr txBox="1"/>
          <p:nvPr/>
        </p:nvSpPr>
        <p:spPr>
          <a:xfrm>
            <a:off x="576442" y="4618425"/>
            <a:ext cx="3424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- 04 = 1 1 1 1  1 1 0 0  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773B116-351D-43C6-B130-3EBC38E99AF7}"/>
              </a:ext>
            </a:extLst>
          </p:cNvPr>
          <p:cNvCxnSpPr>
            <a:cxnSpLocks/>
          </p:cNvCxnSpPr>
          <p:nvPr/>
        </p:nvCxnSpPr>
        <p:spPr>
          <a:xfrm>
            <a:off x="576442" y="5251079"/>
            <a:ext cx="26151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077C14A-8651-40C4-AE27-127F4024AA86}"/>
              </a:ext>
            </a:extLst>
          </p:cNvPr>
          <p:cNvSpPr txBox="1"/>
          <p:nvPr/>
        </p:nvSpPr>
        <p:spPr>
          <a:xfrm>
            <a:off x="3623887" y="1864240"/>
            <a:ext cx="26151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04 = 0 0 0 0  0 1 0 0    </a:t>
            </a:r>
          </a:p>
          <a:p>
            <a:endParaRPr lang="en-IN" sz="2000" b="1" dirty="0"/>
          </a:p>
          <a:p>
            <a:r>
              <a:rPr lang="en-IN" sz="2000" b="1" dirty="0"/>
              <a:t>         1 1 1 1  1 0 1 1</a:t>
            </a:r>
          </a:p>
          <a:p>
            <a:r>
              <a:rPr lang="en-IN" sz="2000" b="1" dirty="0"/>
              <a:t>    +                           1</a:t>
            </a:r>
          </a:p>
          <a:p>
            <a:endParaRPr lang="en-IN" sz="2000" b="1" dirty="0"/>
          </a:p>
          <a:p>
            <a:r>
              <a:rPr lang="en-IN" sz="2000" b="1" dirty="0"/>
              <a:t>          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CBA4FD1-031C-434F-ACDA-4275DB01A796}"/>
              </a:ext>
            </a:extLst>
          </p:cNvPr>
          <p:cNvCxnSpPr>
            <a:cxnSpLocks/>
          </p:cNvCxnSpPr>
          <p:nvPr/>
        </p:nvCxnSpPr>
        <p:spPr>
          <a:xfrm>
            <a:off x="3623887" y="3335425"/>
            <a:ext cx="26151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8145DA6-9D67-4178-8962-1ECC26D89074}"/>
              </a:ext>
            </a:extLst>
          </p:cNvPr>
          <p:cNvSpPr txBox="1"/>
          <p:nvPr/>
        </p:nvSpPr>
        <p:spPr>
          <a:xfrm>
            <a:off x="6811579" y="2784456"/>
            <a:ext cx="1936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2</a:t>
            </a:r>
            <a:r>
              <a:rPr lang="en-IN" sz="1800" b="1" dirty="0"/>
              <a:t>’s Complement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081C18-4157-45C1-9576-982B0B0141C2}"/>
              </a:ext>
            </a:extLst>
          </p:cNvPr>
          <p:cNvSpPr txBox="1"/>
          <p:nvPr/>
        </p:nvSpPr>
        <p:spPr>
          <a:xfrm>
            <a:off x="4111443" y="3436970"/>
            <a:ext cx="22716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 1 1 1 1  1 1 0 0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00FED8-23F8-4D16-A1CB-0D2AE4E3B7CE}"/>
              </a:ext>
            </a:extLst>
          </p:cNvPr>
          <p:cNvSpPr txBox="1"/>
          <p:nvPr/>
        </p:nvSpPr>
        <p:spPr>
          <a:xfrm>
            <a:off x="3368541" y="2464404"/>
            <a:ext cx="783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- </a:t>
            </a:r>
            <a:r>
              <a:rPr lang="en-IN" sz="1800" b="1" dirty="0"/>
              <a:t>04  =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5D47F6-D420-497C-8472-C307FBBABE98}"/>
              </a:ext>
            </a:extLst>
          </p:cNvPr>
          <p:cNvSpPr txBox="1"/>
          <p:nvPr/>
        </p:nvSpPr>
        <p:spPr>
          <a:xfrm>
            <a:off x="8735596" y="2833736"/>
            <a:ext cx="813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CY = 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DF605C-3431-4168-B8C9-9E4B6EB479FA}"/>
              </a:ext>
            </a:extLst>
          </p:cNvPr>
          <p:cNvSpPr txBox="1"/>
          <p:nvPr/>
        </p:nvSpPr>
        <p:spPr>
          <a:xfrm>
            <a:off x="223436" y="4478554"/>
            <a:ext cx="35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+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FA948A-0E2F-49BB-A305-ED025C31B6C3}"/>
              </a:ext>
            </a:extLst>
          </p:cNvPr>
          <p:cNvSpPr txBox="1"/>
          <p:nvPr/>
        </p:nvSpPr>
        <p:spPr>
          <a:xfrm>
            <a:off x="1152723" y="5283569"/>
            <a:ext cx="22716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 0 0 0 0  0 0 0 1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EF3764-B5AF-4EAD-A73A-8D4845AA22A6}"/>
              </a:ext>
            </a:extLst>
          </p:cNvPr>
          <p:cNvSpPr txBox="1"/>
          <p:nvPr/>
        </p:nvSpPr>
        <p:spPr>
          <a:xfrm>
            <a:off x="3538809" y="5298958"/>
            <a:ext cx="813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CY = 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931C82-51BC-4AFB-BC92-1C514593CF2F}"/>
              </a:ext>
            </a:extLst>
          </p:cNvPr>
          <p:cNvSpPr txBox="1"/>
          <p:nvPr/>
        </p:nvSpPr>
        <p:spPr>
          <a:xfrm>
            <a:off x="9549015" y="2833736"/>
            <a:ext cx="17858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</a:rPr>
              <a:t>Carry changed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6DF43C-E73C-4DA6-9A0A-E1229DE138E4}"/>
              </a:ext>
            </a:extLst>
          </p:cNvPr>
          <p:cNvSpPr txBox="1"/>
          <p:nvPr/>
        </p:nvSpPr>
        <p:spPr>
          <a:xfrm>
            <a:off x="2002348" y="4966386"/>
            <a:ext cx="281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B05120-D508-4100-BD79-FA77291C802B}"/>
              </a:ext>
            </a:extLst>
          </p:cNvPr>
          <p:cNvSpPr txBox="1"/>
          <p:nvPr/>
        </p:nvSpPr>
        <p:spPr>
          <a:xfrm>
            <a:off x="1785016" y="4966386"/>
            <a:ext cx="281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5B0F833-9662-4A0B-87A8-42FC186205DB}"/>
              </a:ext>
            </a:extLst>
          </p:cNvPr>
          <p:cNvSpPr txBox="1"/>
          <p:nvPr/>
        </p:nvSpPr>
        <p:spPr>
          <a:xfrm>
            <a:off x="1589285" y="4950141"/>
            <a:ext cx="281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640B8AD-BDFC-4CC5-B355-18D0A4A5619E}"/>
              </a:ext>
            </a:extLst>
          </p:cNvPr>
          <p:cNvSpPr txBox="1"/>
          <p:nvPr/>
        </p:nvSpPr>
        <p:spPr>
          <a:xfrm>
            <a:off x="1394484" y="4944605"/>
            <a:ext cx="281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A84656-9197-4A57-89F3-082EB832DFE7}"/>
              </a:ext>
            </a:extLst>
          </p:cNvPr>
          <p:cNvSpPr txBox="1"/>
          <p:nvPr/>
        </p:nvSpPr>
        <p:spPr>
          <a:xfrm>
            <a:off x="1209554" y="4966386"/>
            <a:ext cx="281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CE6DA81-B28B-4F8E-AD96-B4832EDA4AC1}"/>
              </a:ext>
            </a:extLst>
          </p:cNvPr>
          <p:cNvSpPr txBox="1"/>
          <p:nvPr/>
        </p:nvSpPr>
        <p:spPr>
          <a:xfrm>
            <a:off x="840056" y="4953550"/>
            <a:ext cx="281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B772A6-C209-4E2A-96AB-F0DE32A4F8C7}"/>
              </a:ext>
            </a:extLst>
          </p:cNvPr>
          <p:cNvSpPr txBox="1"/>
          <p:nvPr/>
        </p:nvSpPr>
        <p:spPr>
          <a:xfrm>
            <a:off x="4310197" y="5251079"/>
            <a:ext cx="17858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</a:rPr>
              <a:t>Carry changed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B18D597-6414-41F9-BF7E-FF1AFFF8BF0D}"/>
              </a:ext>
            </a:extLst>
          </p:cNvPr>
          <p:cNvSpPr txBox="1"/>
          <p:nvPr/>
        </p:nvSpPr>
        <p:spPr>
          <a:xfrm>
            <a:off x="3869128" y="3038883"/>
            <a:ext cx="281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</a:rPr>
              <a:t>0</a:t>
            </a: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F16A9CFD-6854-4C7E-8291-583A9DEE9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755645"/>
              </p:ext>
            </p:extLst>
          </p:nvPr>
        </p:nvGraphicFramePr>
        <p:xfrm>
          <a:off x="6145139" y="3869429"/>
          <a:ext cx="5885895" cy="2834640"/>
        </p:xfrm>
        <a:graphic>
          <a:graphicData uri="http://schemas.openxmlformats.org/drawingml/2006/table">
            <a:tbl>
              <a:tblPr firstRow="1" bandRow="1"/>
              <a:tblGrid>
                <a:gridCol w="261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149">
                  <a:extLst>
                    <a:ext uri="{9D8B030D-6E8A-4147-A177-3AD203B41FA5}">
                      <a16:colId xmlns:a16="http://schemas.microsoft.com/office/drawing/2014/main" val="2523326462"/>
                    </a:ext>
                  </a:extLst>
                </a:gridCol>
                <a:gridCol w="1811045">
                  <a:extLst>
                    <a:ext uri="{9D8B030D-6E8A-4147-A177-3AD203B41FA5}">
                      <a16:colId xmlns:a16="http://schemas.microsoft.com/office/drawing/2014/main" val="3462998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Compare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ZF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Source &gt; 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Subtraction required borrow, CF 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Source &lt; 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No borrow required, CF 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Source = 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Result of subtraction is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0" name="Oval 59">
            <a:extLst>
              <a:ext uri="{FF2B5EF4-FFF2-40B4-BE49-F238E27FC236}">
                <a16:creationId xmlns:a16="http://schemas.microsoft.com/office/drawing/2014/main" id="{6026F314-3C6A-4469-9BFD-484D991FADA1}"/>
              </a:ext>
            </a:extLst>
          </p:cNvPr>
          <p:cNvSpPr/>
          <p:nvPr/>
        </p:nvSpPr>
        <p:spPr>
          <a:xfrm>
            <a:off x="6239070" y="5042722"/>
            <a:ext cx="5952929" cy="82296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DC86DBD8-50FE-4F6B-B708-BCBEF9523F27}"/>
              </a:ext>
            </a:extLst>
          </p:cNvPr>
          <p:cNvSpPr txBox="1">
            <a:spLocks/>
          </p:cNvSpPr>
          <p:nvPr/>
        </p:nvSpPr>
        <p:spPr>
          <a:xfrm>
            <a:off x="379947" y="1356387"/>
            <a:ext cx="3630114" cy="261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b="1" dirty="0"/>
              <a:t>Where, BL = 08 , BL = 03 </a:t>
            </a:r>
          </a:p>
          <a:p>
            <a:pPr marL="0" indent="0">
              <a:buNone/>
            </a:pPr>
            <a:r>
              <a:rPr lang="en-IN" sz="2000" b="1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20332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 animBg="1"/>
      <p:bldP spid="20" grpId="0" animBg="1"/>
      <p:bldP spid="27" grpId="0"/>
      <p:bldP spid="31" grpId="0"/>
      <p:bldP spid="32" grpId="0"/>
      <p:bldP spid="36" grpId="0"/>
      <p:bldP spid="38" grpId="0"/>
      <p:bldP spid="39" grpId="0"/>
      <p:bldP spid="41" grpId="0"/>
      <p:bldP spid="42" grpId="0"/>
      <p:bldP spid="43" grpId="0"/>
      <p:bldP spid="44" grpId="0"/>
      <p:bldP spid="45" grpId="0"/>
      <p:bldP spid="49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6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19B4BC-2E34-4C65-B602-FDED6ECFDE3F}"/>
              </a:ext>
            </a:extLst>
          </p:cNvPr>
          <p:cNvSpPr txBox="1"/>
          <p:nvPr/>
        </p:nvSpPr>
        <p:spPr>
          <a:xfrm>
            <a:off x="268549" y="219268"/>
            <a:ext cx="13649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u="sng" dirty="0">
                <a:solidFill>
                  <a:srgbClr val="FF0000"/>
                </a:solidFill>
              </a:rPr>
              <a:t>Example: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2A62E8E-271E-4582-A79F-B8D1F3487136}"/>
              </a:ext>
            </a:extLst>
          </p:cNvPr>
          <p:cNvSpPr txBox="1">
            <a:spLocks/>
          </p:cNvSpPr>
          <p:nvPr/>
        </p:nvSpPr>
        <p:spPr>
          <a:xfrm>
            <a:off x="1790330" y="255487"/>
            <a:ext cx="3135275" cy="38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400" dirty="0"/>
              <a:t>CMP  BL, CL</a:t>
            </a:r>
          </a:p>
          <a:p>
            <a:pPr marL="0" indent="0">
              <a:buNone/>
            </a:pPr>
            <a:r>
              <a:rPr lang="en-IN" sz="24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948F08-5A22-4724-A010-0DCCB4AB45B5}"/>
              </a:ext>
            </a:extLst>
          </p:cNvPr>
          <p:cNvSpPr txBox="1">
            <a:spLocks/>
          </p:cNvSpPr>
          <p:nvPr/>
        </p:nvSpPr>
        <p:spPr>
          <a:xfrm>
            <a:off x="576442" y="737734"/>
            <a:ext cx="3630114" cy="261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Where, BL = 04 , CL = 05 </a:t>
            </a:r>
          </a:p>
          <a:p>
            <a:pPr marL="0" indent="0">
              <a:buNone/>
            </a:pPr>
            <a:r>
              <a:rPr lang="en-IN" sz="18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62F573-5EBC-4BFA-8876-44EC44716042}"/>
              </a:ext>
            </a:extLst>
          </p:cNvPr>
          <p:cNvSpPr txBox="1"/>
          <p:nvPr/>
        </p:nvSpPr>
        <p:spPr>
          <a:xfrm>
            <a:off x="4488425" y="859487"/>
            <a:ext cx="321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05 = 0 0 0 0  0 1 0 1    :  CL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BB74FA-E0BF-4064-8055-2DC904A5E0C7}"/>
              </a:ext>
            </a:extLst>
          </p:cNvPr>
          <p:cNvSpPr txBox="1"/>
          <p:nvPr/>
        </p:nvSpPr>
        <p:spPr>
          <a:xfrm>
            <a:off x="4461285" y="250044"/>
            <a:ext cx="321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04 = 0 0 0 0  0 1 0 0    :  BL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71F45CF-48E0-4A61-BCA6-1114B394443D}"/>
              </a:ext>
            </a:extLst>
          </p:cNvPr>
          <p:cNvSpPr/>
          <p:nvPr/>
        </p:nvSpPr>
        <p:spPr>
          <a:xfrm>
            <a:off x="7242425" y="570570"/>
            <a:ext cx="655507" cy="389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30F797D-8DAF-4144-A318-BD20CF28FA11}"/>
              </a:ext>
            </a:extLst>
          </p:cNvPr>
          <p:cNvSpPr/>
          <p:nvPr/>
        </p:nvSpPr>
        <p:spPr>
          <a:xfrm>
            <a:off x="5355028" y="2878545"/>
            <a:ext cx="475915" cy="33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C77C85-5B03-4B15-A7BC-20204D6460F3}"/>
              </a:ext>
            </a:extLst>
          </p:cNvPr>
          <p:cNvGrpSpPr/>
          <p:nvPr/>
        </p:nvGrpSpPr>
        <p:grpSpPr>
          <a:xfrm>
            <a:off x="8194594" y="373334"/>
            <a:ext cx="911297" cy="728799"/>
            <a:chOff x="5249477" y="497401"/>
            <a:chExt cx="911297" cy="72879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6ED691-D068-42A7-92DE-ACCB33C9041B}"/>
                </a:ext>
              </a:extLst>
            </p:cNvPr>
            <p:cNvSpPr txBox="1"/>
            <p:nvPr/>
          </p:nvSpPr>
          <p:spPr>
            <a:xfrm>
              <a:off x="5446903" y="497401"/>
              <a:ext cx="673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04 h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B8610CE-0D4E-4F9B-872B-FFE86F71F9F5}"/>
                </a:ext>
              </a:extLst>
            </p:cNvPr>
            <p:cNvSpPr txBox="1"/>
            <p:nvPr/>
          </p:nvSpPr>
          <p:spPr>
            <a:xfrm>
              <a:off x="5446903" y="826090"/>
              <a:ext cx="71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05 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85122DC-09A7-465E-A33B-F0773A7407E0}"/>
                </a:ext>
              </a:extLst>
            </p:cNvPr>
            <p:cNvCxnSpPr/>
            <p:nvPr/>
          </p:nvCxnSpPr>
          <p:spPr>
            <a:xfrm>
              <a:off x="5249477" y="1226200"/>
              <a:ext cx="758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D6115B4-15EE-44A0-8CB0-9DD021F3AE05}"/>
                </a:ext>
              </a:extLst>
            </p:cNvPr>
            <p:cNvSpPr txBox="1"/>
            <p:nvPr/>
          </p:nvSpPr>
          <p:spPr>
            <a:xfrm>
              <a:off x="5314407" y="826090"/>
              <a:ext cx="475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-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5568268-DAD6-46A2-A125-B1FEE89A0E59}"/>
              </a:ext>
            </a:extLst>
          </p:cNvPr>
          <p:cNvSpPr txBox="1"/>
          <p:nvPr/>
        </p:nvSpPr>
        <p:spPr>
          <a:xfrm>
            <a:off x="7993311" y="537679"/>
            <a:ext cx="35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+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57CB27-C532-4C6E-A965-9654722661D6}"/>
              </a:ext>
            </a:extLst>
          </p:cNvPr>
          <p:cNvSpPr txBox="1"/>
          <p:nvPr/>
        </p:nvSpPr>
        <p:spPr>
          <a:xfrm>
            <a:off x="720353" y="4078444"/>
            <a:ext cx="321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04 = 0 0 0 0  0 1 0 0  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B69E60-2D4B-4973-BBED-908720174CE6}"/>
              </a:ext>
            </a:extLst>
          </p:cNvPr>
          <p:cNvSpPr txBox="1"/>
          <p:nvPr/>
        </p:nvSpPr>
        <p:spPr>
          <a:xfrm>
            <a:off x="576442" y="4618425"/>
            <a:ext cx="3424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- 05 = 1 1 1 1  1 0 1 1  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773B116-351D-43C6-B130-3EBC38E99AF7}"/>
              </a:ext>
            </a:extLst>
          </p:cNvPr>
          <p:cNvCxnSpPr>
            <a:cxnSpLocks/>
          </p:cNvCxnSpPr>
          <p:nvPr/>
        </p:nvCxnSpPr>
        <p:spPr>
          <a:xfrm>
            <a:off x="576442" y="5251079"/>
            <a:ext cx="26151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077C14A-8651-40C4-AE27-127F4024AA86}"/>
              </a:ext>
            </a:extLst>
          </p:cNvPr>
          <p:cNvSpPr txBox="1"/>
          <p:nvPr/>
        </p:nvSpPr>
        <p:spPr>
          <a:xfrm>
            <a:off x="2833776" y="1925531"/>
            <a:ext cx="26151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05 = 0 0 0 0  0 1 0 1    </a:t>
            </a:r>
          </a:p>
          <a:p>
            <a:endParaRPr lang="en-IN" sz="2000" b="1" dirty="0"/>
          </a:p>
          <a:p>
            <a:r>
              <a:rPr lang="en-IN" sz="2000" b="1" dirty="0"/>
              <a:t>         1 1 1 1  1 0 1 0</a:t>
            </a:r>
          </a:p>
          <a:p>
            <a:r>
              <a:rPr lang="en-IN" sz="2000" b="1" dirty="0"/>
              <a:t>    +                           1</a:t>
            </a:r>
          </a:p>
          <a:p>
            <a:endParaRPr lang="en-IN" sz="2000" b="1" dirty="0"/>
          </a:p>
          <a:p>
            <a:r>
              <a:rPr lang="en-IN" sz="2000" b="1" dirty="0"/>
              <a:t>          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CBA4FD1-031C-434F-ACDA-4275DB01A796}"/>
              </a:ext>
            </a:extLst>
          </p:cNvPr>
          <p:cNvCxnSpPr>
            <a:cxnSpLocks/>
          </p:cNvCxnSpPr>
          <p:nvPr/>
        </p:nvCxnSpPr>
        <p:spPr>
          <a:xfrm>
            <a:off x="2833776" y="3396716"/>
            <a:ext cx="26151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8145DA6-9D67-4178-8962-1ECC26D89074}"/>
              </a:ext>
            </a:extLst>
          </p:cNvPr>
          <p:cNvSpPr txBox="1"/>
          <p:nvPr/>
        </p:nvSpPr>
        <p:spPr>
          <a:xfrm>
            <a:off x="6021468" y="2845747"/>
            <a:ext cx="1936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2</a:t>
            </a:r>
            <a:r>
              <a:rPr lang="en-IN" sz="1800" b="1" dirty="0"/>
              <a:t>’s Complement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081C18-4157-45C1-9576-982B0B0141C2}"/>
              </a:ext>
            </a:extLst>
          </p:cNvPr>
          <p:cNvSpPr txBox="1"/>
          <p:nvPr/>
        </p:nvSpPr>
        <p:spPr>
          <a:xfrm>
            <a:off x="3321332" y="3498261"/>
            <a:ext cx="22716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 1 1 1 1  1 0 1 1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00FED8-23F8-4D16-A1CB-0D2AE4E3B7CE}"/>
              </a:ext>
            </a:extLst>
          </p:cNvPr>
          <p:cNvSpPr txBox="1"/>
          <p:nvPr/>
        </p:nvSpPr>
        <p:spPr>
          <a:xfrm>
            <a:off x="2578430" y="2525695"/>
            <a:ext cx="783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- </a:t>
            </a:r>
            <a:r>
              <a:rPr lang="en-IN" sz="1800" b="1" dirty="0"/>
              <a:t>05  =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5D47F6-D420-497C-8472-C307FBBABE98}"/>
              </a:ext>
            </a:extLst>
          </p:cNvPr>
          <p:cNvSpPr txBox="1"/>
          <p:nvPr/>
        </p:nvSpPr>
        <p:spPr>
          <a:xfrm>
            <a:off x="7945485" y="2895027"/>
            <a:ext cx="813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CY = 1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DF605C-3431-4168-B8C9-9E4B6EB479FA}"/>
              </a:ext>
            </a:extLst>
          </p:cNvPr>
          <p:cNvSpPr txBox="1"/>
          <p:nvPr/>
        </p:nvSpPr>
        <p:spPr>
          <a:xfrm>
            <a:off x="223436" y="4478554"/>
            <a:ext cx="35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+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FA948A-0E2F-49BB-A305-ED025C31B6C3}"/>
              </a:ext>
            </a:extLst>
          </p:cNvPr>
          <p:cNvSpPr txBox="1"/>
          <p:nvPr/>
        </p:nvSpPr>
        <p:spPr>
          <a:xfrm>
            <a:off x="1152723" y="5283569"/>
            <a:ext cx="22716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 1 1 1 1  1 1 1 1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EF3764-B5AF-4EAD-A73A-8D4845AA22A6}"/>
              </a:ext>
            </a:extLst>
          </p:cNvPr>
          <p:cNvSpPr txBox="1"/>
          <p:nvPr/>
        </p:nvSpPr>
        <p:spPr>
          <a:xfrm>
            <a:off x="3538809" y="5298958"/>
            <a:ext cx="813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CY = 1</a:t>
            </a:r>
            <a:endParaRPr lang="en-IN" dirty="0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A3D19DC8-1F18-4F02-9ED4-C2618CE23A6C}"/>
              </a:ext>
            </a:extLst>
          </p:cNvPr>
          <p:cNvSpPr/>
          <p:nvPr/>
        </p:nvSpPr>
        <p:spPr>
          <a:xfrm>
            <a:off x="5317666" y="2505434"/>
            <a:ext cx="475915" cy="339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FD24183-43FD-4BD4-86F4-8B74C739B07B}"/>
              </a:ext>
            </a:extLst>
          </p:cNvPr>
          <p:cNvSpPr txBox="1"/>
          <p:nvPr/>
        </p:nvSpPr>
        <p:spPr>
          <a:xfrm>
            <a:off x="5995491" y="2438694"/>
            <a:ext cx="2000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1</a:t>
            </a:r>
            <a:r>
              <a:rPr lang="en-IN" sz="1800" b="1" dirty="0"/>
              <a:t>’s Complement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931C82-51BC-4AFB-BC92-1C514593CF2F}"/>
              </a:ext>
            </a:extLst>
          </p:cNvPr>
          <p:cNvSpPr txBox="1"/>
          <p:nvPr/>
        </p:nvSpPr>
        <p:spPr>
          <a:xfrm>
            <a:off x="8758904" y="2895027"/>
            <a:ext cx="17858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Carry changed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178F4B-5BE3-4B42-B3E5-B3831AEB0EDB}"/>
              </a:ext>
            </a:extLst>
          </p:cNvPr>
          <p:cNvSpPr txBox="1"/>
          <p:nvPr/>
        </p:nvSpPr>
        <p:spPr>
          <a:xfrm>
            <a:off x="3180399" y="3099668"/>
            <a:ext cx="281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</a:rPr>
              <a:t>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DD9D88-76BB-4BAA-B5BF-7E724C910D01}"/>
              </a:ext>
            </a:extLst>
          </p:cNvPr>
          <p:cNvSpPr txBox="1"/>
          <p:nvPr/>
        </p:nvSpPr>
        <p:spPr>
          <a:xfrm>
            <a:off x="944218" y="4929626"/>
            <a:ext cx="281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</a:rPr>
              <a:t>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508995-0C1E-4BF5-A0AC-5D40EB8F8B65}"/>
              </a:ext>
            </a:extLst>
          </p:cNvPr>
          <p:cNvSpPr txBox="1"/>
          <p:nvPr/>
        </p:nvSpPr>
        <p:spPr>
          <a:xfrm>
            <a:off x="4333717" y="5268180"/>
            <a:ext cx="17858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Carry changed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A5F2BB03-A23A-429E-B7F5-7DA8B1185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60297"/>
              </p:ext>
            </p:extLst>
          </p:nvPr>
        </p:nvGraphicFramePr>
        <p:xfrm>
          <a:off x="6145139" y="3869429"/>
          <a:ext cx="5885895" cy="2834640"/>
        </p:xfrm>
        <a:graphic>
          <a:graphicData uri="http://schemas.openxmlformats.org/drawingml/2006/table">
            <a:tbl>
              <a:tblPr firstRow="1" bandRow="1"/>
              <a:tblGrid>
                <a:gridCol w="261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149">
                  <a:extLst>
                    <a:ext uri="{9D8B030D-6E8A-4147-A177-3AD203B41FA5}">
                      <a16:colId xmlns:a16="http://schemas.microsoft.com/office/drawing/2014/main" val="2523326462"/>
                    </a:ext>
                  </a:extLst>
                </a:gridCol>
                <a:gridCol w="1811045">
                  <a:extLst>
                    <a:ext uri="{9D8B030D-6E8A-4147-A177-3AD203B41FA5}">
                      <a16:colId xmlns:a16="http://schemas.microsoft.com/office/drawing/2014/main" val="3462998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Compare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ZF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Source &gt; 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Subtraction required borrow, CF 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Source &lt; 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No borrow required, CF 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Source = 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Result of subtraction is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Oval 50">
            <a:extLst>
              <a:ext uri="{FF2B5EF4-FFF2-40B4-BE49-F238E27FC236}">
                <a16:creationId xmlns:a16="http://schemas.microsoft.com/office/drawing/2014/main" id="{A6D491AE-C195-42FC-A70E-664AE295B166}"/>
              </a:ext>
            </a:extLst>
          </p:cNvPr>
          <p:cNvSpPr/>
          <p:nvPr/>
        </p:nvSpPr>
        <p:spPr>
          <a:xfrm>
            <a:off x="6096000" y="4138710"/>
            <a:ext cx="5952929" cy="111236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F1FA7112-48E6-40A3-B107-086A4F037DBE}"/>
              </a:ext>
            </a:extLst>
          </p:cNvPr>
          <p:cNvSpPr txBox="1">
            <a:spLocks/>
          </p:cNvSpPr>
          <p:nvPr/>
        </p:nvSpPr>
        <p:spPr>
          <a:xfrm>
            <a:off x="523176" y="1277638"/>
            <a:ext cx="3630114" cy="261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b="1" dirty="0"/>
              <a:t>Where, BL = 04 , BL = 06 </a:t>
            </a:r>
          </a:p>
          <a:p>
            <a:pPr marL="0" indent="0">
              <a:buNone/>
            </a:pPr>
            <a:r>
              <a:rPr lang="en-IN" sz="2000" b="1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95837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19B4BC-2E34-4C65-B602-FDED6ECFDE3F}"/>
              </a:ext>
            </a:extLst>
          </p:cNvPr>
          <p:cNvSpPr txBox="1"/>
          <p:nvPr/>
        </p:nvSpPr>
        <p:spPr>
          <a:xfrm>
            <a:off x="268549" y="219268"/>
            <a:ext cx="13649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u="sng" dirty="0">
                <a:solidFill>
                  <a:srgbClr val="FF0000"/>
                </a:solidFill>
              </a:rPr>
              <a:t>Example: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2A62E8E-271E-4582-A79F-B8D1F3487136}"/>
              </a:ext>
            </a:extLst>
          </p:cNvPr>
          <p:cNvSpPr txBox="1">
            <a:spLocks/>
          </p:cNvSpPr>
          <p:nvPr/>
        </p:nvSpPr>
        <p:spPr>
          <a:xfrm>
            <a:off x="1790330" y="255487"/>
            <a:ext cx="3135275" cy="38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400" dirty="0"/>
              <a:t>CMP  BL, CL</a:t>
            </a:r>
          </a:p>
          <a:p>
            <a:pPr marL="0" indent="0">
              <a:buNone/>
            </a:pPr>
            <a:r>
              <a:rPr lang="en-IN" sz="24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948F08-5A22-4724-A010-0DCCB4AB45B5}"/>
              </a:ext>
            </a:extLst>
          </p:cNvPr>
          <p:cNvSpPr txBox="1">
            <a:spLocks/>
          </p:cNvSpPr>
          <p:nvPr/>
        </p:nvSpPr>
        <p:spPr>
          <a:xfrm>
            <a:off x="576442" y="737734"/>
            <a:ext cx="3630114" cy="261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Where, BL = 05 , CL = 05 </a:t>
            </a:r>
          </a:p>
          <a:p>
            <a:pPr marL="0" indent="0">
              <a:buNone/>
            </a:pPr>
            <a:r>
              <a:rPr lang="en-IN" sz="18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62F573-5EBC-4BFA-8876-44EC44716042}"/>
              </a:ext>
            </a:extLst>
          </p:cNvPr>
          <p:cNvSpPr txBox="1"/>
          <p:nvPr/>
        </p:nvSpPr>
        <p:spPr>
          <a:xfrm>
            <a:off x="4488425" y="859487"/>
            <a:ext cx="321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05 = 0 0 0 0  0 1 0 1    :  CL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BB74FA-E0BF-4064-8055-2DC904A5E0C7}"/>
              </a:ext>
            </a:extLst>
          </p:cNvPr>
          <p:cNvSpPr txBox="1"/>
          <p:nvPr/>
        </p:nvSpPr>
        <p:spPr>
          <a:xfrm>
            <a:off x="4461285" y="250044"/>
            <a:ext cx="321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05 = 0 0 0 0  0 1 0 1    :  BL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71F45CF-48E0-4A61-BCA6-1114B394443D}"/>
              </a:ext>
            </a:extLst>
          </p:cNvPr>
          <p:cNvSpPr/>
          <p:nvPr/>
        </p:nvSpPr>
        <p:spPr>
          <a:xfrm>
            <a:off x="7242425" y="570570"/>
            <a:ext cx="655507" cy="389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30F797D-8DAF-4144-A318-BD20CF28FA11}"/>
              </a:ext>
            </a:extLst>
          </p:cNvPr>
          <p:cNvSpPr/>
          <p:nvPr/>
        </p:nvSpPr>
        <p:spPr>
          <a:xfrm>
            <a:off x="5359154" y="2595935"/>
            <a:ext cx="475915" cy="33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C77C85-5B03-4B15-A7BC-20204D6460F3}"/>
              </a:ext>
            </a:extLst>
          </p:cNvPr>
          <p:cNvGrpSpPr/>
          <p:nvPr/>
        </p:nvGrpSpPr>
        <p:grpSpPr>
          <a:xfrm>
            <a:off x="8194594" y="373334"/>
            <a:ext cx="911297" cy="728799"/>
            <a:chOff x="5249477" y="497401"/>
            <a:chExt cx="911297" cy="72879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6ED691-D068-42A7-92DE-ACCB33C9041B}"/>
                </a:ext>
              </a:extLst>
            </p:cNvPr>
            <p:cNvSpPr txBox="1"/>
            <p:nvPr/>
          </p:nvSpPr>
          <p:spPr>
            <a:xfrm>
              <a:off x="5446903" y="497401"/>
              <a:ext cx="673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05 h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B8610CE-0D4E-4F9B-872B-FFE86F71F9F5}"/>
                </a:ext>
              </a:extLst>
            </p:cNvPr>
            <p:cNvSpPr txBox="1"/>
            <p:nvPr/>
          </p:nvSpPr>
          <p:spPr>
            <a:xfrm>
              <a:off x="5446903" y="826090"/>
              <a:ext cx="71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05 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85122DC-09A7-465E-A33B-F0773A7407E0}"/>
                </a:ext>
              </a:extLst>
            </p:cNvPr>
            <p:cNvCxnSpPr/>
            <p:nvPr/>
          </p:nvCxnSpPr>
          <p:spPr>
            <a:xfrm>
              <a:off x="5249477" y="1226200"/>
              <a:ext cx="758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D6115B4-15EE-44A0-8CB0-9DD021F3AE05}"/>
                </a:ext>
              </a:extLst>
            </p:cNvPr>
            <p:cNvSpPr txBox="1"/>
            <p:nvPr/>
          </p:nvSpPr>
          <p:spPr>
            <a:xfrm>
              <a:off x="5314407" y="826090"/>
              <a:ext cx="475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-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5568268-DAD6-46A2-A125-B1FEE89A0E59}"/>
              </a:ext>
            </a:extLst>
          </p:cNvPr>
          <p:cNvSpPr txBox="1"/>
          <p:nvPr/>
        </p:nvSpPr>
        <p:spPr>
          <a:xfrm>
            <a:off x="7993311" y="537679"/>
            <a:ext cx="35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+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57CB27-C532-4C6E-A965-9654722661D6}"/>
              </a:ext>
            </a:extLst>
          </p:cNvPr>
          <p:cNvSpPr txBox="1"/>
          <p:nvPr/>
        </p:nvSpPr>
        <p:spPr>
          <a:xfrm>
            <a:off x="720353" y="4078444"/>
            <a:ext cx="321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05 = 0 0 0 0  0 1 0 1  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B69E60-2D4B-4973-BBED-908720174CE6}"/>
              </a:ext>
            </a:extLst>
          </p:cNvPr>
          <p:cNvSpPr txBox="1"/>
          <p:nvPr/>
        </p:nvSpPr>
        <p:spPr>
          <a:xfrm>
            <a:off x="576442" y="4618425"/>
            <a:ext cx="3424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- 05 = 1 1 1 1  1 0 1 1  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773B116-351D-43C6-B130-3EBC38E99AF7}"/>
              </a:ext>
            </a:extLst>
          </p:cNvPr>
          <p:cNvCxnSpPr>
            <a:cxnSpLocks/>
          </p:cNvCxnSpPr>
          <p:nvPr/>
        </p:nvCxnSpPr>
        <p:spPr>
          <a:xfrm>
            <a:off x="576442" y="5251079"/>
            <a:ext cx="26151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077C14A-8651-40C4-AE27-127F4024AA86}"/>
              </a:ext>
            </a:extLst>
          </p:cNvPr>
          <p:cNvSpPr txBox="1"/>
          <p:nvPr/>
        </p:nvSpPr>
        <p:spPr>
          <a:xfrm>
            <a:off x="2837902" y="1642921"/>
            <a:ext cx="26151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05 = 0 0 0 0  0 1 0 1    </a:t>
            </a:r>
          </a:p>
          <a:p>
            <a:endParaRPr lang="en-IN" sz="2000" b="1" dirty="0"/>
          </a:p>
          <a:p>
            <a:r>
              <a:rPr lang="en-IN" sz="2000" b="1" dirty="0"/>
              <a:t>         1 1 1 1  1 0 1 0</a:t>
            </a:r>
          </a:p>
          <a:p>
            <a:r>
              <a:rPr lang="en-IN" sz="2000" b="1" dirty="0"/>
              <a:t>    +                           1</a:t>
            </a:r>
          </a:p>
          <a:p>
            <a:endParaRPr lang="en-IN" sz="2000" b="1" dirty="0"/>
          </a:p>
          <a:p>
            <a:r>
              <a:rPr lang="en-IN" sz="2000" b="1" dirty="0"/>
              <a:t>          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CBA4FD1-031C-434F-ACDA-4275DB01A796}"/>
              </a:ext>
            </a:extLst>
          </p:cNvPr>
          <p:cNvCxnSpPr>
            <a:cxnSpLocks/>
          </p:cNvCxnSpPr>
          <p:nvPr/>
        </p:nvCxnSpPr>
        <p:spPr>
          <a:xfrm>
            <a:off x="2837902" y="3114106"/>
            <a:ext cx="26151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8145DA6-9D67-4178-8962-1ECC26D89074}"/>
              </a:ext>
            </a:extLst>
          </p:cNvPr>
          <p:cNvSpPr txBox="1"/>
          <p:nvPr/>
        </p:nvSpPr>
        <p:spPr>
          <a:xfrm>
            <a:off x="6025594" y="2563137"/>
            <a:ext cx="1936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2</a:t>
            </a:r>
            <a:r>
              <a:rPr lang="en-IN" sz="1800" b="1" dirty="0"/>
              <a:t>’s Complement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081C18-4157-45C1-9576-982B0B0141C2}"/>
              </a:ext>
            </a:extLst>
          </p:cNvPr>
          <p:cNvSpPr txBox="1"/>
          <p:nvPr/>
        </p:nvSpPr>
        <p:spPr>
          <a:xfrm>
            <a:off x="3325458" y="3215651"/>
            <a:ext cx="22716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 1 1 1 1  1 0 1 1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00FED8-23F8-4D16-A1CB-0D2AE4E3B7CE}"/>
              </a:ext>
            </a:extLst>
          </p:cNvPr>
          <p:cNvSpPr txBox="1"/>
          <p:nvPr/>
        </p:nvSpPr>
        <p:spPr>
          <a:xfrm>
            <a:off x="2582556" y="2243085"/>
            <a:ext cx="783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- </a:t>
            </a:r>
            <a:r>
              <a:rPr lang="en-IN" sz="1800" b="1" dirty="0"/>
              <a:t>05  =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5D47F6-D420-497C-8472-C307FBBABE98}"/>
              </a:ext>
            </a:extLst>
          </p:cNvPr>
          <p:cNvSpPr txBox="1"/>
          <p:nvPr/>
        </p:nvSpPr>
        <p:spPr>
          <a:xfrm>
            <a:off x="7949611" y="2612417"/>
            <a:ext cx="813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CY = 1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DF605C-3431-4168-B8C9-9E4B6EB479FA}"/>
              </a:ext>
            </a:extLst>
          </p:cNvPr>
          <p:cNvSpPr txBox="1"/>
          <p:nvPr/>
        </p:nvSpPr>
        <p:spPr>
          <a:xfrm>
            <a:off x="223436" y="4478554"/>
            <a:ext cx="35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+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FA948A-0E2F-49BB-A305-ED025C31B6C3}"/>
              </a:ext>
            </a:extLst>
          </p:cNvPr>
          <p:cNvSpPr txBox="1"/>
          <p:nvPr/>
        </p:nvSpPr>
        <p:spPr>
          <a:xfrm>
            <a:off x="1152723" y="5283569"/>
            <a:ext cx="22716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 0 0 0 0  0 0 0 0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EF3764-B5AF-4EAD-A73A-8D4845AA22A6}"/>
              </a:ext>
            </a:extLst>
          </p:cNvPr>
          <p:cNvSpPr txBox="1"/>
          <p:nvPr/>
        </p:nvSpPr>
        <p:spPr>
          <a:xfrm>
            <a:off x="2956643" y="4758581"/>
            <a:ext cx="813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CY = 0</a:t>
            </a:r>
            <a:endParaRPr lang="en-IN" dirty="0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A3D19DC8-1F18-4F02-9ED4-C2618CE23A6C}"/>
              </a:ext>
            </a:extLst>
          </p:cNvPr>
          <p:cNvSpPr/>
          <p:nvPr/>
        </p:nvSpPr>
        <p:spPr>
          <a:xfrm>
            <a:off x="5321792" y="2222824"/>
            <a:ext cx="475915" cy="339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FD24183-43FD-4BD4-86F4-8B74C739B07B}"/>
              </a:ext>
            </a:extLst>
          </p:cNvPr>
          <p:cNvSpPr txBox="1"/>
          <p:nvPr/>
        </p:nvSpPr>
        <p:spPr>
          <a:xfrm>
            <a:off x="5999617" y="2156084"/>
            <a:ext cx="2000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1</a:t>
            </a:r>
            <a:r>
              <a:rPr lang="en-IN" sz="1800" b="1" dirty="0"/>
              <a:t>’s Complement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931C82-51BC-4AFB-BC92-1C514593CF2F}"/>
              </a:ext>
            </a:extLst>
          </p:cNvPr>
          <p:cNvSpPr txBox="1"/>
          <p:nvPr/>
        </p:nvSpPr>
        <p:spPr>
          <a:xfrm>
            <a:off x="8763030" y="2612417"/>
            <a:ext cx="17858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Carry changed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178F4B-5BE3-4B42-B3E5-B3831AEB0EDB}"/>
              </a:ext>
            </a:extLst>
          </p:cNvPr>
          <p:cNvSpPr txBox="1"/>
          <p:nvPr/>
        </p:nvSpPr>
        <p:spPr>
          <a:xfrm>
            <a:off x="3184525" y="2817058"/>
            <a:ext cx="281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</a:rPr>
              <a:t>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DD9D88-76BB-4BAA-B5BF-7E724C910D01}"/>
              </a:ext>
            </a:extLst>
          </p:cNvPr>
          <p:cNvSpPr txBox="1"/>
          <p:nvPr/>
        </p:nvSpPr>
        <p:spPr>
          <a:xfrm>
            <a:off x="944218" y="4929626"/>
            <a:ext cx="281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508995-0C1E-4BF5-A0AC-5D40EB8F8B65}"/>
              </a:ext>
            </a:extLst>
          </p:cNvPr>
          <p:cNvSpPr txBox="1"/>
          <p:nvPr/>
        </p:nvSpPr>
        <p:spPr>
          <a:xfrm>
            <a:off x="3751551" y="4727803"/>
            <a:ext cx="17858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Carry changed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8DFA366E-8F96-4148-B7B8-A7902F4FD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154820"/>
              </p:ext>
            </p:extLst>
          </p:nvPr>
        </p:nvGraphicFramePr>
        <p:xfrm>
          <a:off x="5820370" y="3773316"/>
          <a:ext cx="5885895" cy="2834640"/>
        </p:xfrm>
        <a:graphic>
          <a:graphicData uri="http://schemas.openxmlformats.org/drawingml/2006/table">
            <a:tbl>
              <a:tblPr firstRow="1" bandRow="1"/>
              <a:tblGrid>
                <a:gridCol w="261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149">
                  <a:extLst>
                    <a:ext uri="{9D8B030D-6E8A-4147-A177-3AD203B41FA5}">
                      <a16:colId xmlns:a16="http://schemas.microsoft.com/office/drawing/2014/main" val="2523326462"/>
                    </a:ext>
                  </a:extLst>
                </a:gridCol>
                <a:gridCol w="1811045">
                  <a:extLst>
                    <a:ext uri="{9D8B030D-6E8A-4147-A177-3AD203B41FA5}">
                      <a16:colId xmlns:a16="http://schemas.microsoft.com/office/drawing/2014/main" val="3462998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Compare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ZF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Source &gt; 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Subtraction required borrow, CF 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Source &lt; 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No borrow required, CF 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Source = 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Result of subtraction is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0" name="Oval 49">
            <a:extLst>
              <a:ext uri="{FF2B5EF4-FFF2-40B4-BE49-F238E27FC236}">
                <a16:creationId xmlns:a16="http://schemas.microsoft.com/office/drawing/2014/main" id="{4E0BC679-8160-4E9D-BCE1-860B9E772E7F}"/>
              </a:ext>
            </a:extLst>
          </p:cNvPr>
          <p:cNvSpPr/>
          <p:nvPr/>
        </p:nvSpPr>
        <p:spPr>
          <a:xfrm>
            <a:off x="5835069" y="5446188"/>
            <a:ext cx="5952929" cy="133635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C720C0AA-4872-401A-848F-3F98228D8082}"/>
              </a:ext>
            </a:extLst>
          </p:cNvPr>
          <p:cNvSpPr txBox="1">
            <a:spLocks/>
          </p:cNvSpPr>
          <p:nvPr/>
        </p:nvSpPr>
        <p:spPr>
          <a:xfrm>
            <a:off x="576442" y="1196732"/>
            <a:ext cx="3630114" cy="261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b="1" dirty="0"/>
              <a:t>Where, BL = 07 , CL = 07 </a:t>
            </a:r>
          </a:p>
          <a:p>
            <a:pPr marL="0" indent="0">
              <a:buNone/>
            </a:pPr>
            <a:r>
              <a:rPr lang="en-IN" sz="2000" b="1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64502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22" y="-111318"/>
            <a:ext cx="10515600" cy="910213"/>
          </a:xfrm>
        </p:spPr>
        <p:txBody>
          <a:bodyPr>
            <a:normAutofit/>
          </a:bodyPr>
          <a:lstStyle/>
          <a:p>
            <a:r>
              <a:rPr lang="en-IN" sz="3200" u="sng" dirty="0"/>
              <a:t>2.2.7  NEG –Negate byte or word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1022" y="748799"/>
            <a:ext cx="12090978" cy="9823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This instruction replace the number is a destination with 2’s complement of that number.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The destination can be register or memory.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250" y="2600854"/>
            <a:ext cx="3548962" cy="529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Mnemonic:</a:t>
            </a:r>
            <a:r>
              <a:rPr lang="en-IN" sz="2000" dirty="0"/>
              <a:t>   NEG  Destination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                        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68547" y="4534192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Flags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015406" y="4534192"/>
            <a:ext cx="4108813" cy="678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FF0000"/>
                </a:solidFill>
              </a:rPr>
              <a:t>All flags are updated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>
              <a:solidFill>
                <a:srgbClr val="FF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E41AC3-4074-425D-A5C4-6B29C835A1B3}"/>
              </a:ext>
            </a:extLst>
          </p:cNvPr>
          <p:cNvGrpSpPr/>
          <p:nvPr/>
        </p:nvGrpSpPr>
        <p:grpSpPr>
          <a:xfrm>
            <a:off x="101020" y="3212050"/>
            <a:ext cx="5172316" cy="1046558"/>
            <a:chOff x="197178" y="2631989"/>
            <a:chExt cx="5172316" cy="1906945"/>
          </a:xfrm>
        </p:grpSpPr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218075" y="2631989"/>
              <a:ext cx="2434852" cy="57000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u="sng" dirty="0"/>
                <a:t>Operation :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u="sng" dirty="0"/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197178" y="3647752"/>
              <a:ext cx="1585737" cy="65459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Destination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7180" y="3302417"/>
              <a:ext cx="5172314" cy="123651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191AD5-5ACF-43BD-A3FF-37479B9F4608}"/>
              </a:ext>
            </a:extLst>
          </p:cNvPr>
          <p:cNvCxnSpPr>
            <a:cxnSpLocks/>
          </p:cNvCxnSpPr>
          <p:nvPr/>
        </p:nvCxnSpPr>
        <p:spPr>
          <a:xfrm flipH="1">
            <a:off x="1469113" y="3949140"/>
            <a:ext cx="4352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2CE7728-3BB7-41FD-9B02-AEC6A037FAEC}"/>
              </a:ext>
            </a:extLst>
          </p:cNvPr>
          <p:cNvSpPr txBox="1">
            <a:spLocks/>
          </p:cNvSpPr>
          <p:nvPr/>
        </p:nvSpPr>
        <p:spPr>
          <a:xfrm>
            <a:off x="1904400" y="3730722"/>
            <a:ext cx="3531028" cy="736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2’s complement of Destination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0D65E3-994C-4EA8-8E30-E5D7F6A09FB2}"/>
              </a:ext>
            </a:extLst>
          </p:cNvPr>
          <p:cNvSpPr txBox="1">
            <a:spLocks/>
          </p:cNvSpPr>
          <p:nvPr/>
        </p:nvSpPr>
        <p:spPr>
          <a:xfrm>
            <a:off x="6899900" y="1398720"/>
            <a:ext cx="3135275" cy="38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400" u="sng" dirty="0"/>
              <a:t>Example:</a:t>
            </a:r>
            <a:r>
              <a:rPr lang="en-IN" sz="2400" dirty="0"/>
              <a:t>    NEG  BL</a:t>
            </a:r>
          </a:p>
          <a:p>
            <a:pPr marL="0" indent="0">
              <a:buNone/>
            </a:pPr>
            <a:r>
              <a:rPr lang="en-IN" sz="24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79A285-2868-43AB-B9D3-504A941803FD}"/>
              </a:ext>
            </a:extLst>
          </p:cNvPr>
          <p:cNvGrpSpPr/>
          <p:nvPr/>
        </p:nvGrpSpPr>
        <p:grpSpPr>
          <a:xfrm>
            <a:off x="6899900" y="1927154"/>
            <a:ext cx="4743359" cy="412164"/>
            <a:chOff x="549066" y="4778069"/>
            <a:chExt cx="4743359" cy="412164"/>
          </a:xfrm>
        </p:grpSpPr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CC9CAF2C-9029-434A-959C-196922145793}"/>
                </a:ext>
              </a:extLst>
            </p:cNvPr>
            <p:cNvSpPr txBox="1">
              <a:spLocks/>
            </p:cNvSpPr>
            <p:nvPr/>
          </p:nvSpPr>
          <p:spPr>
            <a:xfrm>
              <a:off x="549066" y="4801014"/>
              <a:ext cx="719783" cy="3892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BL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85990BA4-A389-4593-83BA-4D4A540B032B}"/>
                </a:ext>
              </a:extLst>
            </p:cNvPr>
            <p:cNvSpPr txBox="1">
              <a:spLocks/>
            </p:cNvSpPr>
            <p:nvPr/>
          </p:nvSpPr>
          <p:spPr>
            <a:xfrm>
              <a:off x="2577676" y="4778069"/>
              <a:ext cx="2714749" cy="39462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2’s complement of BL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920F1B9-D542-4E2A-A8A1-3995E922EF16}"/>
                </a:ext>
              </a:extLst>
            </p:cNvPr>
            <p:cNvCxnSpPr/>
            <p:nvPr/>
          </p:nvCxnSpPr>
          <p:spPr>
            <a:xfrm flipH="1">
              <a:off x="1381317" y="4953544"/>
              <a:ext cx="9714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8049F4-BA61-4787-B671-AAF363A13487}"/>
              </a:ext>
            </a:extLst>
          </p:cNvPr>
          <p:cNvSpPr txBox="1">
            <a:spLocks/>
          </p:cNvSpPr>
          <p:nvPr/>
        </p:nvSpPr>
        <p:spPr>
          <a:xfrm>
            <a:off x="5228708" y="2643443"/>
            <a:ext cx="3630114" cy="261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Before execution  BL = 05 </a:t>
            </a:r>
          </a:p>
          <a:p>
            <a:pPr marL="0" indent="0">
              <a:buNone/>
            </a:pPr>
            <a:r>
              <a:rPr lang="en-IN" sz="18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DC4332DB-F899-4182-8A55-888825772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635490"/>
              </p:ext>
            </p:extLst>
          </p:nvPr>
        </p:nvGraphicFramePr>
        <p:xfrm>
          <a:off x="6247149" y="3100576"/>
          <a:ext cx="1409316" cy="2926080"/>
        </p:xfrm>
        <a:graphic>
          <a:graphicData uri="http://schemas.openxmlformats.org/drawingml/2006/table">
            <a:tbl>
              <a:tblPr firstRow="1" bandRow="1"/>
              <a:tblGrid>
                <a:gridCol w="704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6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5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5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5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55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55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655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037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225160F8-0970-45BE-95D6-0D1A5B3C8B45}"/>
              </a:ext>
            </a:extLst>
          </p:cNvPr>
          <p:cNvGraphicFramePr>
            <a:graphicFrameLocks noGrp="1"/>
          </p:cNvGraphicFramePr>
          <p:nvPr/>
        </p:nvGraphicFramePr>
        <p:xfrm>
          <a:off x="5532357" y="3061445"/>
          <a:ext cx="546090" cy="2926080"/>
        </p:xfrm>
        <a:graphic>
          <a:graphicData uri="http://schemas.openxmlformats.org/drawingml/2006/table">
            <a:tbl>
              <a:tblPr firstRow="1" bandRow="1"/>
              <a:tblGrid>
                <a:gridCol w="54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B68380B5-275E-4D06-A1FB-9FE879A3A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133499"/>
              </p:ext>
            </p:extLst>
          </p:nvPr>
        </p:nvGraphicFramePr>
        <p:xfrm>
          <a:off x="10545518" y="3118799"/>
          <a:ext cx="1409316" cy="2926080"/>
        </p:xfrm>
        <a:graphic>
          <a:graphicData uri="http://schemas.openxmlformats.org/drawingml/2006/table">
            <a:tbl>
              <a:tblPr firstRow="1" bandRow="1"/>
              <a:tblGrid>
                <a:gridCol w="704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6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55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55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55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55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655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037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8E9E246A-2154-4F37-972D-A1976CFF0A0E}"/>
              </a:ext>
            </a:extLst>
          </p:cNvPr>
          <p:cNvGraphicFramePr>
            <a:graphicFrameLocks noGrp="1"/>
          </p:cNvGraphicFramePr>
          <p:nvPr/>
        </p:nvGraphicFramePr>
        <p:xfrm>
          <a:off x="9830726" y="3079668"/>
          <a:ext cx="546090" cy="2926080"/>
        </p:xfrm>
        <a:graphic>
          <a:graphicData uri="http://schemas.openxmlformats.org/drawingml/2006/table">
            <a:tbl>
              <a:tblPr firstRow="1" bandRow="1"/>
              <a:tblGrid>
                <a:gridCol w="54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7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753929C-5537-4ADC-BFFC-1B0489B086F6}"/>
              </a:ext>
            </a:extLst>
          </p:cNvPr>
          <p:cNvSpPr txBox="1">
            <a:spLocks/>
          </p:cNvSpPr>
          <p:nvPr/>
        </p:nvSpPr>
        <p:spPr>
          <a:xfrm>
            <a:off x="5776756" y="6363043"/>
            <a:ext cx="2393244" cy="549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u="sng" dirty="0">
                <a:solidFill>
                  <a:srgbClr val="FF0000"/>
                </a:solidFill>
              </a:rPr>
              <a:t>Before Execution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u="sng" dirty="0">
              <a:solidFill>
                <a:srgbClr val="FF0000"/>
              </a:solidFill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EEEAD24-3609-44A8-BAA4-ABA2D375DDC9}"/>
              </a:ext>
            </a:extLst>
          </p:cNvPr>
          <p:cNvSpPr txBox="1">
            <a:spLocks/>
          </p:cNvSpPr>
          <p:nvPr/>
        </p:nvSpPr>
        <p:spPr>
          <a:xfrm>
            <a:off x="9904725" y="6363043"/>
            <a:ext cx="2393244" cy="549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u="sng" dirty="0">
                <a:solidFill>
                  <a:srgbClr val="FF0000"/>
                </a:solidFill>
              </a:rPr>
              <a:t>After Execution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400" u="sng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6DDE7D5-CFE0-4A34-9656-39CB342E7508}"/>
              </a:ext>
            </a:extLst>
          </p:cNvPr>
          <p:cNvCxnSpPr>
            <a:cxnSpLocks/>
          </p:cNvCxnSpPr>
          <p:nvPr/>
        </p:nvCxnSpPr>
        <p:spPr>
          <a:xfrm flipV="1">
            <a:off x="7656465" y="3647446"/>
            <a:ext cx="3752279" cy="98087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F725D72-1F12-479E-9801-171C2D245349}"/>
              </a:ext>
            </a:extLst>
          </p:cNvPr>
          <p:cNvSpPr txBox="1"/>
          <p:nvPr/>
        </p:nvSpPr>
        <p:spPr>
          <a:xfrm>
            <a:off x="8140242" y="3354407"/>
            <a:ext cx="137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NEG BL</a:t>
            </a:r>
            <a:endParaRPr lang="en-IN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AD69D439-A1E5-496E-9A0E-D86128BCB59A}"/>
              </a:ext>
            </a:extLst>
          </p:cNvPr>
          <p:cNvSpPr txBox="1">
            <a:spLocks/>
          </p:cNvSpPr>
          <p:nvPr/>
        </p:nvSpPr>
        <p:spPr>
          <a:xfrm>
            <a:off x="8730461" y="2640149"/>
            <a:ext cx="3630114" cy="261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After execution  BL = FB </a:t>
            </a:r>
          </a:p>
          <a:p>
            <a:pPr marL="0" indent="0">
              <a:buNone/>
            </a:pPr>
            <a:r>
              <a:rPr lang="en-IN" sz="18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864108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532" y="236761"/>
            <a:ext cx="10515600" cy="829830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2.3 Multiplication Group</a:t>
            </a:r>
            <a:br>
              <a:rPr lang="en-IN" dirty="0"/>
            </a:br>
            <a:endParaRPr lang="en-IN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1CFD66-D340-4D7B-839C-5D49FA265B5A}"/>
              </a:ext>
            </a:extLst>
          </p:cNvPr>
          <p:cNvGrpSpPr/>
          <p:nvPr/>
        </p:nvGrpSpPr>
        <p:grpSpPr>
          <a:xfrm>
            <a:off x="1622300" y="1754078"/>
            <a:ext cx="6491074" cy="2194544"/>
            <a:chOff x="1253404" y="1604726"/>
            <a:chExt cx="6491074" cy="2194544"/>
          </a:xfrm>
        </p:grpSpPr>
        <p:grpSp>
          <p:nvGrpSpPr>
            <p:cNvPr id="22" name="Group 21"/>
            <p:cNvGrpSpPr/>
            <p:nvPr/>
          </p:nvGrpSpPr>
          <p:grpSpPr>
            <a:xfrm>
              <a:off x="2055021" y="2090664"/>
              <a:ext cx="5199353" cy="1246564"/>
              <a:chOff x="922412" y="1695809"/>
              <a:chExt cx="5199353" cy="1246564"/>
            </a:xfrm>
          </p:grpSpPr>
          <p:cxnSp>
            <p:nvCxnSpPr>
              <p:cNvPr id="11" name="Straight Arrow Connector 10"/>
              <p:cNvCxnSpPr>
                <a:cxnSpLocks/>
              </p:cNvCxnSpPr>
              <p:nvPr/>
            </p:nvCxnSpPr>
            <p:spPr>
              <a:xfrm flipH="1">
                <a:off x="922412" y="1695809"/>
                <a:ext cx="2453767" cy="12465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cxnSpLocks/>
                <a:endCxn id="19" idx="0"/>
              </p:cNvCxnSpPr>
              <p:nvPr/>
            </p:nvCxnSpPr>
            <p:spPr>
              <a:xfrm flipH="1">
                <a:off x="3626129" y="1719946"/>
                <a:ext cx="602673" cy="12224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cxnSpLocks/>
                <a:endCxn id="21" idx="0"/>
              </p:cNvCxnSpPr>
              <p:nvPr/>
            </p:nvCxnSpPr>
            <p:spPr>
              <a:xfrm>
                <a:off x="4553978" y="1755110"/>
                <a:ext cx="1567787" cy="11872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5D924B53-E004-44FE-ACFA-9AC149AAEC6B}"/>
                </a:ext>
              </a:extLst>
            </p:cNvPr>
            <p:cNvSpPr txBox="1">
              <a:spLocks/>
            </p:cNvSpPr>
            <p:nvPr/>
          </p:nvSpPr>
          <p:spPr>
            <a:xfrm>
              <a:off x="4427578" y="1604726"/>
              <a:ext cx="2336692" cy="38792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Multiplication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u="sng" dirty="0">
                <a:solidFill>
                  <a:srgbClr val="002060"/>
                </a:solidFill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B2AF06-7F8A-452E-A2CE-DF20A5F3AD79}"/>
                </a:ext>
              </a:extLst>
            </p:cNvPr>
            <p:cNvGrpSpPr/>
            <p:nvPr/>
          </p:nvGrpSpPr>
          <p:grpSpPr>
            <a:xfrm>
              <a:off x="1253404" y="3337224"/>
              <a:ext cx="6491074" cy="462046"/>
              <a:chOff x="-7284658" y="4395622"/>
              <a:chExt cx="6491074" cy="373018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2D001F-5F0D-4D1A-B0B5-79E1D47AA1E4}"/>
                  </a:ext>
                </a:extLst>
              </p:cNvPr>
              <p:cNvSpPr txBox="1"/>
              <p:nvPr/>
            </p:nvSpPr>
            <p:spPr>
              <a:xfrm>
                <a:off x="-7284658" y="4395930"/>
                <a:ext cx="980208" cy="372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MUL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CE3304-C3F1-4911-8194-AAA588EDACC5}"/>
                  </a:ext>
                </a:extLst>
              </p:cNvPr>
              <p:cNvSpPr txBox="1"/>
              <p:nvPr/>
            </p:nvSpPr>
            <p:spPr>
              <a:xfrm>
                <a:off x="-4381997" y="4395622"/>
                <a:ext cx="1205346" cy="372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IMUL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3AFB1C-F809-4528-ABFD-177CDF8B9F04}"/>
                  </a:ext>
                </a:extLst>
              </p:cNvPr>
              <p:cNvSpPr txBox="1"/>
              <p:nvPr/>
            </p:nvSpPr>
            <p:spPr>
              <a:xfrm>
                <a:off x="-1773792" y="4395622"/>
                <a:ext cx="980208" cy="372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AAM</a:t>
                </a:r>
              </a:p>
            </p:txBody>
          </p:sp>
        </p:grp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DDA2DC3F-389D-4AC6-B98F-A67132AE3E91}"/>
              </a:ext>
            </a:extLst>
          </p:cNvPr>
          <p:cNvSpPr/>
          <p:nvPr/>
        </p:nvSpPr>
        <p:spPr>
          <a:xfrm>
            <a:off x="5483442" y="1211328"/>
            <a:ext cx="612558" cy="510075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FF0000"/>
                </a:solidFill>
              </a:rPr>
              <a:t>2.3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17DFEB7-F0CD-4AD3-A36F-46F0F923E5C5}"/>
              </a:ext>
            </a:extLst>
          </p:cNvPr>
          <p:cNvSpPr/>
          <p:nvPr/>
        </p:nvSpPr>
        <p:spPr>
          <a:xfrm>
            <a:off x="1622300" y="4085412"/>
            <a:ext cx="830706" cy="69304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FF0000"/>
                </a:solidFill>
              </a:rPr>
              <a:t>2.3.1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E995730-C408-4806-91EC-FCCA92EFA5BB}"/>
              </a:ext>
            </a:extLst>
          </p:cNvPr>
          <p:cNvSpPr/>
          <p:nvPr/>
        </p:nvSpPr>
        <p:spPr>
          <a:xfrm>
            <a:off x="4462331" y="4015957"/>
            <a:ext cx="830706" cy="69304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FF0000"/>
                </a:solidFill>
              </a:rPr>
              <a:t>2.3.2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0A57DBF-0E09-48CA-801C-FABE5DFAB47A}"/>
              </a:ext>
            </a:extLst>
          </p:cNvPr>
          <p:cNvSpPr/>
          <p:nvPr/>
        </p:nvSpPr>
        <p:spPr>
          <a:xfrm>
            <a:off x="7444623" y="4085412"/>
            <a:ext cx="830706" cy="69304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FF0000"/>
                </a:solidFill>
              </a:rPr>
              <a:t>2.3.3</a:t>
            </a:r>
          </a:p>
        </p:txBody>
      </p:sp>
    </p:spTree>
    <p:extLst>
      <p:ext uri="{BB962C8B-B14F-4D97-AF65-F5344CB8AC3E}">
        <p14:creationId xmlns:p14="http://schemas.microsoft.com/office/powerpoint/2010/main" val="340552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164" y="-58158"/>
            <a:ext cx="10515600" cy="910213"/>
          </a:xfrm>
        </p:spPr>
        <p:txBody>
          <a:bodyPr>
            <a:normAutofit/>
          </a:bodyPr>
          <a:lstStyle/>
          <a:p>
            <a:r>
              <a:rPr lang="en-IN" sz="3200" u="sng" dirty="0"/>
              <a:t>2.3.1  MUL – Multiply byte or word unsigned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1022" y="937524"/>
            <a:ext cx="11989956" cy="22799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This instruction multiplies an unsigned byte from source with an byte in the AL register or an unsigned word from source with an unsigned word in AX.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When a byte is multiplied by contents of AL, the result is stored in AX.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The MSB of result is stored in AH register and the LSB of result is stored in the AL register.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When a word is multiplied by contents of AX, then MSB of result is stored in DX register and the LSB of result is stored in the DX register.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27342" y="3389092"/>
            <a:ext cx="5361000" cy="421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Mnemonic:</a:t>
            </a:r>
            <a:r>
              <a:rPr lang="en-IN" sz="2000" dirty="0"/>
              <a:t>   MUL multiplier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                  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263309" y="5951952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Flags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173085" y="6044795"/>
            <a:ext cx="4356462" cy="6687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FF0000"/>
                </a:solidFill>
              </a:rPr>
              <a:t>AF,PF,SF,ZF undefined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FF0000"/>
                </a:solidFill>
              </a:rPr>
              <a:t>CF and OF will both be 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>
              <a:solidFill>
                <a:srgbClr val="FF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E41AC3-4074-425D-A5C4-6B29C835A1B3}"/>
              </a:ext>
            </a:extLst>
          </p:cNvPr>
          <p:cNvGrpSpPr/>
          <p:nvPr/>
        </p:nvGrpSpPr>
        <p:grpSpPr>
          <a:xfrm>
            <a:off x="133623" y="3429001"/>
            <a:ext cx="5361000" cy="2354402"/>
            <a:chOff x="218075" y="2631989"/>
            <a:chExt cx="5361000" cy="2356458"/>
          </a:xfrm>
        </p:grpSpPr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218075" y="2631989"/>
              <a:ext cx="1693719" cy="3879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u="sng" dirty="0"/>
                <a:t>Operation :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u="sng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809040" y="3500728"/>
              <a:ext cx="771163" cy="3879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AX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2996427" y="3490723"/>
              <a:ext cx="2582648" cy="3879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Multiplication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1764462" y="3678278"/>
              <a:ext cx="9714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05243" y="3356928"/>
              <a:ext cx="5049737" cy="16315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6E46B5-E6AA-4129-A5BF-E2282D52524D}"/>
              </a:ext>
            </a:extLst>
          </p:cNvPr>
          <p:cNvCxnSpPr>
            <a:cxnSpLocks/>
          </p:cNvCxnSpPr>
          <p:nvPr/>
        </p:nvCxnSpPr>
        <p:spPr>
          <a:xfrm flipH="1">
            <a:off x="540329" y="4651783"/>
            <a:ext cx="268503" cy="2379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E1A7E6-CA20-4072-9EAE-71682EAAE2B8}"/>
              </a:ext>
            </a:extLst>
          </p:cNvPr>
          <p:cNvCxnSpPr>
            <a:cxnSpLocks/>
          </p:cNvCxnSpPr>
          <p:nvPr/>
        </p:nvCxnSpPr>
        <p:spPr>
          <a:xfrm>
            <a:off x="1138161" y="4657904"/>
            <a:ext cx="148936" cy="2556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079900D-FBA9-4A03-AF00-E5F304DCE8AD}"/>
              </a:ext>
            </a:extLst>
          </p:cNvPr>
          <p:cNvSpPr txBox="1"/>
          <p:nvPr/>
        </p:nvSpPr>
        <p:spPr>
          <a:xfrm>
            <a:off x="320790" y="4969320"/>
            <a:ext cx="852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FF0000"/>
                </a:solidFill>
              </a:rPr>
              <a:t>MSB</a:t>
            </a:r>
          </a:p>
          <a:p>
            <a:r>
              <a:rPr lang="en-IN" sz="1800" dirty="0">
                <a:solidFill>
                  <a:srgbClr val="FF0000"/>
                </a:solidFill>
              </a:rPr>
              <a:t>  AH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B9EA88-4F5F-4ABC-B46D-5A9A749E5CA7}"/>
              </a:ext>
            </a:extLst>
          </p:cNvPr>
          <p:cNvSpPr txBox="1"/>
          <p:nvPr/>
        </p:nvSpPr>
        <p:spPr>
          <a:xfrm>
            <a:off x="1138161" y="4969320"/>
            <a:ext cx="852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L</a:t>
            </a:r>
            <a:r>
              <a:rPr lang="en-IN" sz="1800" dirty="0">
                <a:solidFill>
                  <a:srgbClr val="FF0000"/>
                </a:solidFill>
              </a:rPr>
              <a:t>SB</a:t>
            </a:r>
          </a:p>
          <a:p>
            <a:r>
              <a:rPr lang="en-IN" sz="1800" dirty="0">
                <a:solidFill>
                  <a:srgbClr val="FF0000"/>
                </a:solidFill>
              </a:rPr>
              <a:t> AL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E39665F7-D807-4AF9-8D47-1B528955E862}"/>
              </a:ext>
            </a:extLst>
          </p:cNvPr>
          <p:cNvSpPr txBox="1">
            <a:spLocks/>
          </p:cNvSpPr>
          <p:nvPr/>
        </p:nvSpPr>
        <p:spPr>
          <a:xfrm>
            <a:off x="5945078" y="2914071"/>
            <a:ext cx="3135275" cy="38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400" u="sng" dirty="0">
                <a:solidFill>
                  <a:srgbClr val="FF0000"/>
                </a:solidFill>
              </a:rPr>
              <a:t>Example:</a:t>
            </a:r>
            <a:r>
              <a:rPr lang="en-IN" sz="2400" dirty="0">
                <a:solidFill>
                  <a:srgbClr val="FF0000"/>
                </a:solidFill>
              </a:rPr>
              <a:t>    </a:t>
            </a:r>
            <a:r>
              <a:rPr lang="en-IN" sz="2400" dirty="0"/>
              <a:t>MUL  BL</a:t>
            </a:r>
          </a:p>
          <a:p>
            <a:pPr marL="0" indent="0">
              <a:buNone/>
            </a:pPr>
            <a:r>
              <a:rPr lang="en-IN" sz="24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E4D5A3-A93F-45C0-90D8-EAC7E98DADA9}"/>
              </a:ext>
            </a:extLst>
          </p:cNvPr>
          <p:cNvSpPr txBox="1"/>
          <p:nvPr/>
        </p:nvSpPr>
        <p:spPr>
          <a:xfrm>
            <a:off x="9080353" y="2879216"/>
            <a:ext cx="27849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FF0000"/>
                </a:solidFill>
              </a:rPr>
              <a:t>Where AL = 09 H,</a:t>
            </a:r>
          </a:p>
          <a:p>
            <a:r>
              <a:rPr lang="en-IN" dirty="0">
                <a:solidFill>
                  <a:srgbClr val="FF0000"/>
                </a:solidFill>
              </a:rPr>
              <a:t>             BL = 02 H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C0D97D-2CB7-4F5D-B47E-49328FC6D0CB}"/>
              </a:ext>
            </a:extLst>
          </p:cNvPr>
          <p:cNvGrpSpPr/>
          <p:nvPr/>
        </p:nvGrpSpPr>
        <p:grpSpPr>
          <a:xfrm>
            <a:off x="9375324" y="3922984"/>
            <a:ext cx="911297" cy="728799"/>
            <a:chOff x="5249477" y="497401"/>
            <a:chExt cx="911297" cy="72879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E7D8D8F-FC96-412D-B130-EFEC17DF9BD3}"/>
                </a:ext>
              </a:extLst>
            </p:cNvPr>
            <p:cNvSpPr txBox="1"/>
            <p:nvPr/>
          </p:nvSpPr>
          <p:spPr>
            <a:xfrm>
              <a:off x="5446903" y="497401"/>
              <a:ext cx="673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09 h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C81DD1B-FAF0-4F25-A112-7A4E26E49340}"/>
                </a:ext>
              </a:extLst>
            </p:cNvPr>
            <p:cNvSpPr txBox="1"/>
            <p:nvPr/>
          </p:nvSpPr>
          <p:spPr>
            <a:xfrm>
              <a:off x="5446903" y="826090"/>
              <a:ext cx="71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02 h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B1F3165-5FD7-4A72-A3FD-72754BA6C606}"/>
                </a:ext>
              </a:extLst>
            </p:cNvPr>
            <p:cNvCxnSpPr/>
            <p:nvPr/>
          </p:nvCxnSpPr>
          <p:spPr>
            <a:xfrm>
              <a:off x="5249477" y="1226200"/>
              <a:ext cx="758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2CFC050-A4C7-4693-BE94-CE57F947209E}"/>
                </a:ext>
              </a:extLst>
            </p:cNvPr>
            <p:cNvSpPr txBox="1"/>
            <p:nvPr/>
          </p:nvSpPr>
          <p:spPr>
            <a:xfrm>
              <a:off x="5314407" y="826090"/>
              <a:ext cx="475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2000" b="1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708C2AF-317D-49C1-BD08-BCB7DC5E8136}"/>
              </a:ext>
            </a:extLst>
          </p:cNvPr>
          <p:cNvSpPr txBox="1"/>
          <p:nvPr/>
        </p:nvSpPr>
        <p:spPr>
          <a:xfrm>
            <a:off x="9087248" y="4123039"/>
            <a:ext cx="35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0463BC-C3F4-401B-A527-1E6DC179D285}"/>
              </a:ext>
            </a:extLst>
          </p:cNvPr>
          <p:cNvSpPr txBox="1"/>
          <p:nvPr/>
        </p:nvSpPr>
        <p:spPr>
          <a:xfrm>
            <a:off x="9403898" y="4649110"/>
            <a:ext cx="100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0012 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A14D3F-4BBF-4C0F-BD52-507627C18E3F}"/>
              </a:ext>
            </a:extLst>
          </p:cNvPr>
          <p:cNvSpPr txBox="1"/>
          <p:nvPr/>
        </p:nvSpPr>
        <p:spPr>
          <a:xfrm>
            <a:off x="6187898" y="4785735"/>
            <a:ext cx="27849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           </a:t>
            </a:r>
            <a:r>
              <a:rPr lang="en-IN" sz="1800" dirty="0">
                <a:solidFill>
                  <a:srgbClr val="FF0000"/>
                </a:solidFill>
              </a:rPr>
              <a:t> AH = 00 H</a:t>
            </a:r>
          </a:p>
          <a:p>
            <a:r>
              <a:rPr lang="en-IN" dirty="0">
                <a:solidFill>
                  <a:srgbClr val="FF0000"/>
                </a:solidFill>
              </a:rPr>
              <a:t>            AL = 12 H</a:t>
            </a:r>
          </a:p>
        </p:txBody>
      </p:sp>
    </p:spTree>
    <p:extLst>
      <p:ext uri="{BB962C8B-B14F-4D97-AF65-F5344CB8AC3E}">
        <p14:creationId xmlns:p14="http://schemas.microsoft.com/office/powerpoint/2010/main" val="150327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2581" y="-84610"/>
            <a:ext cx="4946074" cy="809478"/>
          </a:xfrm>
        </p:spPr>
        <p:txBody>
          <a:bodyPr>
            <a:normAutofit/>
          </a:bodyPr>
          <a:lstStyle/>
          <a:p>
            <a:r>
              <a:rPr lang="en-IN" sz="2800" b="1" dirty="0"/>
              <a:t>MOV register , memory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2563" y="904018"/>
            <a:ext cx="12053457" cy="5299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000" dirty="0"/>
              <a:t>This instruction will copy the contents of the memory location specified in the instruction to the destination register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60990" y="1524569"/>
            <a:ext cx="7169731" cy="706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u="sng" dirty="0"/>
              <a:t>Mnemonic:</a:t>
            </a:r>
            <a:r>
              <a:rPr lang="en-IN" sz="1800" dirty="0"/>
              <a:t>    MOV register , memory  accumulator</a:t>
            </a:r>
          </a:p>
          <a:p>
            <a:pPr marL="0" indent="0">
              <a:buNone/>
            </a:pPr>
            <a:r>
              <a:rPr lang="en-IN" sz="18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145721" y="2441016"/>
            <a:ext cx="1693719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Operation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grpSp>
        <p:nvGrpSpPr>
          <p:cNvPr id="16" name="Group 15"/>
          <p:cNvGrpSpPr/>
          <p:nvPr/>
        </p:nvGrpSpPr>
        <p:grpSpPr>
          <a:xfrm>
            <a:off x="4555835" y="2852054"/>
            <a:ext cx="3917376" cy="387926"/>
            <a:chOff x="1859967" y="3612355"/>
            <a:chExt cx="3917376" cy="387926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1859967" y="3612355"/>
              <a:ext cx="1693719" cy="3879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  register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4083624" y="3612355"/>
              <a:ext cx="1693719" cy="3879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memory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3179365" y="3806318"/>
              <a:ext cx="7535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368798" y="2757832"/>
            <a:ext cx="3761511" cy="5715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306782" y="0"/>
            <a:ext cx="5049984" cy="8130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145721" y="3995914"/>
            <a:ext cx="5382558" cy="549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u="sng" dirty="0"/>
              <a:t>Example:</a:t>
            </a:r>
            <a:r>
              <a:rPr lang="en-IN" sz="1800" dirty="0"/>
              <a:t>    MOV CX , COUNT[DI]</a:t>
            </a:r>
          </a:p>
          <a:p>
            <a:pPr marL="0" indent="0">
              <a:buNone/>
            </a:pPr>
            <a:r>
              <a:rPr lang="en-IN" sz="18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060990" y="4828737"/>
            <a:ext cx="5733278" cy="701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Addressing mode  : </a:t>
            </a:r>
            <a:r>
              <a:rPr lang="en-IN" sz="2000" dirty="0"/>
              <a:t>register relative addressing mode</a:t>
            </a:r>
            <a:endParaRPr lang="en-IN" sz="2000" u="sng" dirty="0"/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</p:spTree>
    <p:extLst>
      <p:ext uri="{BB962C8B-B14F-4D97-AF65-F5344CB8AC3E}">
        <p14:creationId xmlns:p14="http://schemas.microsoft.com/office/powerpoint/2010/main" val="40554137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532" y="236761"/>
            <a:ext cx="10515600" cy="829830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2.4 Division Group</a:t>
            </a:r>
            <a:br>
              <a:rPr lang="en-IN" dirty="0"/>
            </a:br>
            <a:endParaRPr lang="en-IN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1CFD66-D340-4D7B-839C-5D49FA265B5A}"/>
              </a:ext>
            </a:extLst>
          </p:cNvPr>
          <p:cNvGrpSpPr/>
          <p:nvPr/>
        </p:nvGrpSpPr>
        <p:grpSpPr>
          <a:xfrm>
            <a:off x="1622300" y="1754078"/>
            <a:ext cx="5510866" cy="2194544"/>
            <a:chOff x="1253404" y="1604726"/>
            <a:chExt cx="5510866" cy="2194544"/>
          </a:xfrm>
        </p:grpSpPr>
        <p:grpSp>
          <p:nvGrpSpPr>
            <p:cNvPr id="22" name="Group 21"/>
            <p:cNvGrpSpPr/>
            <p:nvPr/>
          </p:nvGrpSpPr>
          <p:grpSpPr>
            <a:xfrm>
              <a:off x="2055021" y="2090664"/>
              <a:ext cx="3306390" cy="1246564"/>
              <a:chOff x="922412" y="1695809"/>
              <a:chExt cx="3306390" cy="1246564"/>
            </a:xfrm>
          </p:grpSpPr>
          <p:cxnSp>
            <p:nvCxnSpPr>
              <p:cNvPr id="11" name="Straight Arrow Connector 10"/>
              <p:cNvCxnSpPr>
                <a:cxnSpLocks/>
              </p:cNvCxnSpPr>
              <p:nvPr/>
            </p:nvCxnSpPr>
            <p:spPr>
              <a:xfrm flipH="1">
                <a:off x="922412" y="1695809"/>
                <a:ext cx="2453767" cy="12465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cxnSpLocks/>
                <a:endCxn id="19" idx="0"/>
              </p:cNvCxnSpPr>
              <p:nvPr/>
            </p:nvCxnSpPr>
            <p:spPr>
              <a:xfrm flipH="1">
                <a:off x="3626129" y="1719946"/>
                <a:ext cx="602673" cy="12224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5D924B53-E004-44FE-ACFA-9AC149AAEC6B}"/>
                </a:ext>
              </a:extLst>
            </p:cNvPr>
            <p:cNvSpPr txBox="1">
              <a:spLocks/>
            </p:cNvSpPr>
            <p:nvPr/>
          </p:nvSpPr>
          <p:spPr>
            <a:xfrm>
              <a:off x="4427578" y="1604726"/>
              <a:ext cx="2336692" cy="38792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Division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u="sng" dirty="0">
                <a:solidFill>
                  <a:srgbClr val="002060"/>
                </a:solidFill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B2AF06-7F8A-452E-A2CE-DF20A5F3AD79}"/>
                </a:ext>
              </a:extLst>
            </p:cNvPr>
            <p:cNvGrpSpPr/>
            <p:nvPr/>
          </p:nvGrpSpPr>
          <p:grpSpPr>
            <a:xfrm>
              <a:off x="1253404" y="3337224"/>
              <a:ext cx="4108007" cy="462046"/>
              <a:chOff x="-7284658" y="4395622"/>
              <a:chExt cx="4108007" cy="373018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2D001F-5F0D-4D1A-B0B5-79E1D47AA1E4}"/>
                  </a:ext>
                </a:extLst>
              </p:cNvPr>
              <p:cNvSpPr txBox="1"/>
              <p:nvPr/>
            </p:nvSpPr>
            <p:spPr>
              <a:xfrm>
                <a:off x="-7284658" y="4395930"/>
                <a:ext cx="980208" cy="372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DIV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CE3304-C3F1-4911-8194-AAA588EDACC5}"/>
                  </a:ext>
                </a:extLst>
              </p:cNvPr>
              <p:cNvSpPr txBox="1"/>
              <p:nvPr/>
            </p:nvSpPr>
            <p:spPr>
              <a:xfrm>
                <a:off x="-4381997" y="4395622"/>
                <a:ext cx="1205346" cy="372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IDIV</a:t>
                </a:r>
              </a:p>
            </p:txBody>
          </p:sp>
        </p:grp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DDA2DC3F-389D-4AC6-B98F-A67132AE3E91}"/>
              </a:ext>
            </a:extLst>
          </p:cNvPr>
          <p:cNvSpPr/>
          <p:nvPr/>
        </p:nvSpPr>
        <p:spPr>
          <a:xfrm>
            <a:off x="5483442" y="1211328"/>
            <a:ext cx="612558" cy="510075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FF0000"/>
                </a:solidFill>
              </a:rPr>
              <a:t>2.4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17DFEB7-F0CD-4AD3-A36F-46F0F923E5C5}"/>
              </a:ext>
            </a:extLst>
          </p:cNvPr>
          <p:cNvSpPr/>
          <p:nvPr/>
        </p:nvSpPr>
        <p:spPr>
          <a:xfrm>
            <a:off x="1622300" y="4085412"/>
            <a:ext cx="830706" cy="69304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FF0000"/>
                </a:solidFill>
              </a:rPr>
              <a:t>2.4.1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E995730-C408-4806-91EC-FCCA92EFA5BB}"/>
              </a:ext>
            </a:extLst>
          </p:cNvPr>
          <p:cNvSpPr/>
          <p:nvPr/>
        </p:nvSpPr>
        <p:spPr>
          <a:xfrm>
            <a:off x="4462331" y="4015957"/>
            <a:ext cx="830706" cy="69304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FF0000"/>
                </a:solidFill>
              </a:rPr>
              <a:t>2.4.2</a:t>
            </a:r>
          </a:p>
        </p:txBody>
      </p:sp>
    </p:spTree>
    <p:extLst>
      <p:ext uri="{BB962C8B-B14F-4D97-AF65-F5344CB8AC3E}">
        <p14:creationId xmlns:p14="http://schemas.microsoft.com/office/powerpoint/2010/main" val="359791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164" y="-58158"/>
            <a:ext cx="10515600" cy="910213"/>
          </a:xfrm>
        </p:spPr>
        <p:txBody>
          <a:bodyPr>
            <a:normAutofit/>
          </a:bodyPr>
          <a:lstStyle/>
          <a:p>
            <a:r>
              <a:rPr lang="en-IN" sz="3200" u="sng" dirty="0"/>
              <a:t>2.4.1  DIV – Multiply byte or word unsigned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1022" y="937524"/>
            <a:ext cx="11989956" cy="22799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This instruction divides an unsigned byte from source with an byte in the AL register or an unsigned word from source with an unsigned word in AX.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When a byte is divided , the result is stored in AX.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The remainder of result is stored in AH register and quotient of result is stored in the AL register.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For 16 bit operation DX register is used.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27342" y="3389092"/>
            <a:ext cx="5361000" cy="421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Mnemonic:</a:t>
            </a:r>
            <a:r>
              <a:rPr lang="en-IN" sz="2000" dirty="0"/>
              <a:t>   DIV Divider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                  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173085" y="6044795"/>
            <a:ext cx="4356462" cy="668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sz="2000" dirty="0">
              <a:solidFill>
                <a:srgbClr val="FF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E41AC3-4074-425D-A5C4-6B29C835A1B3}"/>
              </a:ext>
            </a:extLst>
          </p:cNvPr>
          <p:cNvGrpSpPr/>
          <p:nvPr/>
        </p:nvGrpSpPr>
        <p:grpSpPr>
          <a:xfrm>
            <a:off x="133623" y="3429001"/>
            <a:ext cx="5361000" cy="2354402"/>
            <a:chOff x="218075" y="2631989"/>
            <a:chExt cx="5361000" cy="2356458"/>
          </a:xfrm>
        </p:grpSpPr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218075" y="2631989"/>
              <a:ext cx="1693719" cy="3879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u="sng" dirty="0"/>
                <a:t>Operation :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u="sng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809040" y="3500728"/>
              <a:ext cx="771163" cy="3879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AX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2996427" y="3490723"/>
              <a:ext cx="2582648" cy="3879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sz="2000" dirty="0"/>
                <a:t>Division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IN" sz="20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1764462" y="3678278"/>
              <a:ext cx="9714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05243" y="3356928"/>
              <a:ext cx="5049737" cy="16315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6E46B5-E6AA-4129-A5BF-E2282D52524D}"/>
              </a:ext>
            </a:extLst>
          </p:cNvPr>
          <p:cNvCxnSpPr>
            <a:cxnSpLocks/>
          </p:cNvCxnSpPr>
          <p:nvPr/>
        </p:nvCxnSpPr>
        <p:spPr>
          <a:xfrm flipH="1">
            <a:off x="540329" y="4651783"/>
            <a:ext cx="268503" cy="2379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E1A7E6-CA20-4072-9EAE-71682EAAE2B8}"/>
              </a:ext>
            </a:extLst>
          </p:cNvPr>
          <p:cNvCxnSpPr>
            <a:cxnSpLocks/>
          </p:cNvCxnSpPr>
          <p:nvPr/>
        </p:nvCxnSpPr>
        <p:spPr>
          <a:xfrm>
            <a:off x="1138161" y="4657904"/>
            <a:ext cx="148936" cy="2556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079900D-FBA9-4A03-AF00-E5F304DCE8AD}"/>
              </a:ext>
            </a:extLst>
          </p:cNvPr>
          <p:cNvSpPr txBox="1"/>
          <p:nvPr/>
        </p:nvSpPr>
        <p:spPr>
          <a:xfrm>
            <a:off x="320790" y="4969320"/>
            <a:ext cx="852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FF0000"/>
                </a:solidFill>
              </a:rPr>
              <a:t>Rem </a:t>
            </a:r>
          </a:p>
          <a:p>
            <a:r>
              <a:rPr lang="en-IN" sz="1800" dirty="0">
                <a:solidFill>
                  <a:srgbClr val="FF0000"/>
                </a:solidFill>
              </a:rPr>
              <a:t>  AH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B9EA88-4F5F-4ABC-B46D-5A9A749E5CA7}"/>
              </a:ext>
            </a:extLst>
          </p:cNvPr>
          <p:cNvSpPr txBox="1"/>
          <p:nvPr/>
        </p:nvSpPr>
        <p:spPr>
          <a:xfrm>
            <a:off x="1138161" y="4969320"/>
            <a:ext cx="852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Quo</a:t>
            </a:r>
            <a:endParaRPr lang="en-IN" sz="1800" dirty="0">
              <a:solidFill>
                <a:srgbClr val="FF0000"/>
              </a:solidFill>
            </a:endParaRPr>
          </a:p>
          <a:p>
            <a:r>
              <a:rPr lang="en-IN" sz="1800" dirty="0">
                <a:solidFill>
                  <a:srgbClr val="FF0000"/>
                </a:solidFill>
              </a:rPr>
              <a:t> AL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E39665F7-D807-4AF9-8D47-1B528955E862}"/>
              </a:ext>
            </a:extLst>
          </p:cNvPr>
          <p:cNvSpPr txBox="1">
            <a:spLocks/>
          </p:cNvSpPr>
          <p:nvPr/>
        </p:nvSpPr>
        <p:spPr>
          <a:xfrm>
            <a:off x="5945078" y="2914071"/>
            <a:ext cx="3135275" cy="38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400" u="sng" dirty="0">
                <a:solidFill>
                  <a:srgbClr val="FF0000"/>
                </a:solidFill>
              </a:rPr>
              <a:t>Example:</a:t>
            </a:r>
            <a:r>
              <a:rPr lang="en-IN" sz="2400" dirty="0">
                <a:solidFill>
                  <a:srgbClr val="FF0000"/>
                </a:solidFill>
              </a:rPr>
              <a:t>    DIV</a:t>
            </a:r>
            <a:r>
              <a:rPr lang="en-IN" sz="2400" dirty="0"/>
              <a:t>  BL</a:t>
            </a:r>
          </a:p>
          <a:p>
            <a:pPr marL="0" indent="0">
              <a:buNone/>
            </a:pPr>
            <a:r>
              <a:rPr lang="en-IN" sz="24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E4D5A3-A93F-45C0-90D8-EAC7E98DADA9}"/>
              </a:ext>
            </a:extLst>
          </p:cNvPr>
          <p:cNvSpPr txBox="1"/>
          <p:nvPr/>
        </p:nvSpPr>
        <p:spPr>
          <a:xfrm>
            <a:off x="9080353" y="2879216"/>
            <a:ext cx="27849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FF0000"/>
                </a:solidFill>
              </a:rPr>
              <a:t>Where AL = 08 H,</a:t>
            </a:r>
          </a:p>
          <a:p>
            <a:r>
              <a:rPr lang="en-IN" dirty="0">
                <a:solidFill>
                  <a:srgbClr val="FF0000"/>
                </a:solidFill>
              </a:rPr>
              <a:t>             BL = 02 H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C0D97D-2CB7-4F5D-B47E-49328FC6D0CB}"/>
              </a:ext>
            </a:extLst>
          </p:cNvPr>
          <p:cNvGrpSpPr/>
          <p:nvPr/>
        </p:nvGrpSpPr>
        <p:grpSpPr>
          <a:xfrm>
            <a:off x="9375324" y="3922984"/>
            <a:ext cx="911297" cy="728799"/>
            <a:chOff x="5249477" y="497401"/>
            <a:chExt cx="911297" cy="72879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E7D8D8F-FC96-412D-B130-EFEC17DF9BD3}"/>
                </a:ext>
              </a:extLst>
            </p:cNvPr>
            <p:cNvSpPr txBox="1"/>
            <p:nvPr/>
          </p:nvSpPr>
          <p:spPr>
            <a:xfrm>
              <a:off x="5446903" y="497401"/>
              <a:ext cx="673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08 h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C81DD1B-FAF0-4F25-A112-7A4E26E49340}"/>
                </a:ext>
              </a:extLst>
            </p:cNvPr>
            <p:cNvSpPr txBox="1"/>
            <p:nvPr/>
          </p:nvSpPr>
          <p:spPr>
            <a:xfrm>
              <a:off x="5446903" y="826090"/>
              <a:ext cx="71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02 h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B1F3165-5FD7-4A72-A3FD-72754BA6C606}"/>
                </a:ext>
              </a:extLst>
            </p:cNvPr>
            <p:cNvCxnSpPr/>
            <p:nvPr/>
          </p:nvCxnSpPr>
          <p:spPr>
            <a:xfrm>
              <a:off x="5249477" y="1226200"/>
              <a:ext cx="758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2CFC050-A4C7-4693-BE94-CE57F947209E}"/>
                </a:ext>
              </a:extLst>
            </p:cNvPr>
            <p:cNvSpPr txBox="1"/>
            <p:nvPr/>
          </p:nvSpPr>
          <p:spPr>
            <a:xfrm>
              <a:off x="5314407" y="826090"/>
              <a:ext cx="475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2000" b="1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708C2AF-317D-49C1-BD08-BCB7DC5E8136}"/>
              </a:ext>
            </a:extLst>
          </p:cNvPr>
          <p:cNvSpPr txBox="1"/>
          <p:nvPr/>
        </p:nvSpPr>
        <p:spPr>
          <a:xfrm>
            <a:off x="9280025" y="4212462"/>
            <a:ext cx="35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/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0463BC-C3F4-401B-A527-1E6DC179D285}"/>
              </a:ext>
            </a:extLst>
          </p:cNvPr>
          <p:cNvSpPr txBox="1"/>
          <p:nvPr/>
        </p:nvSpPr>
        <p:spPr>
          <a:xfrm>
            <a:off x="9572750" y="4649110"/>
            <a:ext cx="100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04 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A14D3F-4BBF-4C0F-BD52-507627C18E3F}"/>
              </a:ext>
            </a:extLst>
          </p:cNvPr>
          <p:cNvSpPr txBox="1"/>
          <p:nvPr/>
        </p:nvSpPr>
        <p:spPr>
          <a:xfrm>
            <a:off x="5945078" y="5194048"/>
            <a:ext cx="27849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           </a:t>
            </a:r>
            <a:r>
              <a:rPr lang="en-IN" sz="1800" dirty="0">
                <a:solidFill>
                  <a:srgbClr val="FF0000"/>
                </a:solidFill>
              </a:rPr>
              <a:t> AH = remainder</a:t>
            </a:r>
          </a:p>
          <a:p>
            <a:r>
              <a:rPr lang="en-IN" dirty="0">
                <a:solidFill>
                  <a:srgbClr val="FF0000"/>
                </a:solidFill>
              </a:rPr>
              <a:t>            AL = quotient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3BFEBD-BDF2-4193-B60E-A60E537828F4}"/>
              </a:ext>
            </a:extLst>
          </p:cNvPr>
          <p:cNvCxnSpPr>
            <a:cxnSpLocks/>
          </p:cNvCxnSpPr>
          <p:nvPr/>
        </p:nvCxnSpPr>
        <p:spPr>
          <a:xfrm>
            <a:off x="10286621" y="4866077"/>
            <a:ext cx="7753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1A5C94B-1B24-4C37-A82A-D718C823744C}"/>
              </a:ext>
            </a:extLst>
          </p:cNvPr>
          <p:cNvSpPr txBox="1"/>
          <p:nvPr/>
        </p:nvSpPr>
        <p:spPr>
          <a:xfrm>
            <a:off x="11213868" y="4679888"/>
            <a:ext cx="1302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Q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0436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0" y="132486"/>
            <a:ext cx="3605647" cy="38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600" u="sng" dirty="0"/>
              <a:t>Example:</a:t>
            </a:r>
            <a:r>
              <a:rPr lang="en-IN" sz="1600" dirty="0"/>
              <a:t>    MOV CX , COUNT[DI]</a:t>
            </a:r>
          </a:p>
          <a:p>
            <a:pPr marL="0" indent="0">
              <a:buNone/>
            </a:pPr>
            <a:r>
              <a:rPr lang="en-IN" sz="16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96815" y="143176"/>
            <a:ext cx="4426780" cy="387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Addressing mode</a:t>
            </a:r>
            <a:r>
              <a:rPr lang="en-IN" sz="2000" dirty="0"/>
              <a:t>  : register relative addressing mode</a:t>
            </a:r>
            <a:endParaRPr lang="en-IN" sz="2000" u="sng" dirty="0"/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16280"/>
              </p:ext>
            </p:extLst>
          </p:nvPr>
        </p:nvGraphicFramePr>
        <p:xfrm>
          <a:off x="1169554" y="1035761"/>
          <a:ext cx="1359158" cy="2941613"/>
        </p:xfrm>
        <a:graphic>
          <a:graphicData uri="http://schemas.openxmlformats.org/drawingml/2006/table">
            <a:tbl>
              <a:tblPr firstRow="1" bandRow="1"/>
              <a:tblGrid>
                <a:gridCol w="679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0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205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20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20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205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205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205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293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806586"/>
              </p:ext>
            </p:extLst>
          </p:nvPr>
        </p:nvGraphicFramePr>
        <p:xfrm>
          <a:off x="296718" y="1041786"/>
          <a:ext cx="815110" cy="2966720"/>
        </p:xfrm>
        <a:graphic>
          <a:graphicData uri="http://schemas.openxmlformats.org/drawingml/2006/table">
            <a:tbl>
              <a:tblPr firstRow="1" bandRow="1"/>
              <a:tblGrid>
                <a:gridCol w="815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1111827" y="521711"/>
            <a:ext cx="509155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735132"/>
              </p:ext>
            </p:extLst>
          </p:nvPr>
        </p:nvGraphicFramePr>
        <p:xfrm>
          <a:off x="392160" y="4772378"/>
          <a:ext cx="2280356" cy="1828800"/>
        </p:xfrm>
        <a:graphic>
          <a:graphicData uri="http://schemas.openxmlformats.org/drawingml/2006/table">
            <a:tbl>
              <a:tblPr firstRow="1" bandRow="1"/>
              <a:tblGrid>
                <a:gridCol w="1140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0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5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187A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40170"/>
              </p:ext>
            </p:extLst>
          </p:nvPr>
        </p:nvGraphicFramePr>
        <p:xfrm>
          <a:off x="6874935" y="909637"/>
          <a:ext cx="2325509" cy="5735320"/>
        </p:xfrm>
        <a:graphic>
          <a:graphicData uri="http://schemas.openxmlformats.org/drawingml/2006/table">
            <a:tbl>
              <a:tblPr firstRow="1" bandRow="1"/>
              <a:tblGrid>
                <a:gridCol w="1010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228CA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Opcode of MOV instruction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228CB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228CC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228CD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228CE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6" name="Content Placeholder 2"/>
          <p:cNvSpPr txBox="1">
            <a:spLocks/>
          </p:cNvSpPr>
          <p:nvPr/>
        </p:nvSpPr>
        <p:spPr>
          <a:xfrm>
            <a:off x="1266472" y="4252688"/>
            <a:ext cx="607484" cy="375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BIU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652889" y="6412089"/>
            <a:ext cx="632178" cy="47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652889" y="4893733"/>
            <a:ext cx="632178" cy="47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311399" y="1080578"/>
            <a:ext cx="3518379" cy="277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302000" y="1080577"/>
            <a:ext cx="9399" cy="5455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3605647" y="715674"/>
            <a:ext cx="3025549" cy="549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400" dirty="0"/>
              <a:t>Starting address  (CS + IP)</a:t>
            </a:r>
          </a:p>
          <a:p>
            <a:pPr marL="0" indent="0">
              <a:buNone/>
            </a:pPr>
            <a:r>
              <a:rPr lang="en-IN" sz="14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400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47832" y="1311192"/>
            <a:ext cx="1234465" cy="1130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400" dirty="0"/>
              <a:t>CS = 21050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400" dirty="0"/>
              <a:t>        + 187A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400" dirty="0"/>
              <a:t>         228CA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4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400" dirty="0"/>
              <a:t>        </a:t>
            </a:r>
          </a:p>
          <a:p>
            <a:pPr marL="0" indent="0">
              <a:buNone/>
            </a:pPr>
            <a:r>
              <a:rPr lang="en-IN" sz="14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4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4545319" y="1888439"/>
            <a:ext cx="7676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>
            <a:off x="9448800" y="1896533"/>
            <a:ext cx="349956" cy="63217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9798757" y="1937867"/>
            <a:ext cx="2393244" cy="549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400" dirty="0"/>
              <a:t>Here assuming COUNT = 1000 similar with relative addressing mode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400" dirty="0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4277272" y="4485721"/>
            <a:ext cx="2393244" cy="17457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400" dirty="0"/>
              <a:t>DS =  23140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400" dirty="0"/>
              <a:t>          +1100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400" dirty="0"/>
              <a:t>          24240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400" dirty="0"/>
              <a:t>          +1000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400" dirty="0"/>
              <a:t>          25240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4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4542560" y="5096932"/>
            <a:ext cx="7676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542560" y="5700887"/>
            <a:ext cx="7676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310205" y="1185333"/>
            <a:ext cx="1429262" cy="91440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336537" y="4628444"/>
            <a:ext cx="1493241" cy="1187349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628444" y="1937867"/>
            <a:ext cx="681761" cy="27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4628444" y="5795230"/>
            <a:ext cx="681761" cy="27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7310132" y="92450"/>
            <a:ext cx="3605647" cy="38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600" u="sng" dirty="0"/>
              <a:t>Example:</a:t>
            </a:r>
            <a:r>
              <a:rPr lang="en-IN" sz="1600" dirty="0"/>
              <a:t>    MOV CX , [DI+1000]</a:t>
            </a:r>
          </a:p>
          <a:p>
            <a:pPr marL="0" indent="0">
              <a:buNone/>
            </a:pPr>
            <a:r>
              <a:rPr lang="en-IN" sz="16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600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9623778" y="5815793"/>
            <a:ext cx="2393244" cy="549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400" u="sng" dirty="0">
                <a:solidFill>
                  <a:srgbClr val="FF0000"/>
                </a:solidFill>
              </a:rPr>
              <a:t>Before Execution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400" u="sng" dirty="0">
              <a:solidFill>
                <a:srgbClr val="FF0000"/>
              </a:solidFill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3393729" y="2176717"/>
            <a:ext cx="2393244" cy="549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program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3337731" y="4657720"/>
            <a:ext cx="2393244" cy="549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Data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3171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0" y="132486"/>
            <a:ext cx="3605647" cy="38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600" u="sng" dirty="0"/>
              <a:t>Example:</a:t>
            </a:r>
            <a:r>
              <a:rPr lang="en-IN" sz="1600" dirty="0"/>
              <a:t>    MOV CX , COUNT[DI]</a:t>
            </a:r>
          </a:p>
          <a:p>
            <a:pPr marL="0" indent="0">
              <a:buNone/>
            </a:pPr>
            <a:r>
              <a:rPr lang="en-IN" sz="16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96815" y="143176"/>
            <a:ext cx="4426780" cy="387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/>
              <a:t>Addressing mode</a:t>
            </a:r>
            <a:r>
              <a:rPr lang="en-IN" sz="2000" dirty="0"/>
              <a:t>  : register relative addressing mode</a:t>
            </a:r>
            <a:endParaRPr lang="en-IN" sz="2000" u="sng" dirty="0"/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675017"/>
              </p:ext>
            </p:extLst>
          </p:nvPr>
        </p:nvGraphicFramePr>
        <p:xfrm>
          <a:off x="1169554" y="1035761"/>
          <a:ext cx="1359158" cy="2941613"/>
        </p:xfrm>
        <a:graphic>
          <a:graphicData uri="http://schemas.openxmlformats.org/drawingml/2006/table">
            <a:tbl>
              <a:tblPr firstRow="1" bandRow="1"/>
              <a:tblGrid>
                <a:gridCol w="679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0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205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20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20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205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205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205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293"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96718" y="1041786"/>
          <a:ext cx="815110" cy="2966720"/>
        </p:xfrm>
        <a:graphic>
          <a:graphicData uri="http://schemas.openxmlformats.org/drawingml/2006/table">
            <a:tbl>
              <a:tblPr firstRow="1" bandRow="1"/>
              <a:tblGrid>
                <a:gridCol w="815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1111827" y="521711"/>
            <a:ext cx="509155" cy="38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503853"/>
              </p:ext>
            </p:extLst>
          </p:nvPr>
        </p:nvGraphicFramePr>
        <p:xfrm>
          <a:off x="392160" y="4772378"/>
          <a:ext cx="2280356" cy="1828800"/>
        </p:xfrm>
        <a:graphic>
          <a:graphicData uri="http://schemas.openxmlformats.org/drawingml/2006/table">
            <a:tbl>
              <a:tblPr firstRow="1" bandRow="1"/>
              <a:tblGrid>
                <a:gridCol w="1140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0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5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187E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851947"/>
              </p:ext>
            </p:extLst>
          </p:nvPr>
        </p:nvGraphicFramePr>
        <p:xfrm>
          <a:off x="6874935" y="909637"/>
          <a:ext cx="2325509" cy="6278880"/>
        </p:xfrm>
        <a:graphic>
          <a:graphicData uri="http://schemas.openxmlformats.org/drawingml/2006/table">
            <a:tbl>
              <a:tblPr firstRow="1" bandRow="1"/>
              <a:tblGrid>
                <a:gridCol w="1010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228CA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Opcode of MOV instruction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228CB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228CC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228CD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228CE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Opcode of next instruction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6" name="Content Placeholder 2"/>
          <p:cNvSpPr txBox="1">
            <a:spLocks/>
          </p:cNvSpPr>
          <p:nvPr/>
        </p:nvSpPr>
        <p:spPr>
          <a:xfrm>
            <a:off x="1266472" y="4252688"/>
            <a:ext cx="607484" cy="375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BIU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652889" y="6412089"/>
            <a:ext cx="632178" cy="47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652889" y="4893733"/>
            <a:ext cx="632178" cy="47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246357" y="3090474"/>
            <a:ext cx="3445934" cy="6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285067" y="3097036"/>
            <a:ext cx="16933" cy="34392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/>
          <p:cNvSpPr txBox="1">
            <a:spLocks/>
          </p:cNvSpPr>
          <p:nvPr/>
        </p:nvSpPr>
        <p:spPr>
          <a:xfrm>
            <a:off x="7310132" y="92450"/>
            <a:ext cx="3605647" cy="38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600" u="sng" dirty="0"/>
              <a:t>Example:</a:t>
            </a:r>
            <a:r>
              <a:rPr lang="en-IN" sz="1600" dirty="0"/>
              <a:t>    MOV CX , [DI+1000]</a:t>
            </a:r>
          </a:p>
          <a:p>
            <a:pPr marL="0" indent="0">
              <a:buNone/>
            </a:pPr>
            <a:r>
              <a:rPr lang="en-IN" sz="16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600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9623778" y="5815793"/>
            <a:ext cx="2393244" cy="549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400" u="sng" dirty="0">
                <a:solidFill>
                  <a:srgbClr val="FF0000"/>
                </a:solidFill>
              </a:rPr>
              <a:t>After Execution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400" u="sng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2589389" y="1896533"/>
            <a:ext cx="5775678" cy="311573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1727263" y="1921533"/>
            <a:ext cx="6830161" cy="346851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/>
          <p:cNvSpPr txBox="1">
            <a:spLocks/>
          </p:cNvSpPr>
          <p:nvPr/>
        </p:nvSpPr>
        <p:spPr>
          <a:xfrm>
            <a:off x="3400200" y="3226177"/>
            <a:ext cx="1234465" cy="1130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400" dirty="0"/>
              <a:t>CS = 21050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400" dirty="0"/>
              <a:t>        + 187E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400" dirty="0"/>
              <a:t>         228CE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4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400" dirty="0"/>
              <a:t>        </a:t>
            </a:r>
          </a:p>
          <a:p>
            <a:pPr marL="0" indent="0">
              <a:buNone/>
            </a:pPr>
            <a:r>
              <a:rPr lang="en-IN" sz="1400" dirty="0"/>
              <a:t>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4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3697687" y="3803424"/>
            <a:ext cx="7676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780812" y="3852852"/>
            <a:ext cx="681761" cy="27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145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D966EDA367BD4E9EA2F76554033656" ma:contentTypeVersion="8" ma:contentTypeDescription="Create a new document." ma:contentTypeScope="" ma:versionID="394c5ac6de38b08784afe011ace41209">
  <xsd:schema xmlns:xsd="http://www.w3.org/2001/XMLSchema" xmlns:xs="http://www.w3.org/2001/XMLSchema" xmlns:p="http://schemas.microsoft.com/office/2006/metadata/properties" xmlns:ns2="ac663f0c-f01a-4c83-871f-d16a46bcdc67" xmlns:ns3="2639db57-25c1-4f65-bd5b-b8808369bb33" targetNamespace="http://schemas.microsoft.com/office/2006/metadata/properties" ma:root="true" ma:fieldsID="6ea801e5538f3158f46a667fb0adef4a" ns2:_="" ns3:_="">
    <xsd:import namespace="ac663f0c-f01a-4c83-871f-d16a46bcdc67"/>
    <xsd:import namespace="2639db57-25c1-4f65-bd5b-b8808369bb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663f0c-f01a-4c83-871f-d16a46bcdc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765a431-9415-4219-9cd0-5363948861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39db57-25c1-4f65-bd5b-b8808369bb3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3bba3de-a200-49fa-8ceb-76f3a4a41a2f}" ma:internalName="TaxCatchAll" ma:showField="CatchAllData" ma:web="2639db57-25c1-4f65-bd5b-b8808369bb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639db57-25c1-4f65-bd5b-b8808369bb33" xsi:nil="true"/>
    <lcf76f155ced4ddcb4097134ff3c332f xmlns="ac663f0c-f01a-4c83-871f-d16a46bcdc6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65516E2-A8E7-4792-8904-08BC94FE2808}"/>
</file>

<file path=customXml/itemProps2.xml><?xml version="1.0" encoding="utf-8"?>
<ds:datastoreItem xmlns:ds="http://schemas.openxmlformats.org/officeDocument/2006/customXml" ds:itemID="{20C898AC-9C89-4294-AECA-4F895FC6DB3D}"/>
</file>

<file path=customXml/itemProps3.xml><?xml version="1.0" encoding="utf-8"?>
<ds:datastoreItem xmlns:ds="http://schemas.openxmlformats.org/officeDocument/2006/customXml" ds:itemID="{4DE3CC38-CE5F-4E24-9C04-1A3A862701F2}"/>
</file>

<file path=docProps/app.xml><?xml version="1.0" encoding="utf-8"?>
<Properties xmlns="http://schemas.openxmlformats.org/officeDocument/2006/extended-properties" xmlns:vt="http://schemas.openxmlformats.org/officeDocument/2006/docPropsVTypes">
  <TotalTime>2323</TotalTime>
  <Words>6024</Words>
  <Application>Microsoft Office PowerPoint</Application>
  <PresentationFormat>Widescreen</PresentationFormat>
  <Paragraphs>2254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Arial</vt:lpstr>
      <vt:lpstr>Calibri</vt:lpstr>
      <vt:lpstr>Calibri Light</vt:lpstr>
      <vt:lpstr>Wingdings</vt:lpstr>
      <vt:lpstr>Office Theme</vt:lpstr>
      <vt:lpstr>Instruction set of 8086</vt:lpstr>
      <vt:lpstr>PowerPoint Presentation</vt:lpstr>
      <vt:lpstr>1. Data transfer group</vt:lpstr>
      <vt:lpstr>1.1 General Purpose </vt:lpstr>
      <vt:lpstr>MOV Instruction</vt:lpstr>
      <vt:lpstr>MOV memory , accumulator</vt:lpstr>
      <vt:lpstr>MOV register , memory</vt:lpstr>
      <vt:lpstr>PowerPoint Presentation</vt:lpstr>
      <vt:lpstr>PowerPoint Presentation</vt:lpstr>
      <vt:lpstr>PUSH Instruction</vt:lpstr>
      <vt:lpstr>PowerPoint Presentation</vt:lpstr>
      <vt:lpstr>POP Instruction</vt:lpstr>
      <vt:lpstr>PowerPoint Presentation</vt:lpstr>
      <vt:lpstr>XCHG Instruction</vt:lpstr>
      <vt:lpstr>Example :    XCHG AX,BX </vt:lpstr>
      <vt:lpstr>XLAT / XLTAB Instruction(Translate or Replace byte)</vt:lpstr>
      <vt:lpstr>PowerPoint Presentation</vt:lpstr>
      <vt:lpstr>PowerPoint Presentation</vt:lpstr>
      <vt:lpstr>3.Address Object </vt:lpstr>
      <vt:lpstr>LEA Load effective Address</vt:lpstr>
      <vt:lpstr>PowerPoint Presentation</vt:lpstr>
      <vt:lpstr>LDS Load pointer with DS </vt:lpstr>
      <vt:lpstr>PowerPoint Presentation</vt:lpstr>
      <vt:lpstr>LES Load pointer using ES</vt:lpstr>
      <vt:lpstr>PowerPoint Presentation</vt:lpstr>
      <vt:lpstr>4.Flag Instruction (Flag transfer) </vt:lpstr>
      <vt:lpstr>LAHF Load AH reg from flags</vt:lpstr>
      <vt:lpstr>PowerPoint Presentation</vt:lpstr>
      <vt:lpstr>SAHF Store AH reg in flags</vt:lpstr>
      <vt:lpstr>PowerPoint Presentation</vt:lpstr>
      <vt:lpstr>PUSHF push flags onto stack</vt:lpstr>
      <vt:lpstr>PowerPoint Presentation</vt:lpstr>
      <vt:lpstr>POPF Instruction</vt:lpstr>
      <vt:lpstr>PowerPoint Presentation</vt:lpstr>
      <vt:lpstr>2. Arithmetic group</vt:lpstr>
      <vt:lpstr>2.1 Addition Group </vt:lpstr>
      <vt:lpstr>2.1.1  ADD – Add byte or word</vt:lpstr>
      <vt:lpstr>ADD register , register</vt:lpstr>
      <vt:lpstr>ADD register , memory</vt:lpstr>
      <vt:lpstr>PowerPoint Presentation</vt:lpstr>
      <vt:lpstr>2.1.2  ADC – Add with carry</vt:lpstr>
      <vt:lpstr>2.1.3  INC – Increment byte or word by 1</vt:lpstr>
      <vt:lpstr>2.1.4 DAA (Decimal Adjust After Addition)  </vt:lpstr>
      <vt:lpstr>PowerPoint Presentation</vt:lpstr>
      <vt:lpstr>PowerPoint Presentation</vt:lpstr>
      <vt:lpstr>2.1.4 DAA (Decimal Adjust After Addition)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AAA  Instruction</vt:lpstr>
      <vt:lpstr>PowerPoint Presentation</vt:lpstr>
      <vt:lpstr>PowerPoint Presentation</vt:lpstr>
      <vt:lpstr>ASCII code for digit 0-9</vt:lpstr>
      <vt:lpstr>AAA (ASCII Adjust after addition)</vt:lpstr>
      <vt:lpstr>PowerPoint Presentation</vt:lpstr>
      <vt:lpstr>2.2 Subtraction Group </vt:lpstr>
      <vt:lpstr>2.1.1  SUB – Subtract byte or word</vt:lpstr>
      <vt:lpstr>SUB register , register</vt:lpstr>
      <vt:lpstr>2.2.2  SBB – Subtract with borrow</vt:lpstr>
      <vt:lpstr>2.2.3  DEC – Decrement byte or word by 1</vt:lpstr>
      <vt:lpstr>2.2.6  CMP –Compare byte or word</vt:lpstr>
      <vt:lpstr>PowerPoint Presentation</vt:lpstr>
      <vt:lpstr>PowerPoint Presentation</vt:lpstr>
      <vt:lpstr>PowerPoint Presentation</vt:lpstr>
      <vt:lpstr>2.2.7  NEG –Negate byte or word</vt:lpstr>
      <vt:lpstr>2.3 Multiplication Group </vt:lpstr>
      <vt:lpstr>2.3.1  MUL – Multiply byte or word unsigned</vt:lpstr>
      <vt:lpstr>2.4 Division Group </vt:lpstr>
      <vt:lpstr>2.4.1  DIV – Multiply byte or word unsigned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set of 8086</dc:title>
  <dc:creator>Sharyu Kadam</dc:creator>
  <cp:lastModifiedBy>Ninad Kadam</cp:lastModifiedBy>
  <cp:revision>189</cp:revision>
  <dcterms:created xsi:type="dcterms:W3CDTF">2018-01-10T06:22:50Z</dcterms:created>
  <dcterms:modified xsi:type="dcterms:W3CDTF">2021-05-04T10:25:36Z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0x010100E8D966EDA367BD4E9EA2F76554033656</vt:lpwstr>
  </property>
</Properties>
</file>