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AD32-721F-42BB-A51E-95A2F64C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1FAA3-EEF6-4E4D-9D7F-253DB69F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A309-36BC-418A-84CF-5F11034A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96D7-E759-470B-9D73-D3EFDF8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0BCC-BA50-4008-AD28-90998BD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D88-ED7A-426C-88AC-39CA6F74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CC7A6-C8D4-43A8-B2D7-92DD899A7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E7C30-762F-463B-B685-F383F8B8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DA20-69D1-4B0C-A9CA-1ECD96A0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7847-6AFA-469B-9E41-3176DFF3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3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E2552-A33F-4C91-BD45-27F371A4A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F988E-72D9-4A04-88DA-9F152B8BF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1948-79F6-489D-BE64-6D950CE1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D78F-6C29-4821-ABE2-EF02F1F4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A6A8-4B41-4A92-9C61-38FE75A4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1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450E-ECBB-4944-914F-99D2B137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298B-1CAB-4DBB-A96F-F07CBDAC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F803-CEFC-4DD0-BAF3-5C707A7C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97CE-6A9C-40A6-8F2D-1B70BD5F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EE8E-948A-43F9-917E-0A7B9F25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6B4B-5CCE-4BFB-832B-1415CF43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8D68-11D9-4B06-8A74-AEDB85DD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CEE7-FC2B-48FE-B373-E667FD6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FEDF-C407-4466-9A7A-52A3C200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D374-1516-4441-B0DF-BD24F865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7316-04EC-4533-B167-953BCC0B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C8CD-B47F-4E87-9C4E-F383C0E67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25A3-2CD6-45F2-9795-AEE086E4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EECA-9DF1-495F-AF00-5584A09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E1A9F-0A48-4D6B-A111-9F03DC97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4AF76-3B39-40AF-944F-2B33330C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76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2B49-CE65-4BC0-A653-4DEE2FD6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8F987-3965-4B4E-B056-136A80DA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C2A81-4479-42E9-84EA-392DF0152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D2261-CB3A-4D52-A6DE-D696000E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866E6-7DCC-4D9A-B72A-A465C7D6F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2FF3D-65E5-40CE-917F-5F5D6BD3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BB49A-B952-4063-A9A4-B8264DF0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EBE1A-661A-4DF5-819F-1E0E1FE5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011F-4E51-49D1-BAB1-493BC75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7EA23-47E2-4CA3-95C4-4982C94E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0A30C-6287-432B-8C45-F406A366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F9989-ABD3-4A84-8956-2A3EE45B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F974B-13EE-4DB5-B9F3-DA478A70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39396-4343-4671-982C-326FF9BE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DFB16-0F6A-430B-9B69-32EB4E0A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AA9D-CBF1-4E80-A1BA-F4D949B3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A4C9-22BC-4B6B-A2AB-D6A280C2E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BCF8C-60FF-49E8-8127-5401CC96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4E128-F537-4870-BD6D-D2AAEB79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FAA14-FCFB-4321-8619-74CFB37F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33983-C318-4076-AE0A-A48EB0C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182-A52F-4EFC-A196-FA7D0F20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6EA2B-54DE-4CB0-A366-101EF65E6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B27C4-5352-4206-A696-5CD87CA58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9854-3B23-4EA4-9531-7B006732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AEF8-4459-43A1-A13A-096414D4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BDB0D-0C37-4C08-9CFC-872F7FCF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92856-3D61-48A5-A4CA-3CCC8F80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8521-9A4B-4730-BE9C-4815A6E5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0324-7E26-4BBD-A921-3407131D3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5492-7203-465D-8BFB-E78F986DF75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1741-1FD2-470B-8724-5A400EAF9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7C83-97F1-4328-ACD8-61457725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2039-0FCA-4B25-BB2A-ACFD5DA85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Processor control</a:t>
            </a:r>
            <a:br>
              <a:rPr lang="en-IN" dirty="0"/>
            </a:br>
            <a:r>
              <a:rPr lang="en-IN" dirty="0"/>
              <a:t>Instructions of 8086</a:t>
            </a:r>
          </a:p>
        </p:txBody>
      </p:sp>
    </p:spTree>
    <p:extLst>
      <p:ext uri="{BB962C8B-B14F-4D97-AF65-F5344CB8AC3E}">
        <p14:creationId xmlns:p14="http://schemas.microsoft.com/office/powerpoint/2010/main" val="176695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A8ACC-728B-4665-86AA-326C86D9B544}"/>
              </a:ext>
            </a:extLst>
          </p:cNvPr>
          <p:cNvSpPr/>
          <p:nvPr/>
        </p:nvSpPr>
        <p:spPr>
          <a:xfrm>
            <a:off x="123115" y="730072"/>
            <a:ext cx="3388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NOP</a:t>
            </a:r>
            <a:r>
              <a:rPr lang="en-IN" sz="2800" dirty="0"/>
              <a:t> – No Operation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227990" y="3429000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NOP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56" y="1647674"/>
            <a:ext cx="11179104" cy="17516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execution of this instruction causes the CPU to do nothing.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uses three clock cycles and increments the instruction pointer to point to the next instruction.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It can be used to increase the delay of delay loop.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227990" y="4247339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7159239" y="1168051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/>
              <a:t>    NOP         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CBF98-7369-412B-9A92-CC75155E04A5}"/>
              </a:ext>
            </a:extLst>
          </p:cNvPr>
          <p:cNvSpPr/>
          <p:nvPr/>
        </p:nvSpPr>
        <p:spPr>
          <a:xfrm>
            <a:off x="1687232" y="4203317"/>
            <a:ext cx="2214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Do nothing</a:t>
            </a:r>
            <a:endParaRPr lang="en-IN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7D187C-AFD9-44E2-8F00-607C78F40E88}"/>
              </a:ext>
            </a:extLst>
          </p:cNvPr>
          <p:cNvSpPr txBox="1"/>
          <p:nvPr/>
        </p:nvSpPr>
        <p:spPr>
          <a:xfrm>
            <a:off x="4094552" y="-29420"/>
            <a:ext cx="288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 Operations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243263" y="5057207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303998" y="5839515"/>
            <a:ext cx="5922036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Dose not affect any flag.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731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303998" y="3977807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HLT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7D187C-AFD9-44E2-8F00-607C78F40E88}"/>
              </a:ext>
            </a:extLst>
          </p:cNvPr>
          <p:cNvSpPr txBox="1"/>
          <p:nvPr/>
        </p:nvSpPr>
        <p:spPr>
          <a:xfrm>
            <a:off x="4094552" y="-29420"/>
            <a:ext cx="422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External synchronization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243263" y="5057207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303998" y="5839515"/>
            <a:ext cx="5922036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Dose not affect any flag.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128CC-452F-4D34-ADFB-D97EA2FB6E8D}"/>
              </a:ext>
            </a:extLst>
          </p:cNvPr>
          <p:cNvSpPr/>
          <p:nvPr/>
        </p:nvSpPr>
        <p:spPr>
          <a:xfrm>
            <a:off x="159456" y="730072"/>
            <a:ext cx="5641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HALT</a:t>
            </a:r>
            <a:r>
              <a:rPr lang="en-IN" sz="2800" dirty="0"/>
              <a:t> – Halt until interrupt or reset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F072E0-B53C-4316-B84B-F7F1217F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1543987"/>
            <a:ext cx="877951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303998" y="3977807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WAIT 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243263" y="5057207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303998" y="5839515"/>
            <a:ext cx="5922036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Dose not affect any flag.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128CC-452F-4D34-ADFB-D97EA2FB6E8D}"/>
              </a:ext>
            </a:extLst>
          </p:cNvPr>
          <p:cNvSpPr/>
          <p:nvPr/>
        </p:nvSpPr>
        <p:spPr>
          <a:xfrm>
            <a:off x="159456" y="730072"/>
            <a:ext cx="5641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WAIT</a:t>
            </a:r>
            <a:r>
              <a:rPr lang="en-IN" sz="2800" dirty="0"/>
              <a:t> – Wait for test pin active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BE65F-333B-4C02-98F8-855B23BC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8" y="1412867"/>
            <a:ext cx="10297478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6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06C3A3-CD75-43DA-9BC7-C1816D7B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08" y="364657"/>
            <a:ext cx="925798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7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8816DC-12CE-44A5-8DAF-C47EF027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" y="156210"/>
            <a:ext cx="8372475" cy="300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1624C-F8A6-4FCA-9DAF-112F27BD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" y="2976880"/>
            <a:ext cx="8629650" cy="289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49D0C-8420-47BC-9C4A-73FA4368FA5A}"/>
              </a:ext>
            </a:extLst>
          </p:cNvPr>
          <p:cNvSpPr txBox="1"/>
          <p:nvPr/>
        </p:nvSpPr>
        <p:spPr>
          <a:xfrm>
            <a:off x="8219440" y="2468880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2295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23627-BFDC-481B-8160-429765FD9EEC}"/>
              </a:ext>
            </a:extLst>
          </p:cNvPr>
          <p:cNvSpPr txBox="1"/>
          <p:nvPr/>
        </p:nvSpPr>
        <p:spPr>
          <a:xfrm>
            <a:off x="2045335" y="309604"/>
            <a:ext cx="8101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Processor Control 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7F477-AB56-4A52-98F9-935E2C745640}"/>
              </a:ext>
            </a:extLst>
          </p:cNvPr>
          <p:cNvSpPr txBox="1"/>
          <p:nvPr/>
        </p:nvSpPr>
        <p:spPr>
          <a:xfrm>
            <a:off x="448834" y="2042228"/>
            <a:ext cx="288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Flag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31396-7648-489B-80BB-6DDABFDFCE5C}"/>
              </a:ext>
            </a:extLst>
          </p:cNvPr>
          <p:cNvSpPr txBox="1"/>
          <p:nvPr/>
        </p:nvSpPr>
        <p:spPr>
          <a:xfrm>
            <a:off x="4347610" y="2042228"/>
            <a:ext cx="288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AD72D-A38C-4BA1-BAC6-68EB14D56D47}"/>
              </a:ext>
            </a:extLst>
          </p:cNvPr>
          <p:cNvSpPr txBox="1"/>
          <p:nvPr/>
        </p:nvSpPr>
        <p:spPr>
          <a:xfrm>
            <a:off x="8024444" y="2033152"/>
            <a:ext cx="388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External synchronization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75EA52-16B5-4735-A1BE-434881631FAF}"/>
              </a:ext>
            </a:extLst>
          </p:cNvPr>
          <p:cNvCxnSpPr>
            <a:cxnSpLocks/>
          </p:cNvCxnSpPr>
          <p:nvPr/>
        </p:nvCxnSpPr>
        <p:spPr>
          <a:xfrm flipH="1">
            <a:off x="1742815" y="1079045"/>
            <a:ext cx="2424742" cy="107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CA257-F8C3-4C99-8ED8-34F1D298DBE0}"/>
              </a:ext>
            </a:extLst>
          </p:cNvPr>
          <p:cNvCxnSpPr>
            <a:cxnSpLocks/>
          </p:cNvCxnSpPr>
          <p:nvPr/>
        </p:nvCxnSpPr>
        <p:spPr>
          <a:xfrm>
            <a:off x="7236780" y="1015550"/>
            <a:ext cx="2045039" cy="975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074B74-86CF-4FCC-A54F-BA6DDED2C37F}"/>
              </a:ext>
            </a:extLst>
          </p:cNvPr>
          <p:cNvCxnSpPr>
            <a:cxnSpLocks/>
          </p:cNvCxnSpPr>
          <p:nvPr/>
        </p:nvCxnSpPr>
        <p:spPr>
          <a:xfrm>
            <a:off x="5545952" y="1135789"/>
            <a:ext cx="0" cy="964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C9E03-0528-4964-ABEC-8F9789CC7689}"/>
              </a:ext>
            </a:extLst>
          </p:cNvPr>
          <p:cNvSpPr/>
          <p:nvPr/>
        </p:nvSpPr>
        <p:spPr>
          <a:xfrm>
            <a:off x="994632" y="3269551"/>
            <a:ext cx="8922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STC</a:t>
            </a:r>
          </a:p>
          <a:p>
            <a:r>
              <a:rPr lang="en-IN" sz="2800" dirty="0"/>
              <a:t>CLC</a:t>
            </a:r>
          </a:p>
          <a:p>
            <a:r>
              <a:rPr lang="en-IN" sz="2800" dirty="0"/>
              <a:t>CMC</a:t>
            </a:r>
          </a:p>
          <a:p>
            <a:r>
              <a:rPr lang="en-IN" sz="2800" dirty="0"/>
              <a:t>STD</a:t>
            </a:r>
          </a:p>
          <a:p>
            <a:r>
              <a:rPr lang="en-IN" sz="2800" dirty="0"/>
              <a:t>CLD</a:t>
            </a:r>
          </a:p>
          <a:p>
            <a:r>
              <a:rPr lang="en-IN" sz="2800" dirty="0"/>
              <a:t>STI</a:t>
            </a:r>
          </a:p>
          <a:p>
            <a:r>
              <a:rPr lang="en-IN" sz="2800" dirty="0"/>
              <a:t>CLI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619978-0185-4E52-9969-0BE0A76B62D2}"/>
              </a:ext>
            </a:extLst>
          </p:cNvPr>
          <p:cNvSpPr/>
          <p:nvPr/>
        </p:nvSpPr>
        <p:spPr>
          <a:xfrm>
            <a:off x="5099809" y="3219504"/>
            <a:ext cx="892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NOP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0218B7-A7B3-485C-A4C0-0AF06A588EA1}"/>
              </a:ext>
            </a:extLst>
          </p:cNvPr>
          <p:cNvSpPr/>
          <p:nvPr/>
        </p:nvSpPr>
        <p:spPr>
          <a:xfrm>
            <a:off x="9520034" y="3279663"/>
            <a:ext cx="10870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HLT</a:t>
            </a:r>
          </a:p>
          <a:p>
            <a:r>
              <a:rPr lang="en-IN" sz="2800" dirty="0"/>
              <a:t>WAIT</a:t>
            </a:r>
          </a:p>
          <a:p>
            <a:r>
              <a:rPr lang="en-IN" sz="2800" dirty="0"/>
              <a:t>ESC</a:t>
            </a:r>
          </a:p>
          <a:p>
            <a:r>
              <a:rPr lang="en-IN" sz="2800" dirty="0"/>
              <a:t>LOCK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D7CA6C-99C6-4B01-B7C1-CE7B393709E7}"/>
              </a:ext>
            </a:extLst>
          </p:cNvPr>
          <p:cNvCxnSpPr>
            <a:cxnSpLocks/>
          </p:cNvCxnSpPr>
          <p:nvPr/>
        </p:nvCxnSpPr>
        <p:spPr>
          <a:xfrm>
            <a:off x="1350318" y="2628622"/>
            <a:ext cx="0" cy="529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086B1-217B-4261-A1C6-3C6B9A5D38D7}"/>
              </a:ext>
            </a:extLst>
          </p:cNvPr>
          <p:cNvCxnSpPr>
            <a:cxnSpLocks/>
          </p:cNvCxnSpPr>
          <p:nvPr/>
        </p:nvCxnSpPr>
        <p:spPr>
          <a:xfrm>
            <a:off x="5555150" y="2628622"/>
            <a:ext cx="0" cy="529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C0C3E3-9D4F-4CBD-B4D6-A9506E135BBF}"/>
              </a:ext>
            </a:extLst>
          </p:cNvPr>
          <p:cNvCxnSpPr>
            <a:cxnSpLocks/>
          </p:cNvCxnSpPr>
          <p:nvPr/>
        </p:nvCxnSpPr>
        <p:spPr>
          <a:xfrm>
            <a:off x="9923168" y="2556372"/>
            <a:ext cx="0" cy="529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48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A8ACC-728B-4665-86AA-326C86D9B544}"/>
              </a:ext>
            </a:extLst>
          </p:cNvPr>
          <p:cNvSpPr/>
          <p:nvPr/>
        </p:nvSpPr>
        <p:spPr>
          <a:xfrm>
            <a:off x="123115" y="730072"/>
            <a:ext cx="3388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STC</a:t>
            </a:r>
            <a:r>
              <a:rPr lang="en-IN" sz="2800" dirty="0"/>
              <a:t> – Set Carry Flag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97956" y="2231511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STC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56" y="1647674"/>
            <a:ext cx="6066578" cy="45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instruction is used to set the carry flag.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97956" y="3049850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7159239" y="1168051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79739-0ADC-4A67-9C97-98768E05938D}"/>
              </a:ext>
            </a:extLst>
          </p:cNvPr>
          <p:cNvSpPr/>
          <p:nvPr/>
        </p:nvSpPr>
        <p:spPr>
          <a:xfrm>
            <a:off x="8575875" y="1210794"/>
            <a:ext cx="921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CBF98-7369-412B-9A92-CC75155E04A5}"/>
              </a:ext>
            </a:extLst>
          </p:cNvPr>
          <p:cNvSpPr/>
          <p:nvPr/>
        </p:nvSpPr>
        <p:spPr>
          <a:xfrm>
            <a:off x="1557198" y="3005828"/>
            <a:ext cx="1078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CF = 1</a:t>
            </a:r>
            <a:endParaRPr lang="en-IN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7D187C-AFD9-44E2-8F00-607C78F40E88}"/>
              </a:ext>
            </a:extLst>
          </p:cNvPr>
          <p:cNvSpPr txBox="1"/>
          <p:nvPr/>
        </p:nvSpPr>
        <p:spPr>
          <a:xfrm>
            <a:off x="4094552" y="-29420"/>
            <a:ext cx="288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Flag Operations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113229" y="3859718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173964" y="4642026"/>
            <a:ext cx="5922036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Except carry flag no other flags are affected.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292482-43F1-457B-B0DF-43466B9C4DA6}"/>
              </a:ext>
            </a:extLst>
          </p:cNvPr>
          <p:cNvGrpSpPr/>
          <p:nvPr/>
        </p:nvGrpSpPr>
        <p:grpSpPr>
          <a:xfrm>
            <a:off x="3250917" y="1917176"/>
            <a:ext cx="8747654" cy="881783"/>
            <a:chOff x="2847109" y="1412525"/>
            <a:chExt cx="8747654" cy="88178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D5B113D-2C31-4927-A946-3C15475D6853}"/>
                </a:ext>
              </a:extLst>
            </p:cNvPr>
            <p:cNvSpPr/>
            <p:nvPr/>
          </p:nvSpPr>
          <p:spPr>
            <a:xfrm>
              <a:off x="11011301" y="1412525"/>
              <a:ext cx="556903" cy="43297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6BE339A-D95F-4729-A12B-9BB675E0E4CB}"/>
                </a:ext>
              </a:extLst>
            </p:cNvPr>
            <p:cNvGrpSpPr/>
            <p:nvPr/>
          </p:nvGrpSpPr>
          <p:grpSpPr>
            <a:xfrm>
              <a:off x="2847109" y="1860664"/>
              <a:ext cx="8747654" cy="433644"/>
              <a:chOff x="2339445" y="1689574"/>
              <a:chExt cx="8747654" cy="43364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F2CABD-62E3-4D74-872A-1D1C97099E03}"/>
                  </a:ext>
                </a:extLst>
              </p:cNvPr>
              <p:cNvSpPr/>
              <p:nvPr/>
            </p:nvSpPr>
            <p:spPr>
              <a:xfrm>
                <a:off x="2339445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1A3E0B4-7BC5-419A-B6A2-261F1BB3BF90}"/>
                  </a:ext>
                </a:extLst>
              </p:cNvPr>
              <p:cNvSpPr/>
              <p:nvPr/>
            </p:nvSpPr>
            <p:spPr>
              <a:xfrm>
                <a:off x="2860554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FB4356-8B44-4F29-AEB0-16A5B9659B84}"/>
                  </a:ext>
                </a:extLst>
              </p:cNvPr>
              <p:cNvSpPr/>
              <p:nvPr/>
            </p:nvSpPr>
            <p:spPr>
              <a:xfrm>
                <a:off x="3381664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DE30837-230E-423D-AE72-A4185E3E7370}"/>
                  </a:ext>
                </a:extLst>
              </p:cNvPr>
              <p:cNvSpPr/>
              <p:nvPr/>
            </p:nvSpPr>
            <p:spPr>
              <a:xfrm>
                <a:off x="3902774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67" name="Rectangle 7">
                <a:extLst>
                  <a:ext uri="{FF2B5EF4-FFF2-40B4-BE49-F238E27FC236}">
                    <a16:creationId xmlns:a16="http://schemas.microsoft.com/office/drawing/2014/main" id="{F5055031-88D1-4374-9575-840FF84EB31E}"/>
                  </a:ext>
                </a:extLst>
              </p:cNvPr>
              <p:cNvSpPr/>
              <p:nvPr/>
            </p:nvSpPr>
            <p:spPr>
              <a:xfrm>
                <a:off x="4423883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OF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87D48F1-2444-4EBF-AAC9-8D513526397D}"/>
                  </a:ext>
                </a:extLst>
              </p:cNvPr>
              <p:cNvSpPr/>
              <p:nvPr/>
            </p:nvSpPr>
            <p:spPr>
              <a:xfrm>
                <a:off x="4944993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DF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6BF8EA5-EE64-4722-BD9B-F5D99EF61DD3}"/>
                  </a:ext>
                </a:extLst>
              </p:cNvPr>
              <p:cNvSpPr/>
              <p:nvPr/>
            </p:nvSpPr>
            <p:spPr>
              <a:xfrm>
                <a:off x="5466103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7F4E70B-90ED-4CA4-883A-E012B2017EAE}"/>
                  </a:ext>
                </a:extLst>
              </p:cNvPr>
              <p:cNvSpPr/>
              <p:nvPr/>
            </p:nvSpPr>
            <p:spPr>
              <a:xfrm>
                <a:off x="5987212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TF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454F320-0E4F-446C-B239-C8E3BC0CFCCE}"/>
                  </a:ext>
                </a:extLst>
              </p:cNvPr>
              <p:cNvSpPr/>
              <p:nvPr/>
            </p:nvSpPr>
            <p:spPr>
              <a:xfrm>
                <a:off x="6508322" y="1689574"/>
                <a:ext cx="521110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SF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AD8067-1625-4B7B-B1A3-40B31EEF5AD2}"/>
                  </a:ext>
                </a:extLst>
              </p:cNvPr>
              <p:cNvSpPr/>
              <p:nvPr/>
            </p:nvSpPr>
            <p:spPr>
              <a:xfrm>
                <a:off x="7029431" y="1689574"/>
                <a:ext cx="521110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ZF</a:t>
                </a:r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8E7D94A-8528-4826-9388-57E026C4562C}"/>
                  </a:ext>
                </a:extLst>
              </p:cNvPr>
              <p:cNvSpPr/>
              <p:nvPr/>
            </p:nvSpPr>
            <p:spPr>
              <a:xfrm>
                <a:off x="7550541" y="1689574"/>
                <a:ext cx="595932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48099E6-8E03-4198-B781-35C39CEBBF9D}"/>
                  </a:ext>
                </a:extLst>
              </p:cNvPr>
              <p:cNvSpPr/>
              <p:nvPr/>
            </p:nvSpPr>
            <p:spPr>
              <a:xfrm>
                <a:off x="8146473" y="1689574"/>
                <a:ext cx="595931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AF</a:t>
                </a:r>
                <a:endParaRPr lang="en-US" dirty="0"/>
              </a:p>
            </p:txBody>
          </p:sp>
          <p:sp>
            <p:nvSpPr>
              <p:cNvPr id="85" name="Rectangle 7">
                <a:extLst>
                  <a:ext uri="{FF2B5EF4-FFF2-40B4-BE49-F238E27FC236}">
                    <a16:creationId xmlns:a16="http://schemas.microsoft.com/office/drawing/2014/main" id="{92F7AF9D-1E68-4081-9669-F22B4FA43F6E}"/>
                  </a:ext>
                </a:extLst>
              </p:cNvPr>
              <p:cNvSpPr/>
              <p:nvPr/>
            </p:nvSpPr>
            <p:spPr>
              <a:xfrm>
                <a:off x="8742404" y="1689574"/>
                <a:ext cx="595932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893EC1-2AE6-45AF-B1BE-BA58B102FCCD}"/>
                  </a:ext>
                </a:extLst>
              </p:cNvPr>
              <p:cNvSpPr/>
              <p:nvPr/>
            </p:nvSpPr>
            <p:spPr>
              <a:xfrm>
                <a:off x="9338335" y="1689574"/>
                <a:ext cx="595932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PF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2C491EE-9D82-4789-B773-C67D7BBF7D21}"/>
                  </a:ext>
                </a:extLst>
              </p:cNvPr>
              <p:cNvSpPr/>
              <p:nvPr/>
            </p:nvSpPr>
            <p:spPr>
              <a:xfrm>
                <a:off x="9934266" y="1689574"/>
                <a:ext cx="595931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E60B7D-E4CE-46D1-AFD7-B9C62C51D221}"/>
                  </a:ext>
                </a:extLst>
              </p:cNvPr>
              <p:cNvSpPr/>
              <p:nvPr/>
            </p:nvSpPr>
            <p:spPr>
              <a:xfrm>
                <a:off x="10530196" y="1689574"/>
                <a:ext cx="556903" cy="4329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452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A8ACC-728B-4665-86AA-326C86D9B544}"/>
              </a:ext>
            </a:extLst>
          </p:cNvPr>
          <p:cNvSpPr/>
          <p:nvPr/>
        </p:nvSpPr>
        <p:spPr>
          <a:xfrm>
            <a:off x="113229" y="464531"/>
            <a:ext cx="3388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CLC</a:t>
            </a:r>
            <a:r>
              <a:rPr lang="en-IN" sz="2800" dirty="0"/>
              <a:t> – Clear Carry Flag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97956" y="2231511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CLC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56" y="1647674"/>
            <a:ext cx="6066578" cy="45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instruction is used to clear the carry flag.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97956" y="3049850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7159239" y="1168051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79739-0ADC-4A67-9C97-98768E05938D}"/>
              </a:ext>
            </a:extLst>
          </p:cNvPr>
          <p:cNvSpPr/>
          <p:nvPr/>
        </p:nvSpPr>
        <p:spPr>
          <a:xfrm>
            <a:off x="8575875" y="1210794"/>
            <a:ext cx="921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CBF98-7369-412B-9A92-CC75155E04A5}"/>
              </a:ext>
            </a:extLst>
          </p:cNvPr>
          <p:cNvSpPr/>
          <p:nvPr/>
        </p:nvSpPr>
        <p:spPr>
          <a:xfrm>
            <a:off x="1557198" y="3005828"/>
            <a:ext cx="1078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CF = 0</a:t>
            </a:r>
            <a:endParaRPr lang="en-IN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113229" y="3859718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173964" y="4642026"/>
            <a:ext cx="5922036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Except carry flag no other flags are affected.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292482-43F1-457B-B0DF-43466B9C4DA6}"/>
              </a:ext>
            </a:extLst>
          </p:cNvPr>
          <p:cNvGrpSpPr/>
          <p:nvPr/>
        </p:nvGrpSpPr>
        <p:grpSpPr>
          <a:xfrm>
            <a:off x="3250917" y="1917176"/>
            <a:ext cx="8747654" cy="881783"/>
            <a:chOff x="2847109" y="1412525"/>
            <a:chExt cx="8747654" cy="88178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D5B113D-2C31-4927-A946-3C15475D6853}"/>
                </a:ext>
              </a:extLst>
            </p:cNvPr>
            <p:cNvSpPr/>
            <p:nvPr/>
          </p:nvSpPr>
          <p:spPr>
            <a:xfrm>
              <a:off x="11011301" y="1412525"/>
              <a:ext cx="556903" cy="43297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0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6BE339A-D95F-4729-A12B-9BB675E0E4CB}"/>
                </a:ext>
              </a:extLst>
            </p:cNvPr>
            <p:cNvGrpSpPr/>
            <p:nvPr/>
          </p:nvGrpSpPr>
          <p:grpSpPr>
            <a:xfrm>
              <a:off x="2847109" y="1860664"/>
              <a:ext cx="8747654" cy="433644"/>
              <a:chOff x="2339445" y="1689574"/>
              <a:chExt cx="8747654" cy="43364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F2CABD-62E3-4D74-872A-1D1C97099E03}"/>
                  </a:ext>
                </a:extLst>
              </p:cNvPr>
              <p:cNvSpPr/>
              <p:nvPr/>
            </p:nvSpPr>
            <p:spPr>
              <a:xfrm>
                <a:off x="2339445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1A3E0B4-7BC5-419A-B6A2-261F1BB3BF90}"/>
                  </a:ext>
                </a:extLst>
              </p:cNvPr>
              <p:cNvSpPr/>
              <p:nvPr/>
            </p:nvSpPr>
            <p:spPr>
              <a:xfrm>
                <a:off x="2860554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FB4356-8B44-4F29-AEB0-16A5B9659B84}"/>
                  </a:ext>
                </a:extLst>
              </p:cNvPr>
              <p:cNvSpPr/>
              <p:nvPr/>
            </p:nvSpPr>
            <p:spPr>
              <a:xfrm>
                <a:off x="3381664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DE30837-230E-423D-AE72-A4185E3E7370}"/>
                  </a:ext>
                </a:extLst>
              </p:cNvPr>
              <p:cNvSpPr/>
              <p:nvPr/>
            </p:nvSpPr>
            <p:spPr>
              <a:xfrm>
                <a:off x="3902774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67" name="Rectangle 7">
                <a:extLst>
                  <a:ext uri="{FF2B5EF4-FFF2-40B4-BE49-F238E27FC236}">
                    <a16:creationId xmlns:a16="http://schemas.microsoft.com/office/drawing/2014/main" id="{F5055031-88D1-4374-9575-840FF84EB31E}"/>
                  </a:ext>
                </a:extLst>
              </p:cNvPr>
              <p:cNvSpPr/>
              <p:nvPr/>
            </p:nvSpPr>
            <p:spPr>
              <a:xfrm>
                <a:off x="4423883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OF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87D48F1-2444-4EBF-AAC9-8D513526397D}"/>
                  </a:ext>
                </a:extLst>
              </p:cNvPr>
              <p:cNvSpPr/>
              <p:nvPr/>
            </p:nvSpPr>
            <p:spPr>
              <a:xfrm>
                <a:off x="4944993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DF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6BF8EA5-EE64-4722-BD9B-F5D99EF61DD3}"/>
                  </a:ext>
                </a:extLst>
              </p:cNvPr>
              <p:cNvSpPr/>
              <p:nvPr/>
            </p:nvSpPr>
            <p:spPr>
              <a:xfrm>
                <a:off x="5466103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7F4E70B-90ED-4CA4-883A-E012B2017EAE}"/>
                  </a:ext>
                </a:extLst>
              </p:cNvPr>
              <p:cNvSpPr/>
              <p:nvPr/>
            </p:nvSpPr>
            <p:spPr>
              <a:xfrm>
                <a:off x="5987212" y="1689574"/>
                <a:ext cx="521110" cy="43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TF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454F320-0E4F-446C-B239-C8E3BC0CFCCE}"/>
                  </a:ext>
                </a:extLst>
              </p:cNvPr>
              <p:cNvSpPr/>
              <p:nvPr/>
            </p:nvSpPr>
            <p:spPr>
              <a:xfrm>
                <a:off x="6508322" y="1689574"/>
                <a:ext cx="521110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SF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AD8067-1625-4B7B-B1A3-40B31EEF5AD2}"/>
                  </a:ext>
                </a:extLst>
              </p:cNvPr>
              <p:cNvSpPr/>
              <p:nvPr/>
            </p:nvSpPr>
            <p:spPr>
              <a:xfrm>
                <a:off x="7029431" y="1689574"/>
                <a:ext cx="521110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ZF</a:t>
                </a:r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8E7D94A-8528-4826-9388-57E026C4562C}"/>
                  </a:ext>
                </a:extLst>
              </p:cNvPr>
              <p:cNvSpPr/>
              <p:nvPr/>
            </p:nvSpPr>
            <p:spPr>
              <a:xfrm>
                <a:off x="7550541" y="1689574"/>
                <a:ext cx="595932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48099E6-8E03-4198-B781-35C39CEBBF9D}"/>
                  </a:ext>
                </a:extLst>
              </p:cNvPr>
              <p:cNvSpPr/>
              <p:nvPr/>
            </p:nvSpPr>
            <p:spPr>
              <a:xfrm>
                <a:off x="8146473" y="1689574"/>
                <a:ext cx="595931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AF</a:t>
                </a:r>
                <a:endParaRPr lang="en-US" dirty="0"/>
              </a:p>
            </p:txBody>
          </p:sp>
          <p:sp>
            <p:nvSpPr>
              <p:cNvPr id="85" name="Rectangle 7">
                <a:extLst>
                  <a:ext uri="{FF2B5EF4-FFF2-40B4-BE49-F238E27FC236}">
                    <a16:creationId xmlns:a16="http://schemas.microsoft.com/office/drawing/2014/main" id="{92F7AF9D-1E68-4081-9669-F22B4FA43F6E}"/>
                  </a:ext>
                </a:extLst>
              </p:cNvPr>
              <p:cNvSpPr/>
              <p:nvPr/>
            </p:nvSpPr>
            <p:spPr>
              <a:xfrm>
                <a:off x="8742404" y="1689574"/>
                <a:ext cx="595932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893EC1-2AE6-45AF-B1BE-BA58B102FCCD}"/>
                  </a:ext>
                </a:extLst>
              </p:cNvPr>
              <p:cNvSpPr/>
              <p:nvPr/>
            </p:nvSpPr>
            <p:spPr>
              <a:xfrm>
                <a:off x="9338335" y="1689574"/>
                <a:ext cx="595932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PF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2C491EE-9D82-4789-B773-C67D7BBF7D21}"/>
                  </a:ext>
                </a:extLst>
              </p:cNvPr>
              <p:cNvSpPr/>
              <p:nvPr/>
            </p:nvSpPr>
            <p:spPr>
              <a:xfrm>
                <a:off x="9934266" y="1689574"/>
                <a:ext cx="595931" cy="4336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E60B7D-E4CE-46D1-AFD7-B9C62C51D221}"/>
                  </a:ext>
                </a:extLst>
              </p:cNvPr>
              <p:cNvSpPr/>
              <p:nvPr/>
            </p:nvSpPr>
            <p:spPr>
              <a:xfrm>
                <a:off x="10530196" y="1689574"/>
                <a:ext cx="556903" cy="4329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9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A8ACC-728B-4665-86AA-326C86D9B544}"/>
              </a:ext>
            </a:extLst>
          </p:cNvPr>
          <p:cNvSpPr/>
          <p:nvPr/>
        </p:nvSpPr>
        <p:spPr>
          <a:xfrm>
            <a:off x="47188" y="245472"/>
            <a:ext cx="4997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CMC</a:t>
            </a:r>
            <a:r>
              <a:rPr lang="en-IN" sz="2800" dirty="0"/>
              <a:t> – Complement Carry Flag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09000" y="2079700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CMC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" y="1047509"/>
            <a:ext cx="6066578" cy="45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instruction is used to complement the carry flag.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97956" y="3049850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6898684" y="161200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u="sng" dirty="0">
                <a:solidFill>
                  <a:srgbClr val="FF0000"/>
                </a:solidFill>
              </a:rPr>
              <a:t>Example: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79739-0ADC-4A67-9C97-98768E05938D}"/>
              </a:ext>
            </a:extLst>
          </p:cNvPr>
          <p:cNvSpPr/>
          <p:nvPr/>
        </p:nvSpPr>
        <p:spPr>
          <a:xfrm>
            <a:off x="8462013" y="187576"/>
            <a:ext cx="921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CMC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CBF98-7369-412B-9A92-CC75155E04A5}"/>
              </a:ext>
            </a:extLst>
          </p:cNvPr>
          <p:cNvSpPr/>
          <p:nvPr/>
        </p:nvSpPr>
        <p:spPr>
          <a:xfrm>
            <a:off x="1557198" y="3005828"/>
            <a:ext cx="1078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CF = CF</a:t>
            </a:r>
            <a:endParaRPr lang="en-IN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0" y="5177843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0" y="6009973"/>
            <a:ext cx="5922036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Except carry flag no other flags are affected.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D5B113D-2C31-4927-A946-3C15475D6853}"/>
              </a:ext>
            </a:extLst>
          </p:cNvPr>
          <p:cNvSpPr/>
          <p:nvPr/>
        </p:nvSpPr>
        <p:spPr>
          <a:xfrm>
            <a:off x="11284612" y="1219164"/>
            <a:ext cx="334051" cy="432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6BE339A-D95F-4729-A12B-9BB675E0E4CB}"/>
              </a:ext>
            </a:extLst>
          </p:cNvPr>
          <p:cNvGrpSpPr/>
          <p:nvPr/>
        </p:nvGrpSpPr>
        <p:grpSpPr>
          <a:xfrm>
            <a:off x="3100575" y="1652808"/>
            <a:ext cx="8740485" cy="433644"/>
            <a:chOff x="2339445" y="1689574"/>
            <a:chExt cx="8747654" cy="43364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F2CABD-62E3-4D74-872A-1D1C97099E03}"/>
                </a:ext>
              </a:extLst>
            </p:cNvPr>
            <p:cNvSpPr/>
            <p:nvPr/>
          </p:nvSpPr>
          <p:spPr>
            <a:xfrm>
              <a:off x="2339445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A3E0B4-7BC5-419A-B6A2-261F1BB3BF90}"/>
                </a:ext>
              </a:extLst>
            </p:cNvPr>
            <p:cNvSpPr/>
            <p:nvPr/>
          </p:nvSpPr>
          <p:spPr>
            <a:xfrm>
              <a:off x="286055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FB4356-8B44-4F29-AEB0-16A5B9659B84}"/>
                </a:ext>
              </a:extLst>
            </p:cNvPr>
            <p:cNvSpPr/>
            <p:nvPr/>
          </p:nvSpPr>
          <p:spPr>
            <a:xfrm>
              <a:off x="338166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30837-230E-423D-AE72-A4185E3E7370}"/>
                </a:ext>
              </a:extLst>
            </p:cNvPr>
            <p:cNvSpPr/>
            <p:nvPr/>
          </p:nvSpPr>
          <p:spPr>
            <a:xfrm>
              <a:off x="390277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id="{F5055031-88D1-4374-9575-840FF84EB31E}"/>
                </a:ext>
              </a:extLst>
            </p:cNvPr>
            <p:cNvSpPr/>
            <p:nvPr/>
          </p:nvSpPr>
          <p:spPr>
            <a:xfrm>
              <a:off x="442388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7D48F1-2444-4EBF-AAC9-8D513526397D}"/>
                </a:ext>
              </a:extLst>
            </p:cNvPr>
            <p:cNvSpPr/>
            <p:nvPr/>
          </p:nvSpPr>
          <p:spPr>
            <a:xfrm>
              <a:off x="494499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BF8EA5-EE64-4722-BD9B-F5D99EF61DD3}"/>
                </a:ext>
              </a:extLst>
            </p:cNvPr>
            <p:cNvSpPr/>
            <p:nvPr/>
          </p:nvSpPr>
          <p:spPr>
            <a:xfrm>
              <a:off x="546610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F4E70B-90ED-4CA4-883A-E012B2017EAE}"/>
                </a:ext>
              </a:extLst>
            </p:cNvPr>
            <p:cNvSpPr/>
            <p:nvPr/>
          </p:nvSpPr>
          <p:spPr>
            <a:xfrm>
              <a:off x="5987212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TF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54F320-0E4F-446C-B239-C8E3BC0CFCCE}"/>
                </a:ext>
              </a:extLst>
            </p:cNvPr>
            <p:cNvSpPr/>
            <p:nvPr/>
          </p:nvSpPr>
          <p:spPr>
            <a:xfrm>
              <a:off x="6508322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AD8067-1625-4B7B-B1A3-40B31EEF5AD2}"/>
                </a:ext>
              </a:extLst>
            </p:cNvPr>
            <p:cNvSpPr/>
            <p:nvPr/>
          </p:nvSpPr>
          <p:spPr>
            <a:xfrm>
              <a:off x="7029431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ZF</a:t>
              </a:r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E7D94A-8528-4826-9388-57E026C4562C}"/>
                </a:ext>
              </a:extLst>
            </p:cNvPr>
            <p:cNvSpPr/>
            <p:nvPr/>
          </p:nvSpPr>
          <p:spPr>
            <a:xfrm>
              <a:off x="7550541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8099E6-8E03-4198-B781-35C39CEBBF9D}"/>
                </a:ext>
              </a:extLst>
            </p:cNvPr>
            <p:cNvSpPr/>
            <p:nvPr/>
          </p:nvSpPr>
          <p:spPr>
            <a:xfrm>
              <a:off x="8146473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AF</a:t>
              </a:r>
              <a:endParaRPr lang="en-US" dirty="0"/>
            </a:p>
          </p:txBody>
        </p:sp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92F7AF9D-1E68-4081-9669-F22B4FA43F6E}"/>
                </a:ext>
              </a:extLst>
            </p:cNvPr>
            <p:cNvSpPr/>
            <p:nvPr/>
          </p:nvSpPr>
          <p:spPr>
            <a:xfrm>
              <a:off x="8742404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893EC1-2AE6-45AF-B1BE-BA58B102FCCD}"/>
                </a:ext>
              </a:extLst>
            </p:cNvPr>
            <p:cNvSpPr/>
            <p:nvPr/>
          </p:nvSpPr>
          <p:spPr>
            <a:xfrm>
              <a:off x="9338335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PF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2C491EE-9D82-4789-B773-C67D7BBF7D21}"/>
                </a:ext>
              </a:extLst>
            </p:cNvPr>
            <p:cNvSpPr/>
            <p:nvPr/>
          </p:nvSpPr>
          <p:spPr>
            <a:xfrm>
              <a:off x="9934266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6E60B7D-E4CE-46D1-AFD7-B9C62C51D221}"/>
                </a:ext>
              </a:extLst>
            </p:cNvPr>
            <p:cNvSpPr/>
            <p:nvPr/>
          </p:nvSpPr>
          <p:spPr>
            <a:xfrm>
              <a:off x="10530196" y="1689574"/>
              <a:ext cx="556903" cy="4329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A25B0E-12A2-440D-9DFD-82E5AC0F29C1}"/>
              </a:ext>
            </a:extLst>
          </p:cNvPr>
          <p:cNvCxnSpPr>
            <a:cxnSpLocks/>
          </p:cNvCxnSpPr>
          <p:nvPr/>
        </p:nvCxnSpPr>
        <p:spPr>
          <a:xfrm>
            <a:off x="2223966" y="3049850"/>
            <a:ext cx="3218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5127360-54F8-43C8-9E8C-B822B7BA5027}"/>
              </a:ext>
            </a:extLst>
          </p:cNvPr>
          <p:cNvSpPr/>
          <p:nvPr/>
        </p:nvSpPr>
        <p:spPr>
          <a:xfrm>
            <a:off x="47188" y="3535502"/>
            <a:ext cx="7310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If </a:t>
            </a:r>
            <a:r>
              <a:rPr lang="en-IN" sz="2400" b="1" dirty="0">
                <a:solidFill>
                  <a:srgbClr val="FF0000"/>
                </a:solidFill>
              </a:rPr>
              <a:t>CF = 0 </a:t>
            </a:r>
            <a:r>
              <a:rPr lang="en-IN" sz="2400" b="1" dirty="0"/>
              <a:t>then after execution of CMC instruction  </a:t>
            </a:r>
            <a:r>
              <a:rPr lang="en-IN" sz="2400" b="1" dirty="0">
                <a:solidFill>
                  <a:srgbClr val="FF0000"/>
                </a:solidFill>
              </a:rPr>
              <a:t>CF = 1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D3B3E7-2040-4392-B8DD-A993413F6F4D}"/>
              </a:ext>
            </a:extLst>
          </p:cNvPr>
          <p:cNvSpPr/>
          <p:nvPr/>
        </p:nvSpPr>
        <p:spPr>
          <a:xfrm>
            <a:off x="47188" y="4195485"/>
            <a:ext cx="7310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If </a:t>
            </a:r>
            <a:r>
              <a:rPr lang="en-IN" sz="2400" b="1" dirty="0">
                <a:solidFill>
                  <a:srgbClr val="FF0000"/>
                </a:solidFill>
              </a:rPr>
              <a:t>CF = 1 </a:t>
            </a:r>
            <a:r>
              <a:rPr lang="en-IN" sz="2400" b="1" dirty="0"/>
              <a:t>then after execution of CMC instruction  </a:t>
            </a:r>
            <a:r>
              <a:rPr lang="en-IN" sz="2400" b="1" dirty="0">
                <a:solidFill>
                  <a:srgbClr val="FF0000"/>
                </a:solidFill>
              </a:rPr>
              <a:t>CF = 0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57D84D-0233-4009-B538-7B9F88AA15BC}"/>
              </a:ext>
            </a:extLst>
          </p:cNvPr>
          <p:cNvSpPr/>
          <p:nvPr/>
        </p:nvSpPr>
        <p:spPr>
          <a:xfrm>
            <a:off x="11238319" y="2101712"/>
            <a:ext cx="334051" cy="432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CF013A-9289-4E43-B4DE-D331D8E2C963}"/>
              </a:ext>
            </a:extLst>
          </p:cNvPr>
          <p:cNvSpPr/>
          <p:nvPr/>
        </p:nvSpPr>
        <p:spPr>
          <a:xfrm>
            <a:off x="11541890" y="1219650"/>
            <a:ext cx="334051" cy="432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9FB1F9-8CC6-44FC-909F-D2EC0A74DED1}"/>
              </a:ext>
            </a:extLst>
          </p:cNvPr>
          <p:cNvSpPr/>
          <p:nvPr/>
        </p:nvSpPr>
        <p:spPr>
          <a:xfrm>
            <a:off x="11507009" y="2101712"/>
            <a:ext cx="334051" cy="432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773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36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A8ACC-728B-4665-86AA-326C86D9B544}"/>
              </a:ext>
            </a:extLst>
          </p:cNvPr>
          <p:cNvSpPr/>
          <p:nvPr/>
        </p:nvSpPr>
        <p:spPr>
          <a:xfrm>
            <a:off x="47188" y="245472"/>
            <a:ext cx="4997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STD</a:t>
            </a:r>
            <a:r>
              <a:rPr lang="en-IN" sz="2800" dirty="0"/>
              <a:t> – Set Direction Flag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83343" y="2861066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STD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" y="1005011"/>
            <a:ext cx="8660154" cy="1718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is used to set the direction flag.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DF flag is used in string instruction.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If DF= 1 then in case of string instructions SI and DI automatically decremented.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83343" y="3910233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7855900" y="2242163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u="sng" dirty="0">
                <a:solidFill>
                  <a:srgbClr val="FF0000"/>
                </a:solidFill>
              </a:rPr>
              <a:t>Example: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79739-0ADC-4A67-9C97-98768E05938D}"/>
              </a:ext>
            </a:extLst>
          </p:cNvPr>
          <p:cNvSpPr/>
          <p:nvPr/>
        </p:nvSpPr>
        <p:spPr>
          <a:xfrm>
            <a:off x="9419229" y="2268539"/>
            <a:ext cx="921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STD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CBF98-7369-412B-9A92-CC75155E04A5}"/>
              </a:ext>
            </a:extLst>
          </p:cNvPr>
          <p:cNvSpPr/>
          <p:nvPr/>
        </p:nvSpPr>
        <p:spPr>
          <a:xfrm>
            <a:off x="1628743" y="3871472"/>
            <a:ext cx="199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DF = 1</a:t>
            </a:r>
            <a:endParaRPr lang="en-IN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0" y="5177843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0" y="6009973"/>
            <a:ext cx="7101840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Except Direction flag no other flags are affected.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6BE339A-D95F-4729-A12B-9BB675E0E4CB}"/>
              </a:ext>
            </a:extLst>
          </p:cNvPr>
          <p:cNvGrpSpPr/>
          <p:nvPr/>
        </p:nvGrpSpPr>
        <p:grpSpPr>
          <a:xfrm>
            <a:off x="3100575" y="3603528"/>
            <a:ext cx="8740485" cy="433644"/>
            <a:chOff x="2339445" y="1689574"/>
            <a:chExt cx="8747654" cy="43364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F2CABD-62E3-4D74-872A-1D1C97099E03}"/>
                </a:ext>
              </a:extLst>
            </p:cNvPr>
            <p:cNvSpPr/>
            <p:nvPr/>
          </p:nvSpPr>
          <p:spPr>
            <a:xfrm>
              <a:off x="2339445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A3E0B4-7BC5-419A-B6A2-261F1BB3BF90}"/>
                </a:ext>
              </a:extLst>
            </p:cNvPr>
            <p:cNvSpPr/>
            <p:nvPr/>
          </p:nvSpPr>
          <p:spPr>
            <a:xfrm>
              <a:off x="286055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FB4356-8B44-4F29-AEB0-16A5B9659B84}"/>
                </a:ext>
              </a:extLst>
            </p:cNvPr>
            <p:cNvSpPr/>
            <p:nvPr/>
          </p:nvSpPr>
          <p:spPr>
            <a:xfrm>
              <a:off x="338166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30837-230E-423D-AE72-A4185E3E7370}"/>
                </a:ext>
              </a:extLst>
            </p:cNvPr>
            <p:cNvSpPr/>
            <p:nvPr/>
          </p:nvSpPr>
          <p:spPr>
            <a:xfrm>
              <a:off x="390277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id="{F5055031-88D1-4374-9575-840FF84EB31E}"/>
                </a:ext>
              </a:extLst>
            </p:cNvPr>
            <p:cNvSpPr/>
            <p:nvPr/>
          </p:nvSpPr>
          <p:spPr>
            <a:xfrm>
              <a:off x="442388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7D48F1-2444-4EBF-AAC9-8D513526397D}"/>
                </a:ext>
              </a:extLst>
            </p:cNvPr>
            <p:cNvSpPr/>
            <p:nvPr/>
          </p:nvSpPr>
          <p:spPr>
            <a:xfrm>
              <a:off x="494499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BF8EA5-EE64-4722-BD9B-F5D99EF61DD3}"/>
                </a:ext>
              </a:extLst>
            </p:cNvPr>
            <p:cNvSpPr/>
            <p:nvPr/>
          </p:nvSpPr>
          <p:spPr>
            <a:xfrm>
              <a:off x="546610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F4E70B-90ED-4CA4-883A-E012B2017EAE}"/>
                </a:ext>
              </a:extLst>
            </p:cNvPr>
            <p:cNvSpPr/>
            <p:nvPr/>
          </p:nvSpPr>
          <p:spPr>
            <a:xfrm>
              <a:off x="5987212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TF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54F320-0E4F-446C-B239-C8E3BC0CFCCE}"/>
                </a:ext>
              </a:extLst>
            </p:cNvPr>
            <p:cNvSpPr/>
            <p:nvPr/>
          </p:nvSpPr>
          <p:spPr>
            <a:xfrm>
              <a:off x="6508322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AD8067-1625-4B7B-B1A3-40B31EEF5AD2}"/>
                </a:ext>
              </a:extLst>
            </p:cNvPr>
            <p:cNvSpPr/>
            <p:nvPr/>
          </p:nvSpPr>
          <p:spPr>
            <a:xfrm>
              <a:off x="7029431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ZF</a:t>
              </a:r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E7D94A-8528-4826-9388-57E026C4562C}"/>
                </a:ext>
              </a:extLst>
            </p:cNvPr>
            <p:cNvSpPr/>
            <p:nvPr/>
          </p:nvSpPr>
          <p:spPr>
            <a:xfrm>
              <a:off x="7550541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8099E6-8E03-4198-B781-35C39CEBBF9D}"/>
                </a:ext>
              </a:extLst>
            </p:cNvPr>
            <p:cNvSpPr/>
            <p:nvPr/>
          </p:nvSpPr>
          <p:spPr>
            <a:xfrm>
              <a:off x="8146473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AF</a:t>
              </a:r>
              <a:endParaRPr lang="en-US" dirty="0"/>
            </a:p>
          </p:txBody>
        </p:sp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92F7AF9D-1E68-4081-9669-F22B4FA43F6E}"/>
                </a:ext>
              </a:extLst>
            </p:cNvPr>
            <p:cNvSpPr/>
            <p:nvPr/>
          </p:nvSpPr>
          <p:spPr>
            <a:xfrm>
              <a:off x="8742404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893EC1-2AE6-45AF-B1BE-BA58B102FCCD}"/>
                </a:ext>
              </a:extLst>
            </p:cNvPr>
            <p:cNvSpPr/>
            <p:nvPr/>
          </p:nvSpPr>
          <p:spPr>
            <a:xfrm>
              <a:off x="9338335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PF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2C491EE-9D82-4789-B773-C67D7BBF7D21}"/>
                </a:ext>
              </a:extLst>
            </p:cNvPr>
            <p:cNvSpPr/>
            <p:nvPr/>
          </p:nvSpPr>
          <p:spPr>
            <a:xfrm>
              <a:off x="9934266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6E60B7D-E4CE-46D1-AFD7-B9C62C51D221}"/>
                </a:ext>
              </a:extLst>
            </p:cNvPr>
            <p:cNvSpPr/>
            <p:nvPr/>
          </p:nvSpPr>
          <p:spPr>
            <a:xfrm>
              <a:off x="10530196" y="1689574"/>
              <a:ext cx="556903" cy="4329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BCF013A-9289-4E43-B4DE-D331D8E2C963}"/>
              </a:ext>
            </a:extLst>
          </p:cNvPr>
          <p:cNvSpPr/>
          <p:nvPr/>
        </p:nvSpPr>
        <p:spPr>
          <a:xfrm>
            <a:off x="5790858" y="3193157"/>
            <a:ext cx="334051" cy="432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388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A8ACC-728B-4665-86AA-326C86D9B544}"/>
              </a:ext>
            </a:extLst>
          </p:cNvPr>
          <p:cNvSpPr/>
          <p:nvPr/>
        </p:nvSpPr>
        <p:spPr>
          <a:xfrm>
            <a:off x="47188" y="245472"/>
            <a:ext cx="4997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CTD</a:t>
            </a:r>
            <a:r>
              <a:rPr lang="en-IN" sz="2800" dirty="0"/>
              <a:t> – Clear Direction Flag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83343" y="2861066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CTD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" y="1005011"/>
            <a:ext cx="8660154" cy="1718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is used to clear the direction flag.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DF flag is used in string instruction.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If DF= 0 then in case of string instructions SI and DI automatically incremented.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83343" y="3910233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7855900" y="2242163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u="sng" dirty="0">
                <a:solidFill>
                  <a:srgbClr val="FF0000"/>
                </a:solidFill>
              </a:rPr>
              <a:t>Example: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79739-0ADC-4A67-9C97-98768E05938D}"/>
              </a:ext>
            </a:extLst>
          </p:cNvPr>
          <p:cNvSpPr/>
          <p:nvPr/>
        </p:nvSpPr>
        <p:spPr>
          <a:xfrm>
            <a:off x="9419229" y="2268539"/>
            <a:ext cx="921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CTD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CBF98-7369-412B-9A92-CC75155E04A5}"/>
              </a:ext>
            </a:extLst>
          </p:cNvPr>
          <p:cNvSpPr/>
          <p:nvPr/>
        </p:nvSpPr>
        <p:spPr>
          <a:xfrm>
            <a:off x="1628743" y="3871472"/>
            <a:ext cx="199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DF = 0</a:t>
            </a:r>
            <a:endParaRPr lang="en-IN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0" y="5177843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0" y="6009973"/>
            <a:ext cx="7101840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Except Direction flag no other flags are affected.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6BE339A-D95F-4729-A12B-9BB675E0E4CB}"/>
              </a:ext>
            </a:extLst>
          </p:cNvPr>
          <p:cNvGrpSpPr/>
          <p:nvPr/>
        </p:nvGrpSpPr>
        <p:grpSpPr>
          <a:xfrm>
            <a:off x="3100575" y="3603528"/>
            <a:ext cx="8740485" cy="433644"/>
            <a:chOff x="2339445" y="1689574"/>
            <a:chExt cx="8747654" cy="43364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F2CABD-62E3-4D74-872A-1D1C97099E03}"/>
                </a:ext>
              </a:extLst>
            </p:cNvPr>
            <p:cNvSpPr/>
            <p:nvPr/>
          </p:nvSpPr>
          <p:spPr>
            <a:xfrm>
              <a:off x="2339445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A3E0B4-7BC5-419A-B6A2-261F1BB3BF90}"/>
                </a:ext>
              </a:extLst>
            </p:cNvPr>
            <p:cNvSpPr/>
            <p:nvPr/>
          </p:nvSpPr>
          <p:spPr>
            <a:xfrm>
              <a:off x="286055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FB4356-8B44-4F29-AEB0-16A5B9659B84}"/>
                </a:ext>
              </a:extLst>
            </p:cNvPr>
            <p:cNvSpPr/>
            <p:nvPr/>
          </p:nvSpPr>
          <p:spPr>
            <a:xfrm>
              <a:off x="338166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30837-230E-423D-AE72-A4185E3E7370}"/>
                </a:ext>
              </a:extLst>
            </p:cNvPr>
            <p:cNvSpPr/>
            <p:nvPr/>
          </p:nvSpPr>
          <p:spPr>
            <a:xfrm>
              <a:off x="390277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id="{F5055031-88D1-4374-9575-840FF84EB31E}"/>
                </a:ext>
              </a:extLst>
            </p:cNvPr>
            <p:cNvSpPr/>
            <p:nvPr/>
          </p:nvSpPr>
          <p:spPr>
            <a:xfrm>
              <a:off x="442388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7D48F1-2444-4EBF-AAC9-8D513526397D}"/>
                </a:ext>
              </a:extLst>
            </p:cNvPr>
            <p:cNvSpPr/>
            <p:nvPr/>
          </p:nvSpPr>
          <p:spPr>
            <a:xfrm>
              <a:off x="494499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BF8EA5-EE64-4722-BD9B-F5D99EF61DD3}"/>
                </a:ext>
              </a:extLst>
            </p:cNvPr>
            <p:cNvSpPr/>
            <p:nvPr/>
          </p:nvSpPr>
          <p:spPr>
            <a:xfrm>
              <a:off x="546610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F4E70B-90ED-4CA4-883A-E012B2017EAE}"/>
                </a:ext>
              </a:extLst>
            </p:cNvPr>
            <p:cNvSpPr/>
            <p:nvPr/>
          </p:nvSpPr>
          <p:spPr>
            <a:xfrm>
              <a:off x="5987212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TF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54F320-0E4F-446C-B239-C8E3BC0CFCCE}"/>
                </a:ext>
              </a:extLst>
            </p:cNvPr>
            <p:cNvSpPr/>
            <p:nvPr/>
          </p:nvSpPr>
          <p:spPr>
            <a:xfrm>
              <a:off x="6508322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AD8067-1625-4B7B-B1A3-40B31EEF5AD2}"/>
                </a:ext>
              </a:extLst>
            </p:cNvPr>
            <p:cNvSpPr/>
            <p:nvPr/>
          </p:nvSpPr>
          <p:spPr>
            <a:xfrm>
              <a:off x="7029431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ZF</a:t>
              </a:r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E7D94A-8528-4826-9388-57E026C4562C}"/>
                </a:ext>
              </a:extLst>
            </p:cNvPr>
            <p:cNvSpPr/>
            <p:nvPr/>
          </p:nvSpPr>
          <p:spPr>
            <a:xfrm>
              <a:off x="7550541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8099E6-8E03-4198-B781-35C39CEBBF9D}"/>
                </a:ext>
              </a:extLst>
            </p:cNvPr>
            <p:cNvSpPr/>
            <p:nvPr/>
          </p:nvSpPr>
          <p:spPr>
            <a:xfrm>
              <a:off x="8146473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AF</a:t>
              </a:r>
              <a:endParaRPr lang="en-US" dirty="0"/>
            </a:p>
          </p:txBody>
        </p:sp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92F7AF9D-1E68-4081-9669-F22B4FA43F6E}"/>
                </a:ext>
              </a:extLst>
            </p:cNvPr>
            <p:cNvSpPr/>
            <p:nvPr/>
          </p:nvSpPr>
          <p:spPr>
            <a:xfrm>
              <a:off x="8742404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893EC1-2AE6-45AF-B1BE-BA58B102FCCD}"/>
                </a:ext>
              </a:extLst>
            </p:cNvPr>
            <p:cNvSpPr/>
            <p:nvPr/>
          </p:nvSpPr>
          <p:spPr>
            <a:xfrm>
              <a:off x="9338335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PF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2C491EE-9D82-4789-B773-C67D7BBF7D21}"/>
                </a:ext>
              </a:extLst>
            </p:cNvPr>
            <p:cNvSpPr/>
            <p:nvPr/>
          </p:nvSpPr>
          <p:spPr>
            <a:xfrm>
              <a:off x="9934266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6E60B7D-E4CE-46D1-AFD7-B9C62C51D221}"/>
                </a:ext>
              </a:extLst>
            </p:cNvPr>
            <p:cNvSpPr/>
            <p:nvPr/>
          </p:nvSpPr>
          <p:spPr>
            <a:xfrm>
              <a:off x="10530196" y="1689574"/>
              <a:ext cx="556903" cy="4329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BCF013A-9289-4E43-B4DE-D331D8E2C963}"/>
              </a:ext>
            </a:extLst>
          </p:cNvPr>
          <p:cNvSpPr/>
          <p:nvPr/>
        </p:nvSpPr>
        <p:spPr>
          <a:xfrm>
            <a:off x="5790858" y="3193157"/>
            <a:ext cx="334051" cy="432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6048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A8ACC-728B-4665-86AA-326C86D9B544}"/>
              </a:ext>
            </a:extLst>
          </p:cNvPr>
          <p:cNvSpPr/>
          <p:nvPr/>
        </p:nvSpPr>
        <p:spPr>
          <a:xfrm>
            <a:off x="47188" y="245472"/>
            <a:ext cx="4997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STI</a:t>
            </a:r>
            <a:r>
              <a:rPr lang="en-IN" sz="2800" dirty="0"/>
              <a:t> – Set Interrupt Enable Flag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83343" y="2861066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STI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" y="1005011"/>
            <a:ext cx="8660154" cy="1718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sets the interrupt flag to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enables INTR interrupt of the 8086.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83343" y="3910233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7855900" y="2242163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u="sng" dirty="0">
                <a:solidFill>
                  <a:srgbClr val="FF0000"/>
                </a:solidFill>
              </a:rPr>
              <a:t>Example: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79739-0ADC-4A67-9C97-98768E05938D}"/>
              </a:ext>
            </a:extLst>
          </p:cNvPr>
          <p:cNvSpPr/>
          <p:nvPr/>
        </p:nvSpPr>
        <p:spPr>
          <a:xfrm>
            <a:off x="9419229" y="2268539"/>
            <a:ext cx="921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STI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CBF98-7369-412B-9A92-CC75155E04A5}"/>
              </a:ext>
            </a:extLst>
          </p:cNvPr>
          <p:cNvSpPr/>
          <p:nvPr/>
        </p:nvSpPr>
        <p:spPr>
          <a:xfrm>
            <a:off x="1628743" y="3871472"/>
            <a:ext cx="199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IF = 1</a:t>
            </a:r>
            <a:endParaRPr lang="en-IN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0" y="5177843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0" y="6009973"/>
            <a:ext cx="7101840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Except Interrupt flag no other flags are affected.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6BE339A-D95F-4729-A12B-9BB675E0E4CB}"/>
              </a:ext>
            </a:extLst>
          </p:cNvPr>
          <p:cNvGrpSpPr/>
          <p:nvPr/>
        </p:nvGrpSpPr>
        <p:grpSpPr>
          <a:xfrm>
            <a:off x="3100575" y="3603528"/>
            <a:ext cx="8740485" cy="433644"/>
            <a:chOff x="2339445" y="1689574"/>
            <a:chExt cx="8747654" cy="43364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F2CABD-62E3-4D74-872A-1D1C97099E03}"/>
                </a:ext>
              </a:extLst>
            </p:cNvPr>
            <p:cNvSpPr/>
            <p:nvPr/>
          </p:nvSpPr>
          <p:spPr>
            <a:xfrm>
              <a:off x="2339445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A3E0B4-7BC5-419A-B6A2-261F1BB3BF90}"/>
                </a:ext>
              </a:extLst>
            </p:cNvPr>
            <p:cNvSpPr/>
            <p:nvPr/>
          </p:nvSpPr>
          <p:spPr>
            <a:xfrm>
              <a:off x="286055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FB4356-8B44-4F29-AEB0-16A5B9659B84}"/>
                </a:ext>
              </a:extLst>
            </p:cNvPr>
            <p:cNvSpPr/>
            <p:nvPr/>
          </p:nvSpPr>
          <p:spPr>
            <a:xfrm>
              <a:off x="338166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30837-230E-423D-AE72-A4185E3E7370}"/>
                </a:ext>
              </a:extLst>
            </p:cNvPr>
            <p:cNvSpPr/>
            <p:nvPr/>
          </p:nvSpPr>
          <p:spPr>
            <a:xfrm>
              <a:off x="390277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id="{F5055031-88D1-4374-9575-840FF84EB31E}"/>
                </a:ext>
              </a:extLst>
            </p:cNvPr>
            <p:cNvSpPr/>
            <p:nvPr/>
          </p:nvSpPr>
          <p:spPr>
            <a:xfrm>
              <a:off x="442388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7D48F1-2444-4EBF-AAC9-8D513526397D}"/>
                </a:ext>
              </a:extLst>
            </p:cNvPr>
            <p:cNvSpPr/>
            <p:nvPr/>
          </p:nvSpPr>
          <p:spPr>
            <a:xfrm>
              <a:off x="494499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BF8EA5-EE64-4722-BD9B-F5D99EF61DD3}"/>
                </a:ext>
              </a:extLst>
            </p:cNvPr>
            <p:cNvSpPr/>
            <p:nvPr/>
          </p:nvSpPr>
          <p:spPr>
            <a:xfrm>
              <a:off x="546610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F4E70B-90ED-4CA4-883A-E012B2017EAE}"/>
                </a:ext>
              </a:extLst>
            </p:cNvPr>
            <p:cNvSpPr/>
            <p:nvPr/>
          </p:nvSpPr>
          <p:spPr>
            <a:xfrm>
              <a:off x="5987212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TF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54F320-0E4F-446C-B239-C8E3BC0CFCCE}"/>
                </a:ext>
              </a:extLst>
            </p:cNvPr>
            <p:cNvSpPr/>
            <p:nvPr/>
          </p:nvSpPr>
          <p:spPr>
            <a:xfrm>
              <a:off x="6508322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AD8067-1625-4B7B-B1A3-40B31EEF5AD2}"/>
                </a:ext>
              </a:extLst>
            </p:cNvPr>
            <p:cNvSpPr/>
            <p:nvPr/>
          </p:nvSpPr>
          <p:spPr>
            <a:xfrm>
              <a:off x="7029431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ZF</a:t>
              </a:r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E7D94A-8528-4826-9388-57E026C4562C}"/>
                </a:ext>
              </a:extLst>
            </p:cNvPr>
            <p:cNvSpPr/>
            <p:nvPr/>
          </p:nvSpPr>
          <p:spPr>
            <a:xfrm>
              <a:off x="7550541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8099E6-8E03-4198-B781-35C39CEBBF9D}"/>
                </a:ext>
              </a:extLst>
            </p:cNvPr>
            <p:cNvSpPr/>
            <p:nvPr/>
          </p:nvSpPr>
          <p:spPr>
            <a:xfrm>
              <a:off x="8146473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AF</a:t>
              </a:r>
              <a:endParaRPr lang="en-US" dirty="0"/>
            </a:p>
          </p:txBody>
        </p:sp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92F7AF9D-1E68-4081-9669-F22B4FA43F6E}"/>
                </a:ext>
              </a:extLst>
            </p:cNvPr>
            <p:cNvSpPr/>
            <p:nvPr/>
          </p:nvSpPr>
          <p:spPr>
            <a:xfrm>
              <a:off x="8742404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893EC1-2AE6-45AF-B1BE-BA58B102FCCD}"/>
                </a:ext>
              </a:extLst>
            </p:cNvPr>
            <p:cNvSpPr/>
            <p:nvPr/>
          </p:nvSpPr>
          <p:spPr>
            <a:xfrm>
              <a:off x="9338335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PF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2C491EE-9D82-4789-B773-C67D7BBF7D21}"/>
                </a:ext>
              </a:extLst>
            </p:cNvPr>
            <p:cNvSpPr/>
            <p:nvPr/>
          </p:nvSpPr>
          <p:spPr>
            <a:xfrm>
              <a:off x="9934266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6E60B7D-E4CE-46D1-AFD7-B9C62C51D221}"/>
                </a:ext>
              </a:extLst>
            </p:cNvPr>
            <p:cNvSpPr/>
            <p:nvPr/>
          </p:nvSpPr>
          <p:spPr>
            <a:xfrm>
              <a:off x="10530196" y="1689574"/>
              <a:ext cx="556903" cy="4329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BCF013A-9289-4E43-B4DE-D331D8E2C963}"/>
              </a:ext>
            </a:extLst>
          </p:cNvPr>
          <p:cNvSpPr/>
          <p:nvPr/>
        </p:nvSpPr>
        <p:spPr>
          <a:xfrm>
            <a:off x="6324885" y="3212513"/>
            <a:ext cx="334051" cy="432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137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A8ACC-728B-4665-86AA-326C86D9B544}"/>
              </a:ext>
            </a:extLst>
          </p:cNvPr>
          <p:cNvSpPr/>
          <p:nvPr/>
        </p:nvSpPr>
        <p:spPr>
          <a:xfrm>
            <a:off x="47188" y="245472"/>
            <a:ext cx="4997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/>
              <a:t>C</a:t>
            </a:r>
            <a:r>
              <a:rPr lang="en-IN" sz="2800" b="1" dirty="0"/>
              <a:t>L</a:t>
            </a:r>
            <a:r>
              <a:rPr lang="en-IN" sz="2800" b="1"/>
              <a:t>I</a:t>
            </a:r>
            <a:r>
              <a:rPr lang="en-IN" sz="2800"/>
              <a:t> </a:t>
            </a:r>
            <a:r>
              <a:rPr lang="en-IN" sz="2800" dirty="0"/>
              <a:t>– Clear Interrupt Enable Flag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83343" y="2861066"/>
            <a:ext cx="3996596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CTI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" y="1005011"/>
            <a:ext cx="8660154" cy="1718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resets the interrupt flag to zero.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If the interrupt flag is reset, the 8086 will not respond to an interrupt signal on its INTR input.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83343" y="3910233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7855900" y="2242163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u="sng" dirty="0">
                <a:solidFill>
                  <a:srgbClr val="FF0000"/>
                </a:solidFill>
              </a:rPr>
              <a:t>Example: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F79739-0ADC-4A67-9C97-98768E05938D}"/>
              </a:ext>
            </a:extLst>
          </p:cNvPr>
          <p:cNvSpPr/>
          <p:nvPr/>
        </p:nvSpPr>
        <p:spPr>
          <a:xfrm>
            <a:off x="9419229" y="2268539"/>
            <a:ext cx="921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STI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CBF98-7369-412B-9A92-CC75155E04A5}"/>
              </a:ext>
            </a:extLst>
          </p:cNvPr>
          <p:cNvSpPr/>
          <p:nvPr/>
        </p:nvSpPr>
        <p:spPr>
          <a:xfrm>
            <a:off x="1628743" y="3871472"/>
            <a:ext cx="199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IF = 0</a:t>
            </a:r>
            <a:endParaRPr lang="en-IN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3EEB909-8803-4A0D-9330-18F9826EC966}"/>
              </a:ext>
            </a:extLst>
          </p:cNvPr>
          <p:cNvSpPr txBox="1">
            <a:spLocks/>
          </p:cNvSpPr>
          <p:nvPr/>
        </p:nvSpPr>
        <p:spPr>
          <a:xfrm>
            <a:off x="0" y="5177843"/>
            <a:ext cx="486517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:</a:t>
            </a:r>
            <a:r>
              <a:rPr lang="en-IN" sz="2000" dirty="0"/>
              <a:t>  Implied addressing mode</a:t>
            </a:r>
            <a:r>
              <a:rPr lang="en-IN" sz="2000" u="sng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889D878-A7B2-4051-BEBC-6B94144FB6BF}"/>
              </a:ext>
            </a:extLst>
          </p:cNvPr>
          <p:cNvSpPr txBox="1">
            <a:spLocks/>
          </p:cNvSpPr>
          <p:nvPr/>
        </p:nvSpPr>
        <p:spPr>
          <a:xfrm>
            <a:off x="0" y="6009973"/>
            <a:ext cx="7101840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Except Interrupt flag no other flags are affected.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6BE339A-D95F-4729-A12B-9BB675E0E4CB}"/>
              </a:ext>
            </a:extLst>
          </p:cNvPr>
          <p:cNvGrpSpPr/>
          <p:nvPr/>
        </p:nvGrpSpPr>
        <p:grpSpPr>
          <a:xfrm>
            <a:off x="3100575" y="3603528"/>
            <a:ext cx="8740485" cy="433644"/>
            <a:chOff x="2339445" y="1689574"/>
            <a:chExt cx="8747654" cy="43364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F2CABD-62E3-4D74-872A-1D1C97099E03}"/>
                </a:ext>
              </a:extLst>
            </p:cNvPr>
            <p:cNvSpPr/>
            <p:nvPr/>
          </p:nvSpPr>
          <p:spPr>
            <a:xfrm>
              <a:off x="2339445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A3E0B4-7BC5-419A-B6A2-261F1BB3BF90}"/>
                </a:ext>
              </a:extLst>
            </p:cNvPr>
            <p:cNvSpPr/>
            <p:nvPr/>
          </p:nvSpPr>
          <p:spPr>
            <a:xfrm>
              <a:off x="286055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FB4356-8B44-4F29-AEB0-16A5B9659B84}"/>
                </a:ext>
              </a:extLst>
            </p:cNvPr>
            <p:cNvSpPr/>
            <p:nvPr/>
          </p:nvSpPr>
          <p:spPr>
            <a:xfrm>
              <a:off x="338166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30837-230E-423D-AE72-A4185E3E7370}"/>
                </a:ext>
              </a:extLst>
            </p:cNvPr>
            <p:cNvSpPr/>
            <p:nvPr/>
          </p:nvSpPr>
          <p:spPr>
            <a:xfrm>
              <a:off x="3902774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id="{F5055031-88D1-4374-9575-840FF84EB31E}"/>
                </a:ext>
              </a:extLst>
            </p:cNvPr>
            <p:cNvSpPr/>
            <p:nvPr/>
          </p:nvSpPr>
          <p:spPr>
            <a:xfrm>
              <a:off x="442388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7D48F1-2444-4EBF-AAC9-8D513526397D}"/>
                </a:ext>
              </a:extLst>
            </p:cNvPr>
            <p:cNvSpPr/>
            <p:nvPr/>
          </p:nvSpPr>
          <p:spPr>
            <a:xfrm>
              <a:off x="494499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BF8EA5-EE64-4722-BD9B-F5D99EF61DD3}"/>
                </a:ext>
              </a:extLst>
            </p:cNvPr>
            <p:cNvSpPr/>
            <p:nvPr/>
          </p:nvSpPr>
          <p:spPr>
            <a:xfrm>
              <a:off x="5466103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F4E70B-90ED-4CA4-883A-E012B2017EAE}"/>
                </a:ext>
              </a:extLst>
            </p:cNvPr>
            <p:cNvSpPr/>
            <p:nvPr/>
          </p:nvSpPr>
          <p:spPr>
            <a:xfrm>
              <a:off x="5987212" y="1689574"/>
              <a:ext cx="521110" cy="4336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TF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54F320-0E4F-446C-B239-C8E3BC0CFCCE}"/>
                </a:ext>
              </a:extLst>
            </p:cNvPr>
            <p:cNvSpPr/>
            <p:nvPr/>
          </p:nvSpPr>
          <p:spPr>
            <a:xfrm>
              <a:off x="6508322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AD8067-1625-4B7B-B1A3-40B31EEF5AD2}"/>
                </a:ext>
              </a:extLst>
            </p:cNvPr>
            <p:cNvSpPr/>
            <p:nvPr/>
          </p:nvSpPr>
          <p:spPr>
            <a:xfrm>
              <a:off x="7029431" y="1689574"/>
              <a:ext cx="521110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ZF</a:t>
              </a:r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E7D94A-8528-4826-9388-57E026C4562C}"/>
                </a:ext>
              </a:extLst>
            </p:cNvPr>
            <p:cNvSpPr/>
            <p:nvPr/>
          </p:nvSpPr>
          <p:spPr>
            <a:xfrm>
              <a:off x="7550541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8099E6-8E03-4198-B781-35C39CEBBF9D}"/>
                </a:ext>
              </a:extLst>
            </p:cNvPr>
            <p:cNvSpPr/>
            <p:nvPr/>
          </p:nvSpPr>
          <p:spPr>
            <a:xfrm>
              <a:off x="8146473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AF</a:t>
              </a:r>
              <a:endParaRPr lang="en-US" dirty="0"/>
            </a:p>
          </p:txBody>
        </p:sp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92F7AF9D-1E68-4081-9669-F22B4FA43F6E}"/>
                </a:ext>
              </a:extLst>
            </p:cNvPr>
            <p:cNvSpPr/>
            <p:nvPr/>
          </p:nvSpPr>
          <p:spPr>
            <a:xfrm>
              <a:off x="8742404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893EC1-2AE6-45AF-B1BE-BA58B102FCCD}"/>
                </a:ext>
              </a:extLst>
            </p:cNvPr>
            <p:cNvSpPr/>
            <p:nvPr/>
          </p:nvSpPr>
          <p:spPr>
            <a:xfrm>
              <a:off x="9338335" y="1689574"/>
              <a:ext cx="595932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PF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2C491EE-9D82-4789-B773-C67D7BBF7D21}"/>
                </a:ext>
              </a:extLst>
            </p:cNvPr>
            <p:cNvSpPr/>
            <p:nvPr/>
          </p:nvSpPr>
          <p:spPr>
            <a:xfrm>
              <a:off x="9934266" y="1689574"/>
              <a:ext cx="595931" cy="433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6E60B7D-E4CE-46D1-AFD7-B9C62C51D221}"/>
                </a:ext>
              </a:extLst>
            </p:cNvPr>
            <p:cNvSpPr/>
            <p:nvPr/>
          </p:nvSpPr>
          <p:spPr>
            <a:xfrm>
              <a:off x="10530196" y="1689574"/>
              <a:ext cx="556903" cy="4329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BCF013A-9289-4E43-B4DE-D331D8E2C963}"/>
              </a:ext>
            </a:extLst>
          </p:cNvPr>
          <p:cNvSpPr/>
          <p:nvPr/>
        </p:nvSpPr>
        <p:spPr>
          <a:xfrm>
            <a:off x="6324885" y="3212513"/>
            <a:ext cx="334051" cy="4329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62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6989B3-1023-4B95-AC9C-8BA228B85209}"/>
</file>

<file path=customXml/itemProps2.xml><?xml version="1.0" encoding="utf-8"?>
<ds:datastoreItem xmlns:ds="http://schemas.openxmlformats.org/officeDocument/2006/customXml" ds:itemID="{FEA4AF0B-5209-4B64-8410-F0B17AFBFCA2}"/>
</file>

<file path=customXml/itemProps3.xml><?xml version="1.0" encoding="utf-8"?>
<ds:datastoreItem xmlns:ds="http://schemas.openxmlformats.org/officeDocument/2006/customXml" ds:itemID="{A50F6D78-408E-449F-BB83-1DE836F40375}"/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696</Words>
  <Application>Microsoft Office PowerPoint</Application>
  <PresentationFormat>Widescreen</PresentationFormat>
  <Paragraphs>250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Processor control Instructions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 and Shift Instructions</dc:title>
  <dc:creator>ketan sawant</dc:creator>
  <cp:lastModifiedBy>Sharyu Kadam</cp:lastModifiedBy>
  <cp:revision>62</cp:revision>
  <dcterms:created xsi:type="dcterms:W3CDTF">2019-02-01T13:16:21Z</dcterms:created>
  <dcterms:modified xsi:type="dcterms:W3CDTF">2021-04-23T06:59:17Z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