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6" r:id="rId3"/>
    <p:sldId id="260" r:id="rId4"/>
    <p:sldId id="272" r:id="rId5"/>
    <p:sldId id="264" r:id="rId6"/>
    <p:sldId id="321" r:id="rId7"/>
    <p:sldId id="322" r:id="rId8"/>
    <p:sldId id="323" r:id="rId9"/>
    <p:sldId id="324" r:id="rId10"/>
    <p:sldId id="325" r:id="rId11"/>
    <p:sldId id="326" r:id="rId12"/>
    <p:sldId id="32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5" d="100"/>
          <a:sy n="75" d="100"/>
        </p:scale>
        <p:origin x="72" y="3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1D85FFD-28A8-44AF-B711-707AA8257CBF}" type="datetimeFigureOut">
              <a:rPr lang="en-IN" smtClean="0"/>
              <a:pPr/>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F51171-A8D1-44E3-AFC1-5596AC7D8183}" type="slidenum">
              <a:rPr lang="en-IN" smtClean="0"/>
              <a:pPr/>
              <a:t>‹#›</a:t>
            </a:fld>
            <a:endParaRPr lang="en-IN"/>
          </a:p>
        </p:txBody>
      </p:sp>
    </p:spTree>
    <p:extLst>
      <p:ext uri="{BB962C8B-B14F-4D97-AF65-F5344CB8AC3E}">
        <p14:creationId xmlns:p14="http://schemas.microsoft.com/office/powerpoint/2010/main" val="192646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1D85FFD-28A8-44AF-B711-707AA8257CBF}" type="datetimeFigureOut">
              <a:rPr lang="en-IN" smtClean="0"/>
              <a:pPr/>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F51171-A8D1-44E3-AFC1-5596AC7D8183}" type="slidenum">
              <a:rPr lang="en-IN" smtClean="0"/>
              <a:pPr/>
              <a:t>‹#›</a:t>
            </a:fld>
            <a:endParaRPr lang="en-IN"/>
          </a:p>
        </p:txBody>
      </p:sp>
    </p:spTree>
    <p:extLst>
      <p:ext uri="{BB962C8B-B14F-4D97-AF65-F5344CB8AC3E}">
        <p14:creationId xmlns:p14="http://schemas.microsoft.com/office/powerpoint/2010/main" val="290013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1D85FFD-28A8-44AF-B711-707AA8257CBF}" type="datetimeFigureOut">
              <a:rPr lang="en-IN" smtClean="0"/>
              <a:pPr/>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F51171-A8D1-44E3-AFC1-5596AC7D8183}" type="slidenum">
              <a:rPr lang="en-IN" smtClean="0"/>
              <a:pPr/>
              <a:t>‹#›</a:t>
            </a:fld>
            <a:endParaRPr lang="en-IN"/>
          </a:p>
        </p:txBody>
      </p:sp>
    </p:spTree>
    <p:extLst>
      <p:ext uri="{BB962C8B-B14F-4D97-AF65-F5344CB8AC3E}">
        <p14:creationId xmlns:p14="http://schemas.microsoft.com/office/powerpoint/2010/main" val="389923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1D85FFD-28A8-44AF-B711-707AA8257CBF}" type="datetimeFigureOut">
              <a:rPr lang="en-IN" smtClean="0"/>
              <a:pPr/>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F51171-A8D1-44E3-AFC1-5596AC7D8183}" type="slidenum">
              <a:rPr lang="en-IN" smtClean="0"/>
              <a:pPr/>
              <a:t>‹#›</a:t>
            </a:fld>
            <a:endParaRPr lang="en-IN"/>
          </a:p>
        </p:txBody>
      </p:sp>
    </p:spTree>
    <p:extLst>
      <p:ext uri="{BB962C8B-B14F-4D97-AF65-F5344CB8AC3E}">
        <p14:creationId xmlns:p14="http://schemas.microsoft.com/office/powerpoint/2010/main" val="828559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85FFD-28A8-44AF-B711-707AA8257CBF}" type="datetimeFigureOut">
              <a:rPr lang="en-IN" smtClean="0"/>
              <a:pPr/>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F51171-A8D1-44E3-AFC1-5596AC7D8183}" type="slidenum">
              <a:rPr lang="en-IN" smtClean="0"/>
              <a:pPr/>
              <a:t>‹#›</a:t>
            </a:fld>
            <a:endParaRPr lang="en-IN"/>
          </a:p>
        </p:txBody>
      </p:sp>
    </p:spTree>
    <p:extLst>
      <p:ext uri="{BB962C8B-B14F-4D97-AF65-F5344CB8AC3E}">
        <p14:creationId xmlns:p14="http://schemas.microsoft.com/office/powerpoint/2010/main" val="1054646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1D85FFD-28A8-44AF-B711-707AA8257CBF}" type="datetimeFigureOut">
              <a:rPr lang="en-IN" smtClean="0"/>
              <a:pPr/>
              <a:t>29-04-2021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F51171-A8D1-44E3-AFC1-5596AC7D8183}" type="slidenum">
              <a:rPr lang="en-IN" smtClean="0"/>
              <a:pPr/>
              <a:t>‹#›</a:t>
            </a:fld>
            <a:endParaRPr lang="en-IN"/>
          </a:p>
        </p:txBody>
      </p:sp>
    </p:spTree>
    <p:extLst>
      <p:ext uri="{BB962C8B-B14F-4D97-AF65-F5344CB8AC3E}">
        <p14:creationId xmlns:p14="http://schemas.microsoft.com/office/powerpoint/2010/main" val="303761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1D85FFD-28A8-44AF-B711-707AA8257CBF}" type="datetimeFigureOut">
              <a:rPr lang="en-IN" smtClean="0"/>
              <a:pPr/>
              <a:t>29-04-2021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F51171-A8D1-44E3-AFC1-5596AC7D8183}" type="slidenum">
              <a:rPr lang="en-IN" smtClean="0"/>
              <a:pPr/>
              <a:t>‹#›</a:t>
            </a:fld>
            <a:endParaRPr lang="en-IN"/>
          </a:p>
        </p:txBody>
      </p:sp>
    </p:spTree>
    <p:extLst>
      <p:ext uri="{BB962C8B-B14F-4D97-AF65-F5344CB8AC3E}">
        <p14:creationId xmlns:p14="http://schemas.microsoft.com/office/powerpoint/2010/main" val="364150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1D85FFD-28A8-44AF-B711-707AA8257CBF}" type="datetimeFigureOut">
              <a:rPr lang="en-IN" smtClean="0"/>
              <a:pPr/>
              <a:t>29-04-2021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F51171-A8D1-44E3-AFC1-5596AC7D8183}" type="slidenum">
              <a:rPr lang="en-IN" smtClean="0"/>
              <a:pPr/>
              <a:t>‹#›</a:t>
            </a:fld>
            <a:endParaRPr lang="en-IN"/>
          </a:p>
        </p:txBody>
      </p:sp>
    </p:spTree>
    <p:extLst>
      <p:ext uri="{BB962C8B-B14F-4D97-AF65-F5344CB8AC3E}">
        <p14:creationId xmlns:p14="http://schemas.microsoft.com/office/powerpoint/2010/main" val="404559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85FFD-28A8-44AF-B711-707AA8257CBF}" type="datetimeFigureOut">
              <a:rPr lang="en-IN" smtClean="0"/>
              <a:pPr/>
              <a:t>29-04-2021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F51171-A8D1-44E3-AFC1-5596AC7D8183}" type="slidenum">
              <a:rPr lang="en-IN" smtClean="0"/>
              <a:pPr/>
              <a:t>‹#›</a:t>
            </a:fld>
            <a:endParaRPr lang="en-IN"/>
          </a:p>
        </p:txBody>
      </p:sp>
    </p:spTree>
    <p:extLst>
      <p:ext uri="{BB962C8B-B14F-4D97-AF65-F5344CB8AC3E}">
        <p14:creationId xmlns:p14="http://schemas.microsoft.com/office/powerpoint/2010/main" val="2215721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85FFD-28A8-44AF-B711-707AA8257CBF}" type="datetimeFigureOut">
              <a:rPr lang="en-IN" smtClean="0"/>
              <a:pPr/>
              <a:t>29-04-2021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F51171-A8D1-44E3-AFC1-5596AC7D8183}" type="slidenum">
              <a:rPr lang="en-IN" smtClean="0"/>
              <a:pPr/>
              <a:t>‹#›</a:t>
            </a:fld>
            <a:endParaRPr lang="en-IN"/>
          </a:p>
        </p:txBody>
      </p:sp>
    </p:spTree>
    <p:extLst>
      <p:ext uri="{BB962C8B-B14F-4D97-AF65-F5344CB8AC3E}">
        <p14:creationId xmlns:p14="http://schemas.microsoft.com/office/powerpoint/2010/main" val="827954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85FFD-28A8-44AF-B711-707AA8257CBF}" type="datetimeFigureOut">
              <a:rPr lang="en-IN" smtClean="0"/>
              <a:pPr/>
              <a:t>29-04-2021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F51171-A8D1-44E3-AFC1-5596AC7D8183}" type="slidenum">
              <a:rPr lang="en-IN" smtClean="0"/>
              <a:pPr/>
              <a:t>‹#›</a:t>
            </a:fld>
            <a:endParaRPr lang="en-IN"/>
          </a:p>
        </p:txBody>
      </p:sp>
    </p:spTree>
    <p:extLst>
      <p:ext uri="{BB962C8B-B14F-4D97-AF65-F5344CB8AC3E}">
        <p14:creationId xmlns:p14="http://schemas.microsoft.com/office/powerpoint/2010/main" val="4189641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85FFD-28A8-44AF-B711-707AA8257CBF}" type="datetimeFigureOut">
              <a:rPr lang="en-IN" smtClean="0"/>
              <a:pPr/>
              <a:t>29-04-2021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51171-A8D1-44E3-AFC1-5596AC7D8183}" type="slidenum">
              <a:rPr lang="en-IN" smtClean="0"/>
              <a:pPr/>
              <a:t>‹#›</a:t>
            </a:fld>
            <a:endParaRPr lang="en-IN"/>
          </a:p>
        </p:txBody>
      </p:sp>
    </p:spTree>
    <p:extLst>
      <p:ext uri="{BB962C8B-B14F-4D97-AF65-F5344CB8AC3E}">
        <p14:creationId xmlns:p14="http://schemas.microsoft.com/office/powerpoint/2010/main" val="230882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54E6-50C3-476B-B0D9-45E541461F65}"/>
              </a:ext>
            </a:extLst>
          </p:cNvPr>
          <p:cNvSpPr>
            <a:spLocks noGrp="1"/>
          </p:cNvSpPr>
          <p:nvPr>
            <p:ph type="title"/>
          </p:nvPr>
        </p:nvSpPr>
        <p:spPr>
          <a:xfrm>
            <a:off x="1444472" y="1495728"/>
            <a:ext cx="9010095" cy="1325563"/>
          </a:xfrm>
        </p:spPr>
        <p:txBody>
          <a:bodyPr/>
          <a:lstStyle/>
          <a:p>
            <a:pPr algn="ctr"/>
            <a:r>
              <a:rPr lang="en-IN" u="sng" dirty="0"/>
              <a:t>Program Transfer Group</a:t>
            </a:r>
          </a:p>
        </p:txBody>
      </p:sp>
      <p:cxnSp>
        <p:nvCxnSpPr>
          <p:cNvPr id="4" name="Straight Arrow Connector 3">
            <a:extLst>
              <a:ext uri="{FF2B5EF4-FFF2-40B4-BE49-F238E27FC236}">
                <a16:creationId xmlns:a16="http://schemas.microsoft.com/office/drawing/2014/main" id="{305E2638-981B-42BA-BD89-C9EAF125719E}"/>
              </a:ext>
            </a:extLst>
          </p:cNvPr>
          <p:cNvCxnSpPr>
            <a:cxnSpLocks/>
          </p:cNvCxnSpPr>
          <p:nvPr/>
        </p:nvCxnSpPr>
        <p:spPr>
          <a:xfrm flipH="1">
            <a:off x="2574524" y="2681056"/>
            <a:ext cx="1260630" cy="10919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13007FE-F89E-438C-9B47-6E3A3385080D}"/>
              </a:ext>
            </a:extLst>
          </p:cNvPr>
          <p:cNvCxnSpPr>
            <a:cxnSpLocks/>
          </p:cNvCxnSpPr>
          <p:nvPr/>
        </p:nvCxnSpPr>
        <p:spPr>
          <a:xfrm>
            <a:off x="5949520" y="2681056"/>
            <a:ext cx="0" cy="13124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32EAE6-5A81-4B2F-B5E6-34CEFC221093}"/>
              </a:ext>
            </a:extLst>
          </p:cNvPr>
          <p:cNvCxnSpPr>
            <a:cxnSpLocks/>
          </p:cNvCxnSpPr>
          <p:nvPr/>
        </p:nvCxnSpPr>
        <p:spPr>
          <a:xfrm>
            <a:off x="8170417" y="2681056"/>
            <a:ext cx="1026849" cy="10919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4478BC2-D654-4512-ACFE-ABC62E899345}"/>
              </a:ext>
            </a:extLst>
          </p:cNvPr>
          <p:cNvSpPr txBox="1"/>
          <p:nvPr/>
        </p:nvSpPr>
        <p:spPr>
          <a:xfrm>
            <a:off x="2091802" y="3993472"/>
            <a:ext cx="965443" cy="584775"/>
          </a:xfrm>
          <a:prstGeom prst="rect">
            <a:avLst/>
          </a:prstGeom>
          <a:noFill/>
        </p:spPr>
        <p:txBody>
          <a:bodyPr wrap="square">
            <a:spAutoFit/>
          </a:bodyPr>
          <a:lstStyle/>
          <a:p>
            <a:r>
              <a:rPr lang="en-IN" sz="3200" dirty="0">
                <a:effectLst>
                  <a:outerShdw blurRad="38100" dist="38100" dir="2700000" algn="tl">
                    <a:srgbClr val="000000">
                      <a:alpha val="43137"/>
                    </a:srgbClr>
                  </a:outerShdw>
                </a:effectLst>
              </a:rPr>
              <a:t>JMP</a:t>
            </a:r>
            <a:endParaRPr lang="en-IN" sz="3200" dirty="0"/>
          </a:p>
        </p:txBody>
      </p:sp>
      <p:sp>
        <p:nvSpPr>
          <p:cNvPr id="13" name="TextBox 12">
            <a:extLst>
              <a:ext uri="{FF2B5EF4-FFF2-40B4-BE49-F238E27FC236}">
                <a16:creationId xmlns:a16="http://schemas.microsoft.com/office/drawing/2014/main" id="{77E839F0-23D4-4DA3-A8E1-23CD0924AE8D}"/>
              </a:ext>
            </a:extLst>
          </p:cNvPr>
          <p:cNvSpPr txBox="1"/>
          <p:nvPr/>
        </p:nvSpPr>
        <p:spPr>
          <a:xfrm>
            <a:off x="5540406" y="4051505"/>
            <a:ext cx="1215499" cy="584775"/>
          </a:xfrm>
          <a:prstGeom prst="rect">
            <a:avLst/>
          </a:prstGeom>
          <a:noFill/>
        </p:spPr>
        <p:txBody>
          <a:bodyPr wrap="square">
            <a:spAutoFit/>
          </a:bodyPr>
          <a:lstStyle/>
          <a:p>
            <a:r>
              <a:rPr lang="en-IN" sz="3200" dirty="0">
                <a:effectLst>
                  <a:outerShdw blurRad="38100" dist="38100" dir="2700000" algn="tl">
                    <a:srgbClr val="000000">
                      <a:alpha val="43137"/>
                    </a:srgbClr>
                  </a:outerShdw>
                </a:effectLst>
              </a:rPr>
              <a:t>CALL</a:t>
            </a:r>
            <a:endParaRPr lang="en-IN" sz="3200" dirty="0"/>
          </a:p>
        </p:txBody>
      </p:sp>
      <p:sp>
        <p:nvSpPr>
          <p:cNvPr id="14" name="TextBox 13">
            <a:extLst>
              <a:ext uri="{FF2B5EF4-FFF2-40B4-BE49-F238E27FC236}">
                <a16:creationId xmlns:a16="http://schemas.microsoft.com/office/drawing/2014/main" id="{618A4D10-E7F6-42F3-9AA6-BC43DECBFDBB}"/>
              </a:ext>
            </a:extLst>
          </p:cNvPr>
          <p:cNvSpPr txBox="1"/>
          <p:nvPr/>
        </p:nvSpPr>
        <p:spPr>
          <a:xfrm>
            <a:off x="8841796" y="3993472"/>
            <a:ext cx="1215499" cy="584775"/>
          </a:xfrm>
          <a:prstGeom prst="rect">
            <a:avLst/>
          </a:prstGeom>
          <a:noFill/>
        </p:spPr>
        <p:txBody>
          <a:bodyPr wrap="square">
            <a:spAutoFit/>
          </a:bodyPr>
          <a:lstStyle/>
          <a:p>
            <a:r>
              <a:rPr lang="en-IN" sz="3200" dirty="0">
                <a:effectLst>
                  <a:outerShdw blurRad="38100" dist="38100" dir="2700000" algn="tl">
                    <a:srgbClr val="000000">
                      <a:alpha val="43137"/>
                    </a:srgbClr>
                  </a:outerShdw>
                </a:effectLst>
              </a:rPr>
              <a:t>INT</a:t>
            </a:r>
            <a:endParaRPr lang="en-IN" sz="3200" dirty="0"/>
          </a:p>
        </p:txBody>
      </p:sp>
    </p:spTree>
    <p:extLst>
      <p:ext uri="{BB962C8B-B14F-4D97-AF65-F5344CB8AC3E}">
        <p14:creationId xmlns:p14="http://schemas.microsoft.com/office/powerpoint/2010/main" val="661204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795864-2066-4CA6-8651-D83843DF0BE2}"/>
              </a:ext>
            </a:extLst>
          </p:cNvPr>
          <p:cNvPicPr>
            <a:picLocks noChangeAspect="1"/>
          </p:cNvPicPr>
          <p:nvPr/>
        </p:nvPicPr>
        <p:blipFill>
          <a:blip r:embed="rId2"/>
          <a:stretch>
            <a:fillRect/>
          </a:stretch>
        </p:blipFill>
        <p:spPr>
          <a:xfrm>
            <a:off x="160654" y="180657"/>
            <a:ext cx="10497185" cy="4960303"/>
          </a:xfrm>
          <a:prstGeom prst="rect">
            <a:avLst/>
          </a:prstGeom>
        </p:spPr>
      </p:pic>
    </p:spTree>
    <p:extLst>
      <p:ext uri="{BB962C8B-B14F-4D97-AF65-F5344CB8AC3E}">
        <p14:creationId xmlns:p14="http://schemas.microsoft.com/office/powerpoint/2010/main" val="356529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C08CA85-D65D-43FA-9885-428CE5E9E4BF}"/>
              </a:ext>
            </a:extLst>
          </p:cNvPr>
          <p:cNvGraphicFramePr>
            <a:graphicFrameLocks noGrp="1"/>
          </p:cNvGraphicFramePr>
          <p:nvPr>
            <p:extLst>
              <p:ext uri="{D42A27DB-BD31-4B8C-83A1-F6EECF244321}">
                <p14:modId xmlns:p14="http://schemas.microsoft.com/office/powerpoint/2010/main" val="1438478741"/>
              </p:ext>
            </p:extLst>
          </p:nvPr>
        </p:nvGraphicFramePr>
        <p:xfrm>
          <a:off x="295062" y="587586"/>
          <a:ext cx="3982298" cy="3413760"/>
        </p:xfrm>
        <a:graphic>
          <a:graphicData uri="http://schemas.openxmlformats.org/drawingml/2006/table">
            <a:tbl>
              <a:tblPr firstRow="1" bandRow="1"/>
              <a:tblGrid>
                <a:gridCol w="863178">
                  <a:extLst>
                    <a:ext uri="{9D8B030D-6E8A-4147-A177-3AD203B41FA5}">
                      <a16:colId xmlns:a16="http://schemas.microsoft.com/office/drawing/2014/main" val="693936308"/>
                    </a:ext>
                  </a:extLst>
                </a:gridCol>
                <a:gridCol w="1431606">
                  <a:extLst>
                    <a:ext uri="{9D8B030D-6E8A-4147-A177-3AD203B41FA5}">
                      <a16:colId xmlns:a16="http://schemas.microsoft.com/office/drawing/2014/main" val="1085059893"/>
                    </a:ext>
                  </a:extLst>
                </a:gridCol>
                <a:gridCol w="1687514">
                  <a:extLst>
                    <a:ext uri="{9D8B030D-6E8A-4147-A177-3AD203B41FA5}">
                      <a16:colId xmlns:a16="http://schemas.microsoft.com/office/drawing/2014/main" val="1112734115"/>
                    </a:ext>
                  </a:extLst>
                </a:gridCol>
              </a:tblGrid>
              <a:tr h="370840">
                <a:tc>
                  <a:txBody>
                    <a:bodyPr/>
                    <a:lstStyle/>
                    <a:p>
                      <a:endParaRPr lang="en-IN" dirty="0"/>
                    </a:p>
                  </a:txBody>
                  <a:tcPr/>
                </a:tc>
                <a:tc>
                  <a:txBody>
                    <a:bodyPr/>
                    <a:lstStyle/>
                    <a:p>
                      <a:r>
                        <a:rPr lang="en-IN" dirty="0"/>
                        <a:t>Mov al , 00h</a:t>
                      </a:r>
                    </a:p>
                  </a:txBody>
                  <a:tcPr/>
                </a:tc>
                <a:tc>
                  <a:txBody>
                    <a:bodyPr/>
                    <a:lstStyle/>
                    <a:p>
                      <a:r>
                        <a:rPr lang="en-IN" dirty="0">
                          <a:solidFill>
                            <a:srgbClr val="FF0000"/>
                          </a:solidFill>
                        </a:rPr>
                        <a:t>AL= 00</a:t>
                      </a:r>
                    </a:p>
                  </a:txBody>
                  <a:tcPr/>
                </a:tc>
                <a:extLst>
                  <a:ext uri="{0D108BD9-81ED-4DB2-BD59-A6C34878D82A}">
                    <a16:rowId xmlns:a16="http://schemas.microsoft.com/office/drawing/2014/main" val="52218544"/>
                  </a:ext>
                </a:extLst>
              </a:tr>
              <a:tr h="370840">
                <a:tc>
                  <a:txBody>
                    <a:bodyPr/>
                    <a:lstStyle/>
                    <a:p>
                      <a:endParaRPr lang="en-IN"/>
                    </a:p>
                  </a:txBody>
                  <a:tcPr/>
                </a:tc>
                <a:tc>
                  <a:txBody>
                    <a:bodyPr/>
                    <a:lstStyle/>
                    <a:p>
                      <a:r>
                        <a:rPr lang="en-IN" dirty="0"/>
                        <a:t>Mov bl, 01h</a:t>
                      </a:r>
                    </a:p>
                  </a:txBody>
                  <a:tcPr/>
                </a:tc>
                <a:tc>
                  <a:txBody>
                    <a:bodyPr/>
                    <a:lstStyle/>
                    <a:p>
                      <a:r>
                        <a:rPr lang="en-IN" dirty="0">
                          <a:solidFill>
                            <a:srgbClr val="FF0000"/>
                          </a:solidFill>
                        </a:rPr>
                        <a:t>BL = 01</a:t>
                      </a:r>
                    </a:p>
                  </a:txBody>
                  <a:tcPr/>
                </a:tc>
                <a:extLst>
                  <a:ext uri="{0D108BD9-81ED-4DB2-BD59-A6C34878D82A}">
                    <a16:rowId xmlns:a16="http://schemas.microsoft.com/office/drawing/2014/main" val="1224935256"/>
                  </a:ext>
                </a:extLst>
              </a:tr>
              <a:tr h="370840">
                <a:tc>
                  <a:txBody>
                    <a:bodyPr/>
                    <a:lstStyle/>
                    <a:p>
                      <a:endParaRPr lang="en-IN"/>
                    </a:p>
                  </a:txBody>
                  <a:tcPr/>
                </a:tc>
                <a:tc>
                  <a:txBody>
                    <a:bodyPr/>
                    <a:lstStyle/>
                    <a:p>
                      <a:r>
                        <a:rPr lang="en-IN" dirty="0"/>
                        <a:t>Mov cl, 05h</a:t>
                      </a:r>
                    </a:p>
                  </a:txBody>
                  <a:tcPr/>
                </a:tc>
                <a:tc>
                  <a:txBody>
                    <a:bodyPr/>
                    <a:lstStyle/>
                    <a:p>
                      <a:r>
                        <a:rPr lang="en-IN" dirty="0">
                          <a:solidFill>
                            <a:srgbClr val="FF0000"/>
                          </a:solidFill>
                        </a:rPr>
                        <a:t>CL = 05</a:t>
                      </a:r>
                    </a:p>
                  </a:txBody>
                  <a:tcPr/>
                </a:tc>
                <a:extLst>
                  <a:ext uri="{0D108BD9-81ED-4DB2-BD59-A6C34878D82A}">
                    <a16:rowId xmlns:a16="http://schemas.microsoft.com/office/drawing/2014/main" val="4234394241"/>
                  </a:ext>
                </a:extLst>
              </a:tr>
              <a:tr h="370840">
                <a:tc>
                  <a:txBody>
                    <a:bodyPr/>
                    <a:lstStyle/>
                    <a:p>
                      <a:r>
                        <a:rPr lang="en-IN" dirty="0"/>
                        <a:t>BACK :</a:t>
                      </a:r>
                    </a:p>
                  </a:txBody>
                  <a:tcPr/>
                </a:tc>
                <a:tc>
                  <a:txBody>
                    <a:bodyPr/>
                    <a:lstStyle/>
                    <a:p>
                      <a:r>
                        <a:rPr lang="en-IN" dirty="0"/>
                        <a:t>Add al , bl</a:t>
                      </a:r>
                    </a:p>
                  </a:txBody>
                  <a:tcPr/>
                </a:tc>
                <a:tc>
                  <a:txBody>
                    <a:bodyPr/>
                    <a:lstStyle/>
                    <a:p>
                      <a:r>
                        <a:rPr lang="en-IN" dirty="0">
                          <a:solidFill>
                            <a:srgbClr val="FF0000"/>
                          </a:solidFill>
                        </a:rPr>
                        <a:t>AL= 00+01 = 01</a:t>
                      </a:r>
                    </a:p>
                  </a:txBody>
                  <a:tcPr/>
                </a:tc>
                <a:extLst>
                  <a:ext uri="{0D108BD9-81ED-4DB2-BD59-A6C34878D82A}">
                    <a16:rowId xmlns:a16="http://schemas.microsoft.com/office/drawing/2014/main" val="1381143086"/>
                  </a:ext>
                </a:extLst>
              </a:tr>
              <a:tr h="370840">
                <a:tc>
                  <a:txBody>
                    <a:bodyPr/>
                    <a:lstStyle/>
                    <a:p>
                      <a:endParaRPr lang="en-IN"/>
                    </a:p>
                  </a:txBody>
                  <a:tcPr/>
                </a:tc>
                <a:tc>
                  <a:txBody>
                    <a:bodyPr/>
                    <a:lstStyle/>
                    <a:p>
                      <a:r>
                        <a:rPr lang="en-IN" dirty="0"/>
                        <a:t>Dec CL</a:t>
                      </a:r>
                    </a:p>
                  </a:txBody>
                  <a:tcPr/>
                </a:tc>
                <a:tc>
                  <a:txBody>
                    <a:bodyPr/>
                    <a:lstStyle/>
                    <a:p>
                      <a:r>
                        <a:rPr lang="en-IN" dirty="0">
                          <a:solidFill>
                            <a:srgbClr val="FF0000"/>
                          </a:solidFill>
                        </a:rPr>
                        <a:t>CL=05-01=04</a:t>
                      </a:r>
                    </a:p>
                  </a:txBody>
                  <a:tcPr/>
                </a:tc>
                <a:extLst>
                  <a:ext uri="{0D108BD9-81ED-4DB2-BD59-A6C34878D82A}">
                    <a16:rowId xmlns:a16="http://schemas.microsoft.com/office/drawing/2014/main" val="226194457"/>
                  </a:ext>
                </a:extLst>
              </a:tr>
              <a:tr h="370840">
                <a:tc>
                  <a:txBody>
                    <a:bodyPr/>
                    <a:lstStyle/>
                    <a:p>
                      <a:endParaRPr lang="en-IN"/>
                    </a:p>
                  </a:txBody>
                  <a:tcPr/>
                </a:tc>
                <a:tc>
                  <a:txBody>
                    <a:bodyPr/>
                    <a:lstStyle/>
                    <a:p>
                      <a:r>
                        <a:rPr lang="en-IN" dirty="0" err="1"/>
                        <a:t>Jnz</a:t>
                      </a:r>
                      <a:r>
                        <a:rPr lang="en-IN" dirty="0"/>
                        <a:t> BACK</a:t>
                      </a:r>
                    </a:p>
                  </a:txBody>
                  <a:tcPr/>
                </a:tc>
                <a:tc>
                  <a:txBody>
                    <a:bodyPr/>
                    <a:lstStyle/>
                    <a:p>
                      <a:r>
                        <a:rPr lang="en-IN" dirty="0">
                          <a:solidFill>
                            <a:srgbClr val="FF0000"/>
                          </a:solidFill>
                        </a:rPr>
                        <a:t>ZF=0,non zero</a:t>
                      </a:r>
                    </a:p>
                    <a:p>
                      <a:r>
                        <a:rPr lang="en-IN" dirty="0">
                          <a:solidFill>
                            <a:srgbClr val="FF0000"/>
                          </a:solidFill>
                        </a:rPr>
                        <a:t>Condition is true then jump to Back</a:t>
                      </a:r>
                    </a:p>
                  </a:txBody>
                  <a:tcPr/>
                </a:tc>
                <a:extLst>
                  <a:ext uri="{0D108BD9-81ED-4DB2-BD59-A6C34878D82A}">
                    <a16:rowId xmlns:a16="http://schemas.microsoft.com/office/drawing/2014/main" val="1699156676"/>
                  </a:ext>
                </a:extLst>
              </a:tr>
              <a:tr h="370840">
                <a:tc>
                  <a:txBody>
                    <a:bodyPr/>
                    <a:lstStyle/>
                    <a:p>
                      <a:endParaRPr lang="en-IN" dirty="0"/>
                    </a:p>
                  </a:txBody>
                  <a:tcPr/>
                </a:tc>
                <a:tc>
                  <a:txBody>
                    <a:bodyPr/>
                    <a:lstStyle/>
                    <a:p>
                      <a:r>
                        <a:rPr lang="en-IN" dirty="0"/>
                        <a:t>End</a:t>
                      </a:r>
                    </a:p>
                  </a:txBody>
                  <a:tcPr/>
                </a:tc>
                <a:tc>
                  <a:txBody>
                    <a:bodyPr/>
                    <a:lstStyle/>
                    <a:p>
                      <a:endParaRPr lang="en-IN" dirty="0">
                        <a:solidFill>
                          <a:srgbClr val="FF0000"/>
                        </a:solidFill>
                      </a:endParaRPr>
                    </a:p>
                  </a:txBody>
                  <a:tcPr/>
                </a:tc>
                <a:extLst>
                  <a:ext uri="{0D108BD9-81ED-4DB2-BD59-A6C34878D82A}">
                    <a16:rowId xmlns:a16="http://schemas.microsoft.com/office/drawing/2014/main" val="967160842"/>
                  </a:ext>
                </a:extLst>
              </a:tr>
            </a:tbl>
          </a:graphicData>
        </a:graphic>
      </p:graphicFrame>
      <p:graphicFrame>
        <p:nvGraphicFramePr>
          <p:cNvPr id="5" name="Table 4">
            <a:extLst>
              <a:ext uri="{FF2B5EF4-FFF2-40B4-BE49-F238E27FC236}">
                <a16:creationId xmlns:a16="http://schemas.microsoft.com/office/drawing/2014/main" id="{A1CEDC80-F249-4C8F-93D7-5A206CC5D86D}"/>
              </a:ext>
            </a:extLst>
          </p:cNvPr>
          <p:cNvGraphicFramePr>
            <a:graphicFrameLocks noGrp="1"/>
          </p:cNvGraphicFramePr>
          <p:nvPr>
            <p:extLst>
              <p:ext uri="{D42A27DB-BD31-4B8C-83A1-F6EECF244321}">
                <p14:modId xmlns:p14="http://schemas.microsoft.com/office/powerpoint/2010/main" val="202496274"/>
              </p:ext>
            </p:extLst>
          </p:nvPr>
        </p:nvGraphicFramePr>
        <p:xfrm>
          <a:off x="5945181" y="162857"/>
          <a:ext cx="5877792" cy="424729"/>
        </p:xfrm>
        <a:graphic>
          <a:graphicData uri="http://schemas.openxmlformats.org/drawingml/2006/table">
            <a:tbl>
              <a:tblPr firstRow="1" bandRow="1"/>
              <a:tblGrid>
                <a:gridCol w="367362">
                  <a:extLst>
                    <a:ext uri="{9D8B030D-6E8A-4147-A177-3AD203B41FA5}">
                      <a16:colId xmlns:a16="http://schemas.microsoft.com/office/drawing/2014/main" val="20000"/>
                    </a:ext>
                  </a:extLst>
                </a:gridCol>
                <a:gridCol w="367362">
                  <a:extLst>
                    <a:ext uri="{9D8B030D-6E8A-4147-A177-3AD203B41FA5}">
                      <a16:colId xmlns:a16="http://schemas.microsoft.com/office/drawing/2014/main" val="20001"/>
                    </a:ext>
                  </a:extLst>
                </a:gridCol>
                <a:gridCol w="367362">
                  <a:extLst>
                    <a:ext uri="{9D8B030D-6E8A-4147-A177-3AD203B41FA5}">
                      <a16:colId xmlns:a16="http://schemas.microsoft.com/office/drawing/2014/main" val="20002"/>
                    </a:ext>
                  </a:extLst>
                </a:gridCol>
                <a:gridCol w="367362">
                  <a:extLst>
                    <a:ext uri="{9D8B030D-6E8A-4147-A177-3AD203B41FA5}">
                      <a16:colId xmlns:a16="http://schemas.microsoft.com/office/drawing/2014/main" val="20003"/>
                    </a:ext>
                  </a:extLst>
                </a:gridCol>
                <a:gridCol w="367362">
                  <a:extLst>
                    <a:ext uri="{9D8B030D-6E8A-4147-A177-3AD203B41FA5}">
                      <a16:colId xmlns:a16="http://schemas.microsoft.com/office/drawing/2014/main" val="20004"/>
                    </a:ext>
                  </a:extLst>
                </a:gridCol>
                <a:gridCol w="367362">
                  <a:extLst>
                    <a:ext uri="{9D8B030D-6E8A-4147-A177-3AD203B41FA5}">
                      <a16:colId xmlns:a16="http://schemas.microsoft.com/office/drawing/2014/main" val="20005"/>
                    </a:ext>
                  </a:extLst>
                </a:gridCol>
                <a:gridCol w="367362">
                  <a:extLst>
                    <a:ext uri="{9D8B030D-6E8A-4147-A177-3AD203B41FA5}">
                      <a16:colId xmlns:a16="http://schemas.microsoft.com/office/drawing/2014/main" val="20006"/>
                    </a:ext>
                  </a:extLst>
                </a:gridCol>
                <a:gridCol w="367362">
                  <a:extLst>
                    <a:ext uri="{9D8B030D-6E8A-4147-A177-3AD203B41FA5}">
                      <a16:colId xmlns:a16="http://schemas.microsoft.com/office/drawing/2014/main" val="20007"/>
                    </a:ext>
                  </a:extLst>
                </a:gridCol>
                <a:gridCol w="367362">
                  <a:extLst>
                    <a:ext uri="{9D8B030D-6E8A-4147-A177-3AD203B41FA5}">
                      <a16:colId xmlns:a16="http://schemas.microsoft.com/office/drawing/2014/main" val="20008"/>
                    </a:ext>
                  </a:extLst>
                </a:gridCol>
                <a:gridCol w="367362">
                  <a:extLst>
                    <a:ext uri="{9D8B030D-6E8A-4147-A177-3AD203B41FA5}">
                      <a16:colId xmlns:a16="http://schemas.microsoft.com/office/drawing/2014/main" val="20009"/>
                    </a:ext>
                  </a:extLst>
                </a:gridCol>
                <a:gridCol w="367362">
                  <a:extLst>
                    <a:ext uri="{9D8B030D-6E8A-4147-A177-3AD203B41FA5}">
                      <a16:colId xmlns:a16="http://schemas.microsoft.com/office/drawing/2014/main" val="20010"/>
                    </a:ext>
                  </a:extLst>
                </a:gridCol>
                <a:gridCol w="367362">
                  <a:extLst>
                    <a:ext uri="{9D8B030D-6E8A-4147-A177-3AD203B41FA5}">
                      <a16:colId xmlns:a16="http://schemas.microsoft.com/office/drawing/2014/main" val="20011"/>
                    </a:ext>
                  </a:extLst>
                </a:gridCol>
                <a:gridCol w="367362">
                  <a:extLst>
                    <a:ext uri="{9D8B030D-6E8A-4147-A177-3AD203B41FA5}">
                      <a16:colId xmlns:a16="http://schemas.microsoft.com/office/drawing/2014/main" val="20012"/>
                    </a:ext>
                  </a:extLst>
                </a:gridCol>
                <a:gridCol w="367362">
                  <a:extLst>
                    <a:ext uri="{9D8B030D-6E8A-4147-A177-3AD203B41FA5}">
                      <a16:colId xmlns:a16="http://schemas.microsoft.com/office/drawing/2014/main" val="20013"/>
                    </a:ext>
                  </a:extLst>
                </a:gridCol>
                <a:gridCol w="367362">
                  <a:extLst>
                    <a:ext uri="{9D8B030D-6E8A-4147-A177-3AD203B41FA5}">
                      <a16:colId xmlns:a16="http://schemas.microsoft.com/office/drawing/2014/main" val="20014"/>
                    </a:ext>
                  </a:extLst>
                </a:gridCol>
                <a:gridCol w="367362">
                  <a:extLst>
                    <a:ext uri="{9D8B030D-6E8A-4147-A177-3AD203B41FA5}">
                      <a16:colId xmlns:a16="http://schemas.microsoft.com/office/drawing/2014/main" val="20015"/>
                    </a:ext>
                  </a:extLst>
                </a:gridCol>
              </a:tblGrid>
              <a:tr h="424729">
                <a:tc>
                  <a:txBody>
                    <a:bodyPr/>
                    <a:lstStyle/>
                    <a:p>
                      <a:pPr algn="ctr"/>
                      <a:r>
                        <a:rPr lang="en-IN" sz="1200" b="1" dirty="0"/>
                        <a:t>U</a:t>
                      </a:r>
                    </a:p>
                  </a:txBody>
                  <a:tcPr/>
                </a:tc>
                <a:tc>
                  <a:txBody>
                    <a:bodyPr/>
                    <a:lstStyle/>
                    <a:p>
                      <a:pPr algn="ctr"/>
                      <a:r>
                        <a:rPr lang="en-IN" sz="1200" b="1" dirty="0"/>
                        <a:t>U</a:t>
                      </a:r>
                    </a:p>
                  </a:txBody>
                  <a:tcPr/>
                </a:tc>
                <a:tc>
                  <a:txBody>
                    <a:bodyPr/>
                    <a:lstStyle/>
                    <a:p>
                      <a:pPr algn="ctr"/>
                      <a:r>
                        <a:rPr lang="en-IN" sz="1200" b="1" dirty="0"/>
                        <a:t>U</a:t>
                      </a:r>
                    </a:p>
                  </a:txBody>
                  <a:tcPr/>
                </a:tc>
                <a:tc>
                  <a:txBody>
                    <a:bodyPr/>
                    <a:lstStyle/>
                    <a:p>
                      <a:pPr algn="ctr"/>
                      <a:r>
                        <a:rPr lang="en-IN" sz="1200" b="1" dirty="0"/>
                        <a:t>U</a:t>
                      </a:r>
                    </a:p>
                  </a:txBody>
                  <a:tcPr/>
                </a:tc>
                <a:tc>
                  <a:txBody>
                    <a:bodyPr/>
                    <a:lstStyle/>
                    <a:p>
                      <a:pPr algn="ctr"/>
                      <a:r>
                        <a:rPr lang="en-IN" sz="1200" b="1" dirty="0"/>
                        <a:t>OF</a:t>
                      </a:r>
                    </a:p>
                  </a:txBody>
                  <a:tcPr/>
                </a:tc>
                <a:tc>
                  <a:txBody>
                    <a:bodyPr/>
                    <a:lstStyle/>
                    <a:p>
                      <a:pPr algn="ctr"/>
                      <a:r>
                        <a:rPr lang="en-IN" sz="1200" b="1" dirty="0"/>
                        <a:t>DF</a:t>
                      </a:r>
                    </a:p>
                  </a:txBody>
                  <a:tcPr/>
                </a:tc>
                <a:tc>
                  <a:txBody>
                    <a:bodyPr/>
                    <a:lstStyle/>
                    <a:p>
                      <a:pPr algn="ctr"/>
                      <a:r>
                        <a:rPr lang="en-IN" sz="1200" b="1" dirty="0"/>
                        <a:t>IF</a:t>
                      </a:r>
                    </a:p>
                  </a:txBody>
                  <a:tcPr/>
                </a:tc>
                <a:tc>
                  <a:txBody>
                    <a:bodyPr/>
                    <a:lstStyle/>
                    <a:p>
                      <a:pPr algn="ctr"/>
                      <a:r>
                        <a:rPr lang="en-IN" sz="1200" b="1" dirty="0"/>
                        <a:t>TF</a:t>
                      </a:r>
                    </a:p>
                  </a:txBody>
                  <a:tcPr/>
                </a:tc>
                <a:tc>
                  <a:txBody>
                    <a:bodyPr/>
                    <a:lstStyle/>
                    <a:p>
                      <a:pPr algn="ctr"/>
                      <a:r>
                        <a:rPr lang="en-IN" sz="1200" b="1" dirty="0"/>
                        <a:t>SF</a:t>
                      </a:r>
                    </a:p>
                  </a:txBody>
                  <a:tcPr/>
                </a:tc>
                <a:tc>
                  <a:txBody>
                    <a:bodyPr/>
                    <a:lstStyle/>
                    <a:p>
                      <a:pPr algn="ctr"/>
                      <a:r>
                        <a:rPr lang="en-IN" sz="1200" b="1" dirty="0"/>
                        <a:t>ZF</a:t>
                      </a:r>
                    </a:p>
                  </a:txBody>
                  <a:tcPr/>
                </a:tc>
                <a:tc>
                  <a:txBody>
                    <a:bodyPr/>
                    <a:lstStyle/>
                    <a:p>
                      <a:pPr algn="ctr"/>
                      <a:r>
                        <a:rPr lang="en-IN" sz="1200" b="1" dirty="0"/>
                        <a:t>U</a:t>
                      </a:r>
                    </a:p>
                  </a:txBody>
                  <a:tcPr/>
                </a:tc>
                <a:tc>
                  <a:txBody>
                    <a:bodyPr/>
                    <a:lstStyle/>
                    <a:p>
                      <a:pPr algn="ctr"/>
                      <a:r>
                        <a:rPr lang="en-IN" sz="1200" b="1" dirty="0"/>
                        <a:t>AF</a:t>
                      </a:r>
                    </a:p>
                  </a:txBody>
                  <a:tcPr/>
                </a:tc>
                <a:tc>
                  <a:txBody>
                    <a:bodyPr/>
                    <a:lstStyle/>
                    <a:p>
                      <a:pPr algn="ctr"/>
                      <a:r>
                        <a:rPr lang="en-IN" sz="1200" b="1" dirty="0"/>
                        <a:t>U</a:t>
                      </a:r>
                    </a:p>
                  </a:txBody>
                  <a:tcPr/>
                </a:tc>
                <a:tc>
                  <a:txBody>
                    <a:bodyPr/>
                    <a:lstStyle/>
                    <a:p>
                      <a:pPr algn="ctr"/>
                      <a:r>
                        <a:rPr lang="en-IN" sz="1200" b="1" dirty="0"/>
                        <a:t>PF</a:t>
                      </a:r>
                    </a:p>
                  </a:txBody>
                  <a:tcPr/>
                </a:tc>
                <a:tc>
                  <a:txBody>
                    <a:bodyPr/>
                    <a:lstStyle/>
                    <a:p>
                      <a:pPr algn="ctr"/>
                      <a:r>
                        <a:rPr lang="en-IN" sz="1200" b="1" dirty="0"/>
                        <a:t>U</a:t>
                      </a:r>
                    </a:p>
                  </a:txBody>
                  <a:tcPr/>
                </a:tc>
                <a:tc>
                  <a:txBody>
                    <a:bodyPr/>
                    <a:lstStyle/>
                    <a:p>
                      <a:pPr algn="ctr"/>
                      <a:r>
                        <a:rPr lang="en-IN" sz="1200" b="1" dirty="0"/>
                        <a:t>CF</a:t>
                      </a:r>
                    </a:p>
                  </a:txBody>
                  <a:tcPr/>
                </a:tc>
                <a:extLst>
                  <a:ext uri="{0D108BD9-81ED-4DB2-BD59-A6C34878D82A}">
                    <a16:rowId xmlns:a16="http://schemas.microsoft.com/office/drawing/2014/main" val="10000"/>
                  </a:ext>
                </a:extLst>
              </a:tr>
            </a:tbl>
          </a:graphicData>
        </a:graphic>
      </p:graphicFrame>
      <p:cxnSp>
        <p:nvCxnSpPr>
          <p:cNvPr id="6" name="Straight Arrow Connector 5">
            <a:extLst>
              <a:ext uri="{FF2B5EF4-FFF2-40B4-BE49-F238E27FC236}">
                <a16:creationId xmlns:a16="http://schemas.microsoft.com/office/drawing/2014/main" id="{3F30A6A2-8789-4513-A23A-E36215609EC4}"/>
              </a:ext>
            </a:extLst>
          </p:cNvPr>
          <p:cNvCxnSpPr/>
          <p:nvPr/>
        </p:nvCxnSpPr>
        <p:spPr>
          <a:xfrm>
            <a:off x="9452078" y="596070"/>
            <a:ext cx="211" cy="3615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AF6B8DC-B813-4F09-B408-185318CCFDEF}"/>
              </a:ext>
            </a:extLst>
          </p:cNvPr>
          <p:cNvSpPr/>
          <p:nvPr/>
        </p:nvSpPr>
        <p:spPr>
          <a:xfrm>
            <a:off x="9294023" y="966129"/>
            <a:ext cx="316110" cy="369332"/>
          </a:xfrm>
          <a:prstGeom prst="rect">
            <a:avLst/>
          </a:prstGeom>
        </p:spPr>
        <p:txBody>
          <a:bodyPr wrap="square">
            <a:spAutoFit/>
          </a:bodyPr>
          <a:lstStyle/>
          <a:p>
            <a:r>
              <a:rPr lang="en-IN" b="1" dirty="0">
                <a:solidFill>
                  <a:srgbClr val="FF0000"/>
                </a:solidFill>
              </a:rPr>
              <a:t>0</a:t>
            </a:r>
            <a:endParaRPr lang="en-IN" dirty="0">
              <a:solidFill>
                <a:srgbClr val="FF0000"/>
              </a:solidFill>
            </a:endParaRPr>
          </a:p>
        </p:txBody>
      </p:sp>
      <p:sp>
        <p:nvSpPr>
          <p:cNvPr id="9" name="TextBox 8">
            <a:extLst>
              <a:ext uri="{FF2B5EF4-FFF2-40B4-BE49-F238E27FC236}">
                <a16:creationId xmlns:a16="http://schemas.microsoft.com/office/drawing/2014/main" id="{C6B9C45E-50F6-4B1B-9E02-B3AA2E55E56E}"/>
              </a:ext>
            </a:extLst>
          </p:cNvPr>
          <p:cNvSpPr txBox="1"/>
          <p:nvPr/>
        </p:nvSpPr>
        <p:spPr>
          <a:xfrm>
            <a:off x="8884077" y="1397982"/>
            <a:ext cx="1800697" cy="369332"/>
          </a:xfrm>
          <a:prstGeom prst="rect">
            <a:avLst/>
          </a:prstGeom>
          <a:noFill/>
        </p:spPr>
        <p:txBody>
          <a:bodyPr wrap="square">
            <a:spAutoFit/>
          </a:bodyPr>
          <a:lstStyle/>
          <a:p>
            <a:r>
              <a:rPr lang="en-IN" dirty="0">
                <a:solidFill>
                  <a:srgbClr val="FF0000"/>
                </a:solidFill>
              </a:rPr>
              <a:t>jump to Back</a:t>
            </a:r>
            <a:endParaRPr lang="en-IN" dirty="0"/>
          </a:p>
        </p:txBody>
      </p:sp>
      <p:graphicFrame>
        <p:nvGraphicFramePr>
          <p:cNvPr id="10" name="Table 9">
            <a:extLst>
              <a:ext uri="{FF2B5EF4-FFF2-40B4-BE49-F238E27FC236}">
                <a16:creationId xmlns:a16="http://schemas.microsoft.com/office/drawing/2014/main" id="{01AA0248-48AE-450D-AAD8-E1E8B946CC6E}"/>
              </a:ext>
            </a:extLst>
          </p:cNvPr>
          <p:cNvGraphicFramePr>
            <a:graphicFrameLocks noGrp="1"/>
          </p:cNvGraphicFramePr>
          <p:nvPr>
            <p:extLst>
              <p:ext uri="{D42A27DB-BD31-4B8C-83A1-F6EECF244321}">
                <p14:modId xmlns:p14="http://schemas.microsoft.com/office/powerpoint/2010/main" val="2137140937"/>
              </p:ext>
            </p:extLst>
          </p:nvPr>
        </p:nvGraphicFramePr>
        <p:xfrm>
          <a:off x="5874061" y="3216635"/>
          <a:ext cx="5877792" cy="424729"/>
        </p:xfrm>
        <a:graphic>
          <a:graphicData uri="http://schemas.openxmlformats.org/drawingml/2006/table">
            <a:tbl>
              <a:tblPr firstRow="1" bandRow="1"/>
              <a:tblGrid>
                <a:gridCol w="367362">
                  <a:extLst>
                    <a:ext uri="{9D8B030D-6E8A-4147-A177-3AD203B41FA5}">
                      <a16:colId xmlns:a16="http://schemas.microsoft.com/office/drawing/2014/main" val="20000"/>
                    </a:ext>
                  </a:extLst>
                </a:gridCol>
                <a:gridCol w="367362">
                  <a:extLst>
                    <a:ext uri="{9D8B030D-6E8A-4147-A177-3AD203B41FA5}">
                      <a16:colId xmlns:a16="http://schemas.microsoft.com/office/drawing/2014/main" val="20001"/>
                    </a:ext>
                  </a:extLst>
                </a:gridCol>
                <a:gridCol w="367362">
                  <a:extLst>
                    <a:ext uri="{9D8B030D-6E8A-4147-A177-3AD203B41FA5}">
                      <a16:colId xmlns:a16="http://schemas.microsoft.com/office/drawing/2014/main" val="20002"/>
                    </a:ext>
                  </a:extLst>
                </a:gridCol>
                <a:gridCol w="367362">
                  <a:extLst>
                    <a:ext uri="{9D8B030D-6E8A-4147-A177-3AD203B41FA5}">
                      <a16:colId xmlns:a16="http://schemas.microsoft.com/office/drawing/2014/main" val="20003"/>
                    </a:ext>
                  </a:extLst>
                </a:gridCol>
                <a:gridCol w="367362">
                  <a:extLst>
                    <a:ext uri="{9D8B030D-6E8A-4147-A177-3AD203B41FA5}">
                      <a16:colId xmlns:a16="http://schemas.microsoft.com/office/drawing/2014/main" val="20004"/>
                    </a:ext>
                  </a:extLst>
                </a:gridCol>
                <a:gridCol w="367362">
                  <a:extLst>
                    <a:ext uri="{9D8B030D-6E8A-4147-A177-3AD203B41FA5}">
                      <a16:colId xmlns:a16="http://schemas.microsoft.com/office/drawing/2014/main" val="20005"/>
                    </a:ext>
                  </a:extLst>
                </a:gridCol>
                <a:gridCol w="367362">
                  <a:extLst>
                    <a:ext uri="{9D8B030D-6E8A-4147-A177-3AD203B41FA5}">
                      <a16:colId xmlns:a16="http://schemas.microsoft.com/office/drawing/2014/main" val="20006"/>
                    </a:ext>
                  </a:extLst>
                </a:gridCol>
                <a:gridCol w="367362">
                  <a:extLst>
                    <a:ext uri="{9D8B030D-6E8A-4147-A177-3AD203B41FA5}">
                      <a16:colId xmlns:a16="http://schemas.microsoft.com/office/drawing/2014/main" val="20007"/>
                    </a:ext>
                  </a:extLst>
                </a:gridCol>
                <a:gridCol w="367362">
                  <a:extLst>
                    <a:ext uri="{9D8B030D-6E8A-4147-A177-3AD203B41FA5}">
                      <a16:colId xmlns:a16="http://schemas.microsoft.com/office/drawing/2014/main" val="20008"/>
                    </a:ext>
                  </a:extLst>
                </a:gridCol>
                <a:gridCol w="367362">
                  <a:extLst>
                    <a:ext uri="{9D8B030D-6E8A-4147-A177-3AD203B41FA5}">
                      <a16:colId xmlns:a16="http://schemas.microsoft.com/office/drawing/2014/main" val="20009"/>
                    </a:ext>
                  </a:extLst>
                </a:gridCol>
                <a:gridCol w="367362">
                  <a:extLst>
                    <a:ext uri="{9D8B030D-6E8A-4147-A177-3AD203B41FA5}">
                      <a16:colId xmlns:a16="http://schemas.microsoft.com/office/drawing/2014/main" val="20010"/>
                    </a:ext>
                  </a:extLst>
                </a:gridCol>
                <a:gridCol w="367362">
                  <a:extLst>
                    <a:ext uri="{9D8B030D-6E8A-4147-A177-3AD203B41FA5}">
                      <a16:colId xmlns:a16="http://schemas.microsoft.com/office/drawing/2014/main" val="20011"/>
                    </a:ext>
                  </a:extLst>
                </a:gridCol>
                <a:gridCol w="367362">
                  <a:extLst>
                    <a:ext uri="{9D8B030D-6E8A-4147-A177-3AD203B41FA5}">
                      <a16:colId xmlns:a16="http://schemas.microsoft.com/office/drawing/2014/main" val="20012"/>
                    </a:ext>
                  </a:extLst>
                </a:gridCol>
                <a:gridCol w="367362">
                  <a:extLst>
                    <a:ext uri="{9D8B030D-6E8A-4147-A177-3AD203B41FA5}">
                      <a16:colId xmlns:a16="http://schemas.microsoft.com/office/drawing/2014/main" val="20013"/>
                    </a:ext>
                  </a:extLst>
                </a:gridCol>
                <a:gridCol w="367362">
                  <a:extLst>
                    <a:ext uri="{9D8B030D-6E8A-4147-A177-3AD203B41FA5}">
                      <a16:colId xmlns:a16="http://schemas.microsoft.com/office/drawing/2014/main" val="20014"/>
                    </a:ext>
                  </a:extLst>
                </a:gridCol>
                <a:gridCol w="367362">
                  <a:extLst>
                    <a:ext uri="{9D8B030D-6E8A-4147-A177-3AD203B41FA5}">
                      <a16:colId xmlns:a16="http://schemas.microsoft.com/office/drawing/2014/main" val="20015"/>
                    </a:ext>
                  </a:extLst>
                </a:gridCol>
              </a:tblGrid>
              <a:tr h="424729">
                <a:tc>
                  <a:txBody>
                    <a:bodyPr/>
                    <a:lstStyle/>
                    <a:p>
                      <a:pPr algn="ctr"/>
                      <a:r>
                        <a:rPr lang="en-IN" sz="1200" b="1" dirty="0"/>
                        <a:t>U</a:t>
                      </a:r>
                    </a:p>
                  </a:txBody>
                  <a:tcPr/>
                </a:tc>
                <a:tc>
                  <a:txBody>
                    <a:bodyPr/>
                    <a:lstStyle/>
                    <a:p>
                      <a:pPr algn="ctr"/>
                      <a:r>
                        <a:rPr lang="en-IN" sz="1200" b="1" dirty="0"/>
                        <a:t>U</a:t>
                      </a:r>
                    </a:p>
                  </a:txBody>
                  <a:tcPr/>
                </a:tc>
                <a:tc>
                  <a:txBody>
                    <a:bodyPr/>
                    <a:lstStyle/>
                    <a:p>
                      <a:pPr algn="ctr"/>
                      <a:r>
                        <a:rPr lang="en-IN" sz="1200" b="1" dirty="0"/>
                        <a:t>U</a:t>
                      </a:r>
                    </a:p>
                  </a:txBody>
                  <a:tcPr/>
                </a:tc>
                <a:tc>
                  <a:txBody>
                    <a:bodyPr/>
                    <a:lstStyle/>
                    <a:p>
                      <a:pPr algn="ctr"/>
                      <a:r>
                        <a:rPr lang="en-IN" sz="1200" b="1" dirty="0"/>
                        <a:t>U</a:t>
                      </a:r>
                    </a:p>
                  </a:txBody>
                  <a:tcPr/>
                </a:tc>
                <a:tc>
                  <a:txBody>
                    <a:bodyPr/>
                    <a:lstStyle/>
                    <a:p>
                      <a:pPr algn="ctr"/>
                      <a:r>
                        <a:rPr lang="en-IN" sz="1200" b="1" dirty="0"/>
                        <a:t>OF</a:t>
                      </a:r>
                    </a:p>
                  </a:txBody>
                  <a:tcPr/>
                </a:tc>
                <a:tc>
                  <a:txBody>
                    <a:bodyPr/>
                    <a:lstStyle/>
                    <a:p>
                      <a:pPr algn="ctr"/>
                      <a:r>
                        <a:rPr lang="en-IN" sz="1200" b="1" dirty="0"/>
                        <a:t>DF</a:t>
                      </a:r>
                    </a:p>
                  </a:txBody>
                  <a:tcPr/>
                </a:tc>
                <a:tc>
                  <a:txBody>
                    <a:bodyPr/>
                    <a:lstStyle/>
                    <a:p>
                      <a:pPr algn="ctr"/>
                      <a:r>
                        <a:rPr lang="en-IN" sz="1200" b="1" dirty="0"/>
                        <a:t>IF</a:t>
                      </a:r>
                    </a:p>
                  </a:txBody>
                  <a:tcPr/>
                </a:tc>
                <a:tc>
                  <a:txBody>
                    <a:bodyPr/>
                    <a:lstStyle/>
                    <a:p>
                      <a:pPr algn="ctr"/>
                      <a:r>
                        <a:rPr lang="en-IN" sz="1200" b="1" dirty="0"/>
                        <a:t>TF</a:t>
                      </a:r>
                    </a:p>
                  </a:txBody>
                  <a:tcPr/>
                </a:tc>
                <a:tc>
                  <a:txBody>
                    <a:bodyPr/>
                    <a:lstStyle/>
                    <a:p>
                      <a:pPr algn="ctr"/>
                      <a:r>
                        <a:rPr lang="en-IN" sz="1200" b="1" dirty="0"/>
                        <a:t>SF</a:t>
                      </a:r>
                    </a:p>
                  </a:txBody>
                  <a:tcPr/>
                </a:tc>
                <a:tc>
                  <a:txBody>
                    <a:bodyPr/>
                    <a:lstStyle/>
                    <a:p>
                      <a:pPr algn="ctr"/>
                      <a:r>
                        <a:rPr lang="en-IN" sz="1200" b="1" dirty="0"/>
                        <a:t>ZF</a:t>
                      </a:r>
                    </a:p>
                  </a:txBody>
                  <a:tcPr/>
                </a:tc>
                <a:tc>
                  <a:txBody>
                    <a:bodyPr/>
                    <a:lstStyle/>
                    <a:p>
                      <a:pPr algn="ctr"/>
                      <a:r>
                        <a:rPr lang="en-IN" sz="1200" b="1" dirty="0"/>
                        <a:t>U</a:t>
                      </a:r>
                    </a:p>
                  </a:txBody>
                  <a:tcPr/>
                </a:tc>
                <a:tc>
                  <a:txBody>
                    <a:bodyPr/>
                    <a:lstStyle/>
                    <a:p>
                      <a:pPr algn="ctr"/>
                      <a:r>
                        <a:rPr lang="en-IN" sz="1200" b="1" dirty="0"/>
                        <a:t>AF</a:t>
                      </a:r>
                    </a:p>
                  </a:txBody>
                  <a:tcPr/>
                </a:tc>
                <a:tc>
                  <a:txBody>
                    <a:bodyPr/>
                    <a:lstStyle/>
                    <a:p>
                      <a:pPr algn="ctr"/>
                      <a:r>
                        <a:rPr lang="en-IN" sz="1200" b="1" dirty="0"/>
                        <a:t>U</a:t>
                      </a:r>
                    </a:p>
                  </a:txBody>
                  <a:tcPr/>
                </a:tc>
                <a:tc>
                  <a:txBody>
                    <a:bodyPr/>
                    <a:lstStyle/>
                    <a:p>
                      <a:pPr algn="ctr"/>
                      <a:r>
                        <a:rPr lang="en-IN" sz="1200" b="1" dirty="0"/>
                        <a:t>PF</a:t>
                      </a:r>
                    </a:p>
                  </a:txBody>
                  <a:tcPr/>
                </a:tc>
                <a:tc>
                  <a:txBody>
                    <a:bodyPr/>
                    <a:lstStyle/>
                    <a:p>
                      <a:pPr algn="ctr"/>
                      <a:r>
                        <a:rPr lang="en-IN" sz="1200" b="1" dirty="0"/>
                        <a:t>U</a:t>
                      </a:r>
                    </a:p>
                  </a:txBody>
                  <a:tcPr/>
                </a:tc>
                <a:tc>
                  <a:txBody>
                    <a:bodyPr/>
                    <a:lstStyle/>
                    <a:p>
                      <a:pPr algn="ctr"/>
                      <a:r>
                        <a:rPr lang="en-IN" sz="1200" b="1" dirty="0"/>
                        <a:t>CF</a:t>
                      </a:r>
                    </a:p>
                  </a:txBody>
                  <a:tcPr/>
                </a:tc>
                <a:extLst>
                  <a:ext uri="{0D108BD9-81ED-4DB2-BD59-A6C34878D82A}">
                    <a16:rowId xmlns:a16="http://schemas.microsoft.com/office/drawing/2014/main" val="10000"/>
                  </a:ext>
                </a:extLst>
              </a:tr>
            </a:tbl>
          </a:graphicData>
        </a:graphic>
      </p:graphicFrame>
      <p:cxnSp>
        <p:nvCxnSpPr>
          <p:cNvPr id="11" name="Straight Arrow Connector 10">
            <a:extLst>
              <a:ext uri="{FF2B5EF4-FFF2-40B4-BE49-F238E27FC236}">
                <a16:creationId xmlns:a16="http://schemas.microsoft.com/office/drawing/2014/main" id="{4113E3E6-EE8B-497B-9AD3-DC0A3FB2152F}"/>
              </a:ext>
            </a:extLst>
          </p:cNvPr>
          <p:cNvCxnSpPr/>
          <p:nvPr/>
        </p:nvCxnSpPr>
        <p:spPr>
          <a:xfrm>
            <a:off x="9380958" y="3649848"/>
            <a:ext cx="211" cy="3615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B383114-32FE-49B8-ACF8-824103E406D3}"/>
              </a:ext>
            </a:extLst>
          </p:cNvPr>
          <p:cNvSpPr/>
          <p:nvPr/>
        </p:nvSpPr>
        <p:spPr>
          <a:xfrm>
            <a:off x="9222903" y="4019907"/>
            <a:ext cx="316110" cy="369332"/>
          </a:xfrm>
          <a:prstGeom prst="rect">
            <a:avLst/>
          </a:prstGeom>
        </p:spPr>
        <p:txBody>
          <a:bodyPr wrap="square">
            <a:spAutoFit/>
          </a:bodyPr>
          <a:lstStyle/>
          <a:p>
            <a:r>
              <a:rPr lang="en-IN" b="1" dirty="0">
                <a:solidFill>
                  <a:srgbClr val="FF0000"/>
                </a:solidFill>
              </a:rPr>
              <a:t>1</a:t>
            </a:r>
            <a:endParaRPr lang="en-IN" dirty="0">
              <a:solidFill>
                <a:srgbClr val="FF0000"/>
              </a:solidFill>
            </a:endParaRPr>
          </a:p>
        </p:txBody>
      </p:sp>
      <p:sp>
        <p:nvSpPr>
          <p:cNvPr id="13" name="TextBox 12">
            <a:extLst>
              <a:ext uri="{FF2B5EF4-FFF2-40B4-BE49-F238E27FC236}">
                <a16:creationId xmlns:a16="http://schemas.microsoft.com/office/drawing/2014/main" id="{48B342FA-E7EE-415C-8874-1C9BE5132736}"/>
              </a:ext>
            </a:extLst>
          </p:cNvPr>
          <p:cNvSpPr txBox="1"/>
          <p:nvPr/>
        </p:nvSpPr>
        <p:spPr>
          <a:xfrm>
            <a:off x="8315117" y="4418459"/>
            <a:ext cx="2749123" cy="369332"/>
          </a:xfrm>
          <a:prstGeom prst="rect">
            <a:avLst/>
          </a:prstGeom>
          <a:noFill/>
        </p:spPr>
        <p:txBody>
          <a:bodyPr wrap="square">
            <a:spAutoFit/>
          </a:bodyPr>
          <a:lstStyle/>
          <a:p>
            <a:r>
              <a:rPr lang="en-IN" dirty="0">
                <a:solidFill>
                  <a:srgbClr val="FF0000"/>
                </a:solidFill>
              </a:rPr>
              <a:t>Execute next instruction</a:t>
            </a:r>
            <a:endParaRPr lang="en-IN" dirty="0"/>
          </a:p>
        </p:txBody>
      </p:sp>
    </p:spTree>
    <p:extLst>
      <p:ext uri="{BB962C8B-B14F-4D97-AF65-F5344CB8AC3E}">
        <p14:creationId xmlns:p14="http://schemas.microsoft.com/office/powerpoint/2010/main" val="2779069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226966" y="16357"/>
            <a:ext cx="1175236" cy="584775"/>
          </a:xfrm>
          <a:prstGeom prst="rect">
            <a:avLst/>
          </a:prstGeom>
        </p:spPr>
        <p:txBody>
          <a:bodyPr wrap="square">
            <a:spAutoFit/>
          </a:bodyPr>
          <a:lstStyle/>
          <a:p>
            <a:r>
              <a:rPr lang="en-IN" sz="3200" b="1" dirty="0">
                <a:solidFill>
                  <a:srgbClr val="FF0000"/>
                </a:solidFill>
                <a:effectLst>
                  <a:outerShdw blurRad="38100" dist="38100" dir="2700000" algn="tl">
                    <a:srgbClr val="000000">
                      <a:alpha val="43137"/>
                    </a:srgbClr>
                  </a:outerShdw>
                </a:effectLst>
              </a:rPr>
              <a:t>CALL</a:t>
            </a:r>
            <a:endParaRPr lang="en-IN" sz="3200" dirty="0">
              <a:solidFill>
                <a:srgbClr val="FF0000"/>
              </a:solidFill>
            </a:endParaRPr>
          </a:p>
        </p:txBody>
      </p:sp>
      <p:sp>
        <p:nvSpPr>
          <p:cNvPr id="29" name="Rectangle 28"/>
          <p:cNvSpPr/>
          <p:nvPr/>
        </p:nvSpPr>
        <p:spPr>
          <a:xfrm>
            <a:off x="2696503" y="871140"/>
            <a:ext cx="2882254" cy="400110"/>
          </a:xfrm>
          <a:prstGeom prst="rect">
            <a:avLst/>
          </a:prstGeom>
        </p:spPr>
        <p:txBody>
          <a:bodyPr wrap="square">
            <a:spAutoFit/>
          </a:bodyPr>
          <a:lstStyle/>
          <a:p>
            <a:r>
              <a:rPr lang="en-IN" sz="2000" b="1" dirty="0">
                <a:solidFill>
                  <a:srgbClr val="FF0000"/>
                </a:solidFill>
                <a:effectLst>
                  <a:outerShdw blurRad="38100" dist="38100" dir="2700000" algn="tl">
                    <a:srgbClr val="000000">
                      <a:alpha val="43137"/>
                    </a:srgbClr>
                  </a:outerShdw>
                </a:effectLst>
              </a:rPr>
              <a:t>Syntax :   JMP </a:t>
            </a:r>
            <a:r>
              <a:rPr lang="en-IN" sz="2000" b="1" dirty="0" err="1">
                <a:solidFill>
                  <a:srgbClr val="FF0000"/>
                </a:solidFill>
                <a:effectLst>
                  <a:outerShdw blurRad="38100" dist="38100" dir="2700000" algn="tl">
                    <a:srgbClr val="000000">
                      <a:alpha val="43137"/>
                    </a:srgbClr>
                  </a:outerShdw>
                </a:effectLst>
              </a:rPr>
              <a:t>addr</a:t>
            </a:r>
            <a:endParaRPr lang="en-IN" sz="2000" dirty="0">
              <a:solidFill>
                <a:srgbClr val="FF0000"/>
              </a:solidFill>
            </a:endParaRPr>
          </a:p>
        </p:txBody>
      </p:sp>
      <p:cxnSp>
        <p:nvCxnSpPr>
          <p:cNvPr id="30" name="Straight Connector 29"/>
          <p:cNvCxnSpPr/>
          <p:nvPr/>
        </p:nvCxnSpPr>
        <p:spPr>
          <a:xfrm flipH="1">
            <a:off x="2379972" y="1385212"/>
            <a:ext cx="2" cy="4336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435381" y="2108885"/>
            <a:ext cx="832449" cy="400110"/>
          </a:xfrm>
          <a:prstGeom prst="rect">
            <a:avLst/>
          </a:prstGeom>
          <a:noFill/>
        </p:spPr>
        <p:txBody>
          <a:bodyPr wrap="square" rtlCol="0">
            <a:spAutoFit/>
          </a:bodyPr>
          <a:lstStyle/>
          <a:p>
            <a:r>
              <a:rPr lang="en-IN" sz="2000" b="1" dirty="0"/>
              <a:t> 1000</a:t>
            </a:r>
          </a:p>
        </p:txBody>
      </p:sp>
      <p:sp>
        <p:nvSpPr>
          <p:cNvPr id="32" name="TextBox 31"/>
          <p:cNvSpPr txBox="1"/>
          <p:nvPr/>
        </p:nvSpPr>
        <p:spPr>
          <a:xfrm>
            <a:off x="2510807" y="2083064"/>
            <a:ext cx="2457091" cy="400110"/>
          </a:xfrm>
          <a:prstGeom prst="rect">
            <a:avLst/>
          </a:prstGeom>
          <a:noFill/>
        </p:spPr>
        <p:txBody>
          <a:bodyPr wrap="square" rtlCol="0">
            <a:spAutoFit/>
          </a:bodyPr>
          <a:lstStyle/>
          <a:p>
            <a:r>
              <a:rPr lang="en-IN" sz="2000" b="1" dirty="0"/>
              <a:t>CALL 5000</a:t>
            </a:r>
          </a:p>
        </p:txBody>
      </p:sp>
      <p:grpSp>
        <p:nvGrpSpPr>
          <p:cNvPr id="33" name="Group 32"/>
          <p:cNvGrpSpPr/>
          <p:nvPr/>
        </p:nvGrpSpPr>
        <p:grpSpPr>
          <a:xfrm rot="10800000">
            <a:off x="1832373" y="1976110"/>
            <a:ext cx="3793701" cy="2838135"/>
            <a:chOff x="4864446" y="3984342"/>
            <a:chExt cx="1358403" cy="2786571"/>
          </a:xfrm>
        </p:grpSpPr>
        <p:grpSp>
          <p:nvGrpSpPr>
            <p:cNvPr id="34" name="Group 33"/>
            <p:cNvGrpSpPr/>
            <p:nvPr/>
          </p:nvGrpSpPr>
          <p:grpSpPr>
            <a:xfrm>
              <a:off x="4864446" y="4119229"/>
              <a:ext cx="1358403" cy="2651684"/>
              <a:chOff x="4864446" y="4119229"/>
              <a:chExt cx="1358403" cy="2651684"/>
            </a:xfrm>
          </p:grpSpPr>
          <p:sp>
            <p:nvSpPr>
              <p:cNvPr id="36" name="Arc 35">
                <a:extLst>
                  <a:ext uri="{FF2B5EF4-FFF2-40B4-BE49-F238E27FC236}">
                    <a16:creationId xmlns:a16="http://schemas.microsoft.com/office/drawing/2014/main" id="{BFC679BA-524D-4344-84E7-EE82FEA7A75F}"/>
                  </a:ext>
                </a:extLst>
              </p:cNvPr>
              <p:cNvSpPr/>
              <p:nvPr/>
            </p:nvSpPr>
            <p:spPr>
              <a:xfrm rot="10184424">
                <a:off x="4864446" y="4119229"/>
                <a:ext cx="945700" cy="241227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7" name="Arc 36">
                <a:extLst>
                  <a:ext uri="{FF2B5EF4-FFF2-40B4-BE49-F238E27FC236}">
                    <a16:creationId xmlns:a16="http://schemas.microsoft.com/office/drawing/2014/main" id="{BFC679BA-524D-4344-84E7-EE82FEA7A75F}"/>
                  </a:ext>
                </a:extLst>
              </p:cNvPr>
              <p:cNvSpPr/>
              <p:nvPr/>
            </p:nvSpPr>
            <p:spPr>
              <a:xfrm rot="16200000">
                <a:off x="4229352" y="4777417"/>
                <a:ext cx="2645533" cy="134146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sp>
          <p:nvSpPr>
            <p:cNvPr id="35" name="Isosceles Triangle 34"/>
            <p:cNvSpPr/>
            <p:nvPr/>
          </p:nvSpPr>
          <p:spPr>
            <a:xfrm rot="4059650">
              <a:off x="5353552" y="4011669"/>
              <a:ext cx="269123" cy="21447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8" name="TextBox 37"/>
          <p:cNvSpPr txBox="1"/>
          <p:nvPr/>
        </p:nvSpPr>
        <p:spPr>
          <a:xfrm>
            <a:off x="1447209" y="4583874"/>
            <a:ext cx="832449" cy="400110"/>
          </a:xfrm>
          <a:prstGeom prst="rect">
            <a:avLst/>
          </a:prstGeom>
          <a:noFill/>
        </p:spPr>
        <p:txBody>
          <a:bodyPr wrap="square" rtlCol="0">
            <a:spAutoFit/>
          </a:bodyPr>
          <a:lstStyle/>
          <a:p>
            <a:r>
              <a:rPr lang="en-IN" sz="2000" b="1" dirty="0"/>
              <a:t> 5000</a:t>
            </a:r>
          </a:p>
        </p:txBody>
      </p:sp>
      <p:sp>
        <p:nvSpPr>
          <p:cNvPr id="39" name="TextBox 38"/>
          <p:cNvSpPr txBox="1"/>
          <p:nvPr/>
        </p:nvSpPr>
        <p:spPr>
          <a:xfrm>
            <a:off x="2573439" y="4583956"/>
            <a:ext cx="1265167" cy="400110"/>
          </a:xfrm>
          <a:prstGeom prst="rect">
            <a:avLst/>
          </a:prstGeom>
          <a:noFill/>
        </p:spPr>
        <p:txBody>
          <a:bodyPr wrap="square" rtlCol="0">
            <a:spAutoFit/>
          </a:bodyPr>
          <a:lstStyle/>
          <a:p>
            <a:r>
              <a:rPr lang="en-IN" sz="2000" b="1" dirty="0"/>
              <a:t> ---------</a:t>
            </a:r>
          </a:p>
        </p:txBody>
      </p:sp>
      <p:cxnSp>
        <p:nvCxnSpPr>
          <p:cNvPr id="40" name="Straight Arrow Connector 39"/>
          <p:cNvCxnSpPr/>
          <p:nvPr/>
        </p:nvCxnSpPr>
        <p:spPr>
          <a:xfrm>
            <a:off x="631795" y="2308940"/>
            <a:ext cx="77040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7668" y="2144765"/>
            <a:ext cx="508295" cy="369332"/>
          </a:xfrm>
          <a:prstGeom prst="rect">
            <a:avLst/>
          </a:prstGeom>
        </p:spPr>
        <p:txBody>
          <a:bodyPr wrap="square">
            <a:spAutoFit/>
          </a:bodyPr>
          <a:lstStyle/>
          <a:p>
            <a:r>
              <a:rPr lang="en-IN" b="1" dirty="0">
                <a:solidFill>
                  <a:srgbClr val="FF0000"/>
                </a:solidFill>
                <a:effectLst>
                  <a:outerShdw blurRad="38100" dist="38100" dir="2700000" algn="tl">
                    <a:srgbClr val="000000">
                      <a:alpha val="43137"/>
                    </a:srgbClr>
                  </a:outerShdw>
                </a:effectLst>
              </a:rPr>
              <a:t>IP</a:t>
            </a:r>
            <a:endParaRPr lang="en-IN" dirty="0">
              <a:solidFill>
                <a:srgbClr val="FF0000"/>
              </a:solidFill>
            </a:endParaRPr>
          </a:p>
        </p:txBody>
      </p:sp>
      <p:cxnSp>
        <p:nvCxnSpPr>
          <p:cNvPr id="42" name="Straight Arrow Connector 41"/>
          <p:cNvCxnSpPr/>
          <p:nvPr/>
        </p:nvCxnSpPr>
        <p:spPr>
          <a:xfrm>
            <a:off x="736351" y="4768616"/>
            <a:ext cx="77040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52224" y="4604441"/>
            <a:ext cx="508295" cy="369332"/>
          </a:xfrm>
          <a:prstGeom prst="rect">
            <a:avLst/>
          </a:prstGeom>
        </p:spPr>
        <p:txBody>
          <a:bodyPr wrap="square">
            <a:spAutoFit/>
          </a:bodyPr>
          <a:lstStyle/>
          <a:p>
            <a:r>
              <a:rPr lang="en-IN" b="1" dirty="0">
                <a:solidFill>
                  <a:srgbClr val="FF0000"/>
                </a:solidFill>
                <a:effectLst>
                  <a:outerShdw blurRad="38100" dist="38100" dir="2700000" algn="tl">
                    <a:srgbClr val="000000">
                      <a:alpha val="43137"/>
                    </a:srgbClr>
                  </a:outerShdw>
                </a:effectLst>
              </a:rPr>
              <a:t>IP</a:t>
            </a:r>
            <a:endParaRPr lang="en-IN" dirty="0">
              <a:solidFill>
                <a:srgbClr val="FF0000"/>
              </a:solidFill>
            </a:endParaRPr>
          </a:p>
        </p:txBody>
      </p:sp>
      <p:cxnSp>
        <p:nvCxnSpPr>
          <p:cNvPr id="45" name="Straight Connector 44"/>
          <p:cNvCxnSpPr/>
          <p:nvPr/>
        </p:nvCxnSpPr>
        <p:spPr>
          <a:xfrm flipH="1">
            <a:off x="1829060" y="1363975"/>
            <a:ext cx="11018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435380" y="1438523"/>
            <a:ext cx="832449" cy="400110"/>
          </a:xfrm>
          <a:prstGeom prst="rect">
            <a:avLst/>
          </a:prstGeom>
          <a:noFill/>
        </p:spPr>
        <p:txBody>
          <a:bodyPr wrap="square" rtlCol="0">
            <a:spAutoFit/>
          </a:bodyPr>
          <a:lstStyle/>
          <a:p>
            <a:r>
              <a:rPr lang="en-IN" sz="2000" b="1" dirty="0"/>
              <a:t> 0000</a:t>
            </a:r>
          </a:p>
        </p:txBody>
      </p:sp>
      <p:sp>
        <p:nvSpPr>
          <p:cNvPr id="49" name="TextBox 48"/>
          <p:cNvSpPr txBox="1"/>
          <p:nvPr/>
        </p:nvSpPr>
        <p:spPr>
          <a:xfrm>
            <a:off x="1506758" y="5233326"/>
            <a:ext cx="832449" cy="400110"/>
          </a:xfrm>
          <a:prstGeom prst="rect">
            <a:avLst/>
          </a:prstGeom>
          <a:noFill/>
        </p:spPr>
        <p:txBody>
          <a:bodyPr wrap="square" rtlCol="0">
            <a:spAutoFit/>
          </a:bodyPr>
          <a:lstStyle/>
          <a:p>
            <a:r>
              <a:rPr lang="en-IN" sz="2000" b="1" dirty="0"/>
              <a:t> FFFF</a:t>
            </a:r>
          </a:p>
        </p:txBody>
      </p:sp>
      <p:sp>
        <p:nvSpPr>
          <p:cNvPr id="50" name="Rectangle 49"/>
          <p:cNvSpPr/>
          <p:nvPr/>
        </p:nvSpPr>
        <p:spPr>
          <a:xfrm>
            <a:off x="4454347" y="3302100"/>
            <a:ext cx="1258432" cy="369332"/>
          </a:xfrm>
          <a:prstGeom prst="rect">
            <a:avLst/>
          </a:prstGeom>
        </p:spPr>
        <p:txBody>
          <a:bodyPr wrap="square">
            <a:spAutoFit/>
          </a:bodyPr>
          <a:lstStyle/>
          <a:p>
            <a:r>
              <a:rPr lang="en-IN" b="1" dirty="0">
                <a:solidFill>
                  <a:srgbClr val="FF0000"/>
                </a:solidFill>
                <a:effectLst>
                  <a:outerShdw blurRad="38100" dist="38100" dir="2700000" algn="tl">
                    <a:srgbClr val="000000">
                      <a:alpha val="43137"/>
                    </a:srgbClr>
                  </a:outerShdw>
                </a:effectLst>
              </a:rPr>
              <a:t>PC = 5000</a:t>
            </a:r>
            <a:endParaRPr lang="en-IN" dirty="0">
              <a:solidFill>
                <a:srgbClr val="FF0000"/>
              </a:solidFill>
            </a:endParaRPr>
          </a:p>
        </p:txBody>
      </p:sp>
      <p:cxnSp>
        <p:nvCxnSpPr>
          <p:cNvPr id="51" name="Straight Connector 50"/>
          <p:cNvCxnSpPr/>
          <p:nvPr/>
        </p:nvCxnSpPr>
        <p:spPr>
          <a:xfrm>
            <a:off x="4089569" y="1438523"/>
            <a:ext cx="0" cy="798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1879683" y="5722017"/>
            <a:ext cx="11018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6511759" y="2901991"/>
            <a:ext cx="5785938" cy="584775"/>
          </a:xfrm>
          <a:prstGeom prst="rect">
            <a:avLst/>
          </a:prstGeom>
        </p:spPr>
        <p:txBody>
          <a:bodyPr wrap="square">
            <a:spAutoFit/>
          </a:bodyPr>
          <a:lstStyle/>
          <a:p>
            <a:r>
              <a:rPr lang="en-IN" sz="3200" b="1" dirty="0">
                <a:solidFill>
                  <a:srgbClr val="FF0000"/>
                </a:solidFill>
                <a:effectLst>
                  <a:outerShdw blurRad="38100" dist="38100" dir="2700000" algn="tl">
                    <a:srgbClr val="000000">
                      <a:alpha val="43137"/>
                    </a:srgbClr>
                  </a:outerShdw>
                </a:effectLst>
              </a:rPr>
              <a:t>This is all about Theory part</a:t>
            </a:r>
            <a:endParaRPr lang="en-IN" sz="3200" dirty="0">
              <a:solidFill>
                <a:srgbClr val="FF0000"/>
              </a:solidFill>
            </a:endParaRPr>
          </a:p>
        </p:txBody>
      </p:sp>
      <p:cxnSp>
        <p:nvCxnSpPr>
          <p:cNvPr id="25" name="Straight Arrow Connector 24">
            <a:extLst>
              <a:ext uri="{FF2B5EF4-FFF2-40B4-BE49-F238E27FC236}">
                <a16:creationId xmlns:a16="http://schemas.microsoft.com/office/drawing/2014/main" id="{33B3A05F-870A-4FA4-91B0-2855A2E9A59F}"/>
              </a:ext>
            </a:extLst>
          </p:cNvPr>
          <p:cNvCxnSpPr>
            <a:cxnSpLocks/>
          </p:cNvCxnSpPr>
          <p:nvPr/>
        </p:nvCxnSpPr>
        <p:spPr>
          <a:xfrm flipV="1">
            <a:off x="4330035" y="1198880"/>
            <a:ext cx="2639725" cy="8055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E2E088A-87C2-449C-8CB5-3136685EE8EA}"/>
              </a:ext>
            </a:extLst>
          </p:cNvPr>
          <p:cNvSpPr txBox="1"/>
          <p:nvPr/>
        </p:nvSpPr>
        <p:spPr>
          <a:xfrm>
            <a:off x="6977907" y="871140"/>
            <a:ext cx="832449" cy="400110"/>
          </a:xfrm>
          <a:prstGeom prst="rect">
            <a:avLst/>
          </a:prstGeom>
          <a:noFill/>
        </p:spPr>
        <p:txBody>
          <a:bodyPr wrap="square" rtlCol="0">
            <a:spAutoFit/>
          </a:bodyPr>
          <a:lstStyle/>
          <a:p>
            <a:r>
              <a:rPr lang="en-IN" sz="2000" b="1" dirty="0"/>
              <a:t> 1002</a:t>
            </a:r>
          </a:p>
        </p:txBody>
      </p:sp>
      <p:sp>
        <p:nvSpPr>
          <p:cNvPr id="44" name="Rectangle 43">
            <a:extLst>
              <a:ext uri="{FF2B5EF4-FFF2-40B4-BE49-F238E27FC236}">
                <a16:creationId xmlns:a16="http://schemas.microsoft.com/office/drawing/2014/main" id="{5CBA0E55-6A7F-48E5-9A67-2745800EB714}"/>
              </a:ext>
            </a:extLst>
          </p:cNvPr>
          <p:cNvSpPr/>
          <p:nvPr/>
        </p:nvSpPr>
        <p:spPr>
          <a:xfrm>
            <a:off x="5458631" y="1107237"/>
            <a:ext cx="1154614" cy="369332"/>
          </a:xfrm>
          <a:prstGeom prst="rect">
            <a:avLst/>
          </a:prstGeom>
        </p:spPr>
        <p:txBody>
          <a:bodyPr wrap="square">
            <a:spAutoFit/>
          </a:bodyPr>
          <a:lstStyle/>
          <a:p>
            <a:r>
              <a:rPr lang="en-IN" b="1" dirty="0">
                <a:solidFill>
                  <a:srgbClr val="FF0000"/>
                </a:solidFill>
                <a:effectLst>
                  <a:outerShdw blurRad="38100" dist="38100" dir="2700000" algn="tl">
                    <a:srgbClr val="000000">
                      <a:alpha val="43137"/>
                    </a:srgbClr>
                  </a:outerShdw>
                </a:effectLst>
              </a:rPr>
              <a:t>PUSH</a:t>
            </a:r>
            <a:endParaRPr lang="en-IN" dirty="0">
              <a:solidFill>
                <a:srgbClr val="FF0000"/>
              </a:solidFill>
            </a:endParaRPr>
          </a:p>
        </p:txBody>
      </p:sp>
      <p:sp>
        <p:nvSpPr>
          <p:cNvPr id="46" name="Rectangle 45">
            <a:extLst>
              <a:ext uri="{FF2B5EF4-FFF2-40B4-BE49-F238E27FC236}">
                <a16:creationId xmlns:a16="http://schemas.microsoft.com/office/drawing/2014/main" id="{DAF03343-CB8B-45FA-A50B-875112216550}"/>
              </a:ext>
            </a:extLst>
          </p:cNvPr>
          <p:cNvSpPr/>
          <p:nvPr/>
        </p:nvSpPr>
        <p:spPr>
          <a:xfrm>
            <a:off x="8054892" y="416466"/>
            <a:ext cx="1154614" cy="369332"/>
          </a:xfrm>
          <a:prstGeom prst="rect">
            <a:avLst/>
          </a:prstGeom>
        </p:spPr>
        <p:txBody>
          <a:bodyPr wrap="square">
            <a:spAutoFit/>
          </a:bodyPr>
          <a:lstStyle/>
          <a:p>
            <a:r>
              <a:rPr lang="en-IN" b="1" dirty="0">
                <a:solidFill>
                  <a:srgbClr val="FF0000"/>
                </a:solidFill>
                <a:effectLst>
                  <a:outerShdw blurRad="38100" dist="38100" dir="2700000" algn="tl">
                    <a:srgbClr val="000000">
                      <a:alpha val="43137"/>
                    </a:srgbClr>
                  </a:outerShdw>
                </a:effectLst>
              </a:rPr>
              <a:t>Stack</a:t>
            </a:r>
            <a:endParaRPr lang="en-IN" dirty="0">
              <a:solidFill>
                <a:srgbClr val="FF0000"/>
              </a:solidFill>
            </a:endParaRPr>
          </a:p>
        </p:txBody>
      </p:sp>
      <p:sp>
        <p:nvSpPr>
          <p:cNvPr id="47" name="Rectangle 46">
            <a:extLst>
              <a:ext uri="{FF2B5EF4-FFF2-40B4-BE49-F238E27FC236}">
                <a16:creationId xmlns:a16="http://schemas.microsoft.com/office/drawing/2014/main" id="{A0EAA76B-F5DB-4F73-87BA-F49637DB59E6}"/>
              </a:ext>
            </a:extLst>
          </p:cNvPr>
          <p:cNvSpPr/>
          <p:nvPr/>
        </p:nvSpPr>
        <p:spPr>
          <a:xfrm>
            <a:off x="4992172" y="5897742"/>
            <a:ext cx="1175236" cy="584775"/>
          </a:xfrm>
          <a:prstGeom prst="rect">
            <a:avLst/>
          </a:prstGeom>
        </p:spPr>
        <p:txBody>
          <a:bodyPr wrap="square">
            <a:spAutoFit/>
          </a:bodyPr>
          <a:lstStyle/>
          <a:p>
            <a:r>
              <a:rPr lang="en-IN" sz="3200" b="1" dirty="0">
                <a:solidFill>
                  <a:srgbClr val="FF0000"/>
                </a:solidFill>
                <a:effectLst>
                  <a:outerShdw blurRad="38100" dist="38100" dir="2700000" algn="tl">
                    <a:srgbClr val="000000">
                      <a:alpha val="43137"/>
                    </a:srgbClr>
                  </a:outerShdw>
                </a:effectLst>
              </a:rPr>
              <a:t>RET</a:t>
            </a:r>
            <a:endParaRPr lang="en-IN" sz="3200" dirty="0">
              <a:solidFill>
                <a:srgbClr val="FF0000"/>
              </a:solidFill>
            </a:endParaRPr>
          </a:p>
        </p:txBody>
      </p:sp>
      <p:cxnSp>
        <p:nvCxnSpPr>
          <p:cNvPr id="52" name="Straight Arrow Connector 51">
            <a:extLst>
              <a:ext uri="{FF2B5EF4-FFF2-40B4-BE49-F238E27FC236}">
                <a16:creationId xmlns:a16="http://schemas.microsoft.com/office/drawing/2014/main" id="{645B91FE-B46E-4DDC-840C-20160268BD06}"/>
              </a:ext>
            </a:extLst>
          </p:cNvPr>
          <p:cNvCxnSpPr>
            <a:cxnSpLocks/>
          </p:cNvCxnSpPr>
          <p:nvPr/>
        </p:nvCxnSpPr>
        <p:spPr>
          <a:xfrm flipV="1">
            <a:off x="5548565" y="1337725"/>
            <a:ext cx="1725995" cy="44852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1FE8C8F-AF2D-4A9B-B1BB-D297A5CB89C2}"/>
              </a:ext>
            </a:extLst>
          </p:cNvPr>
          <p:cNvSpPr/>
          <p:nvPr/>
        </p:nvSpPr>
        <p:spPr>
          <a:xfrm>
            <a:off x="5091384" y="4276554"/>
            <a:ext cx="1154614" cy="369332"/>
          </a:xfrm>
          <a:prstGeom prst="rect">
            <a:avLst/>
          </a:prstGeom>
        </p:spPr>
        <p:txBody>
          <a:bodyPr wrap="square">
            <a:spAutoFit/>
          </a:bodyPr>
          <a:lstStyle/>
          <a:p>
            <a:r>
              <a:rPr lang="en-IN" b="1" dirty="0">
                <a:solidFill>
                  <a:srgbClr val="FF0000"/>
                </a:solidFill>
                <a:effectLst>
                  <a:outerShdw blurRad="38100" dist="38100" dir="2700000" algn="tl">
                    <a:srgbClr val="000000">
                      <a:alpha val="43137"/>
                    </a:srgbClr>
                  </a:outerShdw>
                </a:effectLst>
              </a:rPr>
              <a:t>POP</a:t>
            </a:r>
            <a:endParaRPr lang="en-IN" dirty="0">
              <a:solidFill>
                <a:srgbClr val="FF0000"/>
              </a:solidFill>
            </a:endParaRPr>
          </a:p>
        </p:txBody>
      </p:sp>
    </p:spTree>
    <p:extLst>
      <p:ext uri="{BB962C8B-B14F-4D97-AF65-F5344CB8AC3E}">
        <p14:creationId xmlns:p14="http://schemas.microsoft.com/office/powerpoint/2010/main" val="12557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2240" y="1158239"/>
            <a:ext cx="9144000" cy="1274763"/>
          </a:xfrm>
        </p:spPr>
        <p:txBody>
          <a:bodyPr/>
          <a:lstStyle/>
          <a:p>
            <a:r>
              <a:rPr lang="en-IN" u="sng" dirty="0">
                <a:effectLst>
                  <a:outerShdw blurRad="38100" dist="38100" dir="2700000" algn="tl">
                    <a:srgbClr val="000000">
                      <a:alpha val="43137"/>
                    </a:srgbClr>
                  </a:outerShdw>
                </a:effectLst>
              </a:rPr>
              <a:t>Jump  Instruction  </a:t>
            </a:r>
          </a:p>
        </p:txBody>
      </p:sp>
      <p:cxnSp>
        <p:nvCxnSpPr>
          <p:cNvPr id="3" name="Straight Arrow Connector 2">
            <a:extLst>
              <a:ext uri="{FF2B5EF4-FFF2-40B4-BE49-F238E27FC236}">
                <a16:creationId xmlns:a16="http://schemas.microsoft.com/office/drawing/2014/main" id="{B0518F28-1AFF-4E55-8FC3-FB91703A6F87}"/>
              </a:ext>
            </a:extLst>
          </p:cNvPr>
          <p:cNvCxnSpPr>
            <a:cxnSpLocks/>
          </p:cNvCxnSpPr>
          <p:nvPr/>
        </p:nvCxnSpPr>
        <p:spPr>
          <a:xfrm flipH="1">
            <a:off x="3210560" y="2433002"/>
            <a:ext cx="2128274" cy="1407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AA86F17B-03EE-440C-B4F8-8E90FC773B10}"/>
              </a:ext>
            </a:extLst>
          </p:cNvPr>
          <p:cNvCxnSpPr>
            <a:cxnSpLocks/>
          </p:cNvCxnSpPr>
          <p:nvPr/>
        </p:nvCxnSpPr>
        <p:spPr>
          <a:xfrm>
            <a:off x="6853168" y="2499042"/>
            <a:ext cx="1538992" cy="14227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EC5392A-1B47-4D75-B0B8-43F2F007A953}"/>
              </a:ext>
            </a:extLst>
          </p:cNvPr>
          <p:cNvSpPr txBox="1"/>
          <p:nvPr/>
        </p:nvSpPr>
        <p:spPr>
          <a:xfrm>
            <a:off x="853440" y="3921760"/>
            <a:ext cx="4236720" cy="584775"/>
          </a:xfrm>
          <a:prstGeom prst="rect">
            <a:avLst/>
          </a:prstGeom>
          <a:noFill/>
        </p:spPr>
        <p:txBody>
          <a:bodyPr wrap="square">
            <a:spAutoFit/>
          </a:bodyPr>
          <a:lstStyle/>
          <a:p>
            <a:r>
              <a:rPr lang="en-IN" sz="3200" dirty="0">
                <a:effectLst>
                  <a:outerShdw blurRad="38100" dist="38100" dir="2700000" algn="tl">
                    <a:srgbClr val="000000">
                      <a:alpha val="43137"/>
                    </a:srgbClr>
                  </a:outerShdw>
                </a:effectLst>
              </a:rPr>
              <a:t>Conditional Jump</a:t>
            </a:r>
            <a:endParaRPr lang="en-IN" sz="3200" dirty="0"/>
          </a:p>
        </p:txBody>
      </p:sp>
      <p:sp>
        <p:nvSpPr>
          <p:cNvPr id="8" name="TextBox 7">
            <a:extLst>
              <a:ext uri="{FF2B5EF4-FFF2-40B4-BE49-F238E27FC236}">
                <a16:creationId xmlns:a16="http://schemas.microsoft.com/office/drawing/2014/main" id="{91B18771-6976-4177-9B8C-27B9AB60DF14}"/>
              </a:ext>
            </a:extLst>
          </p:cNvPr>
          <p:cNvSpPr txBox="1"/>
          <p:nvPr/>
        </p:nvSpPr>
        <p:spPr>
          <a:xfrm>
            <a:off x="7101842" y="3886775"/>
            <a:ext cx="4236720" cy="584775"/>
          </a:xfrm>
          <a:prstGeom prst="rect">
            <a:avLst/>
          </a:prstGeom>
          <a:noFill/>
        </p:spPr>
        <p:txBody>
          <a:bodyPr wrap="square">
            <a:spAutoFit/>
          </a:bodyPr>
          <a:lstStyle/>
          <a:p>
            <a:r>
              <a:rPr lang="en-IN" sz="3200" dirty="0">
                <a:effectLst>
                  <a:outerShdw blurRad="38100" dist="38100" dir="2700000" algn="tl">
                    <a:srgbClr val="000000">
                      <a:alpha val="43137"/>
                    </a:srgbClr>
                  </a:outerShdw>
                </a:effectLst>
              </a:rPr>
              <a:t>Unconditional Jump</a:t>
            </a:r>
            <a:endParaRPr lang="en-IN" sz="3200" dirty="0"/>
          </a:p>
        </p:txBody>
      </p:sp>
      <p:sp>
        <p:nvSpPr>
          <p:cNvPr id="9" name="TextBox 8">
            <a:extLst>
              <a:ext uri="{FF2B5EF4-FFF2-40B4-BE49-F238E27FC236}">
                <a16:creationId xmlns:a16="http://schemas.microsoft.com/office/drawing/2014/main" id="{81B7F6A7-F2C7-4EEE-ADA8-F27606062037}"/>
              </a:ext>
            </a:extLst>
          </p:cNvPr>
          <p:cNvSpPr txBox="1"/>
          <p:nvPr/>
        </p:nvSpPr>
        <p:spPr>
          <a:xfrm>
            <a:off x="8624682" y="5407373"/>
            <a:ext cx="965443" cy="584775"/>
          </a:xfrm>
          <a:prstGeom prst="rect">
            <a:avLst/>
          </a:prstGeom>
          <a:noFill/>
        </p:spPr>
        <p:txBody>
          <a:bodyPr wrap="square">
            <a:spAutoFit/>
          </a:bodyPr>
          <a:lstStyle/>
          <a:p>
            <a:r>
              <a:rPr lang="en-IN" sz="3200" dirty="0">
                <a:effectLst>
                  <a:outerShdw blurRad="38100" dist="38100" dir="2700000" algn="tl">
                    <a:srgbClr val="000000">
                      <a:alpha val="43137"/>
                    </a:srgbClr>
                  </a:outerShdw>
                </a:effectLst>
              </a:rPr>
              <a:t>JMP</a:t>
            </a:r>
            <a:endParaRPr lang="en-IN" sz="3200" dirty="0"/>
          </a:p>
        </p:txBody>
      </p:sp>
      <p:cxnSp>
        <p:nvCxnSpPr>
          <p:cNvPr id="10" name="Straight Arrow Connector 9">
            <a:extLst>
              <a:ext uri="{FF2B5EF4-FFF2-40B4-BE49-F238E27FC236}">
                <a16:creationId xmlns:a16="http://schemas.microsoft.com/office/drawing/2014/main" id="{9B0B51BB-4EF2-4785-9AF9-D0162D10E218}"/>
              </a:ext>
            </a:extLst>
          </p:cNvPr>
          <p:cNvCxnSpPr>
            <a:cxnSpLocks/>
          </p:cNvCxnSpPr>
          <p:nvPr/>
        </p:nvCxnSpPr>
        <p:spPr>
          <a:xfrm>
            <a:off x="8987360" y="4512109"/>
            <a:ext cx="0" cy="8952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28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2"/>
          <p:cNvSpPr txBox="1">
            <a:spLocks/>
          </p:cNvSpPr>
          <p:nvPr/>
        </p:nvSpPr>
        <p:spPr>
          <a:xfrm>
            <a:off x="233719" y="1026149"/>
            <a:ext cx="4390847" cy="4114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t>JMP instruction of 8086 :</a:t>
            </a:r>
            <a:endParaRPr lang="en-IN" b="1" dirty="0">
              <a:solidFill>
                <a:srgbClr val="FF0000"/>
              </a:solidFill>
            </a:endParaRPr>
          </a:p>
        </p:txBody>
      </p:sp>
      <p:cxnSp>
        <p:nvCxnSpPr>
          <p:cNvPr id="12" name="Straight Connector 11"/>
          <p:cNvCxnSpPr/>
          <p:nvPr/>
        </p:nvCxnSpPr>
        <p:spPr>
          <a:xfrm>
            <a:off x="8153628" y="2321539"/>
            <a:ext cx="0" cy="33964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209036" y="2416280"/>
            <a:ext cx="832449" cy="400110"/>
          </a:xfrm>
          <a:prstGeom prst="rect">
            <a:avLst/>
          </a:prstGeom>
          <a:noFill/>
        </p:spPr>
        <p:txBody>
          <a:bodyPr wrap="square" rtlCol="0">
            <a:spAutoFit/>
          </a:bodyPr>
          <a:lstStyle/>
          <a:p>
            <a:r>
              <a:rPr lang="en-IN" sz="2000" b="1" dirty="0"/>
              <a:t> 1000</a:t>
            </a:r>
          </a:p>
        </p:txBody>
      </p:sp>
      <p:sp>
        <p:nvSpPr>
          <p:cNvPr id="54" name="TextBox 53"/>
          <p:cNvSpPr txBox="1"/>
          <p:nvPr/>
        </p:nvSpPr>
        <p:spPr>
          <a:xfrm>
            <a:off x="8284462" y="2372353"/>
            <a:ext cx="2457091" cy="400110"/>
          </a:xfrm>
          <a:prstGeom prst="rect">
            <a:avLst/>
          </a:prstGeom>
          <a:noFill/>
        </p:spPr>
        <p:txBody>
          <a:bodyPr wrap="square" rtlCol="0">
            <a:spAutoFit/>
          </a:bodyPr>
          <a:lstStyle/>
          <a:p>
            <a:r>
              <a:rPr lang="en-IN" sz="2000" b="1" dirty="0"/>
              <a:t>JMP address (5000)</a:t>
            </a:r>
          </a:p>
        </p:txBody>
      </p:sp>
      <p:grpSp>
        <p:nvGrpSpPr>
          <p:cNvPr id="55" name="Group 54"/>
          <p:cNvGrpSpPr/>
          <p:nvPr/>
        </p:nvGrpSpPr>
        <p:grpSpPr>
          <a:xfrm rot="11083231">
            <a:off x="8151935" y="2266292"/>
            <a:ext cx="3773512" cy="2839801"/>
            <a:chOff x="4864446" y="3984342"/>
            <a:chExt cx="1358403" cy="2786571"/>
          </a:xfrm>
        </p:grpSpPr>
        <p:grpSp>
          <p:nvGrpSpPr>
            <p:cNvPr id="56" name="Group 55"/>
            <p:cNvGrpSpPr/>
            <p:nvPr/>
          </p:nvGrpSpPr>
          <p:grpSpPr>
            <a:xfrm>
              <a:off x="4864446" y="4119229"/>
              <a:ext cx="1358403" cy="2651684"/>
              <a:chOff x="4864446" y="4119229"/>
              <a:chExt cx="1358403" cy="2651684"/>
            </a:xfrm>
          </p:grpSpPr>
          <p:sp>
            <p:nvSpPr>
              <p:cNvPr id="58" name="Arc 57">
                <a:extLst>
                  <a:ext uri="{FF2B5EF4-FFF2-40B4-BE49-F238E27FC236}">
                    <a16:creationId xmlns:a16="http://schemas.microsoft.com/office/drawing/2014/main" id="{BFC679BA-524D-4344-84E7-EE82FEA7A75F}"/>
                  </a:ext>
                </a:extLst>
              </p:cNvPr>
              <p:cNvSpPr/>
              <p:nvPr/>
            </p:nvSpPr>
            <p:spPr>
              <a:xfrm rot="10184424">
                <a:off x="4864446" y="4119229"/>
                <a:ext cx="945700" cy="241227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59" name="Arc 58">
                <a:extLst>
                  <a:ext uri="{FF2B5EF4-FFF2-40B4-BE49-F238E27FC236}">
                    <a16:creationId xmlns:a16="http://schemas.microsoft.com/office/drawing/2014/main" id="{BFC679BA-524D-4344-84E7-EE82FEA7A75F}"/>
                  </a:ext>
                </a:extLst>
              </p:cNvPr>
              <p:cNvSpPr/>
              <p:nvPr/>
            </p:nvSpPr>
            <p:spPr>
              <a:xfrm rot="16200000">
                <a:off x="4229352" y="4777417"/>
                <a:ext cx="2645533" cy="134146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sp>
          <p:nvSpPr>
            <p:cNvPr id="57" name="Isosceles Triangle 56"/>
            <p:cNvSpPr/>
            <p:nvPr/>
          </p:nvSpPr>
          <p:spPr>
            <a:xfrm rot="4059650">
              <a:off x="5353552" y="4011669"/>
              <a:ext cx="269123" cy="21447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0" name="TextBox 59"/>
          <p:cNvSpPr txBox="1"/>
          <p:nvPr/>
        </p:nvSpPr>
        <p:spPr>
          <a:xfrm>
            <a:off x="7220864" y="4864110"/>
            <a:ext cx="832449" cy="400110"/>
          </a:xfrm>
          <a:prstGeom prst="rect">
            <a:avLst/>
          </a:prstGeom>
          <a:noFill/>
        </p:spPr>
        <p:txBody>
          <a:bodyPr wrap="square" rtlCol="0">
            <a:spAutoFit/>
          </a:bodyPr>
          <a:lstStyle/>
          <a:p>
            <a:r>
              <a:rPr lang="en-IN" sz="2000" b="1" dirty="0"/>
              <a:t> 5000</a:t>
            </a:r>
          </a:p>
        </p:txBody>
      </p:sp>
      <p:sp>
        <p:nvSpPr>
          <p:cNvPr id="61" name="TextBox 60"/>
          <p:cNvSpPr txBox="1"/>
          <p:nvPr/>
        </p:nvSpPr>
        <p:spPr>
          <a:xfrm>
            <a:off x="8347094" y="4837033"/>
            <a:ext cx="1265167" cy="400110"/>
          </a:xfrm>
          <a:prstGeom prst="rect">
            <a:avLst/>
          </a:prstGeom>
          <a:noFill/>
        </p:spPr>
        <p:txBody>
          <a:bodyPr wrap="square" rtlCol="0">
            <a:spAutoFit/>
          </a:bodyPr>
          <a:lstStyle/>
          <a:p>
            <a:r>
              <a:rPr lang="en-IN" sz="2000" b="1" dirty="0"/>
              <a:t> ---------</a:t>
            </a:r>
          </a:p>
        </p:txBody>
      </p:sp>
      <p:cxnSp>
        <p:nvCxnSpPr>
          <p:cNvPr id="62" name="Straight Arrow Connector 61"/>
          <p:cNvCxnSpPr/>
          <p:nvPr/>
        </p:nvCxnSpPr>
        <p:spPr>
          <a:xfrm>
            <a:off x="6405450" y="2616335"/>
            <a:ext cx="77040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821323" y="2452160"/>
            <a:ext cx="508295" cy="369332"/>
          </a:xfrm>
          <a:prstGeom prst="rect">
            <a:avLst/>
          </a:prstGeom>
        </p:spPr>
        <p:txBody>
          <a:bodyPr wrap="square">
            <a:spAutoFit/>
          </a:bodyPr>
          <a:lstStyle/>
          <a:p>
            <a:r>
              <a:rPr lang="en-IN" b="1" dirty="0">
                <a:solidFill>
                  <a:srgbClr val="FF0000"/>
                </a:solidFill>
                <a:effectLst>
                  <a:outerShdw blurRad="38100" dist="38100" dir="2700000" algn="tl">
                    <a:srgbClr val="000000">
                      <a:alpha val="43137"/>
                    </a:srgbClr>
                  </a:outerShdw>
                </a:effectLst>
              </a:rPr>
              <a:t>IP</a:t>
            </a:r>
            <a:endParaRPr lang="en-IN" dirty="0">
              <a:solidFill>
                <a:srgbClr val="FF0000"/>
              </a:solidFill>
            </a:endParaRPr>
          </a:p>
        </p:txBody>
      </p:sp>
      <p:sp>
        <p:nvSpPr>
          <p:cNvPr id="64" name="Content Placeholder 2"/>
          <p:cNvSpPr txBox="1">
            <a:spLocks/>
          </p:cNvSpPr>
          <p:nvPr/>
        </p:nvSpPr>
        <p:spPr>
          <a:xfrm>
            <a:off x="1827366" y="2821492"/>
            <a:ext cx="4352660" cy="545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dirty="0">
                <a:solidFill>
                  <a:srgbClr val="FF0000"/>
                </a:solidFill>
              </a:rPr>
              <a:t>Initially IP pointed to the memory location 1000 (before jump instruction)</a:t>
            </a:r>
            <a:endParaRPr lang="en-IN" sz="1600" b="1" dirty="0">
              <a:solidFill>
                <a:srgbClr val="FF0000"/>
              </a:solidFill>
            </a:endParaRPr>
          </a:p>
        </p:txBody>
      </p:sp>
      <p:cxnSp>
        <p:nvCxnSpPr>
          <p:cNvPr id="65" name="Straight Arrow Connector 64"/>
          <p:cNvCxnSpPr/>
          <p:nvPr/>
        </p:nvCxnSpPr>
        <p:spPr>
          <a:xfrm>
            <a:off x="6510006" y="5048852"/>
            <a:ext cx="77040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5925879" y="4884677"/>
            <a:ext cx="508295" cy="369332"/>
          </a:xfrm>
          <a:prstGeom prst="rect">
            <a:avLst/>
          </a:prstGeom>
        </p:spPr>
        <p:txBody>
          <a:bodyPr wrap="square">
            <a:spAutoFit/>
          </a:bodyPr>
          <a:lstStyle/>
          <a:p>
            <a:r>
              <a:rPr lang="en-IN" b="1" dirty="0">
                <a:solidFill>
                  <a:srgbClr val="FF0000"/>
                </a:solidFill>
                <a:effectLst>
                  <a:outerShdw blurRad="38100" dist="38100" dir="2700000" algn="tl">
                    <a:srgbClr val="000000">
                      <a:alpha val="43137"/>
                    </a:srgbClr>
                  </a:outerShdw>
                </a:effectLst>
              </a:rPr>
              <a:t>IP</a:t>
            </a:r>
            <a:endParaRPr lang="en-IN" dirty="0">
              <a:solidFill>
                <a:srgbClr val="FF0000"/>
              </a:solidFill>
            </a:endParaRPr>
          </a:p>
        </p:txBody>
      </p:sp>
      <p:sp>
        <p:nvSpPr>
          <p:cNvPr id="67" name="Content Placeholder 2"/>
          <p:cNvSpPr txBox="1">
            <a:spLocks/>
          </p:cNvSpPr>
          <p:nvPr/>
        </p:nvSpPr>
        <p:spPr>
          <a:xfrm>
            <a:off x="1609359" y="5080989"/>
            <a:ext cx="4352660" cy="545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dirty="0">
                <a:solidFill>
                  <a:srgbClr val="FF0000"/>
                </a:solidFill>
              </a:rPr>
              <a:t>After execution of jump instruction  IP pointed to the memory location 5000 which is new address</a:t>
            </a:r>
            <a:endParaRPr lang="en-IN" sz="1600" b="1" dirty="0">
              <a:solidFill>
                <a:srgbClr val="FF0000"/>
              </a:solidFill>
            </a:endParaRPr>
          </a:p>
        </p:txBody>
      </p:sp>
      <p:sp>
        <p:nvSpPr>
          <p:cNvPr id="34" name="TextBox 33">
            <a:extLst>
              <a:ext uri="{FF2B5EF4-FFF2-40B4-BE49-F238E27FC236}">
                <a16:creationId xmlns:a16="http://schemas.microsoft.com/office/drawing/2014/main" id="{9D90C17E-6A0C-425B-B05F-21F1DE72BDCF}"/>
              </a:ext>
            </a:extLst>
          </p:cNvPr>
          <p:cNvSpPr txBox="1"/>
          <p:nvPr/>
        </p:nvSpPr>
        <p:spPr>
          <a:xfrm>
            <a:off x="198932" y="41792"/>
            <a:ext cx="4236720" cy="584775"/>
          </a:xfrm>
          <a:prstGeom prst="rect">
            <a:avLst/>
          </a:prstGeom>
          <a:noFill/>
        </p:spPr>
        <p:txBody>
          <a:bodyPr wrap="square">
            <a:spAutoFit/>
          </a:bodyPr>
          <a:lstStyle/>
          <a:p>
            <a:r>
              <a:rPr lang="en-IN" sz="3200" dirty="0">
                <a:effectLst>
                  <a:outerShdw blurRad="38100" dist="38100" dir="2700000" algn="tl">
                    <a:srgbClr val="000000">
                      <a:alpha val="43137"/>
                    </a:srgbClr>
                  </a:outerShdw>
                </a:effectLst>
              </a:rPr>
              <a:t>Unconditional Jump</a:t>
            </a:r>
            <a:endParaRPr lang="en-IN" sz="3200" dirty="0"/>
          </a:p>
        </p:txBody>
      </p:sp>
    </p:spTree>
    <p:extLst>
      <p:ext uri="{BB962C8B-B14F-4D97-AF65-F5344CB8AC3E}">
        <p14:creationId xmlns:p14="http://schemas.microsoft.com/office/powerpoint/2010/main" val="209279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500"/>
                                        <p:tgtEl>
                                          <p:spTgt spid="63"/>
                                        </p:tgtEl>
                                      </p:cBhvr>
                                    </p:animEffect>
                                  </p:childTnLst>
                                </p:cTn>
                              </p:par>
                              <p:par>
                                <p:cTn id="34" presetID="10" presetClass="entr" presetSubtype="0" fill="hold"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fade">
                                      <p:cBhvr>
                                        <p:cTn id="41" dur="500"/>
                                        <p:tgtEl>
                                          <p:spTgt spid="6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fade">
                                      <p:cBhvr>
                                        <p:cTn id="46" dur="500"/>
                                        <p:tgtEl>
                                          <p:spTgt spid="66"/>
                                        </p:tgtEl>
                                      </p:cBhvr>
                                    </p:animEffect>
                                  </p:childTnLst>
                                </p:cTn>
                              </p:par>
                              <p:par>
                                <p:cTn id="47" presetID="10"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fade">
                                      <p:cBhvr>
                                        <p:cTn id="49" dur="500"/>
                                        <p:tgtEl>
                                          <p:spTgt spid="6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60" grpId="0"/>
      <p:bldP spid="61" grpId="0"/>
      <p:bldP spid="63" grpId="0"/>
      <p:bldP spid="64" grpId="0"/>
      <p:bldP spid="66" grpId="0"/>
      <p:bldP spid="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226966" y="16357"/>
            <a:ext cx="1175236" cy="584775"/>
          </a:xfrm>
          <a:prstGeom prst="rect">
            <a:avLst/>
          </a:prstGeom>
        </p:spPr>
        <p:txBody>
          <a:bodyPr wrap="square">
            <a:spAutoFit/>
          </a:bodyPr>
          <a:lstStyle/>
          <a:p>
            <a:r>
              <a:rPr lang="en-IN" sz="3200" b="1" dirty="0">
                <a:solidFill>
                  <a:srgbClr val="FF0000"/>
                </a:solidFill>
                <a:effectLst>
                  <a:outerShdw blurRad="38100" dist="38100" dir="2700000" algn="tl">
                    <a:srgbClr val="000000">
                      <a:alpha val="43137"/>
                    </a:srgbClr>
                  </a:outerShdw>
                </a:effectLst>
              </a:rPr>
              <a:t>JMP</a:t>
            </a:r>
            <a:endParaRPr lang="en-IN" sz="3200" dirty="0">
              <a:solidFill>
                <a:srgbClr val="FF0000"/>
              </a:solidFill>
            </a:endParaRPr>
          </a:p>
        </p:txBody>
      </p:sp>
      <p:sp>
        <p:nvSpPr>
          <p:cNvPr id="29" name="Rectangle 28"/>
          <p:cNvSpPr/>
          <p:nvPr/>
        </p:nvSpPr>
        <p:spPr>
          <a:xfrm>
            <a:off x="2696503" y="871140"/>
            <a:ext cx="2882254" cy="400110"/>
          </a:xfrm>
          <a:prstGeom prst="rect">
            <a:avLst/>
          </a:prstGeom>
        </p:spPr>
        <p:txBody>
          <a:bodyPr wrap="square">
            <a:spAutoFit/>
          </a:bodyPr>
          <a:lstStyle/>
          <a:p>
            <a:r>
              <a:rPr lang="en-IN" sz="2000" b="1" dirty="0">
                <a:solidFill>
                  <a:srgbClr val="FF0000"/>
                </a:solidFill>
                <a:effectLst>
                  <a:outerShdw blurRad="38100" dist="38100" dir="2700000" algn="tl">
                    <a:srgbClr val="000000">
                      <a:alpha val="43137"/>
                    </a:srgbClr>
                  </a:outerShdw>
                </a:effectLst>
              </a:rPr>
              <a:t>Syntax :   JMP </a:t>
            </a:r>
            <a:r>
              <a:rPr lang="en-IN" sz="2000" b="1" dirty="0" err="1">
                <a:solidFill>
                  <a:srgbClr val="FF0000"/>
                </a:solidFill>
                <a:effectLst>
                  <a:outerShdw blurRad="38100" dist="38100" dir="2700000" algn="tl">
                    <a:srgbClr val="000000">
                      <a:alpha val="43137"/>
                    </a:srgbClr>
                  </a:outerShdw>
                </a:effectLst>
              </a:rPr>
              <a:t>addr</a:t>
            </a:r>
            <a:endParaRPr lang="en-IN" sz="2000" dirty="0">
              <a:solidFill>
                <a:srgbClr val="FF0000"/>
              </a:solidFill>
            </a:endParaRPr>
          </a:p>
        </p:txBody>
      </p:sp>
      <p:cxnSp>
        <p:nvCxnSpPr>
          <p:cNvPr id="30" name="Straight Connector 29"/>
          <p:cNvCxnSpPr/>
          <p:nvPr/>
        </p:nvCxnSpPr>
        <p:spPr>
          <a:xfrm flipH="1">
            <a:off x="2379972" y="1385212"/>
            <a:ext cx="2" cy="4336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435381" y="2108885"/>
            <a:ext cx="832449" cy="400110"/>
          </a:xfrm>
          <a:prstGeom prst="rect">
            <a:avLst/>
          </a:prstGeom>
          <a:noFill/>
        </p:spPr>
        <p:txBody>
          <a:bodyPr wrap="square" rtlCol="0">
            <a:spAutoFit/>
          </a:bodyPr>
          <a:lstStyle/>
          <a:p>
            <a:r>
              <a:rPr lang="en-IN" sz="2000" b="1" dirty="0"/>
              <a:t> 1000</a:t>
            </a:r>
          </a:p>
        </p:txBody>
      </p:sp>
      <p:sp>
        <p:nvSpPr>
          <p:cNvPr id="32" name="TextBox 31"/>
          <p:cNvSpPr txBox="1"/>
          <p:nvPr/>
        </p:nvSpPr>
        <p:spPr>
          <a:xfrm>
            <a:off x="2510807" y="2083064"/>
            <a:ext cx="2457091" cy="400110"/>
          </a:xfrm>
          <a:prstGeom prst="rect">
            <a:avLst/>
          </a:prstGeom>
          <a:noFill/>
        </p:spPr>
        <p:txBody>
          <a:bodyPr wrap="square" rtlCol="0">
            <a:spAutoFit/>
          </a:bodyPr>
          <a:lstStyle/>
          <a:p>
            <a:r>
              <a:rPr lang="en-IN" sz="2000" b="1" dirty="0"/>
              <a:t>JMP 5000</a:t>
            </a:r>
          </a:p>
        </p:txBody>
      </p:sp>
      <p:grpSp>
        <p:nvGrpSpPr>
          <p:cNvPr id="33" name="Group 32"/>
          <p:cNvGrpSpPr/>
          <p:nvPr/>
        </p:nvGrpSpPr>
        <p:grpSpPr>
          <a:xfrm rot="10800000">
            <a:off x="1832373" y="1976110"/>
            <a:ext cx="3793701" cy="2838135"/>
            <a:chOff x="4864446" y="3984342"/>
            <a:chExt cx="1358403" cy="2786571"/>
          </a:xfrm>
        </p:grpSpPr>
        <p:grpSp>
          <p:nvGrpSpPr>
            <p:cNvPr id="34" name="Group 33"/>
            <p:cNvGrpSpPr/>
            <p:nvPr/>
          </p:nvGrpSpPr>
          <p:grpSpPr>
            <a:xfrm>
              <a:off x="4864446" y="4119229"/>
              <a:ext cx="1358403" cy="2651684"/>
              <a:chOff x="4864446" y="4119229"/>
              <a:chExt cx="1358403" cy="2651684"/>
            </a:xfrm>
          </p:grpSpPr>
          <p:sp>
            <p:nvSpPr>
              <p:cNvPr id="36" name="Arc 35">
                <a:extLst>
                  <a:ext uri="{FF2B5EF4-FFF2-40B4-BE49-F238E27FC236}">
                    <a16:creationId xmlns:a16="http://schemas.microsoft.com/office/drawing/2014/main" id="{BFC679BA-524D-4344-84E7-EE82FEA7A75F}"/>
                  </a:ext>
                </a:extLst>
              </p:cNvPr>
              <p:cNvSpPr/>
              <p:nvPr/>
            </p:nvSpPr>
            <p:spPr>
              <a:xfrm rot="10184424">
                <a:off x="4864446" y="4119229"/>
                <a:ext cx="945700" cy="241227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7" name="Arc 36">
                <a:extLst>
                  <a:ext uri="{FF2B5EF4-FFF2-40B4-BE49-F238E27FC236}">
                    <a16:creationId xmlns:a16="http://schemas.microsoft.com/office/drawing/2014/main" id="{BFC679BA-524D-4344-84E7-EE82FEA7A75F}"/>
                  </a:ext>
                </a:extLst>
              </p:cNvPr>
              <p:cNvSpPr/>
              <p:nvPr/>
            </p:nvSpPr>
            <p:spPr>
              <a:xfrm rot="16200000">
                <a:off x="4229352" y="4777417"/>
                <a:ext cx="2645533" cy="134146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sp>
          <p:nvSpPr>
            <p:cNvPr id="35" name="Isosceles Triangle 34"/>
            <p:cNvSpPr/>
            <p:nvPr/>
          </p:nvSpPr>
          <p:spPr>
            <a:xfrm rot="4059650">
              <a:off x="5353552" y="4011669"/>
              <a:ext cx="269123" cy="21447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8" name="TextBox 37"/>
          <p:cNvSpPr txBox="1"/>
          <p:nvPr/>
        </p:nvSpPr>
        <p:spPr>
          <a:xfrm>
            <a:off x="1447209" y="4583874"/>
            <a:ext cx="832449" cy="400110"/>
          </a:xfrm>
          <a:prstGeom prst="rect">
            <a:avLst/>
          </a:prstGeom>
          <a:noFill/>
        </p:spPr>
        <p:txBody>
          <a:bodyPr wrap="square" rtlCol="0">
            <a:spAutoFit/>
          </a:bodyPr>
          <a:lstStyle/>
          <a:p>
            <a:r>
              <a:rPr lang="en-IN" sz="2000" b="1" dirty="0"/>
              <a:t> 5000</a:t>
            </a:r>
          </a:p>
        </p:txBody>
      </p:sp>
      <p:sp>
        <p:nvSpPr>
          <p:cNvPr id="39" name="TextBox 38"/>
          <p:cNvSpPr txBox="1"/>
          <p:nvPr/>
        </p:nvSpPr>
        <p:spPr>
          <a:xfrm>
            <a:off x="2573439" y="4583956"/>
            <a:ext cx="1265167" cy="400110"/>
          </a:xfrm>
          <a:prstGeom prst="rect">
            <a:avLst/>
          </a:prstGeom>
          <a:noFill/>
        </p:spPr>
        <p:txBody>
          <a:bodyPr wrap="square" rtlCol="0">
            <a:spAutoFit/>
          </a:bodyPr>
          <a:lstStyle/>
          <a:p>
            <a:r>
              <a:rPr lang="en-IN" sz="2000" b="1" dirty="0"/>
              <a:t> ---------</a:t>
            </a:r>
          </a:p>
        </p:txBody>
      </p:sp>
      <p:cxnSp>
        <p:nvCxnSpPr>
          <p:cNvPr id="40" name="Straight Arrow Connector 39"/>
          <p:cNvCxnSpPr/>
          <p:nvPr/>
        </p:nvCxnSpPr>
        <p:spPr>
          <a:xfrm>
            <a:off x="631795" y="2308940"/>
            <a:ext cx="77040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7668" y="2144765"/>
            <a:ext cx="508295" cy="369332"/>
          </a:xfrm>
          <a:prstGeom prst="rect">
            <a:avLst/>
          </a:prstGeom>
        </p:spPr>
        <p:txBody>
          <a:bodyPr wrap="square">
            <a:spAutoFit/>
          </a:bodyPr>
          <a:lstStyle/>
          <a:p>
            <a:r>
              <a:rPr lang="en-IN" b="1" dirty="0">
                <a:solidFill>
                  <a:srgbClr val="FF0000"/>
                </a:solidFill>
                <a:effectLst>
                  <a:outerShdw blurRad="38100" dist="38100" dir="2700000" algn="tl">
                    <a:srgbClr val="000000">
                      <a:alpha val="43137"/>
                    </a:srgbClr>
                  </a:outerShdw>
                </a:effectLst>
              </a:rPr>
              <a:t>IP</a:t>
            </a:r>
            <a:endParaRPr lang="en-IN" dirty="0">
              <a:solidFill>
                <a:srgbClr val="FF0000"/>
              </a:solidFill>
            </a:endParaRPr>
          </a:p>
        </p:txBody>
      </p:sp>
      <p:cxnSp>
        <p:nvCxnSpPr>
          <p:cNvPr id="42" name="Straight Arrow Connector 41"/>
          <p:cNvCxnSpPr/>
          <p:nvPr/>
        </p:nvCxnSpPr>
        <p:spPr>
          <a:xfrm>
            <a:off x="736351" y="4768616"/>
            <a:ext cx="77040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52224" y="4604441"/>
            <a:ext cx="508295" cy="369332"/>
          </a:xfrm>
          <a:prstGeom prst="rect">
            <a:avLst/>
          </a:prstGeom>
        </p:spPr>
        <p:txBody>
          <a:bodyPr wrap="square">
            <a:spAutoFit/>
          </a:bodyPr>
          <a:lstStyle/>
          <a:p>
            <a:r>
              <a:rPr lang="en-IN" b="1" dirty="0">
                <a:solidFill>
                  <a:srgbClr val="FF0000"/>
                </a:solidFill>
                <a:effectLst>
                  <a:outerShdw blurRad="38100" dist="38100" dir="2700000" algn="tl">
                    <a:srgbClr val="000000">
                      <a:alpha val="43137"/>
                    </a:srgbClr>
                  </a:outerShdw>
                </a:effectLst>
              </a:rPr>
              <a:t>IP</a:t>
            </a:r>
            <a:endParaRPr lang="en-IN" dirty="0">
              <a:solidFill>
                <a:srgbClr val="FF0000"/>
              </a:solidFill>
            </a:endParaRPr>
          </a:p>
        </p:txBody>
      </p:sp>
      <p:cxnSp>
        <p:nvCxnSpPr>
          <p:cNvPr id="45" name="Straight Connector 44"/>
          <p:cNvCxnSpPr/>
          <p:nvPr/>
        </p:nvCxnSpPr>
        <p:spPr>
          <a:xfrm flipH="1">
            <a:off x="1829060" y="1363975"/>
            <a:ext cx="11018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435380" y="1438523"/>
            <a:ext cx="832449" cy="400110"/>
          </a:xfrm>
          <a:prstGeom prst="rect">
            <a:avLst/>
          </a:prstGeom>
          <a:noFill/>
        </p:spPr>
        <p:txBody>
          <a:bodyPr wrap="square" rtlCol="0">
            <a:spAutoFit/>
          </a:bodyPr>
          <a:lstStyle/>
          <a:p>
            <a:r>
              <a:rPr lang="en-IN" sz="2000" b="1" dirty="0"/>
              <a:t> 0000</a:t>
            </a:r>
          </a:p>
        </p:txBody>
      </p:sp>
      <p:sp>
        <p:nvSpPr>
          <p:cNvPr id="49" name="TextBox 48"/>
          <p:cNvSpPr txBox="1"/>
          <p:nvPr/>
        </p:nvSpPr>
        <p:spPr>
          <a:xfrm>
            <a:off x="1506758" y="5233326"/>
            <a:ext cx="832449" cy="400110"/>
          </a:xfrm>
          <a:prstGeom prst="rect">
            <a:avLst/>
          </a:prstGeom>
          <a:noFill/>
        </p:spPr>
        <p:txBody>
          <a:bodyPr wrap="square" rtlCol="0">
            <a:spAutoFit/>
          </a:bodyPr>
          <a:lstStyle/>
          <a:p>
            <a:r>
              <a:rPr lang="en-IN" sz="2000" b="1" dirty="0"/>
              <a:t> FFFF</a:t>
            </a:r>
          </a:p>
        </p:txBody>
      </p:sp>
      <p:sp>
        <p:nvSpPr>
          <p:cNvPr id="50" name="Rectangle 49"/>
          <p:cNvSpPr/>
          <p:nvPr/>
        </p:nvSpPr>
        <p:spPr>
          <a:xfrm>
            <a:off x="4454347" y="3302100"/>
            <a:ext cx="1258432" cy="369332"/>
          </a:xfrm>
          <a:prstGeom prst="rect">
            <a:avLst/>
          </a:prstGeom>
        </p:spPr>
        <p:txBody>
          <a:bodyPr wrap="square">
            <a:spAutoFit/>
          </a:bodyPr>
          <a:lstStyle/>
          <a:p>
            <a:r>
              <a:rPr lang="en-IN" b="1" dirty="0">
                <a:solidFill>
                  <a:srgbClr val="FF0000"/>
                </a:solidFill>
                <a:effectLst>
                  <a:outerShdw blurRad="38100" dist="38100" dir="2700000" algn="tl">
                    <a:srgbClr val="000000">
                      <a:alpha val="43137"/>
                    </a:srgbClr>
                  </a:outerShdw>
                </a:effectLst>
              </a:rPr>
              <a:t>PC = 5000</a:t>
            </a:r>
            <a:endParaRPr lang="en-IN" dirty="0">
              <a:solidFill>
                <a:srgbClr val="FF0000"/>
              </a:solidFill>
            </a:endParaRPr>
          </a:p>
        </p:txBody>
      </p:sp>
      <p:cxnSp>
        <p:nvCxnSpPr>
          <p:cNvPr id="51" name="Straight Connector 50"/>
          <p:cNvCxnSpPr/>
          <p:nvPr/>
        </p:nvCxnSpPr>
        <p:spPr>
          <a:xfrm>
            <a:off x="4089569" y="1438523"/>
            <a:ext cx="0" cy="798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1879683" y="5722017"/>
            <a:ext cx="11018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6511759" y="2901991"/>
            <a:ext cx="5785938" cy="584775"/>
          </a:xfrm>
          <a:prstGeom prst="rect">
            <a:avLst/>
          </a:prstGeom>
        </p:spPr>
        <p:txBody>
          <a:bodyPr wrap="square">
            <a:spAutoFit/>
          </a:bodyPr>
          <a:lstStyle/>
          <a:p>
            <a:r>
              <a:rPr lang="en-IN" sz="3200" b="1" dirty="0">
                <a:solidFill>
                  <a:srgbClr val="FF0000"/>
                </a:solidFill>
                <a:effectLst>
                  <a:outerShdw blurRad="38100" dist="38100" dir="2700000" algn="tl">
                    <a:srgbClr val="000000">
                      <a:alpha val="43137"/>
                    </a:srgbClr>
                  </a:outerShdw>
                </a:effectLst>
              </a:rPr>
              <a:t>This is all about Theory part</a:t>
            </a:r>
            <a:endParaRPr lang="en-IN" sz="3200" dirty="0">
              <a:solidFill>
                <a:srgbClr val="FF0000"/>
              </a:solidFill>
            </a:endParaRPr>
          </a:p>
        </p:txBody>
      </p:sp>
    </p:spTree>
    <p:extLst>
      <p:ext uri="{BB962C8B-B14F-4D97-AF65-F5344CB8AC3E}">
        <p14:creationId xmlns:p14="http://schemas.microsoft.com/office/powerpoint/2010/main" val="1977626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49336" y="1040662"/>
            <a:ext cx="2458661" cy="584775"/>
          </a:xfrm>
          <a:prstGeom prst="rect">
            <a:avLst/>
          </a:prstGeom>
        </p:spPr>
        <p:txBody>
          <a:bodyPr wrap="square">
            <a:spAutoFit/>
          </a:bodyPr>
          <a:lstStyle/>
          <a:p>
            <a:r>
              <a:rPr lang="en-IN" sz="3200" b="1" dirty="0">
                <a:solidFill>
                  <a:srgbClr val="FF0000"/>
                </a:solidFill>
                <a:effectLst>
                  <a:outerShdw blurRad="38100" dist="38100" dir="2700000" algn="tl">
                    <a:srgbClr val="000000">
                      <a:alpha val="43137"/>
                    </a:srgbClr>
                  </a:outerShdw>
                </a:effectLst>
              </a:rPr>
              <a:t>Practically :</a:t>
            </a:r>
            <a:endParaRPr lang="en-IN" sz="3200" dirty="0">
              <a:solidFill>
                <a:srgbClr val="FF0000"/>
              </a:solidFill>
            </a:endParaRPr>
          </a:p>
        </p:txBody>
      </p:sp>
      <p:cxnSp>
        <p:nvCxnSpPr>
          <p:cNvPr id="18" name="Straight Connector 17"/>
          <p:cNvCxnSpPr/>
          <p:nvPr/>
        </p:nvCxnSpPr>
        <p:spPr>
          <a:xfrm flipH="1">
            <a:off x="1678667" y="3429000"/>
            <a:ext cx="1082" cy="26121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128836" y="3820000"/>
            <a:ext cx="11018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359815" y="3619945"/>
            <a:ext cx="2457091" cy="400110"/>
          </a:xfrm>
          <a:prstGeom prst="rect">
            <a:avLst/>
          </a:prstGeom>
          <a:noFill/>
        </p:spPr>
        <p:txBody>
          <a:bodyPr wrap="square" rtlCol="0">
            <a:spAutoFit/>
          </a:bodyPr>
          <a:lstStyle/>
          <a:p>
            <a:r>
              <a:rPr lang="en-IN" sz="2000" b="1" dirty="0"/>
              <a:t>JMP DOWN </a:t>
            </a:r>
            <a:r>
              <a:rPr lang="en-IN" sz="2000" b="1" dirty="0">
                <a:solidFill>
                  <a:srgbClr val="FF0000"/>
                </a:solidFill>
              </a:rPr>
              <a:t>(label)</a:t>
            </a:r>
          </a:p>
        </p:txBody>
      </p:sp>
      <p:cxnSp>
        <p:nvCxnSpPr>
          <p:cNvPr id="21" name="Straight Connector 20"/>
          <p:cNvCxnSpPr/>
          <p:nvPr/>
        </p:nvCxnSpPr>
        <p:spPr>
          <a:xfrm flipH="1">
            <a:off x="1127758" y="4216843"/>
            <a:ext cx="11018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127757" y="4642356"/>
            <a:ext cx="11018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127756" y="5076923"/>
            <a:ext cx="11018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1127755" y="5502436"/>
            <a:ext cx="11018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4440" y="5311434"/>
            <a:ext cx="1048714" cy="400110"/>
          </a:xfrm>
          <a:prstGeom prst="rect">
            <a:avLst/>
          </a:prstGeom>
          <a:noFill/>
        </p:spPr>
        <p:txBody>
          <a:bodyPr wrap="square" rtlCol="0">
            <a:spAutoFit/>
          </a:bodyPr>
          <a:lstStyle/>
          <a:p>
            <a:r>
              <a:rPr lang="en-IN" sz="2000" b="1" dirty="0"/>
              <a:t> DOWN</a:t>
            </a:r>
            <a:endParaRPr lang="en-IN" sz="2000" b="1" dirty="0">
              <a:solidFill>
                <a:srgbClr val="FF0000"/>
              </a:solidFill>
            </a:endParaRPr>
          </a:p>
        </p:txBody>
      </p:sp>
      <p:cxnSp>
        <p:nvCxnSpPr>
          <p:cNvPr id="26" name="Straight Arrow Connector 25"/>
          <p:cNvCxnSpPr/>
          <p:nvPr/>
        </p:nvCxnSpPr>
        <p:spPr>
          <a:xfrm flipV="1">
            <a:off x="3716527" y="3189356"/>
            <a:ext cx="1100379" cy="4305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3252464" y="2656342"/>
            <a:ext cx="4065654" cy="48661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Assembler will substitute this address.</a:t>
            </a:r>
            <a:endParaRPr lang="en-IN" sz="2400" b="1" dirty="0">
              <a:solidFill>
                <a:srgbClr val="FF0000"/>
              </a:solidFill>
            </a:endParaRPr>
          </a:p>
        </p:txBody>
      </p:sp>
      <p:sp>
        <p:nvSpPr>
          <p:cNvPr id="29" name="Rectangle 28"/>
          <p:cNvSpPr/>
          <p:nvPr/>
        </p:nvSpPr>
        <p:spPr>
          <a:xfrm>
            <a:off x="5611186" y="3281391"/>
            <a:ext cx="717248" cy="369332"/>
          </a:xfrm>
          <a:prstGeom prst="rect">
            <a:avLst/>
          </a:prstGeom>
        </p:spPr>
        <p:txBody>
          <a:bodyPr wrap="none">
            <a:spAutoFit/>
          </a:bodyPr>
          <a:lstStyle/>
          <a:p>
            <a:r>
              <a:rPr lang="en-IN" b="1" dirty="0">
                <a:solidFill>
                  <a:srgbClr val="FF0000"/>
                </a:solidFill>
              </a:rPr>
              <a:t>Note:</a:t>
            </a:r>
            <a:endParaRPr lang="en-IN" dirty="0"/>
          </a:p>
        </p:txBody>
      </p:sp>
      <p:sp>
        <p:nvSpPr>
          <p:cNvPr id="30" name="Content Placeholder 2"/>
          <p:cNvSpPr txBox="1">
            <a:spLocks/>
          </p:cNvSpPr>
          <p:nvPr/>
        </p:nvSpPr>
        <p:spPr>
          <a:xfrm>
            <a:off x="5969810" y="4032394"/>
            <a:ext cx="6117330" cy="1219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As a programmer we don’t know the physical address, because we are not writing program in memory, so assembler will responsible to convert symbols or labels into a physical address.</a:t>
            </a:r>
            <a:endParaRPr lang="en-US" sz="2000" dirty="0">
              <a:solidFill>
                <a:srgbClr val="FF0000"/>
              </a:solidFill>
            </a:endParaRPr>
          </a:p>
        </p:txBody>
      </p:sp>
    </p:spTree>
    <p:extLst>
      <p:ext uri="{BB962C8B-B14F-4D97-AF65-F5344CB8AC3E}">
        <p14:creationId xmlns:p14="http://schemas.microsoft.com/office/powerpoint/2010/main" val="44384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22" y="-111318"/>
            <a:ext cx="10515600" cy="910213"/>
          </a:xfrm>
        </p:spPr>
        <p:txBody>
          <a:bodyPr>
            <a:normAutofit/>
          </a:bodyPr>
          <a:lstStyle/>
          <a:p>
            <a:r>
              <a:rPr lang="en-IN" sz="3200" u="sng" dirty="0"/>
              <a:t>JMP– Jump to specified address:</a:t>
            </a:r>
          </a:p>
        </p:txBody>
      </p:sp>
      <p:sp>
        <p:nvSpPr>
          <p:cNvPr id="4" name="Content Placeholder 2"/>
          <p:cNvSpPr>
            <a:spLocks noGrp="1"/>
          </p:cNvSpPr>
          <p:nvPr>
            <p:ph idx="1"/>
          </p:nvPr>
        </p:nvSpPr>
        <p:spPr>
          <a:xfrm>
            <a:off x="101022" y="748799"/>
            <a:ext cx="11989956" cy="1837269"/>
          </a:xfrm>
        </p:spPr>
        <p:txBody>
          <a:bodyPr>
            <a:normAutofit/>
          </a:bodyPr>
          <a:lstStyle/>
          <a:p>
            <a:pPr>
              <a:buFont typeface="Wingdings" panose="05000000000000000000" pitchFamily="2" charset="2"/>
              <a:buChar char="Ø"/>
            </a:pPr>
            <a:r>
              <a:rPr lang="en-IN" sz="2000" dirty="0"/>
              <a:t>This instruction will cause the 8086 to fetch its next instruction from the location specified  in the instruction rather than from next location after JMP instruction.</a:t>
            </a:r>
          </a:p>
          <a:p>
            <a:pPr>
              <a:buFont typeface="Wingdings" panose="05000000000000000000" pitchFamily="2" charset="2"/>
              <a:buChar char="Ø"/>
            </a:pPr>
            <a:r>
              <a:rPr lang="en-IN" sz="2000" dirty="0"/>
              <a:t>There are two basic types of JMP, Near and Far</a:t>
            </a:r>
          </a:p>
        </p:txBody>
      </p:sp>
      <p:sp>
        <p:nvSpPr>
          <p:cNvPr id="5" name="Content Placeholder 2"/>
          <p:cNvSpPr txBox="1">
            <a:spLocks/>
          </p:cNvSpPr>
          <p:nvPr/>
        </p:nvSpPr>
        <p:spPr>
          <a:xfrm>
            <a:off x="121917" y="2628898"/>
            <a:ext cx="5361000" cy="5299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u="sng" dirty="0"/>
              <a:t>Mnemonic:</a:t>
            </a:r>
            <a:r>
              <a:rPr lang="en-IN" sz="2000" dirty="0"/>
              <a:t>   JMP address</a:t>
            </a:r>
          </a:p>
          <a:p>
            <a:pPr marL="0" indent="0">
              <a:buFont typeface="Arial" panose="020B0604020202020204" pitchFamily="34" charset="0"/>
              <a:buNone/>
            </a:pPr>
            <a:r>
              <a:rPr lang="en-IN" sz="2000" dirty="0"/>
              <a:t>                                                </a:t>
            </a:r>
          </a:p>
          <a:p>
            <a:pPr marL="0" indent="0">
              <a:buFont typeface="Arial" panose="020B0604020202020204" pitchFamily="34" charset="0"/>
              <a:buNone/>
            </a:pPr>
            <a:endParaRPr lang="en-IN" sz="2000" dirty="0"/>
          </a:p>
        </p:txBody>
      </p:sp>
      <p:sp>
        <p:nvSpPr>
          <p:cNvPr id="22" name="Content Placeholder 2"/>
          <p:cNvSpPr txBox="1">
            <a:spLocks/>
          </p:cNvSpPr>
          <p:nvPr/>
        </p:nvSpPr>
        <p:spPr>
          <a:xfrm>
            <a:off x="168547" y="4534192"/>
            <a:ext cx="1693719" cy="387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u="sng" dirty="0"/>
              <a:t>Flags :</a:t>
            </a:r>
          </a:p>
          <a:p>
            <a:pPr marL="0" indent="0">
              <a:buFont typeface="Arial" panose="020B0604020202020204" pitchFamily="34" charset="0"/>
              <a:buNone/>
            </a:pPr>
            <a:endParaRPr lang="en-IN" sz="2000" u="sng" dirty="0"/>
          </a:p>
        </p:txBody>
      </p:sp>
      <p:sp>
        <p:nvSpPr>
          <p:cNvPr id="23" name="Content Placeholder 2"/>
          <p:cNvSpPr txBox="1">
            <a:spLocks/>
          </p:cNvSpPr>
          <p:nvPr/>
        </p:nvSpPr>
        <p:spPr>
          <a:xfrm>
            <a:off x="168547" y="5092267"/>
            <a:ext cx="4128657" cy="529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solidFill>
                  <a:srgbClr val="FF0000"/>
                </a:solidFill>
              </a:rPr>
              <a:t>No Flags are affected</a:t>
            </a:r>
          </a:p>
          <a:p>
            <a:pPr marL="0" indent="0">
              <a:buFont typeface="Arial" panose="020B0604020202020204" pitchFamily="34" charset="0"/>
              <a:buNone/>
            </a:pPr>
            <a:endParaRPr lang="en-IN" sz="2000" dirty="0">
              <a:solidFill>
                <a:srgbClr val="FF0000"/>
              </a:solidFill>
            </a:endParaRPr>
          </a:p>
        </p:txBody>
      </p:sp>
      <p:grpSp>
        <p:nvGrpSpPr>
          <p:cNvPr id="3" name="Group 2">
            <a:extLst>
              <a:ext uri="{FF2B5EF4-FFF2-40B4-BE49-F238E27FC236}">
                <a16:creationId xmlns:a16="http://schemas.microsoft.com/office/drawing/2014/main" id="{9FE41AC3-4074-425D-A5C4-6B29C835A1B3}"/>
              </a:ext>
            </a:extLst>
          </p:cNvPr>
          <p:cNvGrpSpPr/>
          <p:nvPr/>
        </p:nvGrpSpPr>
        <p:grpSpPr>
          <a:xfrm>
            <a:off x="101022" y="3212050"/>
            <a:ext cx="2865698" cy="1046558"/>
            <a:chOff x="197180" y="2631989"/>
            <a:chExt cx="4831086" cy="1906945"/>
          </a:xfrm>
        </p:grpSpPr>
        <p:sp>
          <p:nvSpPr>
            <p:cNvPr id="10" name="Content Placeholder 2"/>
            <p:cNvSpPr txBox="1">
              <a:spLocks/>
            </p:cNvSpPr>
            <p:nvPr/>
          </p:nvSpPr>
          <p:spPr>
            <a:xfrm>
              <a:off x="218075" y="2631989"/>
              <a:ext cx="2212910" cy="63320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u="sng" dirty="0"/>
                <a:t>Operation :</a:t>
              </a:r>
            </a:p>
            <a:p>
              <a:pPr marL="0" indent="0">
                <a:buFont typeface="Arial" panose="020B0604020202020204" pitchFamily="34" charset="0"/>
                <a:buNone/>
              </a:pPr>
              <a:endParaRPr lang="en-IN" sz="2000" u="sng" dirty="0"/>
            </a:p>
          </p:txBody>
        </p:sp>
        <p:sp>
          <p:nvSpPr>
            <p:cNvPr id="9" name="Content Placeholder 2"/>
            <p:cNvSpPr txBox="1">
              <a:spLocks/>
            </p:cNvSpPr>
            <p:nvPr/>
          </p:nvSpPr>
          <p:spPr>
            <a:xfrm>
              <a:off x="218075" y="3595290"/>
              <a:ext cx="4810191" cy="6545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Jump to specified address</a:t>
              </a:r>
            </a:p>
            <a:p>
              <a:pPr marL="0" indent="0">
                <a:buFont typeface="Arial" panose="020B0604020202020204" pitchFamily="34" charset="0"/>
                <a:buNone/>
              </a:pPr>
              <a:endParaRPr lang="en-IN" sz="2000" dirty="0"/>
            </a:p>
          </p:txBody>
        </p:sp>
        <p:sp>
          <p:nvSpPr>
            <p:cNvPr id="17" name="Rectangle 16"/>
            <p:cNvSpPr/>
            <p:nvPr/>
          </p:nvSpPr>
          <p:spPr>
            <a:xfrm>
              <a:off x="197180" y="3302417"/>
              <a:ext cx="4831086" cy="123651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6" name="Content Placeholder 2">
            <a:extLst>
              <a:ext uri="{FF2B5EF4-FFF2-40B4-BE49-F238E27FC236}">
                <a16:creationId xmlns:a16="http://schemas.microsoft.com/office/drawing/2014/main" id="{8EE168D4-5693-483D-9E80-32BF2A6D3371}"/>
              </a:ext>
            </a:extLst>
          </p:cNvPr>
          <p:cNvSpPr txBox="1">
            <a:spLocks/>
          </p:cNvSpPr>
          <p:nvPr/>
        </p:nvSpPr>
        <p:spPr>
          <a:xfrm>
            <a:off x="168547" y="5719976"/>
            <a:ext cx="3135275" cy="3892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u="sng" dirty="0"/>
              <a:t>Example:</a:t>
            </a:r>
            <a:r>
              <a:rPr lang="en-IN" sz="2400" dirty="0"/>
              <a:t>    JMP </a:t>
            </a:r>
          </a:p>
          <a:p>
            <a:pPr marL="0" indent="0">
              <a:buNone/>
            </a:pPr>
            <a:r>
              <a:rPr lang="en-IN" sz="2400" dirty="0"/>
              <a:t>                        </a:t>
            </a:r>
          </a:p>
          <a:p>
            <a:pPr marL="0" indent="0">
              <a:buFont typeface="Arial" panose="020B0604020202020204" pitchFamily="34" charset="0"/>
              <a:buNone/>
            </a:pPr>
            <a:endParaRPr lang="en-IN" sz="2400" dirty="0"/>
          </a:p>
        </p:txBody>
      </p:sp>
    </p:spTree>
    <p:extLst>
      <p:ext uri="{BB962C8B-B14F-4D97-AF65-F5344CB8AC3E}">
        <p14:creationId xmlns:p14="http://schemas.microsoft.com/office/powerpoint/2010/main" val="27891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D20EA91-A17C-4B1F-8FC2-0D62BB8B9CB5}"/>
              </a:ext>
            </a:extLst>
          </p:cNvPr>
          <p:cNvSpPr/>
          <p:nvPr/>
        </p:nvSpPr>
        <p:spPr>
          <a:xfrm>
            <a:off x="2064285" y="0"/>
            <a:ext cx="988925" cy="369332"/>
          </a:xfrm>
          <a:prstGeom prst="rect">
            <a:avLst/>
          </a:prstGeom>
          <a:noFill/>
          <a:ln>
            <a:noFill/>
          </a:ln>
        </p:spPr>
        <p:txBody>
          <a:bodyPr wrap="none">
            <a:spAutoFit/>
          </a:bodyPr>
          <a:lstStyle/>
          <a:p>
            <a:pPr algn="ctr"/>
            <a:r>
              <a:rPr lang="en-US" dirty="0">
                <a:solidFill>
                  <a:srgbClr val="FF0000"/>
                </a:solidFill>
              </a:rPr>
              <a:t>Memory</a:t>
            </a:r>
            <a:endParaRPr lang="en-US" dirty="0"/>
          </a:p>
        </p:txBody>
      </p:sp>
      <p:sp>
        <p:nvSpPr>
          <p:cNvPr id="15" name="Rectangle 14">
            <a:extLst>
              <a:ext uri="{FF2B5EF4-FFF2-40B4-BE49-F238E27FC236}">
                <a16:creationId xmlns:a16="http://schemas.microsoft.com/office/drawing/2014/main" id="{3C295807-CD74-45BF-B244-3009A9E4E436}"/>
              </a:ext>
            </a:extLst>
          </p:cNvPr>
          <p:cNvSpPr/>
          <p:nvPr/>
        </p:nvSpPr>
        <p:spPr>
          <a:xfrm>
            <a:off x="579382" y="7310"/>
            <a:ext cx="822661" cy="369332"/>
          </a:xfrm>
          <a:prstGeom prst="rect">
            <a:avLst/>
          </a:prstGeom>
          <a:ln>
            <a:noFill/>
          </a:ln>
        </p:spPr>
        <p:txBody>
          <a:bodyPr wrap="none">
            <a:spAutoFit/>
          </a:bodyPr>
          <a:lstStyle/>
          <a:p>
            <a:pPr algn="ctr"/>
            <a:r>
              <a:rPr lang="en-US" dirty="0">
                <a:solidFill>
                  <a:srgbClr val="FF0000"/>
                </a:solidFill>
              </a:rPr>
              <a:t>00000 </a:t>
            </a:r>
            <a:endParaRPr lang="en-US" dirty="0"/>
          </a:p>
        </p:txBody>
      </p:sp>
      <p:sp>
        <p:nvSpPr>
          <p:cNvPr id="16" name="Rectangle 15">
            <a:extLst>
              <a:ext uri="{FF2B5EF4-FFF2-40B4-BE49-F238E27FC236}">
                <a16:creationId xmlns:a16="http://schemas.microsoft.com/office/drawing/2014/main" id="{17ECFEC5-A11F-442B-850C-3B552D65B4BE}"/>
              </a:ext>
            </a:extLst>
          </p:cNvPr>
          <p:cNvSpPr/>
          <p:nvPr/>
        </p:nvSpPr>
        <p:spPr>
          <a:xfrm>
            <a:off x="570527" y="6261276"/>
            <a:ext cx="766557" cy="369332"/>
          </a:xfrm>
          <a:prstGeom prst="rect">
            <a:avLst/>
          </a:prstGeom>
          <a:ln>
            <a:noFill/>
          </a:ln>
        </p:spPr>
        <p:txBody>
          <a:bodyPr wrap="none">
            <a:spAutoFit/>
          </a:bodyPr>
          <a:lstStyle/>
          <a:p>
            <a:pPr algn="ctr"/>
            <a:r>
              <a:rPr lang="en-US" dirty="0">
                <a:solidFill>
                  <a:srgbClr val="FF0000"/>
                </a:solidFill>
              </a:rPr>
              <a:t>FFFFF </a:t>
            </a:r>
            <a:endParaRPr lang="en-US" dirty="0"/>
          </a:p>
        </p:txBody>
      </p:sp>
      <p:cxnSp>
        <p:nvCxnSpPr>
          <p:cNvPr id="29" name="Straight Arrow Connector 28">
            <a:extLst>
              <a:ext uri="{FF2B5EF4-FFF2-40B4-BE49-F238E27FC236}">
                <a16:creationId xmlns:a16="http://schemas.microsoft.com/office/drawing/2014/main" id="{9BBBE917-C7E7-41E1-A1AD-86022A95FCF8}"/>
              </a:ext>
            </a:extLst>
          </p:cNvPr>
          <p:cNvCxnSpPr/>
          <p:nvPr/>
        </p:nvCxnSpPr>
        <p:spPr>
          <a:xfrm>
            <a:off x="1844698" y="420465"/>
            <a:ext cx="0" cy="74577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46" name="Table 46">
            <a:extLst>
              <a:ext uri="{FF2B5EF4-FFF2-40B4-BE49-F238E27FC236}">
                <a16:creationId xmlns:a16="http://schemas.microsoft.com/office/drawing/2014/main" id="{45BDCF63-A1F3-43DD-AEB5-F67B6FE75C4E}"/>
              </a:ext>
            </a:extLst>
          </p:cNvPr>
          <p:cNvGraphicFramePr>
            <a:graphicFrameLocks noGrp="1"/>
          </p:cNvGraphicFramePr>
          <p:nvPr>
            <p:extLst>
              <p:ext uri="{D42A27DB-BD31-4B8C-83A1-F6EECF244321}">
                <p14:modId xmlns:p14="http://schemas.microsoft.com/office/powerpoint/2010/main" val="630325709"/>
              </p:ext>
            </p:extLst>
          </p:nvPr>
        </p:nvGraphicFramePr>
        <p:xfrm>
          <a:off x="1435375" y="420465"/>
          <a:ext cx="2246747" cy="6092095"/>
        </p:xfrm>
        <a:graphic>
          <a:graphicData uri="http://schemas.openxmlformats.org/drawingml/2006/table">
            <a:tbl>
              <a:tblPr firstRow="1" bandRow="1"/>
              <a:tblGrid>
                <a:gridCol w="2246747">
                  <a:extLst>
                    <a:ext uri="{9D8B030D-6E8A-4147-A177-3AD203B41FA5}">
                      <a16:colId xmlns:a16="http://schemas.microsoft.com/office/drawing/2014/main" val="127985316"/>
                    </a:ext>
                  </a:extLst>
                </a:gridCol>
              </a:tblGrid>
              <a:tr h="768828">
                <a:tc>
                  <a:txBody>
                    <a:bodyPr/>
                    <a:lstStyle/>
                    <a:p>
                      <a:endParaRPr lang="en-IN" dirty="0"/>
                    </a:p>
                  </a:txBody>
                  <a:tcPr/>
                </a:tc>
                <a:extLst>
                  <a:ext uri="{0D108BD9-81ED-4DB2-BD59-A6C34878D82A}">
                    <a16:rowId xmlns:a16="http://schemas.microsoft.com/office/drawing/2014/main" val="3266925977"/>
                  </a:ext>
                </a:extLst>
              </a:tr>
              <a:tr h="733677">
                <a:tc>
                  <a:txBody>
                    <a:bodyPr/>
                    <a:lstStyle/>
                    <a:p>
                      <a:endParaRPr lang="en-IN" dirty="0"/>
                    </a:p>
                  </a:txBody>
                  <a:tcPr/>
                </a:tc>
                <a:extLst>
                  <a:ext uri="{0D108BD9-81ED-4DB2-BD59-A6C34878D82A}">
                    <a16:rowId xmlns:a16="http://schemas.microsoft.com/office/drawing/2014/main" val="2186016713"/>
                  </a:ext>
                </a:extLst>
              </a:tr>
              <a:tr h="764677">
                <a:tc>
                  <a:txBody>
                    <a:bodyPr/>
                    <a:lstStyle/>
                    <a:p>
                      <a:endParaRPr lang="en-IN" dirty="0"/>
                    </a:p>
                  </a:txBody>
                  <a:tcPr/>
                </a:tc>
                <a:extLst>
                  <a:ext uri="{0D108BD9-81ED-4DB2-BD59-A6C34878D82A}">
                    <a16:rowId xmlns:a16="http://schemas.microsoft.com/office/drawing/2014/main" val="179434149"/>
                  </a:ext>
                </a:extLst>
              </a:tr>
              <a:tr h="764677">
                <a:tc>
                  <a:txBody>
                    <a:bodyPr/>
                    <a:lstStyle/>
                    <a:p>
                      <a:endParaRPr lang="en-IN" dirty="0"/>
                    </a:p>
                  </a:txBody>
                  <a:tcPr/>
                </a:tc>
                <a:extLst>
                  <a:ext uri="{0D108BD9-81ED-4DB2-BD59-A6C34878D82A}">
                    <a16:rowId xmlns:a16="http://schemas.microsoft.com/office/drawing/2014/main" val="788388312"/>
                  </a:ext>
                </a:extLst>
              </a:tr>
              <a:tr h="806011">
                <a:tc>
                  <a:txBody>
                    <a:bodyPr/>
                    <a:lstStyle/>
                    <a:p>
                      <a:endParaRPr lang="en-IN" dirty="0"/>
                    </a:p>
                  </a:txBody>
                  <a:tcPr/>
                </a:tc>
                <a:extLst>
                  <a:ext uri="{0D108BD9-81ED-4DB2-BD59-A6C34878D82A}">
                    <a16:rowId xmlns:a16="http://schemas.microsoft.com/office/drawing/2014/main" val="3398245516"/>
                  </a:ext>
                </a:extLst>
              </a:tr>
              <a:tr h="744010">
                <a:tc>
                  <a:txBody>
                    <a:bodyPr/>
                    <a:lstStyle/>
                    <a:p>
                      <a:endParaRPr lang="en-IN" dirty="0"/>
                    </a:p>
                  </a:txBody>
                  <a:tcPr/>
                </a:tc>
                <a:extLst>
                  <a:ext uri="{0D108BD9-81ED-4DB2-BD59-A6C34878D82A}">
                    <a16:rowId xmlns:a16="http://schemas.microsoft.com/office/drawing/2014/main" val="2765462168"/>
                  </a:ext>
                </a:extLst>
              </a:tr>
              <a:tr h="764677">
                <a:tc>
                  <a:txBody>
                    <a:bodyPr/>
                    <a:lstStyle/>
                    <a:p>
                      <a:endParaRPr lang="en-IN" dirty="0"/>
                    </a:p>
                  </a:txBody>
                  <a:tcPr/>
                </a:tc>
                <a:extLst>
                  <a:ext uri="{0D108BD9-81ED-4DB2-BD59-A6C34878D82A}">
                    <a16:rowId xmlns:a16="http://schemas.microsoft.com/office/drawing/2014/main" val="907147049"/>
                  </a:ext>
                </a:extLst>
              </a:tr>
              <a:tr h="745538">
                <a:tc>
                  <a:txBody>
                    <a:bodyPr/>
                    <a:lstStyle/>
                    <a:p>
                      <a:endParaRPr lang="en-IN" dirty="0"/>
                    </a:p>
                  </a:txBody>
                  <a:tcPr/>
                </a:tc>
                <a:extLst>
                  <a:ext uri="{0D108BD9-81ED-4DB2-BD59-A6C34878D82A}">
                    <a16:rowId xmlns:a16="http://schemas.microsoft.com/office/drawing/2014/main" val="577983001"/>
                  </a:ext>
                </a:extLst>
              </a:tr>
            </a:tbl>
          </a:graphicData>
        </a:graphic>
      </p:graphicFrame>
      <p:sp>
        <p:nvSpPr>
          <p:cNvPr id="47" name="Rectangle 46">
            <a:extLst>
              <a:ext uri="{FF2B5EF4-FFF2-40B4-BE49-F238E27FC236}">
                <a16:creationId xmlns:a16="http://schemas.microsoft.com/office/drawing/2014/main" id="{867AD2E0-C503-4023-B5A9-D8BACA429149}"/>
              </a:ext>
            </a:extLst>
          </p:cNvPr>
          <p:cNvSpPr/>
          <p:nvPr/>
        </p:nvSpPr>
        <p:spPr>
          <a:xfrm>
            <a:off x="217909" y="266448"/>
            <a:ext cx="415499" cy="369332"/>
          </a:xfrm>
          <a:prstGeom prst="rect">
            <a:avLst/>
          </a:prstGeom>
          <a:ln>
            <a:noFill/>
          </a:ln>
        </p:spPr>
        <p:txBody>
          <a:bodyPr wrap="none">
            <a:spAutoFit/>
          </a:bodyPr>
          <a:lstStyle/>
          <a:p>
            <a:pPr algn="ctr"/>
            <a:r>
              <a:rPr lang="en-US" b="1" dirty="0">
                <a:solidFill>
                  <a:srgbClr val="FF0000"/>
                </a:solidFill>
              </a:rPr>
              <a:t>CS</a:t>
            </a:r>
            <a:endParaRPr lang="en-US" b="1" dirty="0"/>
          </a:p>
        </p:txBody>
      </p:sp>
      <p:cxnSp>
        <p:nvCxnSpPr>
          <p:cNvPr id="48" name="Straight Arrow Connector 47">
            <a:extLst>
              <a:ext uri="{FF2B5EF4-FFF2-40B4-BE49-F238E27FC236}">
                <a16:creationId xmlns:a16="http://schemas.microsoft.com/office/drawing/2014/main" id="{C4F1E68E-EDE9-485C-9F0C-F345ADBA1782}"/>
              </a:ext>
            </a:extLst>
          </p:cNvPr>
          <p:cNvCxnSpPr>
            <a:cxnSpLocks/>
          </p:cNvCxnSpPr>
          <p:nvPr/>
        </p:nvCxnSpPr>
        <p:spPr>
          <a:xfrm>
            <a:off x="633408" y="451114"/>
            <a:ext cx="8019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F6B421A5-9A76-4BDA-B92B-A5A2B5614F27}"/>
              </a:ext>
            </a:extLst>
          </p:cNvPr>
          <p:cNvSpPr/>
          <p:nvPr/>
        </p:nvSpPr>
        <p:spPr>
          <a:xfrm>
            <a:off x="531967" y="651213"/>
            <a:ext cx="369012" cy="369332"/>
          </a:xfrm>
          <a:prstGeom prst="rect">
            <a:avLst/>
          </a:prstGeom>
          <a:ln>
            <a:noFill/>
          </a:ln>
        </p:spPr>
        <p:txBody>
          <a:bodyPr wrap="none">
            <a:spAutoFit/>
          </a:bodyPr>
          <a:lstStyle/>
          <a:p>
            <a:pPr algn="ctr"/>
            <a:r>
              <a:rPr lang="en-US" b="1" dirty="0">
                <a:solidFill>
                  <a:srgbClr val="FF0000"/>
                </a:solidFill>
              </a:rPr>
              <a:t>IP</a:t>
            </a:r>
            <a:endParaRPr lang="en-US" b="1" dirty="0"/>
          </a:p>
        </p:txBody>
      </p:sp>
      <p:cxnSp>
        <p:nvCxnSpPr>
          <p:cNvPr id="50" name="Straight Arrow Connector 49">
            <a:extLst>
              <a:ext uri="{FF2B5EF4-FFF2-40B4-BE49-F238E27FC236}">
                <a16:creationId xmlns:a16="http://schemas.microsoft.com/office/drawing/2014/main" id="{8D4ED79B-565B-4F7A-85F3-273F491B37AD}"/>
              </a:ext>
            </a:extLst>
          </p:cNvPr>
          <p:cNvCxnSpPr>
            <a:cxnSpLocks/>
          </p:cNvCxnSpPr>
          <p:nvPr/>
        </p:nvCxnSpPr>
        <p:spPr>
          <a:xfrm>
            <a:off x="859872" y="828348"/>
            <a:ext cx="57550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86B81ED-721B-4B0D-9339-A44B7531FDCE}"/>
              </a:ext>
            </a:extLst>
          </p:cNvPr>
          <p:cNvCxnSpPr>
            <a:cxnSpLocks/>
          </p:cNvCxnSpPr>
          <p:nvPr/>
        </p:nvCxnSpPr>
        <p:spPr>
          <a:xfrm>
            <a:off x="653728" y="1197888"/>
            <a:ext cx="8019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318D41F-3A22-4B30-AF4D-8C52D8F4DD40}"/>
              </a:ext>
            </a:extLst>
          </p:cNvPr>
          <p:cNvCxnSpPr>
            <a:cxnSpLocks/>
          </p:cNvCxnSpPr>
          <p:nvPr/>
        </p:nvCxnSpPr>
        <p:spPr>
          <a:xfrm>
            <a:off x="880192" y="1575122"/>
            <a:ext cx="57550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E93278F-E50B-47B5-ADF7-6506BFD4A397}"/>
              </a:ext>
            </a:extLst>
          </p:cNvPr>
          <p:cNvCxnSpPr>
            <a:cxnSpLocks/>
          </p:cNvCxnSpPr>
          <p:nvPr/>
        </p:nvCxnSpPr>
        <p:spPr>
          <a:xfrm>
            <a:off x="633408" y="1948673"/>
            <a:ext cx="8019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D4AA204-CA9E-43DE-BEA6-8F95043BE0C3}"/>
              </a:ext>
            </a:extLst>
          </p:cNvPr>
          <p:cNvCxnSpPr>
            <a:cxnSpLocks/>
          </p:cNvCxnSpPr>
          <p:nvPr/>
        </p:nvCxnSpPr>
        <p:spPr>
          <a:xfrm>
            <a:off x="859872" y="2325907"/>
            <a:ext cx="57550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AE41014-DB08-43EA-BD65-A80306360EAF}"/>
              </a:ext>
            </a:extLst>
          </p:cNvPr>
          <p:cNvCxnSpPr>
            <a:cxnSpLocks/>
          </p:cNvCxnSpPr>
          <p:nvPr/>
        </p:nvCxnSpPr>
        <p:spPr>
          <a:xfrm>
            <a:off x="633408" y="2710673"/>
            <a:ext cx="8019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9E35184-D3FC-4737-A0FB-47176CE1E4A2}"/>
              </a:ext>
            </a:extLst>
          </p:cNvPr>
          <p:cNvCxnSpPr>
            <a:cxnSpLocks/>
          </p:cNvCxnSpPr>
          <p:nvPr/>
        </p:nvCxnSpPr>
        <p:spPr>
          <a:xfrm>
            <a:off x="859872" y="3087907"/>
            <a:ext cx="57550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D840014-11B8-4F97-A96D-2C9541B0DCFC}"/>
              </a:ext>
            </a:extLst>
          </p:cNvPr>
          <p:cNvCxnSpPr>
            <a:cxnSpLocks/>
          </p:cNvCxnSpPr>
          <p:nvPr/>
        </p:nvCxnSpPr>
        <p:spPr>
          <a:xfrm>
            <a:off x="653728" y="3482833"/>
            <a:ext cx="8019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DCECCD7-6B97-4CD0-AA19-161775685794}"/>
              </a:ext>
            </a:extLst>
          </p:cNvPr>
          <p:cNvCxnSpPr>
            <a:cxnSpLocks/>
          </p:cNvCxnSpPr>
          <p:nvPr/>
        </p:nvCxnSpPr>
        <p:spPr>
          <a:xfrm>
            <a:off x="880192" y="3860067"/>
            <a:ext cx="57550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6ABDB0CA-E928-46B9-B7AE-67BD81683B15}"/>
              </a:ext>
            </a:extLst>
          </p:cNvPr>
          <p:cNvSpPr/>
          <p:nvPr/>
        </p:nvSpPr>
        <p:spPr>
          <a:xfrm>
            <a:off x="169797" y="1762966"/>
            <a:ext cx="439544" cy="369332"/>
          </a:xfrm>
          <a:prstGeom prst="rect">
            <a:avLst/>
          </a:prstGeom>
          <a:ln>
            <a:noFill/>
          </a:ln>
        </p:spPr>
        <p:txBody>
          <a:bodyPr wrap="none">
            <a:spAutoFit/>
          </a:bodyPr>
          <a:lstStyle/>
          <a:p>
            <a:pPr algn="ctr"/>
            <a:r>
              <a:rPr lang="en-US" b="1" dirty="0">
                <a:solidFill>
                  <a:srgbClr val="FF0000"/>
                </a:solidFill>
              </a:rPr>
              <a:t>DS</a:t>
            </a:r>
            <a:endParaRPr lang="en-US" b="1" dirty="0"/>
          </a:p>
        </p:txBody>
      </p:sp>
      <p:sp>
        <p:nvSpPr>
          <p:cNvPr id="63" name="Rectangle 62">
            <a:extLst>
              <a:ext uri="{FF2B5EF4-FFF2-40B4-BE49-F238E27FC236}">
                <a16:creationId xmlns:a16="http://schemas.microsoft.com/office/drawing/2014/main" id="{BCACD1B4-821A-49FD-A78F-31A49442E57B}"/>
              </a:ext>
            </a:extLst>
          </p:cNvPr>
          <p:cNvSpPr/>
          <p:nvPr/>
        </p:nvSpPr>
        <p:spPr>
          <a:xfrm>
            <a:off x="499619" y="2167583"/>
            <a:ext cx="354585" cy="369332"/>
          </a:xfrm>
          <a:prstGeom prst="rect">
            <a:avLst/>
          </a:prstGeom>
          <a:ln>
            <a:noFill/>
          </a:ln>
        </p:spPr>
        <p:txBody>
          <a:bodyPr wrap="none">
            <a:spAutoFit/>
          </a:bodyPr>
          <a:lstStyle/>
          <a:p>
            <a:pPr algn="ctr"/>
            <a:r>
              <a:rPr lang="en-US" b="1" dirty="0">
                <a:solidFill>
                  <a:srgbClr val="FF0000"/>
                </a:solidFill>
              </a:rPr>
              <a:t>SI</a:t>
            </a:r>
            <a:endParaRPr lang="en-US" b="1" dirty="0"/>
          </a:p>
        </p:txBody>
      </p:sp>
      <p:sp>
        <p:nvSpPr>
          <p:cNvPr id="64" name="Rectangle 63">
            <a:extLst>
              <a:ext uri="{FF2B5EF4-FFF2-40B4-BE49-F238E27FC236}">
                <a16:creationId xmlns:a16="http://schemas.microsoft.com/office/drawing/2014/main" id="{CBDE771A-8B23-45DA-92DE-9412A6851280}"/>
              </a:ext>
            </a:extLst>
          </p:cNvPr>
          <p:cNvSpPr/>
          <p:nvPr/>
        </p:nvSpPr>
        <p:spPr>
          <a:xfrm>
            <a:off x="0" y="2547382"/>
            <a:ext cx="673326" cy="369332"/>
          </a:xfrm>
          <a:prstGeom prst="rect">
            <a:avLst/>
          </a:prstGeom>
          <a:ln>
            <a:noFill/>
          </a:ln>
        </p:spPr>
        <p:txBody>
          <a:bodyPr wrap="none">
            <a:spAutoFit/>
          </a:bodyPr>
          <a:lstStyle/>
          <a:p>
            <a:pPr algn="ctr"/>
            <a:r>
              <a:rPr lang="en-US" b="1" dirty="0">
                <a:solidFill>
                  <a:srgbClr val="FF0000"/>
                </a:solidFill>
              </a:rPr>
              <a:t>Extra</a:t>
            </a:r>
            <a:endParaRPr lang="en-US" b="1" dirty="0"/>
          </a:p>
        </p:txBody>
      </p:sp>
      <p:sp>
        <p:nvSpPr>
          <p:cNvPr id="65" name="Rectangle 64">
            <a:extLst>
              <a:ext uri="{FF2B5EF4-FFF2-40B4-BE49-F238E27FC236}">
                <a16:creationId xmlns:a16="http://schemas.microsoft.com/office/drawing/2014/main" id="{1DB48BFF-0C1D-408C-8998-ED94D32A42B6}"/>
              </a:ext>
            </a:extLst>
          </p:cNvPr>
          <p:cNvSpPr/>
          <p:nvPr/>
        </p:nvSpPr>
        <p:spPr>
          <a:xfrm>
            <a:off x="522924" y="2912087"/>
            <a:ext cx="391454" cy="369332"/>
          </a:xfrm>
          <a:prstGeom prst="rect">
            <a:avLst/>
          </a:prstGeom>
          <a:ln>
            <a:noFill/>
          </a:ln>
        </p:spPr>
        <p:txBody>
          <a:bodyPr wrap="none">
            <a:spAutoFit/>
          </a:bodyPr>
          <a:lstStyle/>
          <a:p>
            <a:pPr algn="ctr"/>
            <a:r>
              <a:rPr lang="en-US" b="1" dirty="0">
                <a:solidFill>
                  <a:srgbClr val="FF0000"/>
                </a:solidFill>
              </a:rPr>
              <a:t>DI</a:t>
            </a:r>
            <a:endParaRPr lang="en-US" b="1" dirty="0"/>
          </a:p>
        </p:txBody>
      </p:sp>
      <p:sp>
        <p:nvSpPr>
          <p:cNvPr id="66" name="Rectangle 65">
            <a:extLst>
              <a:ext uri="{FF2B5EF4-FFF2-40B4-BE49-F238E27FC236}">
                <a16:creationId xmlns:a16="http://schemas.microsoft.com/office/drawing/2014/main" id="{F6A63103-AB74-4BDB-AC09-096558F2F741}"/>
              </a:ext>
            </a:extLst>
          </p:cNvPr>
          <p:cNvSpPr/>
          <p:nvPr/>
        </p:nvSpPr>
        <p:spPr>
          <a:xfrm>
            <a:off x="241319" y="1065648"/>
            <a:ext cx="385042" cy="369332"/>
          </a:xfrm>
          <a:prstGeom prst="rect">
            <a:avLst/>
          </a:prstGeom>
          <a:ln>
            <a:noFill/>
          </a:ln>
        </p:spPr>
        <p:txBody>
          <a:bodyPr wrap="none">
            <a:spAutoFit/>
          </a:bodyPr>
          <a:lstStyle/>
          <a:p>
            <a:pPr algn="ctr"/>
            <a:r>
              <a:rPr lang="en-US" b="1" dirty="0">
                <a:solidFill>
                  <a:srgbClr val="FF0000"/>
                </a:solidFill>
              </a:rPr>
              <a:t>Ss</a:t>
            </a:r>
            <a:endParaRPr lang="en-US" b="1" dirty="0"/>
          </a:p>
        </p:txBody>
      </p:sp>
      <p:sp>
        <p:nvSpPr>
          <p:cNvPr id="67" name="Rectangle 66">
            <a:extLst>
              <a:ext uri="{FF2B5EF4-FFF2-40B4-BE49-F238E27FC236}">
                <a16:creationId xmlns:a16="http://schemas.microsoft.com/office/drawing/2014/main" id="{3B24BB4E-7445-43E6-B119-CCE4DFE160E6}"/>
              </a:ext>
            </a:extLst>
          </p:cNvPr>
          <p:cNvSpPr/>
          <p:nvPr/>
        </p:nvSpPr>
        <p:spPr>
          <a:xfrm>
            <a:off x="421191" y="1399145"/>
            <a:ext cx="417102" cy="369332"/>
          </a:xfrm>
          <a:prstGeom prst="rect">
            <a:avLst/>
          </a:prstGeom>
          <a:ln>
            <a:noFill/>
          </a:ln>
        </p:spPr>
        <p:txBody>
          <a:bodyPr wrap="none">
            <a:spAutoFit/>
          </a:bodyPr>
          <a:lstStyle/>
          <a:p>
            <a:pPr algn="ctr"/>
            <a:r>
              <a:rPr lang="en-US" b="1" dirty="0">
                <a:solidFill>
                  <a:srgbClr val="FF0000"/>
                </a:solidFill>
              </a:rPr>
              <a:t>SP</a:t>
            </a:r>
            <a:endParaRPr lang="en-US" b="1" dirty="0"/>
          </a:p>
        </p:txBody>
      </p:sp>
      <p:sp>
        <p:nvSpPr>
          <p:cNvPr id="70" name="Rectangle 69">
            <a:extLst>
              <a:ext uri="{FF2B5EF4-FFF2-40B4-BE49-F238E27FC236}">
                <a16:creationId xmlns:a16="http://schemas.microsoft.com/office/drawing/2014/main" id="{6063FC4B-A2C0-4A8A-BBFB-12592666E8B9}"/>
              </a:ext>
            </a:extLst>
          </p:cNvPr>
          <p:cNvSpPr/>
          <p:nvPr/>
        </p:nvSpPr>
        <p:spPr>
          <a:xfrm>
            <a:off x="265324" y="3331798"/>
            <a:ext cx="415499" cy="369332"/>
          </a:xfrm>
          <a:prstGeom prst="rect">
            <a:avLst/>
          </a:prstGeom>
          <a:ln>
            <a:noFill/>
          </a:ln>
        </p:spPr>
        <p:txBody>
          <a:bodyPr wrap="none">
            <a:spAutoFit/>
          </a:bodyPr>
          <a:lstStyle/>
          <a:p>
            <a:pPr algn="ctr"/>
            <a:r>
              <a:rPr lang="en-US" b="1" dirty="0">
                <a:solidFill>
                  <a:srgbClr val="FF0000"/>
                </a:solidFill>
              </a:rPr>
              <a:t>CS</a:t>
            </a:r>
            <a:endParaRPr lang="en-US" b="1" dirty="0"/>
          </a:p>
        </p:txBody>
      </p:sp>
      <p:sp>
        <p:nvSpPr>
          <p:cNvPr id="71" name="Rectangle 70">
            <a:extLst>
              <a:ext uri="{FF2B5EF4-FFF2-40B4-BE49-F238E27FC236}">
                <a16:creationId xmlns:a16="http://schemas.microsoft.com/office/drawing/2014/main" id="{8EBE2F84-39D6-4FBD-987E-53B59D06E12B}"/>
              </a:ext>
            </a:extLst>
          </p:cNvPr>
          <p:cNvSpPr/>
          <p:nvPr/>
        </p:nvSpPr>
        <p:spPr>
          <a:xfrm>
            <a:off x="579382" y="3716563"/>
            <a:ext cx="369012" cy="369332"/>
          </a:xfrm>
          <a:prstGeom prst="rect">
            <a:avLst/>
          </a:prstGeom>
          <a:ln>
            <a:noFill/>
          </a:ln>
        </p:spPr>
        <p:txBody>
          <a:bodyPr wrap="none">
            <a:spAutoFit/>
          </a:bodyPr>
          <a:lstStyle/>
          <a:p>
            <a:pPr algn="ctr"/>
            <a:r>
              <a:rPr lang="en-US" b="1" dirty="0">
                <a:solidFill>
                  <a:srgbClr val="FF0000"/>
                </a:solidFill>
              </a:rPr>
              <a:t>IP</a:t>
            </a:r>
            <a:endParaRPr lang="en-US" b="1" dirty="0"/>
          </a:p>
        </p:txBody>
      </p:sp>
      <p:grpSp>
        <p:nvGrpSpPr>
          <p:cNvPr id="72" name="Group 71">
            <a:extLst>
              <a:ext uri="{FF2B5EF4-FFF2-40B4-BE49-F238E27FC236}">
                <a16:creationId xmlns:a16="http://schemas.microsoft.com/office/drawing/2014/main" id="{9BE639D7-6E7A-431D-B7F2-F85F6F2A6737}"/>
              </a:ext>
            </a:extLst>
          </p:cNvPr>
          <p:cNvGrpSpPr/>
          <p:nvPr/>
        </p:nvGrpSpPr>
        <p:grpSpPr>
          <a:xfrm rot="10800000">
            <a:off x="3000736" y="451114"/>
            <a:ext cx="1507420" cy="569282"/>
            <a:chOff x="4864446" y="3982982"/>
            <a:chExt cx="1358403" cy="2787931"/>
          </a:xfrm>
        </p:grpSpPr>
        <p:grpSp>
          <p:nvGrpSpPr>
            <p:cNvPr id="73" name="Group 72">
              <a:extLst>
                <a:ext uri="{FF2B5EF4-FFF2-40B4-BE49-F238E27FC236}">
                  <a16:creationId xmlns:a16="http://schemas.microsoft.com/office/drawing/2014/main" id="{A27376C7-1088-4DC9-8A8B-F8B4CD52B5DE}"/>
                </a:ext>
              </a:extLst>
            </p:cNvPr>
            <p:cNvGrpSpPr/>
            <p:nvPr/>
          </p:nvGrpSpPr>
          <p:grpSpPr>
            <a:xfrm>
              <a:off x="4864446" y="4119229"/>
              <a:ext cx="1358403" cy="2651684"/>
              <a:chOff x="4864446" y="4119229"/>
              <a:chExt cx="1358403" cy="2651684"/>
            </a:xfrm>
          </p:grpSpPr>
          <p:sp>
            <p:nvSpPr>
              <p:cNvPr id="75" name="Arc 74">
                <a:extLst>
                  <a:ext uri="{FF2B5EF4-FFF2-40B4-BE49-F238E27FC236}">
                    <a16:creationId xmlns:a16="http://schemas.microsoft.com/office/drawing/2014/main" id="{9420C12F-11BC-4FB4-A643-3B2813D215FE}"/>
                  </a:ext>
                </a:extLst>
              </p:cNvPr>
              <p:cNvSpPr/>
              <p:nvPr/>
            </p:nvSpPr>
            <p:spPr>
              <a:xfrm rot="10184424">
                <a:off x="4864446" y="4119229"/>
                <a:ext cx="945700" cy="241227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6" name="Arc 75">
                <a:extLst>
                  <a:ext uri="{FF2B5EF4-FFF2-40B4-BE49-F238E27FC236}">
                    <a16:creationId xmlns:a16="http://schemas.microsoft.com/office/drawing/2014/main" id="{D405DCE7-676B-403E-8CD6-7FCF2348F65E}"/>
                  </a:ext>
                </a:extLst>
              </p:cNvPr>
              <p:cNvSpPr/>
              <p:nvPr/>
            </p:nvSpPr>
            <p:spPr>
              <a:xfrm rot="16200000">
                <a:off x="4229352" y="4777417"/>
                <a:ext cx="2645533" cy="134146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sp>
          <p:nvSpPr>
            <p:cNvPr id="74" name="Isosceles Triangle 73">
              <a:extLst>
                <a:ext uri="{FF2B5EF4-FFF2-40B4-BE49-F238E27FC236}">
                  <a16:creationId xmlns:a16="http://schemas.microsoft.com/office/drawing/2014/main" id="{6FF3D5C9-EAC8-433A-B77F-FEC971F57C3B}"/>
                </a:ext>
              </a:extLst>
            </p:cNvPr>
            <p:cNvSpPr/>
            <p:nvPr/>
          </p:nvSpPr>
          <p:spPr>
            <a:xfrm rot="5116769">
              <a:off x="5411720" y="4031033"/>
              <a:ext cx="226155" cy="13005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78" name="TextBox 77">
            <a:extLst>
              <a:ext uri="{FF2B5EF4-FFF2-40B4-BE49-F238E27FC236}">
                <a16:creationId xmlns:a16="http://schemas.microsoft.com/office/drawing/2014/main" id="{3C1D59F3-5C20-44AA-8BC6-42B80CF4C892}"/>
              </a:ext>
            </a:extLst>
          </p:cNvPr>
          <p:cNvSpPr txBox="1"/>
          <p:nvPr/>
        </p:nvSpPr>
        <p:spPr>
          <a:xfrm>
            <a:off x="2988321" y="538161"/>
            <a:ext cx="1269304" cy="369332"/>
          </a:xfrm>
          <a:prstGeom prst="rect">
            <a:avLst/>
          </a:prstGeom>
          <a:noFill/>
        </p:spPr>
        <p:txBody>
          <a:bodyPr wrap="square">
            <a:spAutoFit/>
          </a:bodyPr>
          <a:lstStyle/>
          <a:p>
            <a:pPr algn="ctr"/>
            <a:r>
              <a:rPr lang="en-IN" dirty="0"/>
              <a:t>NEAR JMP</a:t>
            </a:r>
          </a:p>
        </p:txBody>
      </p:sp>
      <p:grpSp>
        <p:nvGrpSpPr>
          <p:cNvPr id="79" name="Group 78">
            <a:extLst>
              <a:ext uri="{FF2B5EF4-FFF2-40B4-BE49-F238E27FC236}">
                <a16:creationId xmlns:a16="http://schemas.microsoft.com/office/drawing/2014/main" id="{069C7C57-2803-432B-B641-4F72BF9249AD}"/>
              </a:ext>
            </a:extLst>
          </p:cNvPr>
          <p:cNvGrpSpPr/>
          <p:nvPr/>
        </p:nvGrpSpPr>
        <p:grpSpPr>
          <a:xfrm rot="10800000">
            <a:off x="1512352" y="224453"/>
            <a:ext cx="5173633" cy="3502541"/>
            <a:chOff x="4864446" y="3984342"/>
            <a:chExt cx="1358403" cy="2786571"/>
          </a:xfrm>
        </p:grpSpPr>
        <p:grpSp>
          <p:nvGrpSpPr>
            <p:cNvPr id="80" name="Group 79">
              <a:extLst>
                <a:ext uri="{FF2B5EF4-FFF2-40B4-BE49-F238E27FC236}">
                  <a16:creationId xmlns:a16="http://schemas.microsoft.com/office/drawing/2014/main" id="{F4C3AAFD-CE1F-4A1D-9A21-31AD2452AFC3}"/>
                </a:ext>
              </a:extLst>
            </p:cNvPr>
            <p:cNvGrpSpPr/>
            <p:nvPr/>
          </p:nvGrpSpPr>
          <p:grpSpPr>
            <a:xfrm>
              <a:off x="4864446" y="4119229"/>
              <a:ext cx="1358403" cy="2651684"/>
              <a:chOff x="4864446" y="4119229"/>
              <a:chExt cx="1358403" cy="2651684"/>
            </a:xfrm>
          </p:grpSpPr>
          <p:sp>
            <p:nvSpPr>
              <p:cNvPr id="82" name="Arc 81">
                <a:extLst>
                  <a:ext uri="{FF2B5EF4-FFF2-40B4-BE49-F238E27FC236}">
                    <a16:creationId xmlns:a16="http://schemas.microsoft.com/office/drawing/2014/main" id="{52560DA6-71E1-41F4-9D6B-AA8E3825B562}"/>
                  </a:ext>
                </a:extLst>
              </p:cNvPr>
              <p:cNvSpPr/>
              <p:nvPr/>
            </p:nvSpPr>
            <p:spPr>
              <a:xfrm rot="10184424">
                <a:off x="4864446" y="4119229"/>
                <a:ext cx="945700" cy="241227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83" name="Arc 82">
                <a:extLst>
                  <a:ext uri="{FF2B5EF4-FFF2-40B4-BE49-F238E27FC236}">
                    <a16:creationId xmlns:a16="http://schemas.microsoft.com/office/drawing/2014/main" id="{79C027B8-2C02-41EF-960D-6E983E9AB15F}"/>
                  </a:ext>
                </a:extLst>
              </p:cNvPr>
              <p:cNvSpPr/>
              <p:nvPr/>
            </p:nvSpPr>
            <p:spPr>
              <a:xfrm rot="16200000">
                <a:off x="4229352" y="4777417"/>
                <a:ext cx="2645533" cy="134146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sp>
          <p:nvSpPr>
            <p:cNvPr id="81" name="Isosceles Triangle 80">
              <a:extLst>
                <a:ext uri="{FF2B5EF4-FFF2-40B4-BE49-F238E27FC236}">
                  <a16:creationId xmlns:a16="http://schemas.microsoft.com/office/drawing/2014/main" id="{C20A6A5A-B388-4F5C-9319-F4636BBA9930}"/>
                </a:ext>
              </a:extLst>
            </p:cNvPr>
            <p:cNvSpPr/>
            <p:nvPr/>
          </p:nvSpPr>
          <p:spPr>
            <a:xfrm rot="4059650">
              <a:off x="5353552" y="4011669"/>
              <a:ext cx="269123" cy="21447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4" name="TextBox 83">
            <a:extLst>
              <a:ext uri="{FF2B5EF4-FFF2-40B4-BE49-F238E27FC236}">
                <a16:creationId xmlns:a16="http://schemas.microsoft.com/office/drawing/2014/main" id="{A2AAA47F-6793-4921-AB25-BA8B9EC3027E}"/>
              </a:ext>
            </a:extLst>
          </p:cNvPr>
          <p:cNvSpPr txBox="1"/>
          <p:nvPr/>
        </p:nvSpPr>
        <p:spPr>
          <a:xfrm>
            <a:off x="3451087" y="3047896"/>
            <a:ext cx="1269304" cy="369332"/>
          </a:xfrm>
          <a:prstGeom prst="rect">
            <a:avLst/>
          </a:prstGeom>
          <a:noFill/>
        </p:spPr>
        <p:txBody>
          <a:bodyPr wrap="square">
            <a:spAutoFit/>
          </a:bodyPr>
          <a:lstStyle/>
          <a:p>
            <a:pPr algn="ctr"/>
            <a:r>
              <a:rPr lang="en-IN" dirty="0"/>
              <a:t>FAR JMP</a:t>
            </a:r>
          </a:p>
        </p:txBody>
      </p:sp>
      <p:graphicFrame>
        <p:nvGraphicFramePr>
          <p:cNvPr id="85" name="Table 84">
            <a:extLst>
              <a:ext uri="{FF2B5EF4-FFF2-40B4-BE49-F238E27FC236}">
                <a16:creationId xmlns:a16="http://schemas.microsoft.com/office/drawing/2014/main" id="{90A4196A-6B83-4647-B425-CFAE65DC014E}"/>
              </a:ext>
            </a:extLst>
          </p:cNvPr>
          <p:cNvGraphicFramePr>
            <a:graphicFrameLocks noGrp="1"/>
          </p:cNvGraphicFramePr>
          <p:nvPr>
            <p:extLst>
              <p:ext uri="{D42A27DB-BD31-4B8C-83A1-F6EECF244321}">
                <p14:modId xmlns:p14="http://schemas.microsoft.com/office/powerpoint/2010/main" val="736528441"/>
              </p:ext>
            </p:extLst>
          </p:nvPr>
        </p:nvGraphicFramePr>
        <p:xfrm>
          <a:off x="3849180" y="3884614"/>
          <a:ext cx="8317346" cy="2785563"/>
        </p:xfrm>
        <a:graphic>
          <a:graphicData uri="http://schemas.openxmlformats.org/drawingml/2006/table">
            <a:tbl>
              <a:tblPr firstRow="1" bandRow="1"/>
              <a:tblGrid>
                <a:gridCol w="4158673">
                  <a:extLst>
                    <a:ext uri="{9D8B030D-6E8A-4147-A177-3AD203B41FA5}">
                      <a16:colId xmlns:a16="http://schemas.microsoft.com/office/drawing/2014/main" val="20000"/>
                    </a:ext>
                  </a:extLst>
                </a:gridCol>
                <a:gridCol w="4158673">
                  <a:extLst>
                    <a:ext uri="{9D8B030D-6E8A-4147-A177-3AD203B41FA5}">
                      <a16:colId xmlns:a16="http://schemas.microsoft.com/office/drawing/2014/main" val="20001"/>
                    </a:ext>
                  </a:extLst>
                </a:gridCol>
              </a:tblGrid>
              <a:tr h="470455">
                <a:tc>
                  <a:txBody>
                    <a:bodyPr/>
                    <a:lstStyle/>
                    <a:p>
                      <a:pPr algn="ctr"/>
                      <a:r>
                        <a:rPr lang="en-IN" dirty="0"/>
                        <a:t>NEAR JMP</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FAR JMP</a:t>
                      </a:r>
                    </a:p>
                  </a:txBody>
                  <a:tcPr/>
                </a:tc>
                <a:extLst>
                  <a:ext uri="{0D108BD9-81ED-4DB2-BD59-A6C34878D82A}">
                    <a16:rowId xmlns:a16="http://schemas.microsoft.com/office/drawing/2014/main" val="10000"/>
                  </a:ext>
                </a:extLst>
              </a:tr>
              <a:tr h="470455">
                <a:tc>
                  <a:txBody>
                    <a:bodyPr/>
                    <a:lstStyle/>
                    <a:p>
                      <a:r>
                        <a:rPr lang="en-IN" dirty="0"/>
                        <a:t>Destination location is in the  same segment</a:t>
                      </a:r>
                      <a:r>
                        <a:rPr lang="en-IN" baseline="0" dirty="0"/>
                        <a: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Destination location is in the different segment.</a:t>
                      </a:r>
                      <a:r>
                        <a:rPr lang="en-IN" baseline="0" dirty="0"/>
                        <a:t>  </a:t>
                      </a:r>
                      <a:endParaRPr lang="en-IN" dirty="0"/>
                    </a:p>
                  </a:txBody>
                  <a:tcPr/>
                </a:tc>
                <a:extLst>
                  <a:ext uri="{0D108BD9-81ED-4DB2-BD59-A6C34878D82A}">
                    <a16:rowId xmlns:a16="http://schemas.microsoft.com/office/drawing/2014/main" val="10001"/>
                  </a:ext>
                </a:extLst>
              </a:tr>
              <a:tr h="734118">
                <a:tc>
                  <a:txBody>
                    <a:bodyPr/>
                    <a:lstStyle/>
                    <a:p>
                      <a:r>
                        <a:rPr lang="en-IN" dirty="0"/>
                        <a:t>When NEAR JMP only IP changed</a:t>
                      </a:r>
                      <a:r>
                        <a:rPr lang="en-IN" baseline="0" dirty="0"/>
                        <a:t> and CS will remains same.</a:t>
                      </a:r>
                      <a:endParaRPr lang="en-IN" dirty="0"/>
                    </a:p>
                  </a:txBody>
                  <a:tcPr/>
                </a:tc>
                <a:tc>
                  <a:txBody>
                    <a:bodyPr/>
                    <a:lstStyle/>
                    <a:p>
                      <a:r>
                        <a:rPr lang="en-IN" dirty="0"/>
                        <a:t>When Far JMP then both IP </a:t>
                      </a:r>
                      <a:r>
                        <a:rPr lang="en-IN" baseline="0" dirty="0"/>
                        <a:t> and CS changed.</a:t>
                      </a:r>
                      <a:endParaRPr lang="en-IN" dirty="0"/>
                    </a:p>
                  </a:txBody>
                  <a:tcPr/>
                </a:tc>
                <a:extLst>
                  <a:ext uri="{0D108BD9-81ED-4DB2-BD59-A6C34878D82A}">
                    <a16:rowId xmlns:a16="http://schemas.microsoft.com/office/drawing/2014/main" val="10002"/>
                  </a:ext>
                </a:extLst>
              </a:tr>
              <a:tr h="470455">
                <a:tc>
                  <a:txBody>
                    <a:bodyPr/>
                    <a:lstStyle/>
                    <a:p>
                      <a:r>
                        <a:rPr lang="en-IN" dirty="0"/>
                        <a:t>Less stack</a:t>
                      </a:r>
                      <a:r>
                        <a:rPr lang="en-IN" baseline="0" dirty="0"/>
                        <a:t> memory is required</a:t>
                      </a:r>
                      <a:endParaRPr lang="en-IN" dirty="0"/>
                    </a:p>
                  </a:txBody>
                  <a:tcPr/>
                </a:tc>
                <a:tc>
                  <a:txBody>
                    <a:bodyPr/>
                    <a:lstStyle/>
                    <a:p>
                      <a:r>
                        <a:rPr lang="en-IN" dirty="0"/>
                        <a:t>More stack memory is required</a:t>
                      </a:r>
                    </a:p>
                  </a:txBody>
                  <a:tcPr/>
                </a:tc>
                <a:extLst>
                  <a:ext uri="{0D108BD9-81ED-4DB2-BD59-A6C34878D82A}">
                    <a16:rowId xmlns:a16="http://schemas.microsoft.com/office/drawing/2014/main" val="10003"/>
                  </a:ext>
                </a:extLst>
              </a:tr>
              <a:tr h="470455">
                <a:tc>
                  <a:txBody>
                    <a:bodyPr/>
                    <a:lstStyle/>
                    <a:p>
                      <a:r>
                        <a:rPr lang="en-IN" dirty="0"/>
                        <a:t>It is also called as an INTRA segment JMP</a:t>
                      </a:r>
                    </a:p>
                  </a:txBody>
                  <a:tcPr/>
                </a:tc>
                <a:tc>
                  <a:txBody>
                    <a:bodyPr/>
                    <a:lstStyle/>
                    <a:p>
                      <a:r>
                        <a:rPr lang="en-IN" dirty="0"/>
                        <a:t>It is also called as an INTER segment JMP</a:t>
                      </a:r>
                    </a:p>
                  </a:txBody>
                  <a:tcPr/>
                </a:tc>
                <a:extLst>
                  <a:ext uri="{0D108BD9-81ED-4DB2-BD59-A6C34878D82A}">
                    <a16:rowId xmlns:a16="http://schemas.microsoft.com/office/drawing/2014/main" val="10004"/>
                  </a:ext>
                </a:extLst>
              </a:tr>
            </a:tbl>
          </a:graphicData>
        </a:graphic>
      </p:graphicFrame>
      <p:sp>
        <p:nvSpPr>
          <p:cNvPr id="86" name="Content Placeholder 2">
            <a:extLst>
              <a:ext uri="{FF2B5EF4-FFF2-40B4-BE49-F238E27FC236}">
                <a16:creationId xmlns:a16="http://schemas.microsoft.com/office/drawing/2014/main" id="{4D27B18E-0071-452B-A7EF-9E8839A414C4}"/>
              </a:ext>
            </a:extLst>
          </p:cNvPr>
          <p:cNvSpPr txBox="1">
            <a:spLocks/>
          </p:cNvSpPr>
          <p:nvPr/>
        </p:nvSpPr>
        <p:spPr>
          <a:xfrm>
            <a:off x="6427010" y="136326"/>
            <a:ext cx="6117330" cy="1219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Near JMP and Far JMP further described as direct and indirect. If the destination address is specified within instruction it is called as direct and if the destination address is in register or memory location </a:t>
            </a:r>
            <a:endParaRPr lang="en-US" sz="2000" dirty="0">
              <a:solidFill>
                <a:srgbClr val="FF0000"/>
              </a:solidFill>
            </a:endParaRPr>
          </a:p>
        </p:txBody>
      </p:sp>
    </p:spTree>
    <p:extLst>
      <p:ext uri="{BB962C8B-B14F-4D97-AF65-F5344CB8AC3E}">
        <p14:creationId xmlns:p14="http://schemas.microsoft.com/office/powerpoint/2010/main" val="2949653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CE4664B-E3E3-429E-BC7D-CF574419CBD1}"/>
              </a:ext>
            </a:extLst>
          </p:cNvPr>
          <p:cNvSpPr txBox="1"/>
          <p:nvPr/>
        </p:nvSpPr>
        <p:spPr>
          <a:xfrm>
            <a:off x="0" y="0"/>
            <a:ext cx="4236720" cy="584775"/>
          </a:xfrm>
          <a:prstGeom prst="rect">
            <a:avLst/>
          </a:prstGeom>
          <a:noFill/>
        </p:spPr>
        <p:txBody>
          <a:bodyPr wrap="square">
            <a:spAutoFit/>
          </a:bodyPr>
          <a:lstStyle/>
          <a:p>
            <a:r>
              <a:rPr lang="en-IN" sz="3200" dirty="0">
                <a:effectLst>
                  <a:outerShdw blurRad="38100" dist="38100" dir="2700000" algn="tl">
                    <a:srgbClr val="000000">
                      <a:alpha val="43137"/>
                    </a:srgbClr>
                  </a:outerShdw>
                </a:effectLst>
              </a:rPr>
              <a:t>Conditional Jump : </a:t>
            </a:r>
            <a:endParaRPr lang="en-IN" sz="3200" dirty="0"/>
          </a:p>
        </p:txBody>
      </p:sp>
      <p:sp>
        <p:nvSpPr>
          <p:cNvPr id="12" name="Content Placeholder 2">
            <a:extLst>
              <a:ext uri="{FF2B5EF4-FFF2-40B4-BE49-F238E27FC236}">
                <a16:creationId xmlns:a16="http://schemas.microsoft.com/office/drawing/2014/main" id="{835CB508-1DD1-4FC0-9490-241450823CE5}"/>
              </a:ext>
            </a:extLst>
          </p:cNvPr>
          <p:cNvSpPr txBox="1">
            <a:spLocks/>
          </p:cNvSpPr>
          <p:nvPr/>
        </p:nvSpPr>
        <p:spPr>
          <a:xfrm>
            <a:off x="150266" y="796726"/>
            <a:ext cx="11891468" cy="19277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dirty="0"/>
              <a:t>Conditional transfer instructions are also called as conditional jumps instructions.</a:t>
            </a:r>
          </a:p>
          <a:p>
            <a:pPr>
              <a:buFont typeface="Wingdings" panose="05000000000000000000" pitchFamily="2" charset="2"/>
              <a:buChar char="Ø"/>
            </a:pPr>
            <a:r>
              <a:rPr lang="en-US" sz="2000" dirty="0"/>
              <a:t>There are total 18 conditional jump instruction as per given in the table.</a:t>
            </a:r>
          </a:p>
          <a:p>
            <a:pPr>
              <a:buFont typeface="Wingdings" panose="05000000000000000000" pitchFamily="2" charset="2"/>
              <a:buChar char="Ø"/>
            </a:pPr>
            <a:r>
              <a:rPr lang="en-US" sz="2000" dirty="0"/>
              <a:t>For conditional jump instructions, if </a:t>
            </a:r>
            <a:r>
              <a:rPr lang="en-US" sz="2000" b="1" dirty="0"/>
              <a:t>condition </a:t>
            </a:r>
            <a:r>
              <a:rPr lang="en-US" sz="2000" dirty="0"/>
              <a:t>is </a:t>
            </a:r>
            <a:r>
              <a:rPr lang="en-US" sz="2000" b="1" dirty="0">
                <a:solidFill>
                  <a:srgbClr val="FF0000"/>
                </a:solidFill>
              </a:rPr>
              <a:t>true</a:t>
            </a:r>
            <a:r>
              <a:rPr lang="en-US" sz="2000" dirty="0"/>
              <a:t> then only control is transferred to the target specified in the instruction.</a:t>
            </a:r>
          </a:p>
          <a:p>
            <a:pPr>
              <a:buFont typeface="Wingdings" panose="05000000000000000000" pitchFamily="2" charset="2"/>
              <a:buChar char="Ø"/>
            </a:pPr>
            <a:r>
              <a:rPr lang="en-US" sz="2000" dirty="0"/>
              <a:t>if </a:t>
            </a:r>
            <a:r>
              <a:rPr lang="en-US" sz="2000" b="1" dirty="0"/>
              <a:t>condition </a:t>
            </a:r>
            <a:r>
              <a:rPr lang="en-US" sz="2000" dirty="0"/>
              <a:t>is </a:t>
            </a:r>
            <a:r>
              <a:rPr lang="en-US" sz="2000" b="1" dirty="0">
                <a:solidFill>
                  <a:srgbClr val="FF0000"/>
                </a:solidFill>
              </a:rPr>
              <a:t>false</a:t>
            </a:r>
            <a:r>
              <a:rPr lang="en-US" sz="2000" dirty="0"/>
              <a:t> then control is transferred to the instruction that follows the conditional JMP.</a:t>
            </a:r>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p:txBody>
      </p:sp>
      <p:cxnSp>
        <p:nvCxnSpPr>
          <p:cNvPr id="13" name="Straight Connector 12">
            <a:extLst>
              <a:ext uri="{FF2B5EF4-FFF2-40B4-BE49-F238E27FC236}">
                <a16:creationId xmlns:a16="http://schemas.microsoft.com/office/drawing/2014/main" id="{BA6D953C-B774-470D-BE60-942D442AC4A0}"/>
              </a:ext>
            </a:extLst>
          </p:cNvPr>
          <p:cNvCxnSpPr/>
          <p:nvPr/>
        </p:nvCxnSpPr>
        <p:spPr>
          <a:xfrm>
            <a:off x="3721561" y="3023375"/>
            <a:ext cx="0" cy="33964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8AE8E1B-EF4F-42F5-A713-6C51B83956B1}"/>
              </a:ext>
            </a:extLst>
          </p:cNvPr>
          <p:cNvSpPr txBox="1"/>
          <p:nvPr/>
        </p:nvSpPr>
        <p:spPr>
          <a:xfrm>
            <a:off x="2811882" y="3050715"/>
            <a:ext cx="832449" cy="400110"/>
          </a:xfrm>
          <a:prstGeom prst="rect">
            <a:avLst/>
          </a:prstGeom>
          <a:noFill/>
        </p:spPr>
        <p:txBody>
          <a:bodyPr wrap="square" rtlCol="0">
            <a:spAutoFit/>
          </a:bodyPr>
          <a:lstStyle/>
          <a:p>
            <a:r>
              <a:rPr lang="en-IN" sz="2000" b="1" dirty="0"/>
              <a:t> 1000</a:t>
            </a:r>
          </a:p>
        </p:txBody>
      </p:sp>
      <p:sp>
        <p:nvSpPr>
          <p:cNvPr id="15" name="TextBox 14">
            <a:extLst>
              <a:ext uri="{FF2B5EF4-FFF2-40B4-BE49-F238E27FC236}">
                <a16:creationId xmlns:a16="http://schemas.microsoft.com/office/drawing/2014/main" id="{D0EBCD4A-4B74-4FA7-89B1-8DF5C3252DBF}"/>
              </a:ext>
            </a:extLst>
          </p:cNvPr>
          <p:cNvSpPr txBox="1"/>
          <p:nvPr/>
        </p:nvSpPr>
        <p:spPr>
          <a:xfrm>
            <a:off x="3744362" y="3028890"/>
            <a:ext cx="2685220" cy="369332"/>
          </a:xfrm>
          <a:prstGeom prst="rect">
            <a:avLst/>
          </a:prstGeom>
          <a:noFill/>
        </p:spPr>
        <p:txBody>
          <a:bodyPr wrap="square" rtlCol="0">
            <a:spAutoFit/>
          </a:bodyPr>
          <a:lstStyle/>
          <a:p>
            <a:r>
              <a:rPr lang="en-IN" b="1" dirty="0"/>
              <a:t>Conditional JMP DOWN</a:t>
            </a:r>
          </a:p>
        </p:txBody>
      </p:sp>
      <p:grpSp>
        <p:nvGrpSpPr>
          <p:cNvPr id="16" name="Group 15">
            <a:extLst>
              <a:ext uri="{FF2B5EF4-FFF2-40B4-BE49-F238E27FC236}">
                <a16:creationId xmlns:a16="http://schemas.microsoft.com/office/drawing/2014/main" id="{11DB0D02-007D-4738-91F1-C3745B790D5F}"/>
              </a:ext>
            </a:extLst>
          </p:cNvPr>
          <p:cNvGrpSpPr/>
          <p:nvPr/>
        </p:nvGrpSpPr>
        <p:grpSpPr>
          <a:xfrm rot="11083231">
            <a:off x="4553017" y="2851741"/>
            <a:ext cx="3773512" cy="2839801"/>
            <a:chOff x="4864446" y="3984342"/>
            <a:chExt cx="1358403" cy="2786571"/>
          </a:xfrm>
        </p:grpSpPr>
        <p:grpSp>
          <p:nvGrpSpPr>
            <p:cNvPr id="17" name="Group 16">
              <a:extLst>
                <a:ext uri="{FF2B5EF4-FFF2-40B4-BE49-F238E27FC236}">
                  <a16:creationId xmlns:a16="http://schemas.microsoft.com/office/drawing/2014/main" id="{3C7922DF-666B-468C-9233-337973A6DAE3}"/>
                </a:ext>
              </a:extLst>
            </p:cNvPr>
            <p:cNvGrpSpPr/>
            <p:nvPr/>
          </p:nvGrpSpPr>
          <p:grpSpPr>
            <a:xfrm>
              <a:off x="4864446" y="4119229"/>
              <a:ext cx="1358403" cy="2651684"/>
              <a:chOff x="4864446" y="4119229"/>
              <a:chExt cx="1358403" cy="2651684"/>
            </a:xfrm>
          </p:grpSpPr>
          <p:sp>
            <p:nvSpPr>
              <p:cNvPr id="19" name="Arc 18">
                <a:extLst>
                  <a:ext uri="{FF2B5EF4-FFF2-40B4-BE49-F238E27FC236}">
                    <a16:creationId xmlns:a16="http://schemas.microsoft.com/office/drawing/2014/main" id="{5DD5BCD8-566F-4332-9894-DEF86BF672A2}"/>
                  </a:ext>
                </a:extLst>
              </p:cNvPr>
              <p:cNvSpPr/>
              <p:nvPr/>
            </p:nvSpPr>
            <p:spPr>
              <a:xfrm rot="10184424">
                <a:off x="4864446" y="4119229"/>
                <a:ext cx="945700" cy="241227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0" name="Arc 19">
                <a:extLst>
                  <a:ext uri="{FF2B5EF4-FFF2-40B4-BE49-F238E27FC236}">
                    <a16:creationId xmlns:a16="http://schemas.microsoft.com/office/drawing/2014/main" id="{11D31D67-C97A-4109-A966-C3C4C3F5A49F}"/>
                  </a:ext>
                </a:extLst>
              </p:cNvPr>
              <p:cNvSpPr/>
              <p:nvPr/>
            </p:nvSpPr>
            <p:spPr>
              <a:xfrm rot="16200000">
                <a:off x="4229352" y="4777417"/>
                <a:ext cx="2645533" cy="134146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sp>
          <p:nvSpPr>
            <p:cNvPr id="18" name="Isosceles Triangle 17">
              <a:extLst>
                <a:ext uri="{FF2B5EF4-FFF2-40B4-BE49-F238E27FC236}">
                  <a16:creationId xmlns:a16="http://schemas.microsoft.com/office/drawing/2014/main" id="{0AB57498-7E1E-4384-B0DB-EE133B3D8FE8}"/>
                </a:ext>
              </a:extLst>
            </p:cNvPr>
            <p:cNvSpPr/>
            <p:nvPr/>
          </p:nvSpPr>
          <p:spPr>
            <a:xfrm rot="4059650">
              <a:off x="5353552" y="4011669"/>
              <a:ext cx="269123" cy="21447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Box 20">
            <a:extLst>
              <a:ext uri="{FF2B5EF4-FFF2-40B4-BE49-F238E27FC236}">
                <a16:creationId xmlns:a16="http://schemas.microsoft.com/office/drawing/2014/main" id="{9DB01257-4726-425A-9C7A-6B5A22EDACF2}"/>
              </a:ext>
            </a:extLst>
          </p:cNvPr>
          <p:cNvSpPr txBox="1"/>
          <p:nvPr/>
        </p:nvSpPr>
        <p:spPr>
          <a:xfrm>
            <a:off x="2884534" y="5488055"/>
            <a:ext cx="1179874" cy="707886"/>
          </a:xfrm>
          <a:prstGeom prst="rect">
            <a:avLst/>
          </a:prstGeom>
          <a:noFill/>
        </p:spPr>
        <p:txBody>
          <a:bodyPr wrap="square" rtlCol="0">
            <a:spAutoFit/>
          </a:bodyPr>
          <a:lstStyle/>
          <a:p>
            <a:r>
              <a:rPr lang="en-IN" sz="2000" b="1" dirty="0"/>
              <a:t>DOWN </a:t>
            </a:r>
          </a:p>
          <a:p>
            <a:r>
              <a:rPr lang="en-IN" sz="2000" b="1" dirty="0"/>
              <a:t>5000</a:t>
            </a:r>
          </a:p>
        </p:txBody>
      </p:sp>
      <p:sp>
        <p:nvSpPr>
          <p:cNvPr id="22" name="TextBox 21">
            <a:extLst>
              <a:ext uri="{FF2B5EF4-FFF2-40B4-BE49-F238E27FC236}">
                <a16:creationId xmlns:a16="http://schemas.microsoft.com/office/drawing/2014/main" id="{A62CA3DF-DFBF-4BEE-BCF0-135A0F1AA1D1}"/>
              </a:ext>
            </a:extLst>
          </p:cNvPr>
          <p:cNvSpPr txBox="1"/>
          <p:nvPr/>
        </p:nvSpPr>
        <p:spPr>
          <a:xfrm>
            <a:off x="4672289" y="5488055"/>
            <a:ext cx="1265167" cy="400110"/>
          </a:xfrm>
          <a:prstGeom prst="rect">
            <a:avLst/>
          </a:prstGeom>
          <a:noFill/>
        </p:spPr>
        <p:txBody>
          <a:bodyPr wrap="square" rtlCol="0">
            <a:spAutoFit/>
          </a:bodyPr>
          <a:lstStyle/>
          <a:p>
            <a:r>
              <a:rPr lang="en-IN" sz="2000" b="1" dirty="0"/>
              <a:t> ---------</a:t>
            </a:r>
          </a:p>
        </p:txBody>
      </p:sp>
      <p:cxnSp>
        <p:nvCxnSpPr>
          <p:cNvPr id="23" name="Straight Arrow Connector 22">
            <a:extLst>
              <a:ext uri="{FF2B5EF4-FFF2-40B4-BE49-F238E27FC236}">
                <a16:creationId xmlns:a16="http://schemas.microsoft.com/office/drawing/2014/main" id="{90B933FD-8429-478C-9E7C-7A9ECE39273D}"/>
              </a:ext>
            </a:extLst>
          </p:cNvPr>
          <p:cNvCxnSpPr>
            <a:cxnSpLocks/>
          </p:cNvCxnSpPr>
          <p:nvPr/>
        </p:nvCxnSpPr>
        <p:spPr>
          <a:xfrm>
            <a:off x="2505221" y="3282135"/>
            <a:ext cx="39863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E854EE3-4985-44FD-802C-B681D1D8617A}"/>
              </a:ext>
            </a:extLst>
          </p:cNvPr>
          <p:cNvSpPr/>
          <p:nvPr/>
        </p:nvSpPr>
        <p:spPr>
          <a:xfrm>
            <a:off x="2146518" y="3103182"/>
            <a:ext cx="508295" cy="369332"/>
          </a:xfrm>
          <a:prstGeom prst="rect">
            <a:avLst/>
          </a:prstGeom>
        </p:spPr>
        <p:txBody>
          <a:bodyPr wrap="square">
            <a:spAutoFit/>
          </a:bodyPr>
          <a:lstStyle/>
          <a:p>
            <a:r>
              <a:rPr lang="en-IN" b="1" dirty="0">
                <a:solidFill>
                  <a:srgbClr val="FF0000"/>
                </a:solidFill>
                <a:effectLst>
                  <a:outerShdw blurRad="38100" dist="38100" dir="2700000" algn="tl">
                    <a:srgbClr val="000000">
                      <a:alpha val="43137"/>
                    </a:srgbClr>
                  </a:outerShdw>
                </a:effectLst>
              </a:rPr>
              <a:t>IP</a:t>
            </a:r>
            <a:endParaRPr lang="en-IN" dirty="0">
              <a:solidFill>
                <a:srgbClr val="FF0000"/>
              </a:solidFill>
            </a:endParaRPr>
          </a:p>
        </p:txBody>
      </p:sp>
      <p:sp>
        <p:nvSpPr>
          <p:cNvPr id="25" name="Content Placeholder 2">
            <a:extLst>
              <a:ext uri="{FF2B5EF4-FFF2-40B4-BE49-F238E27FC236}">
                <a16:creationId xmlns:a16="http://schemas.microsoft.com/office/drawing/2014/main" id="{9A3F5A2F-22C2-437F-967D-5CAF886602B4}"/>
              </a:ext>
            </a:extLst>
          </p:cNvPr>
          <p:cNvSpPr txBox="1">
            <a:spLocks/>
          </p:cNvSpPr>
          <p:nvPr/>
        </p:nvSpPr>
        <p:spPr>
          <a:xfrm>
            <a:off x="157671" y="2809500"/>
            <a:ext cx="1988847" cy="545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dirty="0">
                <a:solidFill>
                  <a:srgbClr val="FF0000"/>
                </a:solidFill>
              </a:rPr>
              <a:t>Initially IP pointed to the memory location 1000 (before jump instruction)</a:t>
            </a:r>
            <a:endParaRPr lang="en-IN" sz="1600" b="1" dirty="0">
              <a:solidFill>
                <a:srgbClr val="FF0000"/>
              </a:solidFill>
            </a:endParaRPr>
          </a:p>
        </p:txBody>
      </p:sp>
      <p:cxnSp>
        <p:nvCxnSpPr>
          <p:cNvPr id="26" name="Straight Arrow Connector 25">
            <a:extLst>
              <a:ext uri="{FF2B5EF4-FFF2-40B4-BE49-F238E27FC236}">
                <a16:creationId xmlns:a16="http://schemas.microsoft.com/office/drawing/2014/main" id="{1D845DF4-8E5E-4527-8F0F-1C28655D8052}"/>
              </a:ext>
            </a:extLst>
          </p:cNvPr>
          <p:cNvCxnSpPr>
            <a:cxnSpLocks/>
          </p:cNvCxnSpPr>
          <p:nvPr/>
        </p:nvCxnSpPr>
        <p:spPr>
          <a:xfrm flipV="1">
            <a:off x="2498017" y="5688110"/>
            <a:ext cx="405839" cy="134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AA07156C-43D2-438A-A752-FBC0B4E91488}"/>
              </a:ext>
            </a:extLst>
          </p:cNvPr>
          <p:cNvSpPr/>
          <p:nvPr/>
        </p:nvSpPr>
        <p:spPr>
          <a:xfrm>
            <a:off x="2086096" y="5530521"/>
            <a:ext cx="508295" cy="369332"/>
          </a:xfrm>
          <a:prstGeom prst="rect">
            <a:avLst/>
          </a:prstGeom>
        </p:spPr>
        <p:txBody>
          <a:bodyPr wrap="square">
            <a:spAutoFit/>
          </a:bodyPr>
          <a:lstStyle/>
          <a:p>
            <a:r>
              <a:rPr lang="en-IN" b="1" dirty="0">
                <a:solidFill>
                  <a:srgbClr val="FF0000"/>
                </a:solidFill>
                <a:effectLst>
                  <a:outerShdw blurRad="38100" dist="38100" dir="2700000" algn="tl">
                    <a:srgbClr val="000000">
                      <a:alpha val="43137"/>
                    </a:srgbClr>
                  </a:outerShdw>
                </a:effectLst>
              </a:rPr>
              <a:t>IP</a:t>
            </a:r>
            <a:endParaRPr lang="en-IN" dirty="0">
              <a:solidFill>
                <a:srgbClr val="FF0000"/>
              </a:solidFill>
            </a:endParaRPr>
          </a:p>
        </p:txBody>
      </p:sp>
      <p:sp>
        <p:nvSpPr>
          <p:cNvPr id="28" name="Content Placeholder 2">
            <a:extLst>
              <a:ext uri="{FF2B5EF4-FFF2-40B4-BE49-F238E27FC236}">
                <a16:creationId xmlns:a16="http://schemas.microsoft.com/office/drawing/2014/main" id="{A9469C84-95B6-441F-BD25-687AF9301EEB}"/>
              </a:ext>
            </a:extLst>
          </p:cNvPr>
          <p:cNvSpPr txBox="1">
            <a:spLocks/>
          </p:cNvSpPr>
          <p:nvPr/>
        </p:nvSpPr>
        <p:spPr>
          <a:xfrm>
            <a:off x="157671" y="4969437"/>
            <a:ext cx="1776136" cy="545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dirty="0">
                <a:solidFill>
                  <a:srgbClr val="FF0000"/>
                </a:solidFill>
              </a:rPr>
              <a:t>After execution of jump instruction  IP pointed to the memory location 5000 which is new address</a:t>
            </a:r>
            <a:endParaRPr lang="en-IN" sz="1600" b="1" dirty="0">
              <a:solidFill>
                <a:srgbClr val="FF0000"/>
              </a:solidFill>
            </a:endParaRPr>
          </a:p>
        </p:txBody>
      </p:sp>
      <p:sp>
        <p:nvSpPr>
          <p:cNvPr id="31" name="TextBox 30">
            <a:extLst>
              <a:ext uri="{FF2B5EF4-FFF2-40B4-BE49-F238E27FC236}">
                <a16:creationId xmlns:a16="http://schemas.microsoft.com/office/drawing/2014/main" id="{A8BEBE35-4B7C-4DF0-8B9D-8A45525DA6DF}"/>
              </a:ext>
            </a:extLst>
          </p:cNvPr>
          <p:cNvSpPr txBox="1"/>
          <p:nvPr/>
        </p:nvSpPr>
        <p:spPr>
          <a:xfrm>
            <a:off x="2822521" y="3485374"/>
            <a:ext cx="832449" cy="400110"/>
          </a:xfrm>
          <a:prstGeom prst="rect">
            <a:avLst/>
          </a:prstGeom>
          <a:noFill/>
        </p:spPr>
        <p:txBody>
          <a:bodyPr wrap="square" rtlCol="0">
            <a:spAutoFit/>
          </a:bodyPr>
          <a:lstStyle/>
          <a:p>
            <a:r>
              <a:rPr lang="en-IN" sz="2000" b="1" dirty="0"/>
              <a:t> 1002</a:t>
            </a:r>
          </a:p>
        </p:txBody>
      </p:sp>
      <p:sp>
        <p:nvSpPr>
          <p:cNvPr id="32" name="TextBox 31">
            <a:extLst>
              <a:ext uri="{FF2B5EF4-FFF2-40B4-BE49-F238E27FC236}">
                <a16:creationId xmlns:a16="http://schemas.microsoft.com/office/drawing/2014/main" id="{9A1B1C55-793D-4962-9E1B-CDF340F564FF}"/>
              </a:ext>
            </a:extLst>
          </p:cNvPr>
          <p:cNvSpPr txBox="1"/>
          <p:nvPr/>
        </p:nvSpPr>
        <p:spPr>
          <a:xfrm>
            <a:off x="3744362" y="3490454"/>
            <a:ext cx="2685220" cy="400110"/>
          </a:xfrm>
          <a:prstGeom prst="rect">
            <a:avLst/>
          </a:prstGeom>
          <a:noFill/>
        </p:spPr>
        <p:txBody>
          <a:bodyPr wrap="square" rtlCol="0">
            <a:spAutoFit/>
          </a:bodyPr>
          <a:lstStyle/>
          <a:p>
            <a:r>
              <a:rPr lang="en-IN" sz="2000" b="1" dirty="0"/>
              <a:t>Next Instruction</a:t>
            </a:r>
          </a:p>
        </p:txBody>
      </p:sp>
      <p:sp>
        <p:nvSpPr>
          <p:cNvPr id="33" name="Rectangle 32">
            <a:extLst>
              <a:ext uri="{FF2B5EF4-FFF2-40B4-BE49-F238E27FC236}">
                <a16:creationId xmlns:a16="http://schemas.microsoft.com/office/drawing/2014/main" id="{0C34EC3E-C3A7-436D-B7E9-617899426251}"/>
              </a:ext>
            </a:extLst>
          </p:cNvPr>
          <p:cNvSpPr/>
          <p:nvPr/>
        </p:nvSpPr>
        <p:spPr>
          <a:xfrm>
            <a:off x="7809868" y="4064216"/>
            <a:ext cx="2229243" cy="369332"/>
          </a:xfrm>
          <a:prstGeom prst="rect">
            <a:avLst/>
          </a:prstGeom>
        </p:spPr>
        <p:txBody>
          <a:bodyPr wrap="square">
            <a:spAutoFit/>
          </a:bodyPr>
          <a:lstStyle/>
          <a:p>
            <a:r>
              <a:rPr lang="en-IN" b="1" dirty="0">
                <a:solidFill>
                  <a:srgbClr val="FF0000"/>
                </a:solidFill>
                <a:effectLst>
                  <a:outerShdw blurRad="38100" dist="38100" dir="2700000" algn="tl">
                    <a:srgbClr val="000000">
                      <a:alpha val="43137"/>
                    </a:srgbClr>
                  </a:outerShdw>
                </a:effectLst>
              </a:rPr>
              <a:t>If condition = true</a:t>
            </a:r>
            <a:endParaRPr lang="en-IN" dirty="0">
              <a:solidFill>
                <a:srgbClr val="FF0000"/>
              </a:solidFill>
            </a:endParaRPr>
          </a:p>
        </p:txBody>
      </p:sp>
      <p:sp>
        <p:nvSpPr>
          <p:cNvPr id="34" name="Rectangle 33">
            <a:extLst>
              <a:ext uri="{FF2B5EF4-FFF2-40B4-BE49-F238E27FC236}">
                <a16:creationId xmlns:a16="http://schemas.microsoft.com/office/drawing/2014/main" id="{A4B51D49-C6D5-4D52-9F50-FAF3EC4D5564}"/>
              </a:ext>
            </a:extLst>
          </p:cNvPr>
          <p:cNvSpPr/>
          <p:nvPr/>
        </p:nvSpPr>
        <p:spPr>
          <a:xfrm>
            <a:off x="4788717" y="3755225"/>
            <a:ext cx="2229243" cy="369332"/>
          </a:xfrm>
          <a:prstGeom prst="rect">
            <a:avLst/>
          </a:prstGeom>
        </p:spPr>
        <p:txBody>
          <a:bodyPr wrap="square">
            <a:spAutoFit/>
          </a:bodyPr>
          <a:lstStyle/>
          <a:p>
            <a:r>
              <a:rPr lang="en-IN" b="1" dirty="0">
                <a:solidFill>
                  <a:srgbClr val="7030A0"/>
                </a:solidFill>
                <a:effectLst>
                  <a:outerShdw blurRad="38100" dist="38100" dir="2700000" algn="tl">
                    <a:srgbClr val="000000">
                      <a:alpha val="43137"/>
                    </a:srgbClr>
                  </a:outerShdw>
                </a:effectLst>
              </a:rPr>
              <a:t>If condition = False</a:t>
            </a:r>
            <a:endParaRPr lang="en-IN" dirty="0">
              <a:solidFill>
                <a:srgbClr val="7030A0"/>
              </a:solidFill>
            </a:endParaRPr>
          </a:p>
        </p:txBody>
      </p:sp>
      <p:sp>
        <p:nvSpPr>
          <p:cNvPr id="35" name="Arrow: Curved Left 34">
            <a:extLst>
              <a:ext uri="{FF2B5EF4-FFF2-40B4-BE49-F238E27FC236}">
                <a16:creationId xmlns:a16="http://schemas.microsoft.com/office/drawing/2014/main" id="{958CD53F-B21C-4669-8E8E-7D43234B6396}"/>
              </a:ext>
            </a:extLst>
          </p:cNvPr>
          <p:cNvSpPr/>
          <p:nvPr/>
        </p:nvSpPr>
        <p:spPr>
          <a:xfrm>
            <a:off x="6095751" y="3111866"/>
            <a:ext cx="820380" cy="679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87798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C45F17-EC30-463A-80B7-D29DF76B52FB}"/>
              </a:ext>
            </a:extLst>
          </p:cNvPr>
          <p:cNvPicPr>
            <a:picLocks noChangeAspect="1"/>
          </p:cNvPicPr>
          <p:nvPr/>
        </p:nvPicPr>
        <p:blipFill>
          <a:blip r:embed="rId2"/>
          <a:stretch>
            <a:fillRect/>
          </a:stretch>
        </p:blipFill>
        <p:spPr>
          <a:xfrm>
            <a:off x="0" y="175895"/>
            <a:ext cx="12192000" cy="6717665"/>
          </a:xfrm>
          <a:prstGeom prst="rect">
            <a:avLst/>
          </a:prstGeom>
        </p:spPr>
      </p:pic>
    </p:spTree>
    <p:extLst>
      <p:ext uri="{BB962C8B-B14F-4D97-AF65-F5344CB8AC3E}">
        <p14:creationId xmlns:p14="http://schemas.microsoft.com/office/powerpoint/2010/main" val="2077985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D966EDA367BD4E9EA2F76554033656" ma:contentTypeVersion="8" ma:contentTypeDescription="Create a new document." ma:contentTypeScope="" ma:versionID="394c5ac6de38b08784afe011ace41209">
  <xsd:schema xmlns:xsd="http://www.w3.org/2001/XMLSchema" xmlns:xs="http://www.w3.org/2001/XMLSchema" xmlns:p="http://schemas.microsoft.com/office/2006/metadata/properties" xmlns:ns2="ac663f0c-f01a-4c83-871f-d16a46bcdc67" xmlns:ns3="2639db57-25c1-4f65-bd5b-b8808369bb33" targetNamespace="http://schemas.microsoft.com/office/2006/metadata/properties" ma:root="true" ma:fieldsID="6ea801e5538f3158f46a667fb0adef4a" ns2:_="" ns3:_="">
    <xsd:import namespace="ac663f0c-f01a-4c83-871f-d16a46bcdc67"/>
    <xsd:import namespace="2639db57-25c1-4f65-bd5b-b8808369bb3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663f0c-f01a-4c83-871f-d16a46bcdc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39db57-25c1-4f65-bd5b-b8808369bb3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3bba3de-a200-49fa-8ceb-76f3a4a41a2f}" ma:internalName="TaxCatchAll" ma:showField="CatchAllData" ma:web="2639db57-25c1-4f65-bd5b-b8808369bb3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639db57-25c1-4f65-bd5b-b8808369bb33" xsi:nil="true"/>
    <lcf76f155ced4ddcb4097134ff3c332f xmlns="ac663f0c-f01a-4c83-871f-d16a46bcdc6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5C9263D-B3B4-4157-A4E5-F2A9DCE49683}"/>
</file>

<file path=customXml/itemProps2.xml><?xml version="1.0" encoding="utf-8"?>
<ds:datastoreItem xmlns:ds="http://schemas.openxmlformats.org/officeDocument/2006/customXml" ds:itemID="{7574DB0A-98ED-44FE-ABBC-04374A2CA5DC}"/>
</file>

<file path=customXml/itemProps3.xml><?xml version="1.0" encoding="utf-8"?>
<ds:datastoreItem xmlns:ds="http://schemas.openxmlformats.org/officeDocument/2006/customXml" ds:itemID="{E03D3A6C-338B-4689-9FDA-D456A27D3305}"/>
</file>

<file path=docProps/app.xml><?xml version="1.0" encoding="utf-8"?>
<Properties xmlns="http://schemas.openxmlformats.org/officeDocument/2006/extended-properties" xmlns:vt="http://schemas.openxmlformats.org/officeDocument/2006/docPropsVTypes">
  <TotalTime>976</TotalTime>
  <Words>575</Words>
  <Application>Microsoft Office PowerPoint</Application>
  <PresentationFormat>Widescreen</PresentationFormat>
  <Paragraphs>160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Program Transfer Group</vt:lpstr>
      <vt:lpstr>Jump  Instruction  </vt:lpstr>
      <vt:lpstr>PowerPoint Presentation</vt:lpstr>
      <vt:lpstr>PowerPoint Presentation</vt:lpstr>
      <vt:lpstr>PowerPoint Presentation</vt:lpstr>
      <vt:lpstr>JMP– Jump to specified address:</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AAA and DAA          Instruction</dc:title>
  <dc:creator>Sharyu Kadam</dc:creator>
  <cp:lastModifiedBy>Sharyu Kadam</cp:lastModifiedBy>
  <cp:revision>100</cp:revision>
  <dcterms:created xsi:type="dcterms:W3CDTF">2018-01-11T11:41:59Z</dcterms:created>
  <dcterms:modified xsi:type="dcterms:W3CDTF">2021-04-29T08:07:59Z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0x010100E8D966EDA367BD4E9EA2F76554033656</vt:lpwstr>
  </property>
</Properties>
</file>