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3AD32-721F-42BB-A51E-95A2F64C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21FAA3-EEF6-4E4D-9D7F-253DB69F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C8A309-36BC-418A-84CF-5F11034A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3896D7-E759-470B-9D73-D3EFDF8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AB0BCC-BA50-4008-AD28-90998BD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E6D88-ED7A-426C-88AC-39CA6F7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ACC7A6-C8D4-43A8-B2D7-92DD899A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E7C30-762F-463B-B685-F383F8B8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F0DA20-69D1-4B0C-A9CA-1ECD96A0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D17847-6AFA-469B-9E41-3176DFF3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80E2552-A33F-4C91-BD45-27F371A4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2F988E-72D9-4A04-88DA-9F152B8B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21948-79F6-489D-BE64-6D950CE1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E0D78F-6C29-4821-ABE2-EF02F1F4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C4A6A8-4B41-4A92-9C61-38FE75A4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B450E-ECBB-4944-914F-99D2B13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A298B-1CAB-4DBB-A96F-F07CBDAC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DDF803-CEFC-4DD0-BAF3-5C707A7C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8C97CE-6A9C-40A6-8F2D-1B70BD5F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1AEE8E-948A-43F9-917E-0A7B9F25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16B4B-5CCE-4BFB-832B-1415CF43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5D8D68-11D9-4B06-8A74-AEDB85DD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05CEE7-FC2B-48FE-B373-E667FD6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4AFEDF-C407-4466-9A7A-52A3C200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ECD374-1516-4441-B0DF-BD24F865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97316-04EC-4533-B167-953BCC0B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3C8CD-B47F-4E87-9C4E-F383C0E67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9C25A3-2CD6-45F2-9795-AEE086E4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2CEECA-9DF1-495F-AF00-5584A09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9E1A9F-0A48-4D6B-A111-9F03DC97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24AF76-3B39-40AF-944F-2B33330C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92B49-CE65-4BC0-A653-4DEE2FD6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A8F987-3965-4B4E-B056-136A80DA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C2A81-4479-42E9-84EA-392DF0152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1D2261-CB3A-4D52-A6DE-D696000E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B866E6-7DCC-4D9A-B72A-A465C7D6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F2FF3D-65E5-40CE-917F-5F5D6BD3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EBB49A-B952-4063-A9A4-B8264DF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0EBE1A-661A-4DF5-819F-1E0E1FE5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C011F-4E51-49D1-BAB1-493BC75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77EA23-47E2-4CA3-95C4-4982C94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30A30C-6287-432B-8C45-F406A366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1F9989-ABD3-4A84-8956-2A3EE45B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1F974B-13EE-4DB5-B9F3-DA478A7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D39396-4343-4671-982C-326FF9BE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9DFB16-0F6A-430B-9B69-32EB4E0A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2AA9D-CBF1-4E80-A1BA-F4D949B3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9A4C9-22BC-4B6B-A2AB-D6A280C2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9BCF8C-60FF-49E8-8127-5401CC96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34E128-F537-4870-BD6D-D2AAEB79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3FAA14-FCFB-4321-8619-74CFB37F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733983-C318-4076-AE0A-A48EB0C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0A182-A52F-4EFC-A196-FA7D0F20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66EA2B-54DE-4CB0-A366-101EF65E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BB27C4-5352-4206-A696-5CD87CA58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4E9854-3B23-4EA4-9531-7B006732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A9AEF8-4459-43A1-A13A-096414D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5BDB0D-0C37-4C08-9CFC-872F7FCF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A92856-3D61-48A5-A4CA-3CCC8F80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D88521-9A4B-4730-BE9C-4815A6E5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900324-7E26-4BBD-A921-3407131D3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5492-7203-465D-8BFB-E78F986DF75F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FC1741-1FD2-470B-8724-5A400EAF9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7C83-97F1-4328-ACD8-61457725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E295-0603-43F5-BFC2-D5480CD8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52039-0FCA-4B25-BB2A-ACFD5DA85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Rotate and Shift</a:t>
            </a:r>
            <a:br>
              <a:rPr lang="en-IN" dirty="0"/>
            </a:br>
            <a:r>
              <a:rPr lang="en-IN" dirty="0"/>
              <a:t>Instructions </a:t>
            </a:r>
          </a:p>
        </p:txBody>
      </p:sp>
    </p:spTree>
    <p:extLst>
      <p:ext uri="{BB962C8B-B14F-4D97-AF65-F5344CB8AC3E}">
        <p14:creationId xmlns:p14="http://schemas.microsoft.com/office/powerpoint/2010/main" val="17669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3527208" y="75005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2. SHR</a:t>
            </a:r>
            <a:r>
              <a:rPr lang="en-IN" sz="2800" dirty="0"/>
              <a:t> : Shift bits to right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SHR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" y="865590"/>
            <a:ext cx="6968056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shift 8 bits and 16 bits to the right.</a:t>
            </a:r>
          </a:p>
          <a:p>
            <a:pPr marL="0" indent="0">
              <a:buNone/>
            </a:pPr>
            <a:r>
              <a:rPr lang="en-IN" sz="2000" dirty="0"/>
              <a:t>2. LSB shifted into carry flag.</a:t>
            </a:r>
          </a:p>
          <a:p>
            <a:pPr marL="0" indent="0">
              <a:buNone/>
            </a:pPr>
            <a:r>
              <a:rPr lang="en-IN" sz="2000" dirty="0"/>
              <a:t>3. MSB gets 0.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MOVE CL, 01h</a:t>
            </a:r>
          </a:p>
          <a:p>
            <a:r>
              <a:rPr lang="en-IN" dirty="0"/>
              <a:t>SHR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471276" y="1839445"/>
            <a:ext cx="5442604" cy="883618"/>
            <a:chOff x="7454399" y="1519136"/>
            <a:chExt cx="5442604" cy="88361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12385254" y="1519136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12434180" y="2033422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7934061" y="3326130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44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600C2E2-16E5-4F71-84F3-C58BECDE5FC8}"/>
              </a:ext>
            </a:extLst>
          </p:cNvPr>
          <p:cNvGrpSpPr/>
          <p:nvPr/>
        </p:nvGrpSpPr>
        <p:grpSpPr>
          <a:xfrm>
            <a:off x="6617748" y="3964928"/>
            <a:ext cx="4600801" cy="417640"/>
            <a:chOff x="7034796" y="2494333"/>
            <a:chExt cx="4600801" cy="41764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3C0877C-C678-4837-BD40-7E82AB190443}"/>
                </a:ext>
              </a:extLst>
            </p:cNvPr>
            <p:cNvSpPr/>
            <p:nvPr/>
          </p:nvSpPr>
          <p:spPr>
            <a:xfrm>
              <a:off x="7034796" y="2494978"/>
              <a:ext cx="616025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7A7A0BCD-356B-4A96-AB48-F4F640D64D2E}"/>
                </a:ext>
              </a:extLst>
            </p:cNvPr>
            <p:cNvSpPr/>
            <p:nvPr/>
          </p:nvSpPr>
          <p:spPr>
            <a:xfrm>
              <a:off x="7650820" y="2494978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A7A503B6-FC0F-4495-A08A-58024CE07134}"/>
                </a:ext>
              </a:extLst>
            </p:cNvPr>
            <p:cNvSpPr/>
            <p:nvPr/>
          </p:nvSpPr>
          <p:spPr>
            <a:xfrm>
              <a:off x="8162569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B5760A9D-BDD1-4222-A579-3FACA8FBCF52}"/>
                </a:ext>
              </a:extLst>
            </p:cNvPr>
            <p:cNvSpPr/>
            <p:nvPr/>
          </p:nvSpPr>
          <p:spPr>
            <a:xfrm>
              <a:off x="8747796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xmlns="" id="{4018326D-8DB5-4D54-AB8D-394707C1D7A5}"/>
                </a:ext>
              </a:extLst>
            </p:cNvPr>
            <p:cNvSpPr/>
            <p:nvPr/>
          </p:nvSpPr>
          <p:spPr>
            <a:xfrm>
              <a:off x="9333021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80F79AC9-01DB-492B-98C1-F8F2F2294B89}"/>
                </a:ext>
              </a:extLst>
            </p:cNvPr>
            <p:cNvSpPr/>
            <p:nvPr/>
          </p:nvSpPr>
          <p:spPr>
            <a:xfrm>
              <a:off x="9918247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7720143F-D404-4849-BDD4-BD664397FDA8}"/>
                </a:ext>
              </a:extLst>
            </p:cNvPr>
            <p:cNvSpPr/>
            <p:nvPr/>
          </p:nvSpPr>
          <p:spPr>
            <a:xfrm>
              <a:off x="10503473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405DD03D-235F-435D-8266-4CA05601E3DC}"/>
                </a:ext>
              </a:extLst>
            </p:cNvPr>
            <p:cNvSpPr/>
            <p:nvPr/>
          </p:nvSpPr>
          <p:spPr>
            <a:xfrm>
              <a:off x="11088699" y="2494333"/>
              <a:ext cx="546898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AEA24206-A01B-4D3F-A222-973B9D801E53}"/>
              </a:ext>
            </a:extLst>
          </p:cNvPr>
          <p:cNvSpPr/>
          <p:nvPr/>
        </p:nvSpPr>
        <p:spPr>
          <a:xfrm>
            <a:off x="11564117" y="3950852"/>
            <a:ext cx="549113" cy="416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24C754C-E019-4763-BE8C-C518C4FE6E01}"/>
              </a:ext>
            </a:extLst>
          </p:cNvPr>
          <p:cNvSpPr/>
          <p:nvPr/>
        </p:nvSpPr>
        <p:spPr>
          <a:xfrm>
            <a:off x="11631725" y="353619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73453DB-C597-4F11-A038-AFCF637ED8F5}"/>
              </a:ext>
            </a:extLst>
          </p:cNvPr>
          <p:cNvSpPr/>
          <p:nvPr/>
        </p:nvSpPr>
        <p:spPr>
          <a:xfrm>
            <a:off x="10631011" y="4410119"/>
            <a:ext cx="585226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LSB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2FD4F4E-0DFB-4E35-B354-5D1D0A8C0F28}"/>
              </a:ext>
            </a:extLst>
          </p:cNvPr>
          <p:cNvSpPr/>
          <p:nvPr/>
        </p:nvSpPr>
        <p:spPr>
          <a:xfrm>
            <a:off x="6760671" y="4410119"/>
            <a:ext cx="629811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MSB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0875710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10325793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9755529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9183952" y="399963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8615078" y="400365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7984245" y="399349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7395865" y="40125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6769989" y="3988759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11824495" y="4011812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>
            <a:off x="11189254" y="4180384"/>
            <a:ext cx="468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F5973-59D8-444A-B39A-BB0ED79D7D7E}"/>
              </a:ext>
            </a:extLst>
          </p:cNvPr>
          <p:cNvGrpSpPr/>
          <p:nvPr/>
        </p:nvGrpSpPr>
        <p:grpSpPr>
          <a:xfrm>
            <a:off x="521293" y="4206222"/>
            <a:ext cx="5291091" cy="1118097"/>
            <a:chOff x="909351" y="3595605"/>
            <a:chExt cx="5531043" cy="11914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A12136A-71AD-4AD3-A394-D38C9135D5EE}"/>
                </a:ext>
              </a:extLst>
            </p:cNvPr>
            <p:cNvGrpSpPr/>
            <p:nvPr/>
          </p:nvGrpSpPr>
          <p:grpSpPr>
            <a:xfrm>
              <a:off x="909351" y="3614710"/>
              <a:ext cx="5531043" cy="1172382"/>
              <a:chOff x="1176804" y="3531211"/>
              <a:chExt cx="5825015" cy="121919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88370F17-5530-4CDA-96FE-722D85BD9E73}"/>
                  </a:ext>
                </a:extLst>
              </p:cNvPr>
              <p:cNvGrpSpPr/>
              <p:nvPr/>
            </p:nvGrpSpPr>
            <p:grpSpPr>
              <a:xfrm>
                <a:off x="1517223" y="3965359"/>
                <a:ext cx="4021875" cy="433644"/>
                <a:chOff x="6684412" y="2317641"/>
                <a:chExt cx="4021875" cy="43364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74EF46B-7CA5-4849-B90B-0FAF6148EC8A}"/>
                    </a:ext>
                  </a:extLst>
                </p:cNvPr>
                <p:cNvSpPr/>
                <p:nvPr/>
              </p:nvSpPr>
              <p:spPr>
                <a:xfrm>
                  <a:off x="6684412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D7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70098471-2410-4617-B88C-9B650084D5F0}"/>
                    </a:ext>
                  </a:extLst>
                </p:cNvPr>
                <p:cNvSpPr/>
                <p:nvPr/>
              </p:nvSpPr>
              <p:spPr>
                <a:xfrm>
                  <a:off x="7205521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D6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A9E350CC-5825-4F34-A3EF-285EF33E0309}"/>
                    </a:ext>
                  </a:extLst>
                </p:cNvPr>
                <p:cNvSpPr/>
                <p:nvPr/>
              </p:nvSpPr>
              <p:spPr>
                <a:xfrm>
                  <a:off x="7726631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62F8D603-BD18-4AA5-B3F1-22A6F5175E7E}"/>
                    </a:ext>
                  </a:extLst>
                </p:cNvPr>
                <p:cNvSpPr/>
                <p:nvPr/>
              </p:nvSpPr>
              <p:spPr>
                <a:xfrm>
                  <a:off x="8322563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D4</a:t>
                  </a:r>
                </a:p>
              </p:txBody>
            </p:sp>
            <p:sp>
              <p:nvSpPr>
                <p:cNvPr id="13" name="Rectangle 7">
                  <a:extLst>
                    <a:ext uri="{FF2B5EF4-FFF2-40B4-BE49-F238E27FC236}">
                      <a16:creationId xmlns:a16="http://schemas.microsoft.com/office/drawing/2014/main" xmlns="" id="{0C89752C-ECEF-4F80-AE14-009AB765E9E9}"/>
                    </a:ext>
                  </a:extLst>
                </p:cNvPr>
                <p:cNvSpPr/>
                <p:nvPr/>
              </p:nvSpPr>
              <p:spPr>
                <a:xfrm>
                  <a:off x="8918494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D3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83C706FD-2776-400B-B65E-CB1DED68AC25}"/>
                    </a:ext>
                  </a:extLst>
                </p:cNvPr>
                <p:cNvSpPr/>
                <p:nvPr/>
              </p:nvSpPr>
              <p:spPr>
                <a:xfrm>
                  <a:off x="9514425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D2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6DD1034B-0895-42AA-A111-2864B0B0C683}"/>
                    </a:ext>
                  </a:extLst>
                </p:cNvPr>
                <p:cNvSpPr/>
                <p:nvPr/>
              </p:nvSpPr>
              <p:spPr>
                <a:xfrm>
                  <a:off x="10110356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D1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6E0D91E-038D-4B64-A7E7-451021376EA3}"/>
                  </a:ext>
                </a:extLst>
              </p:cNvPr>
              <p:cNvSpPr/>
              <p:nvPr/>
            </p:nvSpPr>
            <p:spPr>
              <a:xfrm>
                <a:off x="6480709" y="3952224"/>
                <a:ext cx="521110" cy="4336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CF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250AC1C-8288-4721-9904-AD521489544C}"/>
                  </a:ext>
                </a:extLst>
              </p:cNvPr>
              <p:cNvSpPr/>
              <p:nvPr/>
            </p:nvSpPr>
            <p:spPr>
              <a:xfrm>
                <a:off x="5539098" y="3964688"/>
                <a:ext cx="55690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D0</a:t>
                </a:r>
              </a:p>
            </p:txBody>
          </p:sp>
          <p:sp>
            <p:nvSpPr>
              <p:cNvPr id="26" name="Arrow: Curved Down 25">
                <a:extLst>
                  <a:ext uri="{FF2B5EF4-FFF2-40B4-BE49-F238E27FC236}">
                    <a16:creationId xmlns:a16="http://schemas.microsoft.com/office/drawing/2014/main" xmlns="" id="{F64D06D6-1FF1-45D5-833F-CEA23C1B068C}"/>
                  </a:ext>
                </a:extLst>
              </p:cNvPr>
              <p:cNvSpPr/>
              <p:nvPr/>
            </p:nvSpPr>
            <p:spPr>
              <a:xfrm>
                <a:off x="1575060" y="3531211"/>
                <a:ext cx="630730" cy="433644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Left 26">
                <a:extLst>
                  <a:ext uri="{FF2B5EF4-FFF2-40B4-BE49-F238E27FC236}">
                    <a16:creationId xmlns:a16="http://schemas.microsoft.com/office/drawing/2014/main" xmlns="" id="{8CA0682D-D7A4-448A-908E-C36A09E58286}"/>
                  </a:ext>
                </a:extLst>
              </p:cNvPr>
              <p:cNvSpPr/>
              <p:nvPr/>
            </p:nvSpPr>
            <p:spPr>
              <a:xfrm rot="10800000">
                <a:off x="1176804" y="4087664"/>
                <a:ext cx="324128" cy="207426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Arrow: Left 30">
                <a:extLst>
                  <a:ext uri="{FF2B5EF4-FFF2-40B4-BE49-F238E27FC236}">
                    <a16:creationId xmlns:a16="http://schemas.microsoft.com/office/drawing/2014/main" xmlns="" id="{4D7E848F-9E26-4245-90A5-9A0BE9B75CAE}"/>
                  </a:ext>
                </a:extLst>
              </p:cNvPr>
              <p:cNvSpPr/>
              <p:nvPr/>
            </p:nvSpPr>
            <p:spPr>
              <a:xfrm rot="10800000">
                <a:off x="6116054" y="4087665"/>
                <a:ext cx="371850" cy="239645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27F97B13-352A-44F1-A9BA-5A7804D5143A}"/>
                  </a:ext>
                </a:extLst>
              </p:cNvPr>
              <p:cNvSpPr/>
              <p:nvPr/>
            </p:nvSpPr>
            <p:spPr>
              <a:xfrm>
                <a:off x="5570132" y="4398332"/>
                <a:ext cx="595931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LSB</a:t>
                </a:r>
                <a:endParaRPr lang="en-IN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95398BE-347B-4511-A79C-85F827E1382D}"/>
                  </a:ext>
                </a:extLst>
              </p:cNvPr>
              <p:cNvSpPr/>
              <p:nvPr/>
            </p:nvSpPr>
            <p:spPr>
              <a:xfrm>
                <a:off x="1480387" y="4398332"/>
                <a:ext cx="641332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MSB</a:t>
                </a:r>
                <a:endParaRPr lang="en-IN" sz="1600" dirty="0"/>
              </a:p>
            </p:txBody>
          </p:sp>
        </p:grpSp>
        <p:sp>
          <p:nvSpPr>
            <p:cNvPr id="80" name="Arrow: Curved Down 79">
              <a:extLst>
                <a:ext uri="{FF2B5EF4-FFF2-40B4-BE49-F238E27FC236}">
                  <a16:creationId xmlns:a16="http://schemas.microsoft.com/office/drawing/2014/main" xmlns="" id="{47961A36-0279-405B-9DBA-1F99614F8D2D}"/>
                </a:ext>
              </a:extLst>
            </p:cNvPr>
            <p:cNvSpPr/>
            <p:nvPr/>
          </p:nvSpPr>
          <p:spPr>
            <a:xfrm>
              <a:off x="1932456" y="3595913"/>
              <a:ext cx="598899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1" name="Arrow: Curved Down 80">
              <a:extLst>
                <a:ext uri="{FF2B5EF4-FFF2-40B4-BE49-F238E27FC236}">
                  <a16:creationId xmlns:a16="http://schemas.microsoft.com/office/drawing/2014/main" xmlns="" id="{4A453C50-BD7C-418C-9101-ED5832568D51}"/>
                </a:ext>
              </a:extLst>
            </p:cNvPr>
            <p:cNvSpPr/>
            <p:nvPr/>
          </p:nvSpPr>
          <p:spPr>
            <a:xfrm>
              <a:off x="2571837" y="3604774"/>
              <a:ext cx="539468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2" name="Arrow: Curved Down 81">
              <a:extLst>
                <a:ext uri="{FF2B5EF4-FFF2-40B4-BE49-F238E27FC236}">
                  <a16:creationId xmlns:a16="http://schemas.microsoft.com/office/drawing/2014/main" xmlns="" id="{BE9BE06C-79B1-4F8A-94F5-4FAD3C72AF8E}"/>
                </a:ext>
              </a:extLst>
            </p:cNvPr>
            <p:cNvSpPr/>
            <p:nvPr/>
          </p:nvSpPr>
          <p:spPr>
            <a:xfrm>
              <a:off x="3111306" y="3614711"/>
              <a:ext cx="53653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xmlns="" id="{31D53A75-E948-4A62-BE32-FB4562C9A515}"/>
                </a:ext>
              </a:extLst>
            </p:cNvPr>
            <p:cNvSpPr/>
            <p:nvPr/>
          </p:nvSpPr>
          <p:spPr>
            <a:xfrm>
              <a:off x="3710046" y="3623572"/>
              <a:ext cx="51411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Curved Down 83">
              <a:extLst>
                <a:ext uri="{FF2B5EF4-FFF2-40B4-BE49-F238E27FC236}">
                  <a16:creationId xmlns:a16="http://schemas.microsoft.com/office/drawing/2014/main" xmlns="" id="{E8777BA0-E851-487E-9FC8-35B141D32A68}"/>
                </a:ext>
              </a:extLst>
            </p:cNvPr>
            <p:cNvSpPr/>
            <p:nvPr/>
          </p:nvSpPr>
          <p:spPr>
            <a:xfrm>
              <a:off x="4288897" y="3595606"/>
              <a:ext cx="50907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Curved Down 84">
              <a:extLst>
                <a:ext uri="{FF2B5EF4-FFF2-40B4-BE49-F238E27FC236}">
                  <a16:creationId xmlns:a16="http://schemas.microsoft.com/office/drawing/2014/main" xmlns="" id="{1D75F037-F0B4-40C5-859B-886669D6DAE2}"/>
                </a:ext>
              </a:extLst>
            </p:cNvPr>
            <p:cNvSpPr/>
            <p:nvPr/>
          </p:nvSpPr>
          <p:spPr>
            <a:xfrm>
              <a:off x="4806639" y="3595605"/>
              <a:ext cx="55776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DF71A3A5-23AC-4792-BF35-32E0F3FB4D3C}"/>
              </a:ext>
            </a:extLst>
          </p:cNvPr>
          <p:cNvSpPr/>
          <p:nvPr/>
        </p:nvSpPr>
        <p:spPr>
          <a:xfrm>
            <a:off x="193766" y="4604062"/>
            <a:ext cx="30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IN" sz="24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2F6B9270-C7F5-493D-9FB6-AB53220921E4}"/>
              </a:ext>
            </a:extLst>
          </p:cNvPr>
          <p:cNvSpPr/>
          <p:nvPr/>
        </p:nvSpPr>
        <p:spPr>
          <a:xfrm>
            <a:off x="6757399" y="3948454"/>
            <a:ext cx="30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IN" sz="24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0534040F-215A-48BF-9AD7-BD5CB7C1209D}"/>
              </a:ext>
            </a:extLst>
          </p:cNvPr>
          <p:cNvCxnSpPr>
            <a:cxnSpLocks/>
          </p:cNvCxnSpPr>
          <p:nvPr/>
        </p:nvCxnSpPr>
        <p:spPr>
          <a:xfrm>
            <a:off x="5984816" y="4159349"/>
            <a:ext cx="632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E724C941-5E5E-4F2C-802F-1D9906B51088}"/>
              </a:ext>
            </a:extLst>
          </p:cNvPr>
          <p:cNvSpPr txBox="1"/>
          <p:nvPr/>
        </p:nvSpPr>
        <p:spPr>
          <a:xfrm>
            <a:off x="604804" y="5713130"/>
            <a:ext cx="4139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By putting 0 in MSB</a:t>
            </a:r>
            <a:r>
              <a:rPr lang="en-IN" sz="1800" b="1">
                <a:solidFill>
                  <a:srgbClr val="FF0000"/>
                </a:solidFill>
              </a:rPr>
              <a:t>, </a:t>
            </a:r>
            <a:r>
              <a:rPr lang="en-IN" sz="1800" b="1" smtClean="0">
                <a:solidFill>
                  <a:srgbClr val="FF0000"/>
                </a:solidFill>
              </a:rPr>
              <a:t>going </a:t>
            </a:r>
            <a:r>
              <a:rPr lang="en-IN" sz="1800" b="1" dirty="0">
                <a:solidFill>
                  <a:srgbClr val="FF0000"/>
                </a:solidFill>
              </a:rPr>
              <a:t>to chang</a:t>
            </a:r>
            <a:r>
              <a:rPr lang="en-IN" b="1" dirty="0">
                <a:solidFill>
                  <a:srgbClr val="FF0000"/>
                </a:solidFill>
              </a:rPr>
              <a:t>e the sign of number i.e. </a:t>
            </a:r>
            <a:r>
              <a:rPr lang="en-IN" sz="1800" b="1" dirty="0">
                <a:solidFill>
                  <a:srgbClr val="FF0000"/>
                </a:solidFill>
              </a:rPr>
              <a:t>makes the no. </a:t>
            </a:r>
            <a:r>
              <a:rPr lang="en-IN" b="1" dirty="0">
                <a:solidFill>
                  <a:srgbClr val="FF0000"/>
                </a:solidFill>
              </a:rPr>
              <a:t>+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endParaRPr lang="en-IN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8A5AABD-A992-4D55-996B-F818AEFFBDDE}"/>
              </a:ext>
            </a:extLst>
          </p:cNvPr>
          <p:cNvSpPr txBox="1"/>
          <p:nvPr/>
        </p:nvSpPr>
        <p:spPr>
          <a:xfrm>
            <a:off x="6164037" y="5155393"/>
            <a:ext cx="604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Hence this instruction numbers are assumed to be </a:t>
            </a:r>
            <a:r>
              <a:rPr lang="en-IN" sz="1800" b="1" u="sng" dirty="0">
                <a:solidFill>
                  <a:srgbClr val="FF0000"/>
                </a:solidFill>
              </a:rPr>
              <a:t>unsigned</a:t>
            </a:r>
            <a:endParaRPr lang="en-IN" b="1" u="sng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B5AE895-1974-4730-B585-484E5F528E4A}"/>
              </a:ext>
            </a:extLst>
          </p:cNvPr>
          <p:cNvSpPr txBox="1"/>
          <p:nvPr/>
        </p:nvSpPr>
        <p:spPr>
          <a:xfrm>
            <a:off x="5265256" y="5938574"/>
            <a:ext cx="6041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If we do</a:t>
            </a:r>
            <a:r>
              <a:rPr lang="en-IN" b="1" dirty="0">
                <a:solidFill>
                  <a:srgbClr val="FF0000"/>
                </a:solidFill>
              </a:rPr>
              <a:t>n’t want to change the sign of number which means if +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then +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and if –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then –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 (signed numbers)  then use next shift instruction. 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7979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0186 L 0.04362 0.00186 L 0.04453 0.00024 L 0.04284 0.00186 " pathEditMode="relative" ptsTypes="AA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0463 L 0.03932 -0.00324 " pathEditMode="relative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046 L 0.03698 0.00255 " pathEditMode="relative" ptsTypes="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116 L 0.03763 -0.00023 L 0.03763 -0.00023 L 0.03594 0.0011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047 L 0.0336 0.00186 " pathEditMode="relative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0.00024 L 0.03333 -0.00115 " pathEditMode="relative" ptsTypes="AA"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0.00186 L 0.03321 0.00324 " pathEditMode="relative" ptsTypes="AA"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324 L 0.06393 -0.00115 " pathEditMode="relative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5" grpId="0"/>
      <p:bldP spid="96" grpId="0"/>
      <p:bldP spid="98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3527208" y="75005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3. SAR</a:t>
            </a:r>
            <a:r>
              <a:rPr lang="en-IN" sz="2800" dirty="0"/>
              <a:t> : Shift Arithmetic right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SAR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" y="865590"/>
            <a:ext cx="6968056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shift 8 bits and 16 bits to the right.</a:t>
            </a:r>
          </a:p>
          <a:p>
            <a:pPr marL="0" indent="0">
              <a:buNone/>
            </a:pPr>
            <a:r>
              <a:rPr lang="en-IN" sz="2000" dirty="0"/>
              <a:t>2. LSB shifted into carry flag.</a:t>
            </a:r>
          </a:p>
          <a:p>
            <a:pPr marL="0" indent="0">
              <a:buNone/>
            </a:pPr>
            <a:r>
              <a:rPr lang="en-IN" sz="2000" dirty="0"/>
              <a:t>3. </a:t>
            </a:r>
            <a:r>
              <a:rPr lang="en-IN" sz="2000" b="1" dirty="0">
                <a:solidFill>
                  <a:srgbClr val="FF0000"/>
                </a:solidFill>
              </a:rPr>
              <a:t>Retain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rgbClr val="FF0000"/>
                </a:solidFill>
              </a:rPr>
              <a:t>shift</a:t>
            </a:r>
            <a:r>
              <a:rPr lang="en-IN" sz="2000" dirty="0"/>
              <a:t>  the MSB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MOVE CL, 01h</a:t>
            </a:r>
          </a:p>
          <a:p>
            <a:r>
              <a:rPr lang="en-IN" dirty="0"/>
              <a:t>SHR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528493" y="1889871"/>
            <a:ext cx="5442604" cy="883618"/>
            <a:chOff x="7454399" y="1519136"/>
            <a:chExt cx="5442604" cy="88361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12385254" y="1519136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12434180" y="2033422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7934061" y="3326130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44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600C2E2-16E5-4F71-84F3-C58BECDE5FC8}"/>
              </a:ext>
            </a:extLst>
          </p:cNvPr>
          <p:cNvGrpSpPr/>
          <p:nvPr/>
        </p:nvGrpSpPr>
        <p:grpSpPr>
          <a:xfrm>
            <a:off x="6617748" y="3964928"/>
            <a:ext cx="4600801" cy="417640"/>
            <a:chOff x="7034796" y="2494333"/>
            <a:chExt cx="4600801" cy="41764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3C0877C-C678-4837-BD40-7E82AB190443}"/>
                </a:ext>
              </a:extLst>
            </p:cNvPr>
            <p:cNvSpPr/>
            <p:nvPr/>
          </p:nvSpPr>
          <p:spPr>
            <a:xfrm>
              <a:off x="7034796" y="2494978"/>
              <a:ext cx="616025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7A7A0BCD-356B-4A96-AB48-F4F640D64D2E}"/>
                </a:ext>
              </a:extLst>
            </p:cNvPr>
            <p:cNvSpPr/>
            <p:nvPr/>
          </p:nvSpPr>
          <p:spPr>
            <a:xfrm>
              <a:off x="7650820" y="2494978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A7A503B6-FC0F-4495-A08A-58024CE07134}"/>
                </a:ext>
              </a:extLst>
            </p:cNvPr>
            <p:cNvSpPr/>
            <p:nvPr/>
          </p:nvSpPr>
          <p:spPr>
            <a:xfrm>
              <a:off x="8162569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B5760A9D-BDD1-4222-A579-3FACA8FBCF52}"/>
                </a:ext>
              </a:extLst>
            </p:cNvPr>
            <p:cNvSpPr/>
            <p:nvPr/>
          </p:nvSpPr>
          <p:spPr>
            <a:xfrm>
              <a:off x="8747796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xmlns="" id="{4018326D-8DB5-4D54-AB8D-394707C1D7A5}"/>
                </a:ext>
              </a:extLst>
            </p:cNvPr>
            <p:cNvSpPr/>
            <p:nvPr/>
          </p:nvSpPr>
          <p:spPr>
            <a:xfrm>
              <a:off x="9333021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80F79AC9-01DB-492B-98C1-F8F2F2294B89}"/>
                </a:ext>
              </a:extLst>
            </p:cNvPr>
            <p:cNvSpPr/>
            <p:nvPr/>
          </p:nvSpPr>
          <p:spPr>
            <a:xfrm>
              <a:off x="9918247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7720143F-D404-4849-BDD4-BD664397FDA8}"/>
                </a:ext>
              </a:extLst>
            </p:cNvPr>
            <p:cNvSpPr/>
            <p:nvPr/>
          </p:nvSpPr>
          <p:spPr>
            <a:xfrm>
              <a:off x="10503473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405DD03D-235F-435D-8266-4CA05601E3DC}"/>
                </a:ext>
              </a:extLst>
            </p:cNvPr>
            <p:cNvSpPr/>
            <p:nvPr/>
          </p:nvSpPr>
          <p:spPr>
            <a:xfrm>
              <a:off x="11088699" y="2494333"/>
              <a:ext cx="546898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AEA24206-A01B-4D3F-A222-973B9D801E53}"/>
              </a:ext>
            </a:extLst>
          </p:cNvPr>
          <p:cNvSpPr/>
          <p:nvPr/>
        </p:nvSpPr>
        <p:spPr>
          <a:xfrm>
            <a:off x="11564117" y="3950852"/>
            <a:ext cx="549113" cy="416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24C754C-E019-4763-BE8C-C518C4FE6E01}"/>
              </a:ext>
            </a:extLst>
          </p:cNvPr>
          <p:cNvSpPr/>
          <p:nvPr/>
        </p:nvSpPr>
        <p:spPr>
          <a:xfrm>
            <a:off x="11631725" y="353619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73453DB-C597-4F11-A038-AFCF637ED8F5}"/>
              </a:ext>
            </a:extLst>
          </p:cNvPr>
          <p:cNvSpPr/>
          <p:nvPr/>
        </p:nvSpPr>
        <p:spPr>
          <a:xfrm>
            <a:off x="10631011" y="4410119"/>
            <a:ext cx="585226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LSB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2FD4F4E-0DFB-4E35-B354-5D1D0A8C0F28}"/>
              </a:ext>
            </a:extLst>
          </p:cNvPr>
          <p:cNvSpPr/>
          <p:nvPr/>
        </p:nvSpPr>
        <p:spPr>
          <a:xfrm>
            <a:off x="6760671" y="4410119"/>
            <a:ext cx="629811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MSB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0875710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10325793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9755529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9183952" y="399963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8615078" y="400365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7984245" y="399349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7395865" y="40125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6769989" y="3988759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11824495" y="4011812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>
            <a:off x="11189254" y="4180384"/>
            <a:ext cx="468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F5973-59D8-444A-B39A-BB0ED79D7D7E}"/>
              </a:ext>
            </a:extLst>
          </p:cNvPr>
          <p:cNvGrpSpPr/>
          <p:nvPr/>
        </p:nvGrpSpPr>
        <p:grpSpPr>
          <a:xfrm>
            <a:off x="755325" y="4206221"/>
            <a:ext cx="5057059" cy="1276946"/>
            <a:chOff x="1232590" y="3595605"/>
            <a:chExt cx="5207804" cy="1360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A12136A-71AD-4AD3-A394-D38C9135D5EE}"/>
                </a:ext>
              </a:extLst>
            </p:cNvPr>
            <p:cNvGrpSpPr/>
            <p:nvPr/>
          </p:nvGrpSpPr>
          <p:grpSpPr>
            <a:xfrm>
              <a:off x="1232590" y="3614709"/>
              <a:ext cx="5207804" cy="1341659"/>
              <a:chOff x="1517223" y="3531211"/>
              <a:chExt cx="5484596" cy="139522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88370F17-5530-4CDA-96FE-722D85BD9E73}"/>
                  </a:ext>
                </a:extLst>
              </p:cNvPr>
              <p:cNvGrpSpPr/>
              <p:nvPr/>
            </p:nvGrpSpPr>
            <p:grpSpPr>
              <a:xfrm>
                <a:off x="1517223" y="3965359"/>
                <a:ext cx="4021875" cy="433644"/>
                <a:chOff x="6684412" y="2317641"/>
                <a:chExt cx="4021875" cy="43364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74EF46B-7CA5-4849-B90B-0FAF6148EC8A}"/>
                    </a:ext>
                  </a:extLst>
                </p:cNvPr>
                <p:cNvSpPr/>
                <p:nvPr/>
              </p:nvSpPr>
              <p:spPr>
                <a:xfrm>
                  <a:off x="6684412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D7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70098471-2410-4617-B88C-9B650084D5F0}"/>
                    </a:ext>
                  </a:extLst>
                </p:cNvPr>
                <p:cNvSpPr/>
                <p:nvPr/>
              </p:nvSpPr>
              <p:spPr>
                <a:xfrm>
                  <a:off x="7205521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D6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A9E350CC-5825-4F34-A3EF-285EF33E0309}"/>
                    </a:ext>
                  </a:extLst>
                </p:cNvPr>
                <p:cNvSpPr/>
                <p:nvPr/>
              </p:nvSpPr>
              <p:spPr>
                <a:xfrm>
                  <a:off x="7726631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62F8D603-BD18-4AA5-B3F1-22A6F5175E7E}"/>
                    </a:ext>
                  </a:extLst>
                </p:cNvPr>
                <p:cNvSpPr/>
                <p:nvPr/>
              </p:nvSpPr>
              <p:spPr>
                <a:xfrm>
                  <a:off x="8322563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D4</a:t>
                  </a:r>
                </a:p>
              </p:txBody>
            </p:sp>
            <p:sp>
              <p:nvSpPr>
                <p:cNvPr id="13" name="Rectangle 7">
                  <a:extLst>
                    <a:ext uri="{FF2B5EF4-FFF2-40B4-BE49-F238E27FC236}">
                      <a16:creationId xmlns:a16="http://schemas.microsoft.com/office/drawing/2014/main" xmlns="" id="{0C89752C-ECEF-4F80-AE14-009AB765E9E9}"/>
                    </a:ext>
                  </a:extLst>
                </p:cNvPr>
                <p:cNvSpPr/>
                <p:nvPr/>
              </p:nvSpPr>
              <p:spPr>
                <a:xfrm>
                  <a:off x="8918494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D3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83C706FD-2776-400B-B65E-CB1DED68AC25}"/>
                    </a:ext>
                  </a:extLst>
                </p:cNvPr>
                <p:cNvSpPr/>
                <p:nvPr/>
              </p:nvSpPr>
              <p:spPr>
                <a:xfrm>
                  <a:off x="9514425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D2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6DD1034B-0895-42AA-A111-2864B0B0C683}"/>
                    </a:ext>
                  </a:extLst>
                </p:cNvPr>
                <p:cNvSpPr/>
                <p:nvPr/>
              </p:nvSpPr>
              <p:spPr>
                <a:xfrm>
                  <a:off x="10110356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D1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6E0D91E-038D-4B64-A7E7-451021376EA3}"/>
                  </a:ext>
                </a:extLst>
              </p:cNvPr>
              <p:cNvSpPr/>
              <p:nvPr/>
            </p:nvSpPr>
            <p:spPr>
              <a:xfrm>
                <a:off x="6480709" y="3952224"/>
                <a:ext cx="521110" cy="4336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CF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250AC1C-8288-4721-9904-AD521489544C}"/>
                  </a:ext>
                </a:extLst>
              </p:cNvPr>
              <p:cNvSpPr/>
              <p:nvPr/>
            </p:nvSpPr>
            <p:spPr>
              <a:xfrm>
                <a:off x="5539098" y="3964688"/>
                <a:ext cx="55690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D0</a:t>
                </a:r>
              </a:p>
            </p:txBody>
          </p:sp>
          <p:sp>
            <p:nvSpPr>
              <p:cNvPr id="26" name="Arrow: Curved Down 25">
                <a:extLst>
                  <a:ext uri="{FF2B5EF4-FFF2-40B4-BE49-F238E27FC236}">
                    <a16:creationId xmlns:a16="http://schemas.microsoft.com/office/drawing/2014/main" xmlns="" id="{F64D06D6-1FF1-45D5-833F-CEA23C1B068C}"/>
                  </a:ext>
                </a:extLst>
              </p:cNvPr>
              <p:cNvSpPr/>
              <p:nvPr/>
            </p:nvSpPr>
            <p:spPr>
              <a:xfrm>
                <a:off x="1575060" y="3531211"/>
                <a:ext cx="630730" cy="433644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Left 30">
                <a:extLst>
                  <a:ext uri="{FF2B5EF4-FFF2-40B4-BE49-F238E27FC236}">
                    <a16:creationId xmlns:a16="http://schemas.microsoft.com/office/drawing/2014/main" xmlns="" id="{4D7E848F-9E26-4245-90A5-9A0BE9B75CAE}"/>
                  </a:ext>
                </a:extLst>
              </p:cNvPr>
              <p:cNvSpPr/>
              <p:nvPr/>
            </p:nvSpPr>
            <p:spPr>
              <a:xfrm rot="10800000">
                <a:off x="6116054" y="4087665"/>
                <a:ext cx="371850" cy="239645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27F97B13-352A-44F1-A9BA-5A7804D5143A}"/>
                  </a:ext>
                </a:extLst>
              </p:cNvPr>
              <p:cNvSpPr/>
              <p:nvPr/>
            </p:nvSpPr>
            <p:spPr>
              <a:xfrm>
                <a:off x="5570132" y="4398332"/>
                <a:ext cx="595931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LSB</a:t>
                </a:r>
                <a:endParaRPr lang="en-IN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95398BE-347B-4511-A79C-85F827E1382D}"/>
                  </a:ext>
                </a:extLst>
              </p:cNvPr>
              <p:cNvSpPr/>
              <p:nvPr/>
            </p:nvSpPr>
            <p:spPr>
              <a:xfrm>
                <a:off x="1600872" y="4574368"/>
                <a:ext cx="641332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MSB</a:t>
                </a:r>
                <a:endParaRPr lang="en-IN" sz="1600" dirty="0"/>
              </a:p>
            </p:txBody>
          </p:sp>
        </p:grpSp>
        <p:sp>
          <p:nvSpPr>
            <p:cNvPr id="80" name="Arrow: Curved Down 79">
              <a:extLst>
                <a:ext uri="{FF2B5EF4-FFF2-40B4-BE49-F238E27FC236}">
                  <a16:creationId xmlns:a16="http://schemas.microsoft.com/office/drawing/2014/main" xmlns="" id="{47961A36-0279-405B-9DBA-1F99614F8D2D}"/>
                </a:ext>
              </a:extLst>
            </p:cNvPr>
            <p:cNvSpPr/>
            <p:nvPr/>
          </p:nvSpPr>
          <p:spPr>
            <a:xfrm>
              <a:off x="1932456" y="3595913"/>
              <a:ext cx="598899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1" name="Arrow: Curved Down 80">
              <a:extLst>
                <a:ext uri="{FF2B5EF4-FFF2-40B4-BE49-F238E27FC236}">
                  <a16:creationId xmlns:a16="http://schemas.microsoft.com/office/drawing/2014/main" xmlns="" id="{4A453C50-BD7C-418C-9101-ED5832568D51}"/>
                </a:ext>
              </a:extLst>
            </p:cNvPr>
            <p:cNvSpPr/>
            <p:nvPr/>
          </p:nvSpPr>
          <p:spPr>
            <a:xfrm>
              <a:off x="2571837" y="3604774"/>
              <a:ext cx="539468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2" name="Arrow: Curved Down 81">
              <a:extLst>
                <a:ext uri="{FF2B5EF4-FFF2-40B4-BE49-F238E27FC236}">
                  <a16:creationId xmlns:a16="http://schemas.microsoft.com/office/drawing/2014/main" xmlns="" id="{BE9BE06C-79B1-4F8A-94F5-4FAD3C72AF8E}"/>
                </a:ext>
              </a:extLst>
            </p:cNvPr>
            <p:cNvSpPr/>
            <p:nvPr/>
          </p:nvSpPr>
          <p:spPr>
            <a:xfrm>
              <a:off x="3111306" y="3614711"/>
              <a:ext cx="53653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xmlns="" id="{31D53A75-E948-4A62-BE32-FB4562C9A515}"/>
                </a:ext>
              </a:extLst>
            </p:cNvPr>
            <p:cNvSpPr/>
            <p:nvPr/>
          </p:nvSpPr>
          <p:spPr>
            <a:xfrm>
              <a:off x="3710046" y="3623572"/>
              <a:ext cx="51411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Curved Down 83">
              <a:extLst>
                <a:ext uri="{FF2B5EF4-FFF2-40B4-BE49-F238E27FC236}">
                  <a16:creationId xmlns:a16="http://schemas.microsoft.com/office/drawing/2014/main" xmlns="" id="{E8777BA0-E851-487E-9FC8-35B141D32A68}"/>
                </a:ext>
              </a:extLst>
            </p:cNvPr>
            <p:cNvSpPr/>
            <p:nvPr/>
          </p:nvSpPr>
          <p:spPr>
            <a:xfrm>
              <a:off x="4288897" y="3595606"/>
              <a:ext cx="50907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Curved Down 84">
              <a:extLst>
                <a:ext uri="{FF2B5EF4-FFF2-40B4-BE49-F238E27FC236}">
                  <a16:creationId xmlns:a16="http://schemas.microsoft.com/office/drawing/2014/main" xmlns="" id="{1D75F037-F0B4-40C5-859B-886669D6DAE2}"/>
                </a:ext>
              </a:extLst>
            </p:cNvPr>
            <p:cNvSpPr/>
            <p:nvPr/>
          </p:nvSpPr>
          <p:spPr>
            <a:xfrm>
              <a:off x="4806639" y="3595605"/>
              <a:ext cx="55776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Arrow: Curved Down 95">
            <a:extLst>
              <a:ext uri="{FF2B5EF4-FFF2-40B4-BE49-F238E27FC236}">
                <a16:creationId xmlns:a16="http://schemas.microsoft.com/office/drawing/2014/main" xmlns="" id="{732E04BB-F65D-4798-80CF-1D67648A7B5A}"/>
              </a:ext>
            </a:extLst>
          </p:cNvPr>
          <p:cNvSpPr/>
          <p:nvPr/>
        </p:nvSpPr>
        <p:spPr>
          <a:xfrm rot="13249892">
            <a:off x="453486" y="4875416"/>
            <a:ext cx="554941" cy="435950"/>
          </a:xfrm>
          <a:prstGeom prst="curvedDownArrow">
            <a:avLst>
              <a:gd name="adj1" fmla="val 25000"/>
              <a:gd name="adj2" fmla="val 50000"/>
              <a:gd name="adj3" fmla="val 380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FE37586A-284A-4C4F-86CF-0B265A81CE0F}"/>
              </a:ext>
            </a:extLst>
          </p:cNvPr>
          <p:cNvSpPr/>
          <p:nvPr/>
        </p:nvSpPr>
        <p:spPr>
          <a:xfrm>
            <a:off x="6764208" y="3988759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8559E88-AB95-438D-A358-E4D4B5FC2FEC}"/>
              </a:ext>
            </a:extLst>
          </p:cNvPr>
          <p:cNvCxnSpPr/>
          <p:nvPr/>
        </p:nvCxnSpPr>
        <p:spPr>
          <a:xfrm>
            <a:off x="5933440" y="2085286"/>
            <a:ext cx="661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9526175F-5428-4697-B16B-5AF2219262CC}"/>
              </a:ext>
            </a:extLst>
          </p:cNvPr>
          <p:cNvSpPr/>
          <p:nvPr/>
        </p:nvSpPr>
        <p:spPr>
          <a:xfrm>
            <a:off x="5380456" y="1908871"/>
            <a:ext cx="511749" cy="41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543AF43-5850-4B21-BE00-935565E2C0E6}"/>
              </a:ext>
            </a:extLst>
          </p:cNvPr>
          <p:cNvGrpSpPr/>
          <p:nvPr/>
        </p:nvGrpSpPr>
        <p:grpSpPr>
          <a:xfrm>
            <a:off x="5412678" y="2000818"/>
            <a:ext cx="456297" cy="289560"/>
            <a:chOff x="7283887" y="6187440"/>
            <a:chExt cx="456297" cy="2895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72016FF-8D9D-4C57-B4A8-8E62F16A631A}"/>
                </a:ext>
              </a:extLst>
            </p:cNvPr>
            <p:cNvCxnSpPr/>
            <p:nvPr/>
          </p:nvCxnSpPr>
          <p:spPr>
            <a:xfrm>
              <a:off x="7303756" y="6187440"/>
              <a:ext cx="416560" cy="2743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FE0C465-DCFA-4DE6-A0CE-E0CF73755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3887" y="6187440"/>
              <a:ext cx="456297" cy="2895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xmlns="" id="{B968702C-E552-4129-88A9-C407EFE8A2CB}"/>
              </a:ext>
            </a:extLst>
          </p:cNvPr>
          <p:cNvSpPr txBox="1">
            <a:spLocks/>
          </p:cNvSpPr>
          <p:nvPr/>
        </p:nvSpPr>
        <p:spPr>
          <a:xfrm>
            <a:off x="3422542" y="1393654"/>
            <a:ext cx="2688991" cy="355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will become -</a:t>
            </a:r>
            <a:r>
              <a:rPr lang="en-I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endParaRPr lang="en-I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8CC0FD50-2B8C-435C-BCAD-70BCB3C2AFF0}"/>
              </a:ext>
            </a:extLst>
          </p:cNvPr>
          <p:cNvSpPr/>
          <p:nvPr/>
        </p:nvSpPr>
        <p:spPr>
          <a:xfrm>
            <a:off x="5398779" y="2318046"/>
            <a:ext cx="511749" cy="41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A7E216DD-3748-4D02-8264-DEEE4E37999C}"/>
              </a:ext>
            </a:extLst>
          </p:cNvPr>
          <p:cNvCxnSpPr>
            <a:cxnSpLocks/>
          </p:cNvCxnSpPr>
          <p:nvPr/>
        </p:nvCxnSpPr>
        <p:spPr>
          <a:xfrm flipV="1">
            <a:off x="5806733" y="2251051"/>
            <a:ext cx="788412" cy="299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xmlns="" id="{D02EFD99-75B0-4F74-ACC4-772FEF7E341A}"/>
              </a:ext>
            </a:extLst>
          </p:cNvPr>
          <p:cNvSpPr txBox="1">
            <a:spLocks/>
          </p:cNvSpPr>
          <p:nvPr/>
        </p:nvSpPr>
        <p:spPr>
          <a:xfrm>
            <a:off x="3590127" y="2848749"/>
            <a:ext cx="2688991" cy="355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will become +</a:t>
            </a:r>
            <a:r>
              <a:rPr lang="en-I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endParaRPr lang="en-I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04C2BA90-235F-40B8-897E-EDE225D7E273}"/>
              </a:ext>
            </a:extLst>
          </p:cNvPr>
          <p:cNvGrpSpPr/>
          <p:nvPr/>
        </p:nvGrpSpPr>
        <p:grpSpPr>
          <a:xfrm>
            <a:off x="5412678" y="2410149"/>
            <a:ext cx="456297" cy="289560"/>
            <a:chOff x="7283887" y="6187440"/>
            <a:chExt cx="456297" cy="28956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869210F5-1549-4AC1-A3FE-4B2B8C1AE922}"/>
                </a:ext>
              </a:extLst>
            </p:cNvPr>
            <p:cNvCxnSpPr/>
            <p:nvPr/>
          </p:nvCxnSpPr>
          <p:spPr>
            <a:xfrm>
              <a:off x="7303756" y="6187440"/>
              <a:ext cx="416560" cy="2743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E8EB9D37-892E-4241-837C-3195B199A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3887" y="6187440"/>
              <a:ext cx="456297" cy="2895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CBC0EA8-EBD3-43EC-9369-5050D0996922}"/>
              </a:ext>
            </a:extLst>
          </p:cNvPr>
          <p:cNvSpPr/>
          <p:nvPr/>
        </p:nvSpPr>
        <p:spPr>
          <a:xfrm>
            <a:off x="6595145" y="1873583"/>
            <a:ext cx="511747" cy="45228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xmlns="" id="{110F4A4E-1A73-4184-B161-2D7B887AEE7E}"/>
              </a:ext>
            </a:extLst>
          </p:cNvPr>
          <p:cNvSpPr txBox="1">
            <a:spLocks/>
          </p:cNvSpPr>
          <p:nvPr/>
        </p:nvSpPr>
        <p:spPr>
          <a:xfrm>
            <a:off x="7187499" y="2561495"/>
            <a:ext cx="3398408" cy="355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MSB is </a:t>
            </a:r>
            <a:r>
              <a:rPr lang="en-I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retained</a:t>
            </a:r>
            <a:r>
              <a:rPr lang="en-I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well as </a:t>
            </a:r>
            <a:r>
              <a:rPr lang="en-I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Arrow: Curved Down 106">
            <a:extLst>
              <a:ext uri="{FF2B5EF4-FFF2-40B4-BE49-F238E27FC236}">
                <a16:creationId xmlns:a16="http://schemas.microsoft.com/office/drawing/2014/main" xmlns="" id="{95D1F4E1-59CD-486A-B8F6-96D804B2EB10}"/>
              </a:ext>
            </a:extLst>
          </p:cNvPr>
          <p:cNvSpPr/>
          <p:nvPr/>
        </p:nvSpPr>
        <p:spPr>
          <a:xfrm rot="14402533">
            <a:off x="6001935" y="2285158"/>
            <a:ext cx="834785" cy="496014"/>
          </a:xfrm>
          <a:prstGeom prst="curvedDownArrow">
            <a:avLst>
              <a:gd name="adj1" fmla="val 25000"/>
              <a:gd name="adj2" fmla="val 43236"/>
              <a:gd name="adj3" fmla="val 3805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8" name="Arrow: Curved Down 107">
            <a:extLst>
              <a:ext uri="{FF2B5EF4-FFF2-40B4-BE49-F238E27FC236}">
                <a16:creationId xmlns:a16="http://schemas.microsoft.com/office/drawing/2014/main" xmlns="" id="{1E66AE79-2912-4856-B7D3-83F16BF68380}"/>
              </a:ext>
            </a:extLst>
          </p:cNvPr>
          <p:cNvSpPr/>
          <p:nvPr/>
        </p:nvSpPr>
        <p:spPr>
          <a:xfrm>
            <a:off x="6740911" y="1313562"/>
            <a:ext cx="649571" cy="496014"/>
          </a:xfrm>
          <a:prstGeom prst="curvedDownArrow">
            <a:avLst>
              <a:gd name="adj1" fmla="val 25000"/>
              <a:gd name="adj2" fmla="val 43236"/>
              <a:gd name="adj3" fmla="val 3805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0186 L 0.04362 0.00186 L 0.04453 0.00024 L 0.04284 0.00186 " pathEditMode="relative" ptsTypes="AAAA">
                                      <p:cBhvr>
                                        <p:cTn id="6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0463 L 0.03932 -0.00324 " pathEditMode="relative" ptsTypes="AA">
                                      <p:cBhvr>
                                        <p:cTn id="7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046 L 0.03698 0.00255 " pathEditMode="relative" ptsTypes="AA">
                                      <p:cBhvr>
                                        <p:cTn id="7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116 L 0.03763 -0.00023 L 0.03763 -0.00023 L 0.03594 0.00116 " pathEditMode="relative" ptsTypes="AAAA">
                                      <p:cBhvr>
                                        <p:cTn id="7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047 L 0.0336 0.00186 " pathEditMode="relative" ptsTypes="AA">
                                      <p:cBhvr>
                                        <p:cTn id="8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0.00024 L 0.03333 -0.00115 " pathEditMode="relative" ptsTypes="AA">
                                      <p:cBhvr>
                                        <p:cTn id="8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0.00186 L 0.03321 0.00324 " pathEditMode="relative" ptsTypes="AA">
                                      <p:cBhvr>
                                        <p:cTn id="9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324 L 0.06393 -0.00115 " pathEditMode="relative" ptsTypes="AA">
                                      <p:cBhvr>
                                        <p:cTn id="9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8" grpId="0"/>
      <p:bldP spid="95" grpId="0"/>
      <p:bldP spid="99" grpId="0"/>
      <p:bldP spid="100" grpId="0"/>
      <p:bldP spid="102" grpId="0"/>
      <p:bldP spid="25" grpId="0" animBg="1"/>
      <p:bldP spid="106" grpId="0"/>
      <p:bldP spid="107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4584CD-BD3F-47EF-86DA-32060CAEFD10}"/>
              </a:ext>
            </a:extLst>
          </p:cNvPr>
          <p:cNvSpPr txBox="1"/>
          <p:nvPr/>
        </p:nvSpPr>
        <p:spPr>
          <a:xfrm>
            <a:off x="1589102" y="140033"/>
            <a:ext cx="9747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Difference between rotate and shift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196F8E-9CD1-420E-97D6-F41EBD99CDF2}"/>
              </a:ext>
            </a:extLst>
          </p:cNvPr>
          <p:cNvSpPr txBox="1"/>
          <p:nvPr/>
        </p:nvSpPr>
        <p:spPr>
          <a:xfrm>
            <a:off x="516391" y="2352776"/>
            <a:ext cx="715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b="1" u="sng" dirty="0">
                <a:solidFill>
                  <a:srgbClr val="FF0000"/>
                </a:solidFill>
              </a:rPr>
              <a:t>Rotate:</a:t>
            </a:r>
            <a:r>
              <a:rPr lang="en-US" sz="3600" b="1" dirty="0">
                <a:solidFill>
                  <a:srgbClr val="FF0000"/>
                </a:solidFill>
              </a:rPr>
              <a:t>     </a:t>
            </a:r>
            <a:r>
              <a:rPr lang="en-US" sz="3600" dirty="0"/>
              <a:t>It is a </a:t>
            </a:r>
            <a:r>
              <a:rPr lang="en-US" sz="3600" u="sng" dirty="0"/>
              <a:t>circular</a:t>
            </a:r>
            <a:r>
              <a:rPr lang="en-US" sz="3600" dirty="0"/>
              <a:t> movement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EFC035-59A8-46FF-9CB3-E5566EAB2027}"/>
              </a:ext>
            </a:extLst>
          </p:cNvPr>
          <p:cNvSpPr txBox="1"/>
          <p:nvPr/>
        </p:nvSpPr>
        <p:spPr>
          <a:xfrm>
            <a:off x="596293" y="3801863"/>
            <a:ext cx="715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b="1" u="sng" dirty="0">
                <a:solidFill>
                  <a:srgbClr val="FF0000"/>
                </a:solidFill>
              </a:rPr>
              <a:t>Shift:</a:t>
            </a:r>
            <a:r>
              <a:rPr lang="en-US" sz="3600" b="1" dirty="0">
                <a:solidFill>
                  <a:srgbClr val="FF0000"/>
                </a:solidFill>
              </a:rPr>
              <a:t>       </a:t>
            </a:r>
            <a:r>
              <a:rPr lang="en-US" sz="3600" dirty="0"/>
              <a:t>It is a </a:t>
            </a:r>
            <a:r>
              <a:rPr lang="en-US" sz="3600" u="sng" dirty="0"/>
              <a:t>horizontal</a:t>
            </a:r>
            <a:r>
              <a:rPr lang="en-US" sz="3600" dirty="0"/>
              <a:t> movement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C740155-8026-4275-9F6E-F60BF2CB46F8}"/>
              </a:ext>
            </a:extLst>
          </p:cNvPr>
          <p:cNvGrpSpPr/>
          <p:nvPr/>
        </p:nvGrpSpPr>
        <p:grpSpPr>
          <a:xfrm>
            <a:off x="7750206" y="1380516"/>
            <a:ext cx="2840853" cy="2454637"/>
            <a:chOff x="7750206" y="1495930"/>
            <a:chExt cx="2840853" cy="23842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435146-562A-4CC4-9834-E37EA34E1E17}"/>
                </a:ext>
              </a:extLst>
            </p:cNvPr>
            <p:cNvGrpSpPr/>
            <p:nvPr/>
          </p:nvGrpSpPr>
          <p:grpSpPr>
            <a:xfrm>
              <a:off x="8114190" y="1495930"/>
              <a:ext cx="919450" cy="1405577"/>
              <a:chOff x="5078027" y="4709399"/>
              <a:chExt cx="919450" cy="1405577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xmlns="" id="{E1DCB5FA-59F6-42D9-B53C-969421371AE7}"/>
                  </a:ext>
                </a:extLst>
              </p:cNvPr>
              <p:cNvSpPr/>
              <p:nvPr/>
            </p:nvSpPr>
            <p:spPr>
              <a:xfrm>
                <a:off x="5078027" y="5468645"/>
                <a:ext cx="798990" cy="646331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xmlns="" id="{513B1C04-4632-4932-B09B-3FF2FA57E4A0}"/>
                  </a:ext>
                </a:extLst>
              </p:cNvPr>
              <p:cNvSpPr/>
              <p:nvPr/>
            </p:nvSpPr>
            <p:spPr>
              <a:xfrm rot="7060344">
                <a:off x="5274817" y="4785728"/>
                <a:ext cx="798990" cy="646331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A56687B2-2292-40B9-B56F-0C11A061022C}"/>
                </a:ext>
              </a:extLst>
            </p:cNvPr>
            <p:cNvGrpSpPr/>
            <p:nvPr/>
          </p:nvGrpSpPr>
          <p:grpSpPr>
            <a:xfrm>
              <a:off x="7750206" y="2235616"/>
              <a:ext cx="2840853" cy="1644589"/>
              <a:chOff x="7750206" y="2235616"/>
              <a:chExt cx="2840853" cy="16445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6B145A66-54A1-417A-94A9-0EED43582168}"/>
                  </a:ext>
                </a:extLst>
              </p:cNvPr>
              <p:cNvSpPr/>
              <p:nvPr/>
            </p:nvSpPr>
            <p:spPr>
              <a:xfrm>
                <a:off x="7750206" y="2235616"/>
                <a:ext cx="2840853" cy="88110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072215BD-8131-45E9-811B-F0979D3BBFFE}"/>
                  </a:ext>
                </a:extLst>
              </p:cNvPr>
              <p:cNvGrpSpPr/>
              <p:nvPr/>
            </p:nvGrpSpPr>
            <p:grpSpPr>
              <a:xfrm rot="10134441">
                <a:off x="9181849" y="2474628"/>
                <a:ext cx="919450" cy="1405577"/>
                <a:chOff x="5078027" y="4709399"/>
                <a:chExt cx="919450" cy="1405577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xmlns="" id="{8DFE823A-D38C-4868-8DAE-DA3CFD9BD109}"/>
                    </a:ext>
                  </a:extLst>
                </p:cNvPr>
                <p:cNvSpPr/>
                <p:nvPr/>
              </p:nvSpPr>
              <p:spPr>
                <a:xfrm>
                  <a:off x="5078027" y="5468645"/>
                  <a:ext cx="798990" cy="646331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xmlns="" id="{73BAB96F-124E-4279-802C-879155A9096C}"/>
                    </a:ext>
                  </a:extLst>
                </p:cNvPr>
                <p:cNvSpPr/>
                <p:nvPr/>
              </p:nvSpPr>
              <p:spPr>
                <a:xfrm rot="7060344">
                  <a:off x="5274817" y="4785728"/>
                  <a:ext cx="798990" cy="646331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20B0708-4404-4F26-A037-874F507A6D57}"/>
              </a:ext>
            </a:extLst>
          </p:cNvPr>
          <p:cNvGrpSpPr/>
          <p:nvPr/>
        </p:nvGrpSpPr>
        <p:grpSpPr>
          <a:xfrm>
            <a:off x="7805590" y="3477400"/>
            <a:ext cx="2524512" cy="1370293"/>
            <a:chOff x="7956511" y="3086777"/>
            <a:chExt cx="2524512" cy="137029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39BFF79-2B8D-48E5-8697-073B64361524}"/>
                </a:ext>
              </a:extLst>
            </p:cNvPr>
            <p:cNvCxnSpPr/>
            <p:nvPr/>
          </p:nvCxnSpPr>
          <p:spPr>
            <a:xfrm>
              <a:off x="8015831" y="3773010"/>
              <a:ext cx="23437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B0503505-8DE4-4EDD-95F2-750A3ED7AB76}"/>
                </a:ext>
              </a:extLst>
            </p:cNvPr>
            <p:cNvGrpSpPr/>
            <p:nvPr/>
          </p:nvGrpSpPr>
          <p:grpSpPr>
            <a:xfrm>
              <a:off x="9682033" y="3220275"/>
              <a:ext cx="798990" cy="1236795"/>
              <a:chOff x="8313905" y="4267355"/>
              <a:chExt cx="798990" cy="1471784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xmlns="" id="{4867F531-62FD-48A9-B7C1-9075BCACCDFE}"/>
                  </a:ext>
                </a:extLst>
              </p:cNvPr>
              <p:cNvSpPr/>
              <p:nvPr/>
            </p:nvSpPr>
            <p:spPr>
              <a:xfrm rot="10134441">
                <a:off x="8313905" y="4267355"/>
                <a:ext cx="798990" cy="665405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xmlns="" id="{640C9B36-3D8C-4A8D-801C-68822DDB1985}"/>
                  </a:ext>
                </a:extLst>
              </p:cNvPr>
              <p:cNvSpPr/>
              <p:nvPr/>
            </p:nvSpPr>
            <p:spPr>
              <a:xfrm rot="17194785">
                <a:off x="8244270" y="5004689"/>
                <a:ext cx="822569" cy="646331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11620107-97A7-439C-8B2C-9AAE56431591}"/>
                </a:ext>
              </a:extLst>
            </p:cNvPr>
            <p:cNvGrpSpPr/>
            <p:nvPr/>
          </p:nvGrpSpPr>
          <p:grpSpPr>
            <a:xfrm rot="10800000">
              <a:off x="7956511" y="3086777"/>
              <a:ext cx="798990" cy="1236795"/>
              <a:chOff x="8313905" y="4267355"/>
              <a:chExt cx="798990" cy="1471784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xmlns="" id="{669B869E-EB28-4C30-AFCA-0684FC9D1D72}"/>
                  </a:ext>
                </a:extLst>
              </p:cNvPr>
              <p:cNvSpPr/>
              <p:nvPr/>
            </p:nvSpPr>
            <p:spPr>
              <a:xfrm rot="10134441">
                <a:off x="8313905" y="4267355"/>
                <a:ext cx="798990" cy="665405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xmlns="" id="{5D68E7D7-D86D-4159-B681-48D77663C3C7}"/>
                  </a:ext>
                </a:extLst>
              </p:cNvPr>
              <p:cNvSpPr/>
              <p:nvPr/>
            </p:nvSpPr>
            <p:spPr>
              <a:xfrm rot="17194785">
                <a:off x="8244270" y="5004689"/>
                <a:ext cx="822569" cy="646331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245C5FC-8C16-49F0-B338-D600E7391C77}"/>
              </a:ext>
            </a:extLst>
          </p:cNvPr>
          <p:cNvSpPr txBox="1"/>
          <p:nvPr/>
        </p:nvSpPr>
        <p:spPr>
          <a:xfrm>
            <a:off x="9464410" y="1673553"/>
            <a:ext cx="129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No bit loss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3281868-8F03-4D91-94E3-1DB4D4E12F5D}"/>
              </a:ext>
            </a:extLst>
          </p:cNvPr>
          <p:cNvSpPr txBox="1"/>
          <p:nvPr/>
        </p:nvSpPr>
        <p:spPr>
          <a:xfrm>
            <a:off x="9169442" y="4547153"/>
            <a:ext cx="129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  bit 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0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723627-BFDC-481B-8160-429765FD9EEC}"/>
              </a:ext>
            </a:extLst>
          </p:cNvPr>
          <p:cNvSpPr txBox="1"/>
          <p:nvPr/>
        </p:nvSpPr>
        <p:spPr>
          <a:xfrm>
            <a:off x="305823" y="318482"/>
            <a:ext cx="6047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Rotate Instructions: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BB1B7F-6519-45A0-8394-CD3137466084}"/>
              </a:ext>
            </a:extLst>
          </p:cNvPr>
          <p:cNvSpPr/>
          <p:nvPr/>
        </p:nvSpPr>
        <p:spPr>
          <a:xfrm>
            <a:off x="385383" y="1539821"/>
            <a:ext cx="83324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ROL</a:t>
            </a:r>
            <a:r>
              <a:rPr lang="en-IN" sz="2800" dirty="0"/>
              <a:t> : Rotate bits to left</a:t>
            </a:r>
          </a:p>
          <a:p>
            <a:pPr marL="342900" indent="-342900">
              <a:buAutoNum type="arabicPeriod"/>
            </a:pPr>
            <a:r>
              <a:rPr lang="en-IN" sz="2800" b="1" dirty="0"/>
              <a:t>ROR</a:t>
            </a:r>
            <a:r>
              <a:rPr lang="en-IN" sz="2800" dirty="0"/>
              <a:t> : Rotate bits to right</a:t>
            </a:r>
          </a:p>
          <a:p>
            <a:pPr marL="342900" indent="-342900">
              <a:buAutoNum type="arabicPeriod"/>
            </a:pPr>
            <a:r>
              <a:rPr lang="en-IN" sz="2800" b="1" dirty="0"/>
              <a:t>RCL</a:t>
            </a:r>
            <a:r>
              <a:rPr lang="en-IN" sz="2800" dirty="0"/>
              <a:t> : Rotate bits to left along with carry</a:t>
            </a:r>
          </a:p>
          <a:p>
            <a:pPr marL="342900" indent="-342900">
              <a:buAutoNum type="arabicPeriod"/>
            </a:pPr>
            <a:r>
              <a:rPr lang="en-IN" sz="2800" b="1" dirty="0"/>
              <a:t>RCR</a:t>
            </a:r>
            <a:r>
              <a:rPr lang="en-IN" sz="2800" dirty="0"/>
              <a:t> : Rotate bits to right along with carry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F43A42D-6894-4099-BB56-98A9F7106674}"/>
              </a:ext>
            </a:extLst>
          </p:cNvPr>
          <p:cNvSpPr txBox="1">
            <a:spLocks/>
          </p:cNvSpPr>
          <p:nvPr/>
        </p:nvSpPr>
        <p:spPr>
          <a:xfrm>
            <a:off x="201057" y="3616350"/>
            <a:ext cx="910418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1C9030C-0387-4596-ACE8-D9DC8F4F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27" y="4018331"/>
            <a:ext cx="11461173" cy="17512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/>
              <a:t>Always CL reg is used to store the count value for rotation</a:t>
            </a:r>
          </a:p>
          <a:p>
            <a:pPr marL="457200" indent="-457200">
              <a:buAutoNum type="arabicPeriod"/>
            </a:pPr>
            <a:r>
              <a:rPr lang="en-IN" sz="2000" dirty="0"/>
              <a:t>If count is 01 then directly used along with instruction i.e. ROL BL, 01h</a:t>
            </a:r>
          </a:p>
          <a:p>
            <a:pPr marL="457200" indent="-457200">
              <a:buAutoNum type="arabicPeriod"/>
            </a:pPr>
            <a:r>
              <a:rPr lang="en-IN" sz="2000" dirty="0"/>
              <a:t>If count is other than 01 then CL reg is used to store the count value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94D50D-4491-4646-8C4A-A8B2BDF09751}"/>
              </a:ext>
            </a:extLst>
          </p:cNvPr>
          <p:cNvSpPr/>
          <p:nvPr/>
        </p:nvSpPr>
        <p:spPr>
          <a:xfrm>
            <a:off x="2106968" y="5446442"/>
            <a:ext cx="159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CL, 04h</a:t>
            </a:r>
          </a:p>
          <a:p>
            <a:r>
              <a:rPr lang="en-IN" dirty="0"/>
              <a:t>ROL  BL, CL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39FC29D-0830-4F00-9E4F-635B769226DA}"/>
              </a:ext>
            </a:extLst>
          </p:cNvPr>
          <p:cNvSpPr/>
          <p:nvPr/>
        </p:nvSpPr>
        <p:spPr>
          <a:xfrm>
            <a:off x="915682" y="5401608"/>
            <a:ext cx="109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example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9AC213-E8FB-41DB-BDA2-A6B48AA2FDF5}"/>
              </a:ext>
            </a:extLst>
          </p:cNvPr>
          <p:cNvSpPr/>
          <p:nvPr/>
        </p:nvSpPr>
        <p:spPr>
          <a:xfrm>
            <a:off x="5298489" y="5458413"/>
            <a:ext cx="159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CL, 04h</a:t>
            </a:r>
          </a:p>
          <a:p>
            <a:r>
              <a:rPr lang="en-IN" dirty="0"/>
              <a:t>ROL  BX, CL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25871B2-16B1-460F-B108-3AF9265F487E}"/>
              </a:ext>
            </a:extLst>
          </p:cNvPr>
          <p:cNvSpPr/>
          <p:nvPr/>
        </p:nvSpPr>
        <p:spPr>
          <a:xfrm>
            <a:off x="4107203" y="5413579"/>
            <a:ext cx="109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example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27E38AE-5999-4154-BC3C-667B809244EF}"/>
              </a:ext>
            </a:extLst>
          </p:cNvPr>
          <p:cNvSpPr/>
          <p:nvPr/>
        </p:nvSpPr>
        <p:spPr>
          <a:xfrm>
            <a:off x="305823" y="6109069"/>
            <a:ext cx="1216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 is sufficient for both 8 bit as well as 16 bit data because maximum 8 bit rotation is 8 times and for 16 bit 16 times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6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3527208" y="75005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ROL</a:t>
            </a:r>
            <a:r>
              <a:rPr lang="en-IN" sz="2800" dirty="0"/>
              <a:t> : Rotate bits to left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ROL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4" y="865590"/>
            <a:ext cx="11461173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rotate 8 bits and 16 bits to the left.</a:t>
            </a:r>
          </a:p>
          <a:p>
            <a:pPr marL="0" indent="0">
              <a:buNone/>
            </a:pPr>
            <a:r>
              <a:rPr lang="en-IN" sz="2000" dirty="0"/>
              <a:t>2. MSB moves into the LSB</a:t>
            </a:r>
          </a:p>
          <a:p>
            <a:pPr marL="0" indent="0">
              <a:buNone/>
            </a:pPr>
            <a:r>
              <a:rPr lang="en-IN" sz="2000" dirty="0"/>
              <a:t>3. MSB also copies into the carry flag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A12136A-71AD-4AD3-A394-D38C9135D5EE}"/>
              </a:ext>
            </a:extLst>
          </p:cNvPr>
          <p:cNvGrpSpPr/>
          <p:nvPr/>
        </p:nvGrpSpPr>
        <p:grpSpPr>
          <a:xfrm>
            <a:off x="235179" y="3612670"/>
            <a:ext cx="5860821" cy="1494052"/>
            <a:chOff x="500173" y="3530709"/>
            <a:chExt cx="6172320" cy="1553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88370F17-5530-4CDA-96FE-722D85BD9E73}"/>
                </a:ext>
              </a:extLst>
            </p:cNvPr>
            <p:cNvGrpSpPr/>
            <p:nvPr/>
          </p:nvGrpSpPr>
          <p:grpSpPr>
            <a:xfrm>
              <a:off x="1517223" y="3965359"/>
              <a:ext cx="4021875" cy="433644"/>
              <a:chOff x="6684412" y="2317641"/>
              <a:chExt cx="4021875" cy="4336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74EF46B-7CA5-4849-B90B-0FAF6148EC8A}"/>
                  </a:ext>
                </a:extLst>
              </p:cNvPr>
              <p:cNvSpPr/>
              <p:nvPr/>
            </p:nvSpPr>
            <p:spPr>
              <a:xfrm>
                <a:off x="6684412" y="2317641"/>
                <a:ext cx="521110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0098471-2410-4617-B88C-9B650084D5F0}"/>
                  </a:ext>
                </a:extLst>
              </p:cNvPr>
              <p:cNvSpPr/>
              <p:nvPr/>
            </p:nvSpPr>
            <p:spPr>
              <a:xfrm>
                <a:off x="7205521" y="2317641"/>
                <a:ext cx="521110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D6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A9E350CC-5825-4F34-A3EF-285EF33E0309}"/>
                  </a:ext>
                </a:extLst>
              </p:cNvPr>
              <p:cNvSpPr/>
              <p:nvPr/>
            </p:nvSpPr>
            <p:spPr>
              <a:xfrm>
                <a:off x="7726631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2F8D603-BD18-4AA5-B3F1-22A6F5175E7E}"/>
                  </a:ext>
                </a:extLst>
              </p:cNvPr>
              <p:cNvSpPr/>
              <p:nvPr/>
            </p:nvSpPr>
            <p:spPr>
              <a:xfrm>
                <a:off x="8322563" y="2317641"/>
                <a:ext cx="595931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D4</a:t>
                </a: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xmlns="" id="{0C89752C-ECEF-4F80-AE14-009AB765E9E9}"/>
                  </a:ext>
                </a:extLst>
              </p:cNvPr>
              <p:cNvSpPr/>
              <p:nvPr/>
            </p:nvSpPr>
            <p:spPr>
              <a:xfrm>
                <a:off x="8918494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3C706FD-2776-400B-B65E-CB1DED68AC25}"/>
                  </a:ext>
                </a:extLst>
              </p:cNvPr>
              <p:cNvSpPr/>
              <p:nvPr/>
            </p:nvSpPr>
            <p:spPr>
              <a:xfrm>
                <a:off x="9514425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DD1034B-0895-42AA-A111-2864B0B0C683}"/>
                  </a:ext>
                </a:extLst>
              </p:cNvPr>
              <p:cNvSpPr/>
              <p:nvPr/>
            </p:nvSpPr>
            <p:spPr>
              <a:xfrm>
                <a:off x="10110356" y="2317641"/>
                <a:ext cx="595931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D1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6E0D91E-038D-4B64-A7E7-451021376EA3}"/>
                </a:ext>
              </a:extLst>
            </p:cNvPr>
            <p:cNvSpPr/>
            <p:nvPr/>
          </p:nvSpPr>
          <p:spPr>
            <a:xfrm>
              <a:off x="500173" y="3964688"/>
              <a:ext cx="521110" cy="4336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250AC1C-8288-4721-9904-AD521489544C}"/>
                </a:ext>
              </a:extLst>
            </p:cNvPr>
            <p:cNvSpPr/>
            <p:nvPr/>
          </p:nvSpPr>
          <p:spPr>
            <a:xfrm>
              <a:off x="5539098" y="3964688"/>
              <a:ext cx="556902" cy="4336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xmlns="" id="{EC46CB18-2E2D-41CE-9DF2-3DFAE1646D43}"/>
                </a:ext>
              </a:extLst>
            </p:cNvPr>
            <p:cNvSpPr/>
            <p:nvPr/>
          </p:nvSpPr>
          <p:spPr>
            <a:xfrm flipH="1">
              <a:off x="5282213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Down 20">
              <a:extLst>
                <a:ext uri="{FF2B5EF4-FFF2-40B4-BE49-F238E27FC236}">
                  <a16:creationId xmlns:a16="http://schemas.microsoft.com/office/drawing/2014/main" xmlns="" id="{FF4AB7F4-6318-4DB4-BF6E-9124B6FCFDC4}"/>
                </a:ext>
              </a:extLst>
            </p:cNvPr>
            <p:cNvSpPr/>
            <p:nvPr/>
          </p:nvSpPr>
          <p:spPr>
            <a:xfrm flipH="1">
              <a:off x="4645202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xmlns="" id="{B496CB25-06FC-483D-9226-0823C9AC311B}"/>
                </a:ext>
              </a:extLst>
            </p:cNvPr>
            <p:cNvSpPr/>
            <p:nvPr/>
          </p:nvSpPr>
          <p:spPr>
            <a:xfrm flipH="1">
              <a:off x="4007099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xmlns="" id="{CB8B928A-0131-4A2C-AF82-042BF5F009A5}"/>
                </a:ext>
              </a:extLst>
            </p:cNvPr>
            <p:cNvSpPr/>
            <p:nvPr/>
          </p:nvSpPr>
          <p:spPr>
            <a:xfrm flipH="1">
              <a:off x="3373392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xmlns="" id="{48B2BC36-0C9E-4526-A4B1-FAF4321BC3C6}"/>
                </a:ext>
              </a:extLst>
            </p:cNvPr>
            <p:cNvSpPr/>
            <p:nvPr/>
          </p:nvSpPr>
          <p:spPr>
            <a:xfrm flipH="1">
              <a:off x="2736381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xmlns="" id="{ABD8D535-FEE9-41C2-9757-604B56DF4147}"/>
                </a:ext>
              </a:extLst>
            </p:cNvPr>
            <p:cNvSpPr/>
            <p:nvPr/>
          </p:nvSpPr>
          <p:spPr>
            <a:xfrm flipH="1">
              <a:off x="2160424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Arrow: Curved Down 25">
              <a:extLst>
                <a:ext uri="{FF2B5EF4-FFF2-40B4-BE49-F238E27FC236}">
                  <a16:creationId xmlns:a16="http://schemas.microsoft.com/office/drawing/2014/main" xmlns="" id="{F64D06D6-1FF1-45D5-833F-CEA23C1B068C}"/>
                </a:ext>
              </a:extLst>
            </p:cNvPr>
            <p:cNvSpPr/>
            <p:nvPr/>
          </p:nvSpPr>
          <p:spPr>
            <a:xfrm flipH="1">
              <a:off x="1578112" y="3531164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xmlns="" id="{8CA0682D-D7A4-448A-908E-C36A09E58286}"/>
                </a:ext>
              </a:extLst>
            </p:cNvPr>
            <p:cNvSpPr/>
            <p:nvPr/>
          </p:nvSpPr>
          <p:spPr>
            <a:xfrm>
              <a:off x="1013401" y="4065863"/>
              <a:ext cx="496056" cy="231293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xmlns="" id="{1F3A3F15-870A-42B8-AA26-4AF295D9BC33}"/>
                </a:ext>
              </a:extLst>
            </p:cNvPr>
            <p:cNvSpPr/>
            <p:nvPr/>
          </p:nvSpPr>
          <p:spPr>
            <a:xfrm rot="10800000">
              <a:off x="1241932" y="4868839"/>
              <a:ext cx="5350124" cy="215575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xmlns="" id="{AA8E4124-804B-4F1E-AC1A-2D072C3F3EA8}"/>
                </a:ext>
              </a:extLst>
            </p:cNvPr>
            <p:cNvSpPr/>
            <p:nvPr/>
          </p:nvSpPr>
          <p:spPr>
            <a:xfrm rot="5400000">
              <a:off x="6185689" y="4494132"/>
              <a:ext cx="772231" cy="20137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xmlns="" id="{4D7E848F-9E26-4245-90A5-9A0BE9B75CAE}"/>
                </a:ext>
              </a:extLst>
            </p:cNvPr>
            <p:cNvSpPr/>
            <p:nvPr/>
          </p:nvSpPr>
          <p:spPr>
            <a:xfrm>
              <a:off x="6096000" y="4093059"/>
              <a:ext cx="496056" cy="231293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7F97B13-352A-44F1-A9BA-5A7804D5143A}"/>
                </a:ext>
              </a:extLst>
            </p:cNvPr>
            <p:cNvSpPr/>
            <p:nvPr/>
          </p:nvSpPr>
          <p:spPr>
            <a:xfrm>
              <a:off x="5570132" y="4398332"/>
              <a:ext cx="595931" cy="35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LSB</a:t>
              </a:r>
              <a:endParaRPr lang="en-IN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795398BE-347B-4511-A79C-85F827E1382D}"/>
                </a:ext>
              </a:extLst>
            </p:cNvPr>
            <p:cNvSpPr/>
            <p:nvPr/>
          </p:nvSpPr>
          <p:spPr>
            <a:xfrm>
              <a:off x="1480387" y="4398332"/>
              <a:ext cx="641332" cy="35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MSB</a:t>
              </a:r>
              <a:endParaRPr lang="en-IN" sz="16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31F066E9-FA59-45F6-8BFD-7471943A25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8384" y="4234202"/>
              <a:ext cx="0" cy="7762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CL, 01h</a:t>
            </a:r>
          </a:p>
          <a:p>
            <a:r>
              <a:rPr lang="en-IN" dirty="0"/>
              <a:t>ROL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404145" y="1839330"/>
            <a:ext cx="5615834" cy="898603"/>
            <a:chOff x="6440070" y="1519136"/>
            <a:chExt cx="5615834" cy="8986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6440070" y="1534121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8745761" y="3191627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11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E038491-F59E-4204-92ED-9704685FE084}"/>
              </a:ext>
            </a:extLst>
          </p:cNvPr>
          <p:cNvGrpSpPr/>
          <p:nvPr/>
        </p:nvGrpSpPr>
        <p:grpSpPr>
          <a:xfrm>
            <a:off x="6415379" y="3830425"/>
            <a:ext cx="5614870" cy="898603"/>
            <a:chOff x="6402706" y="1519136"/>
            <a:chExt cx="5614870" cy="8986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8600C2E2-16E5-4F71-84F3-C58BECDE5FC8}"/>
                </a:ext>
              </a:extLst>
            </p:cNvPr>
            <p:cNvGrpSpPr/>
            <p:nvPr/>
          </p:nvGrpSpPr>
          <p:grpSpPr>
            <a:xfrm>
              <a:off x="7416775" y="1519136"/>
              <a:ext cx="4600801" cy="417640"/>
              <a:chOff x="7034796" y="2494333"/>
              <a:chExt cx="4600801" cy="41764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53C0877C-C678-4837-BD40-7E82AB190443}"/>
                  </a:ext>
                </a:extLst>
              </p:cNvPr>
              <p:cNvSpPr/>
              <p:nvPr/>
            </p:nvSpPr>
            <p:spPr>
              <a:xfrm>
                <a:off x="7034796" y="2494978"/>
                <a:ext cx="616025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7A7A0BCD-356B-4A96-AB48-F4F640D64D2E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A7A503B6-FC0F-4495-A08A-58024CE07134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B5760A9D-BDD1-4222-A579-3FACA8FBCF52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xmlns="" id="{4018326D-8DB5-4D54-AB8D-394707C1D7A5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80F79AC9-01DB-492B-98C1-F8F2F2294B89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7720143F-D404-4849-BDD4-BD664397FDA8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405DD03D-235F-435D-8266-4CA05601E3DC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AEA24206-A01B-4D3F-A222-973B9D801E53}"/>
                </a:ext>
              </a:extLst>
            </p:cNvPr>
            <p:cNvSpPr/>
            <p:nvPr/>
          </p:nvSpPr>
          <p:spPr>
            <a:xfrm>
              <a:off x="6402706" y="1534121"/>
              <a:ext cx="549113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24C754C-E019-4763-BE8C-C518C4FE6E01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F73453DB-C597-4F11-A038-AFCF637ED8F5}"/>
                </a:ext>
              </a:extLst>
            </p:cNvPr>
            <p:cNvSpPr/>
            <p:nvPr/>
          </p:nvSpPr>
          <p:spPr>
            <a:xfrm>
              <a:off x="1143003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82FD4F4E-0DFB-4E35-B354-5D1D0A8C0F28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1616290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10893653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10272589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9660372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9111818" y="386915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8541945" y="386915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7984045" y="387808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7469929" y="3854256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6386434" y="3845410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1112BC0-0BE5-420B-AFA8-2168A8F79011}"/>
              </a:ext>
            </a:extLst>
          </p:cNvPr>
          <p:cNvSpPr/>
          <p:nvPr/>
        </p:nvSpPr>
        <p:spPr>
          <a:xfrm>
            <a:off x="11662265" y="3845410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AE8BFEC-A931-452A-B450-2FAEC040C06D}"/>
              </a:ext>
            </a:extLst>
          </p:cNvPr>
          <p:cNvCxnSpPr>
            <a:cxnSpLocks/>
          </p:cNvCxnSpPr>
          <p:nvPr/>
        </p:nvCxnSpPr>
        <p:spPr>
          <a:xfrm flipH="1">
            <a:off x="7232680" y="4062754"/>
            <a:ext cx="3668" cy="1423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C50C99CC-D12F-4AA1-A92E-769E8AC6538E}"/>
              </a:ext>
            </a:extLst>
          </p:cNvPr>
          <p:cNvCxnSpPr>
            <a:cxnSpLocks/>
          </p:cNvCxnSpPr>
          <p:nvPr/>
        </p:nvCxnSpPr>
        <p:spPr>
          <a:xfrm>
            <a:off x="7325360" y="5437236"/>
            <a:ext cx="4622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8EDA3732-1B51-42BB-8D41-A914C8AAD7F0}"/>
              </a:ext>
            </a:extLst>
          </p:cNvPr>
          <p:cNvCxnSpPr>
            <a:cxnSpLocks/>
          </p:cNvCxnSpPr>
          <p:nvPr/>
        </p:nvCxnSpPr>
        <p:spPr>
          <a:xfrm flipV="1">
            <a:off x="11947724" y="4289154"/>
            <a:ext cx="0" cy="1148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 flipH="1">
            <a:off x="6940095" y="4062754"/>
            <a:ext cx="48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4062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-0.04076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3724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3281 -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03243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3281 -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3255 -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7656 -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3527208" y="75005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2. ROR</a:t>
            </a:r>
            <a:r>
              <a:rPr lang="en-IN" sz="2800" dirty="0"/>
              <a:t> : Rotate bits to right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ROR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4" y="865590"/>
            <a:ext cx="11461173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rotate 8 bits and 16 bits to the right.</a:t>
            </a:r>
          </a:p>
          <a:p>
            <a:pPr marL="0" indent="0">
              <a:buNone/>
            </a:pPr>
            <a:r>
              <a:rPr lang="en-IN" sz="2000" dirty="0"/>
              <a:t>2. LSB moves into the MSB</a:t>
            </a:r>
          </a:p>
          <a:p>
            <a:pPr marL="0" indent="0">
              <a:buNone/>
            </a:pPr>
            <a:r>
              <a:rPr lang="en-IN" sz="2000" dirty="0"/>
              <a:t>3. LSB also copies into the carry flag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CL, 01h</a:t>
            </a:r>
          </a:p>
          <a:p>
            <a:r>
              <a:rPr lang="en-IN" dirty="0"/>
              <a:t>ROR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404145" y="1839330"/>
            <a:ext cx="5615834" cy="898603"/>
            <a:chOff x="6440070" y="1519136"/>
            <a:chExt cx="5615834" cy="8986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6440070" y="1534121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7934061" y="3326130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44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600C2E2-16E5-4F71-84F3-C58BECDE5FC8}"/>
              </a:ext>
            </a:extLst>
          </p:cNvPr>
          <p:cNvGrpSpPr/>
          <p:nvPr/>
        </p:nvGrpSpPr>
        <p:grpSpPr>
          <a:xfrm>
            <a:off x="6617748" y="3964928"/>
            <a:ext cx="4600801" cy="417640"/>
            <a:chOff x="7034796" y="2494333"/>
            <a:chExt cx="4600801" cy="41764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3C0877C-C678-4837-BD40-7E82AB190443}"/>
                </a:ext>
              </a:extLst>
            </p:cNvPr>
            <p:cNvSpPr/>
            <p:nvPr/>
          </p:nvSpPr>
          <p:spPr>
            <a:xfrm>
              <a:off x="7034796" y="2494978"/>
              <a:ext cx="616025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7A7A0BCD-356B-4A96-AB48-F4F640D64D2E}"/>
                </a:ext>
              </a:extLst>
            </p:cNvPr>
            <p:cNvSpPr/>
            <p:nvPr/>
          </p:nvSpPr>
          <p:spPr>
            <a:xfrm>
              <a:off x="7650820" y="2494978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A7A503B6-FC0F-4495-A08A-58024CE07134}"/>
                </a:ext>
              </a:extLst>
            </p:cNvPr>
            <p:cNvSpPr/>
            <p:nvPr/>
          </p:nvSpPr>
          <p:spPr>
            <a:xfrm>
              <a:off x="8162569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B5760A9D-BDD1-4222-A579-3FACA8FBCF52}"/>
                </a:ext>
              </a:extLst>
            </p:cNvPr>
            <p:cNvSpPr/>
            <p:nvPr/>
          </p:nvSpPr>
          <p:spPr>
            <a:xfrm>
              <a:off x="8747796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xmlns="" id="{4018326D-8DB5-4D54-AB8D-394707C1D7A5}"/>
                </a:ext>
              </a:extLst>
            </p:cNvPr>
            <p:cNvSpPr/>
            <p:nvPr/>
          </p:nvSpPr>
          <p:spPr>
            <a:xfrm>
              <a:off x="9333021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80F79AC9-01DB-492B-98C1-F8F2F2294B89}"/>
                </a:ext>
              </a:extLst>
            </p:cNvPr>
            <p:cNvSpPr/>
            <p:nvPr/>
          </p:nvSpPr>
          <p:spPr>
            <a:xfrm>
              <a:off x="9918247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7720143F-D404-4849-BDD4-BD664397FDA8}"/>
                </a:ext>
              </a:extLst>
            </p:cNvPr>
            <p:cNvSpPr/>
            <p:nvPr/>
          </p:nvSpPr>
          <p:spPr>
            <a:xfrm>
              <a:off x="10503473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405DD03D-235F-435D-8266-4CA05601E3DC}"/>
                </a:ext>
              </a:extLst>
            </p:cNvPr>
            <p:cNvSpPr/>
            <p:nvPr/>
          </p:nvSpPr>
          <p:spPr>
            <a:xfrm>
              <a:off x="11088699" y="2494333"/>
              <a:ext cx="546898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AEA24206-A01B-4D3F-A222-973B9D801E53}"/>
              </a:ext>
            </a:extLst>
          </p:cNvPr>
          <p:cNvSpPr/>
          <p:nvPr/>
        </p:nvSpPr>
        <p:spPr>
          <a:xfrm>
            <a:off x="11564117" y="3950852"/>
            <a:ext cx="549113" cy="416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24C754C-E019-4763-BE8C-C518C4FE6E01}"/>
              </a:ext>
            </a:extLst>
          </p:cNvPr>
          <p:cNvSpPr/>
          <p:nvPr/>
        </p:nvSpPr>
        <p:spPr>
          <a:xfrm>
            <a:off x="11631725" y="353619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73453DB-C597-4F11-A038-AFCF637ED8F5}"/>
              </a:ext>
            </a:extLst>
          </p:cNvPr>
          <p:cNvSpPr/>
          <p:nvPr/>
        </p:nvSpPr>
        <p:spPr>
          <a:xfrm>
            <a:off x="10631011" y="4410119"/>
            <a:ext cx="585226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LSB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2FD4F4E-0DFB-4E35-B354-5D1D0A8C0F28}"/>
              </a:ext>
            </a:extLst>
          </p:cNvPr>
          <p:cNvSpPr/>
          <p:nvPr/>
        </p:nvSpPr>
        <p:spPr>
          <a:xfrm>
            <a:off x="6760671" y="4410119"/>
            <a:ext cx="629811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MSB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0875710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10325793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9755529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9183952" y="399963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8615078" y="400365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7984245" y="399349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7395865" y="40125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6769989" y="3988759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11824495" y="4011812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1112BC0-0BE5-420B-AFA8-2168A8F79011}"/>
              </a:ext>
            </a:extLst>
          </p:cNvPr>
          <p:cNvSpPr/>
          <p:nvPr/>
        </p:nvSpPr>
        <p:spPr>
          <a:xfrm>
            <a:off x="6725429" y="3983872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AE8BFEC-A931-452A-B450-2FAEC040C06D}"/>
              </a:ext>
            </a:extLst>
          </p:cNvPr>
          <p:cNvCxnSpPr>
            <a:cxnSpLocks/>
          </p:cNvCxnSpPr>
          <p:nvPr/>
        </p:nvCxnSpPr>
        <p:spPr>
          <a:xfrm>
            <a:off x="11435762" y="4188320"/>
            <a:ext cx="0" cy="886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C50C99CC-D12F-4AA1-A92E-769E8AC6538E}"/>
              </a:ext>
            </a:extLst>
          </p:cNvPr>
          <p:cNvCxnSpPr>
            <a:cxnSpLocks/>
          </p:cNvCxnSpPr>
          <p:nvPr/>
        </p:nvCxnSpPr>
        <p:spPr>
          <a:xfrm flipH="1">
            <a:off x="6769989" y="5149965"/>
            <a:ext cx="46905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8EDA3732-1B51-42BB-8D41-A914C8AAD7F0}"/>
              </a:ext>
            </a:extLst>
          </p:cNvPr>
          <p:cNvCxnSpPr>
            <a:cxnSpLocks/>
          </p:cNvCxnSpPr>
          <p:nvPr/>
        </p:nvCxnSpPr>
        <p:spPr>
          <a:xfrm flipV="1">
            <a:off x="6779464" y="4394557"/>
            <a:ext cx="0" cy="840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>
            <a:off x="11189254" y="4180384"/>
            <a:ext cx="468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F5973-59D8-444A-B39A-BB0ED79D7D7E}"/>
              </a:ext>
            </a:extLst>
          </p:cNvPr>
          <p:cNvGrpSpPr/>
          <p:nvPr/>
        </p:nvGrpSpPr>
        <p:grpSpPr>
          <a:xfrm>
            <a:off x="381609" y="3547933"/>
            <a:ext cx="5694293" cy="1590640"/>
            <a:chOff x="746101" y="3595605"/>
            <a:chExt cx="5694293" cy="15906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A12136A-71AD-4AD3-A394-D38C9135D5EE}"/>
                </a:ext>
              </a:extLst>
            </p:cNvPr>
            <p:cNvGrpSpPr/>
            <p:nvPr/>
          </p:nvGrpSpPr>
          <p:grpSpPr>
            <a:xfrm>
              <a:off x="746101" y="3614710"/>
              <a:ext cx="5694293" cy="1571535"/>
              <a:chOff x="1004877" y="3531211"/>
              <a:chExt cx="5996942" cy="163428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88370F17-5530-4CDA-96FE-722D85BD9E73}"/>
                  </a:ext>
                </a:extLst>
              </p:cNvPr>
              <p:cNvGrpSpPr/>
              <p:nvPr/>
            </p:nvGrpSpPr>
            <p:grpSpPr>
              <a:xfrm>
                <a:off x="1517223" y="3965359"/>
                <a:ext cx="4021875" cy="433644"/>
                <a:chOff x="6684412" y="2317641"/>
                <a:chExt cx="4021875" cy="43364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74EF46B-7CA5-4849-B90B-0FAF6148EC8A}"/>
                    </a:ext>
                  </a:extLst>
                </p:cNvPr>
                <p:cNvSpPr/>
                <p:nvPr/>
              </p:nvSpPr>
              <p:spPr>
                <a:xfrm>
                  <a:off x="6684412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D7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70098471-2410-4617-B88C-9B650084D5F0}"/>
                    </a:ext>
                  </a:extLst>
                </p:cNvPr>
                <p:cNvSpPr/>
                <p:nvPr/>
              </p:nvSpPr>
              <p:spPr>
                <a:xfrm>
                  <a:off x="7205521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D6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A9E350CC-5825-4F34-A3EF-285EF33E0309}"/>
                    </a:ext>
                  </a:extLst>
                </p:cNvPr>
                <p:cNvSpPr/>
                <p:nvPr/>
              </p:nvSpPr>
              <p:spPr>
                <a:xfrm>
                  <a:off x="7726631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62F8D603-BD18-4AA5-B3F1-22A6F5175E7E}"/>
                    </a:ext>
                  </a:extLst>
                </p:cNvPr>
                <p:cNvSpPr/>
                <p:nvPr/>
              </p:nvSpPr>
              <p:spPr>
                <a:xfrm>
                  <a:off x="8322563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D4</a:t>
                  </a:r>
                </a:p>
              </p:txBody>
            </p:sp>
            <p:sp>
              <p:nvSpPr>
                <p:cNvPr id="13" name="Rectangle 7">
                  <a:extLst>
                    <a:ext uri="{FF2B5EF4-FFF2-40B4-BE49-F238E27FC236}">
                      <a16:creationId xmlns:a16="http://schemas.microsoft.com/office/drawing/2014/main" xmlns="" id="{0C89752C-ECEF-4F80-AE14-009AB765E9E9}"/>
                    </a:ext>
                  </a:extLst>
                </p:cNvPr>
                <p:cNvSpPr/>
                <p:nvPr/>
              </p:nvSpPr>
              <p:spPr>
                <a:xfrm>
                  <a:off x="8918494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D3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83C706FD-2776-400B-B65E-CB1DED68AC25}"/>
                    </a:ext>
                  </a:extLst>
                </p:cNvPr>
                <p:cNvSpPr/>
                <p:nvPr/>
              </p:nvSpPr>
              <p:spPr>
                <a:xfrm>
                  <a:off x="9514425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D2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6DD1034B-0895-42AA-A111-2864B0B0C683}"/>
                    </a:ext>
                  </a:extLst>
                </p:cNvPr>
                <p:cNvSpPr/>
                <p:nvPr/>
              </p:nvSpPr>
              <p:spPr>
                <a:xfrm>
                  <a:off x="10110356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D1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6E0D91E-038D-4B64-A7E7-451021376EA3}"/>
                  </a:ext>
                </a:extLst>
              </p:cNvPr>
              <p:cNvSpPr/>
              <p:nvPr/>
            </p:nvSpPr>
            <p:spPr>
              <a:xfrm>
                <a:off x="6480709" y="3952224"/>
                <a:ext cx="521110" cy="4336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CF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250AC1C-8288-4721-9904-AD521489544C}"/>
                  </a:ext>
                </a:extLst>
              </p:cNvPr>
              <p:cNvSpPr/>
              <p:nvPr/>
            </p:nvSpPr>
            <p:spPr>
              <a:xfrm>
                <a:off x="5539098" y="3964688"/>
                <a:ext cx="55690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D0</a:t>
                </a:r>
              </a:p>
            </p:txBody>
          </p:sp>
          <p:sp>
            <p:nvSpPr>
              <p:cNvPr id="26" name="Arrow: Curved Down 25">
                <a:extLst>
                  <a:ext uri="{FF2B5EF4-FFF2-40B4-BE49-F238E27FC236}">
                    <a16:creationId xmlns:a16="http://schemas.microsoft.com/office/drawing/2014/main" xmlns="" id="{F64D06D6-1FF1-45D5-833F-CEA23C1B068C}"/>
                  </a:ext>
                </a:extLst>
              </p:cNvPr>
              <p:cNvSpPr/>
              <p:nvPr/>
            </p:nvSpPr>
            <p:spPr>
              <a:xfrm>
                <a:off x="1575060" y="3531211"/>
                <a:ext cx="630730" cy="433644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Left 26">
                <a:extLst>
                  <a:ext uri="{FF2B5EF4-FFF2-40B4-BE49-F238E27FC236}">
                    <a16:creationId xmlns:a16="http://schemas.microsoft.com/office/drawing/2014/main" xmlns="" id="{8CA0682D-D7A4-448A-908E-C36A09E58286}"/>
                  </a:ext>
                </a:extLst>
              </p:cNvPr>
              <p:cNvSpPr/>
              <p:nvPr/>
            </p:nvSpPr>
            <p:spPr>
              <a:xfrm rot="10800000">
                <a:off x="1004877" y="4063797"/>
                <a:ext cx="496056" cy="231293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Arrow: Left 28">
                <a:extLst>
                  <a:ext uri="{FF2B5EF4-FFF2-40B4-BE49-F238E27FC236}">
                    <a16:creationId xmlns:a16="http://schemas.microsoft.com/office/drawing/2014/main" xmlns="" id="{1F3A3F15-870A-42B8-AA26-4AF295D9BC33}"/>
                  </a:ext>
                </a:extLst>
              </p:cNvPr>
              <p:cNvSpPr/>
              <p:nvPr/>
            </p:nvSpPr>
            <p:spPr>
              <a:xfrm>
                <a:off x="1065543" y="5032913"/>
                <a:ext cx="5277996" cy="13258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Arrow: Left 29">
                <a:extLst>
                  <a:ext uri="{FF2B5EF4-FFF2-40B4-BE49-F238E27FC236}">
                    <a16:creationId xmlns:a16="http://schemas.microsoft.com/office/drawing/2014/main" xmlns="" id="{AA8E4124-804B-4F1E-AC1A-2D072C3F3EA8}"/>
                  </a:ext>
                </a:extLst>
              </p:cNvPr>
              <p:cNvSpPr/>
              <p:nvPr/>
            </p:nvSpPr>
            <p:spPr>
              <a:xfrm rot="16200000">
                <a:off x="5887089" y="4589443"/>
                <a:ext cx="772231" cy="201377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Arrow: Left 30">
                <a:extLst>
                  <a:ext uri="{FF2B5EF4-FFF2-40B4-BE49-F238E27FC236}">
                    <a16:creationId xmlns:a16="http://schemas.microsoft.com/office/drawing/2014/main" xmlns="" id="{4D7E848F-9E26-4245-90A5-9A0BE9B75CAE}"/>
                  </a:ext>
                </a:extLst>
              </p:cNvPr>
              <p:cNvSpPr/>
              <p:nvPr/>
            </p:nvSpPr>
            <p:spPr>
              <a:xfrm rot="10800000">
                <a:off x="6116054" y="4087665"/>
                <a:ext cx="371850" cy="239645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27F97B13-352A-44F1-A9BA-5A7804D5143A}"/>
                  </a:ext>
                </a:extLst>
              </p:cNvPr>
              <p:cNvSpPr/>
              <p:nvPr/>
            </p:nvSpPr>
            <p:spPr>
              <a:xfrm>
                <a:off x="5570132" y="4398332"/>
                <a:ext cx="595931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LSB</a:t>
                </a:r>
                <a:endParaRPr lang="en-IN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95398BE-347B-4511-A79C-85F827E1382D}"/>
                  </a:ext>
                </a:extLst>
              </p:cNvPr>
              <p:cNvSpPr/>
              <p:nvPr/>
            </p:nvSpPr>
            <p:spPr>
              <a:xfrm>
                <a:off x="1480387" y="4398332"/>
                <a:ext cx="641332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MSB</a:t>
                </a:r>
                <a:endParaRPr lang="en-IN" sz="1600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1F066E9-FA59-45F6-8BFD-7471943A2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209" y="4186251"/>
                <a:ext cx="0" cy="95026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Arrow: Curved Down 79">
              <a:extLst>
                <a:ext uri="{FF2B5EF4-FFF2-40B4-BE49-F238E27FC236}">
                  <a16:creationId xmlns:a16="http://schemas.microsoft.com/office/drawing/2014/main" xmlns="" id="{47961A36-0279-405B-9DBA-1F99614F8D2D}"/>
                </a:ext>
              </a:extLst>
            </p:cNvPr>
            <p:cNvSpPr/>
            <p:nvPr/>
          </p:nvSpPr>
          <p:spPr>
            <a:xfrm>
              <a:off x="1932456" y="3595913"/>
              <a:ext cx="598899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1" name="Arrow: Curved Down 80">
              <a:extLst>
                <a:ext uri="{FF2B5EF4-FFF2-40B4-BE49-F238E27FC236}">
                  <a16:creationId xmlns:a16="http://schemas.microsoft.com/office/drawing/2014/main" xmlns="" id="{4A453C50-BD7C-418C-9101-ED5832568D51}"/>
                </a:ext>
              </a:extLst>
            </p:cNvPr>
            <p:cNvSpPr/>
            <p:nvPr/>
          </p:nvSpPr>
          <p:spPr>
            <a:xfrm>
              <a:off x="2571837" y="3604774"/>
              <a:ext cx="539468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2" name="Arrow: Curved Down 81">
              <a:extLst>
                <a:ext uri="{FF2B5EF4-FFF2-40B4-BE49-F238E27FC236}">
                  <a16:creationId xmlns:a16="http://schemas.microsoft.com/office/drawing/2014/main" xmlns="" id="{BE9BE06C-79B1-4F8A-94F5-4FAD3C72AF8E}"/>
                </a:ext>
              </a:extLst>
            </p:cNvPr>
            <p:cNvSpPr/>
            <p:nvPr/>
          </p:nvSpPr>
          <p:spPr>
            <a:xfrm>
              <a:off x="3111306" y="3614711"/>
              <a:ext cx="53653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xmlns="" id="{31D53A75-E948-4A62-BE32-FB4562C9A515}"/>
                </a:ext>
              </a:extLst>
            </p:cNvPr>
            <p:cNvSpPr/>
            <p:nvPr/>
          </p:nvSpPr>
          <p:spPr>
            <a:xfrm>
              <a:off x="3710046" y="3623572"/>
              <a:ext cx="51411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Curved Down 83">
              <a:extLst>
                <a:ext uri="{FF2B5EF4-FFF2-40B4-BE49-F238E27FC236}">
                  <a16:creationId xmlns:a16="http://schemas.microsoft.com/office/drawing/2014/main" xmlns="" id="{E8777BA0-E851-487E-9FC8-35B141D32A68}"/>
                </a:ext>
              </a:extLst>
            </p:cNvPr>
            <p:cNvSpPr/>
            <p:nvPr/>
          </p:nvSpPr>
          <p:spPr>
            <a:xfrm>
              <a:off x="4288897" y="3595606"/>
              <a:ext cx="50907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Curved Down 84">
              <a:extLst>
                <a:ext uri="{FF2B5EF4-FFF2-40B4-BE49-F238E27FC236}">
                  <a16:creationId xmlns:a16="http://schemas.microsoft.com/office/drawing/2014/main" xmlns="" id="{1D75F037-F0B4-40C5-859B-886669D6DAE2}"/>
                </a:ext>
              </a:extLst>
            </p:cNvPr>
            <p:cNvSpPr/>
            <p:nvPr/>
          </p:nvSpPr>
          <p:spPr>
            <a:xfrm>
              <a:off x="4806639" y="3595605"/>
              <a:ext cx="55776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1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0186 L 0.04362 0.00186 L 0.04453 0.00024 L 0.04284 0.00186 " pathEditMode="relative" ptsTypes="AA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0463 L 0.03932 -0.00324 " pathEditMode="relative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046 L 0.03698 0.00255 " pathEditMode="relative" ptsTypes="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116 L 0.03763 -0.00023 L 0.03763 -0.00023 L 0.03594 0.0011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047 L 0.0336 0.00186 " pathEditMode="relative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0.00024 L 0.03333 -0.00115 " pathEditMode="relative" ptsTypes="AA"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0.00186 L 0.03321 0.00324 " pathEditMode="relative" ptsTypes="AA"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324 L 0.06393 -0.00115 " pathEditMode="relative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2240129" y="54746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3. RCL</a:t>
            </a:r>
            <a:r>
              <a:rPr lang="en-IN" sz="2800" dirty="0"/>
              <a:t> : Rotate bits to left with carry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RCL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4" y="865590"/>
            <a:ext cx="11461173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rotate 8 bits and 16 bits to the left along with carry</a:t>
            </a:r>
          </a:p>
          <a:p>
            <a:pPr marL="0" indent="0">
              <a:buNone/>
            </a:pPr>
            <a:r>
              <a:rPr lang="en-IN" sz="2000" dirty="0"/>
              <a:t>2. LSB moves into the carry flag</a:t>
            </a:r>
          </a:p>
          <a:p>
            <a:pPr marL="0" indent="0">
              <a:buNone/>
            </a:pPr>
            <a:r>
              <a:rPr lang="en-IN" sz="2000" dirty="0"/>
              <a:t>3. Previous carry flag moves into the LSB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A12136A-71AD-4AD3-A394-D38C9135D5EE}"/>
              </a:ext>
            </a:extLst>
          </p:cNvPr>
          <p:cNvGrpSpPr/>
          <p:nvPr/>
        </p:nvGrpSpPr>
        <p:grpSpPr>
          <a:xfrm>
            <a:off x="235179" y="3612669"/>
            <a:ext cx="5860821" cy="1491837"/>
            <a:chOff x="500173" y="3530709"/>
            <a:chExt cx="6172320" cy="155140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88370F17-5530-4CDA-96FE-722D85BD9E73}"/>
                </a:ext>
              </a:extLst>
            </p:cNvPr>
            <p:cNvGrpSpPr/>
            <p:nvPr/>
          </p:nvGrpSpPr>
          <p:grpSpPr>
            <a:xfrm>
              <a:off x="1517223" y="3965359"/>
              <a:ext cx="4021875" cy="433644"/>
              <a:chOff x="6684412" y="2317641"/>
              <a:chExt cx="4021875" cy="4336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74EF46B-7CA5-4849-B90B-0FAF6148EC8A}"/>
                  </a:ext>
                </a:extLst>
              </p:cNvPr>
              <p:cNvSpPr/>
              <p:nvPr/>
            </p:nvSpPr>
            <p:spPr>
              <a:xfrm>
                <a:off x="6684412" y="2317641"/>
                <a:ext cx="521110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0098471-2410-4617-B88C-9B650084D5F0}"/>
                  </a:ext>
                </a:extLst>
              </p:cNvPr>
              <p:cNvSpPr/>
              <p:nvPr/>
            </p:nvSpPr>
            <p:spPr>
              <a:xfrm>
                <a:off x="7205521" y="2317641"/>
                <a:ext cx="521110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D6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A9E350CC-5825-4F34-A3EF-285EF33E0309}"/>
                  </a:ext>
                </a:extLst>
              </p:cNvPr>
              <p:cNvSpPr/>
              <p:nvPr/>
            </p:nvSpPr>
            <p:spPr>
              <a:xfrm>
                <a:off x="7726631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2F8D603-BD18-4AA5-B3F1-22A6F5175E7E}"/>
                  </a:ext>
                </a:extLst>
              </p:cNvPr>
              <p:cNvSpPr/>
              <p:nvPr/>
            </p:nvSpPr>
            <p:spPr>
              <a:xfrm>
                <a:off x="8322563" y="2317641"/>
                <a:ext cx="595931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D4</a:t>
                </a: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xmlns="" id="{0C89752C-ECEF-4F80-AE14-009AB765E9E9}"/>
                  </a:ext>
                </a:extLst>
              </p:cNvPr>
              <p:cNvSpPr/>
              <p:nvPr/>
            </p:nvSpPr>
            <p:spPr>
              <a:xfrm>
                <a:off x="8918494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3C706FD-2776-400B-B65E-CB1DED68AC25}"/>
                  </a:ext>
                </a:extLst>
              </p:cNvPr>
              <p:cNvSpPr/>
              <p:nvPr/>
            </p:nvSpPr>
            <p:spPr>
              <a:xfrm>
                <a:off x="9514425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DD1034B-0895-42AA-A111-2864B0B0C683}"/>
                  </a:ext>
                </a:extLst>
              </p:cNvPr>
              <p:cNvSpPr/>
              <p:nvPr/>
            </p:nvSpPr>
            <p:spPr>
              <a:xfrm>
                <a:off x="10110356" y="2317641"/>
                <a:ext cx="595931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D1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6E0D91E-038D-4B64-A7E7-451021376EA3}"/>
                </a:ext>
              </a:extLst>
            </p:cNvPr>
            <p:cNvSpPr/>
            <p:nvPr/>
          </p:nvSpPr>
          <p:spPr>
            <a:xfrm>
              <a:off x="500173" y="3964688"/>
              <a:ext cx="521110" cy="4336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250AC1C-8288-4721-9904-AD521489544C}"/>
                </a:ext>
              </a:extLst>
            </p:cNvPr>
            <p:cNvSpPr/>
            <p:nvPr/>
          </p:nvSpPr>
          <p:spPr>
            <a:xfrm>
              <a:off x="5539098" y="3964688"/>
              <a:ext cx="556902" cy="4336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xmlns="" id="{EC46CB18-2E2D-41CE-9DF2-3DFAE1646D43}"/>
                </a:ext>
              </a:extLst>
            </p:cNvPr>
            <p:cNvSpPr/>
            <p:nvPr/>
          </p:nvSpPr>
          <p:spPr>
            <a:xfrm flipH="1">
              <a:off x="5282213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Down 20">
              <a:extLst>
                <a:ext uri="{FF2B5EF4-FFF2-40B4-BE49-F238E27FC236}">
                  <a16:creationId xmlns:a16="http://schemas.microsoft.com/office/drawing/2014/main" xmlns="" id="{FF4AB7F4-6318-4DB4-BF6E-9124B6FCFDC4}"/>
                </a:ext>
              </a:extLst>
            </p:cNvPr>
            <p:cNvSpPr/>
            <p:nvPr/>
          </p:nvSpPr>
          <p:spPr>
            <a:xfrm flipH="1">
              <a:off x="4645202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xmlns="" id="{B496CB25-06FC-483D-9226-0823C9AC311B}"/>
                </a:ext>
              </a:extLst>
            </p:cNvPr>
            <p:cNvSpPr/>
            <p:nvPr/>
          </p:nvSpPr>
          <p:spPr>
            <a:xfrm flipH="1">
              <a:off x="4007099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xmlns="" id="{CB8B928A-0131-4A2C-AF82-042BF5F009A5}"/>
                </a:ext>
              </a:extLst>
            </p:cNvPr>
            <p:cNvSpPr/>
            <p:nvPr/>
          </p:nvSpPr>
          <p:spPr>
            <a:xfrm flipH="1">
              <a:off x="3373392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xmlns="" id="{48B2BC36-0C9E-4526-A4B1-FAF4321BC3C6}"/>
                </a:ext>
              </a:extLst>
            </p:cNvPr>
            <p:cNvSpPr/>
            <p:nvPr/>
          </p:nvSpPr>
          <p:spPr>
            <a:xfrm flipH="1">
              <a:off x="2736381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xmlns="" id="{ABD8D535-FEE9-41C2-9757-604B56DF4147}"/>
                </a:ext>
              </a:extLst>
            </p:cNvPr>
            <p:cNvSpPr/>
            <p:nvPr/>
          </p:nvSpPr>
          <p:spPr>
            <a:xfrm flipH="1">
              <a:off x="2160424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Arrow: Curved Down 25">
              <a:extLst>
                <a:ext uri="{FF2B5EF4-FFF2-40B4-BE49-F238E27FC236}">
                  <a16:creationId xmlns:a16="http://schemas.microsoft.com/office/drawing/2014/main" xmlns="" id="{F64D06D6-1FF1-45D5-833F-CEA23C1B068C}"/>
                </a:ext>
              </a:extLst>
            </p:cNvPr>
            <p:cNvSpPr/>
            <p:nvPr/>
          </p:nvSpPr>
          <p:spPr>
            <a:xfrm flipH="1">
              <a:off x="1578112" y="3531164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xmlns="" id="{8CA0682D-D7A4-448A-908E-C36A09E58286}"/>
                </a:ext>
              </a:extLst>
            </p:cNvPr>
            <p:cNvSpPr/>
            <p:nvPr/>
          </p:nvSpPr>
          <p:spPr>
            <a:xfrm>
              <a:off x="1013401" y="4065863"/>
              <a:ext cx="496056" cy="231293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xmlns="" id="{1F3A3F15-870A-42B8-AA26-4AF295D9BC33}"/>
                </a:ext>
              </a:extLst>
            </p:cNvPr>
            <p:cNvSpPr/>
            <p:nvPr/>
          </p:nvSpPr>
          <p:spPr>
            <a:xfrm rot="10800000">
              <a:off x="760726" y="4868839"/>
              <a:ext cx="5831329" cy="21327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xmlns="" id="{AA8E4124-804B-4F1E-AC1A-2D072C3F3EA8}"/>
                </a:ext>
              </a:extLst>
            </p:cNvPr>
            <p:cNvSpPr/>
            <p:nvPr/>
          </p:nvSpPr>
          <p:spPr>
            <a:xfrm rot="5400000">
              <a:off x="6185689" y="4494132"/>
              <a:ext cx="772231" cy="20137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xmlns="" id="{4D7E848F-9E26-4245-90A5-9A0BE9B75CAE}"/>
                </a:ext>
              </a:extLst>
            </p:cNvPr>
            <p:cNvSpPr/>
            <p:nvPr/>
          </p:nvSpPr>
          <p:spPr>
            <a:xfrm>
              <a:off x="6096000" y="4093059"/>
              <a:ext cx="496056" cy="231293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7F97B13-352A-44F1-A9BA-5A7804D5143A}"/>
                </a:ext>
              </a:extLst>
            </p:cNvPr>
            <p:cNvSpPr/>
            <p:nvPr/>
          </p:nvSpPr>
          <p:spPr>
            <a:xfrm>
              <a:off x="5570132" y="4398332"/>
              <a:ext cx="595931" cy="35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LSB</a:t>
              </a:r>
              <a:endParaRPr lang="en-IN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795398BE-347B-4511-A79C-85F827E1382D}"/>
                </a:ext>
              </a:extLst>
            </p:cNvPr>
            <p:cNvSpPr/>
            <p:nvPr/>
          </p:nvSpPr>
          <p:spPr>
            <a:xfrm>
              <a:off x="1480387" y="4398332"/>
              <a:ext cx="641332" cy="35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MSB</a:t>
              </a:r>
              <a:endParaRPr lang="en-IN" sz="16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31F066E9-FA59-45F6-8BFD-7471943A259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760726" y="4399670"/>
              <a:ext cx="2" cy="5758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MOVE CL, 01h</a:t>
            </a:r>
          </a:p>
          <a:p>
            <a:r>
              <a:rPr lang="en-IN" dirty="0"/>
              <a:t>RCL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404145" y="1839330"/>
            <a:ext cx="5615834" cy="898603"/>
            <a:chOff x="6440070" y="1519136"/>
            <a:chExt cx="5615834" cy="8986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6440070" y="1534121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8745761" y="3191627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10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E038491-F59E-4204-92ED-9704685FE084}"/>
              </a:ext>
            </a:extLst>
          </p:cNvPr>
          <p:cNvGrpSpPr/>
          <p:nvPr/>
        </p:nvGrpSpPr>
        <p:grpSpPr>
          <a:xfrm>
            <a:off x="6415379" y="3830425"/>
            <a:ext cx="5614870" cy="898603"/>
            <a:chOff x="6402706" y="1519136"/>
            <a:chExt cx="5614870" cy="8986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8600C2E2-16E5-4F71-84F3-C58BECDE5FC8}"/>
                </a:ext>
              </a:extLst>
            </p:cNvPr>
            <p:cNvGrpSpPr/>
            <p:nvPr/>
          </p:nvGrpSpPr>
          <p:grpSpPr>
            <a:xfrm>
              <a:off x="7416775" y="1519136"/>
              <a:ext cx="4600801" cy="417640"/>
              <a:chOff x="7034796" y="2494333"/>
              <a:chExt cx="4600801" cy="41764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53C0877C-C678-4837-BD40-7E82AB190443}"/>
                  </a:ext>
                </a:extLst>
              </p:cNvPr>
              <p:cNvSpPr/>
              <p:nvPr/>
            </p:nvSpPr>
            <p:spPr>
              <a:xfrm>
                <a:off x="7034796" y="2494978"/>
                <a:ext cx="616025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7A7A0BCD-356B-4A96-AB48-F4F640D64D2E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A7A503B6-FC0F-4495-A08A-58024CE07134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B5760A9D-BDD1-4222-A579-3FACA8FBCF52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xmlns="" id="{4018326D-8DB5-4D54-AB8D-394707C1D7A5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80F79AC9-01DB-492B-98C1-F8F2F2294B89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7720143F-D404-4849-BDD4-BD664397FDA8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405DD03D-235F-435D-8266-4CA05601E3DC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AEA24206-A01B-4D3F-A222-973B9D801E53}"/>
                </a:ext>
              </a:extLst>
            </p:cNvPr>
            <p:cNvSpPr/>
            <p:nvPr/>
          </p:nvSpPr>
          <p:spPr>
            <a:xfrm>
              <a:off x="6402706" y="1534121"/>
              <a:ext cx="549113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24C754C-E019-4763-BE8C-C518C4FE6E01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F73453DB-C597-4F11-A038-AFCF637ED8F5}"/>
                </a:ext>
              </a:extLst>
            </p:cNvPr>
            <p:cNvSpPr/>
            <p:nvPr/>
          </p:nvSpPr>
          <p:spPr>
            <a:xfrm>
              <a:off x="1143003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82FD4F4E-0DFB-4E35-B354-5D1D0A8C0F28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1616290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10893653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10272589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9660372" y="38549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9111818" y="386915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8541945" y="386915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7984045" y="387808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7469929" y="3854256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6386434" y="3845410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AE8BFEC-A931-452A-B450-2FAEC040C06D}"/>
              </a:ext>
            </a:extLst>
          </p:cNvPr>
          <p:cNvCxnSpPr>
            <a:cxnSpLocks/>
          </p:cNvCxnSpPr>
          <p:nvPr/>
        </p:nvCxnSpPr>
        <p:spPr>
          <a:xfrm flipH="1">
            <a:off x="6524635" y="4290423"/>
            <a:ext cx="3668" cy="1226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C50C99CC-D12F-4AA1-A92E-769E8AC6538E}"/>
              </a:ext>
            </a:extLst>
          </p:cNvPr>
          <p:cNvCxnSpPr>
            <a:cxnSpLocks/>
          </p:cNvCxnSpPr>
          <p:nvPr/>
        </p:nvCxnSpPr>
        <p:spPr>
          <a:xfrm>
            <a:off x="6524635" y="5437236"/>
            <a:ext cx="5423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8EDA3732-1B51-42BB-8D41-A914C8AAD7F0}"/>
              </a:ext>
            </a:extLst>
          </p:cNvPr>
          <p:cNvCxnSpPr>
            <a:cxnSpLocks/>
          </p:cNvCxnSpPr>
          <p:nvPr/>
        </p:nvCxnSpPr>
        <p:spPr>
          <a:xfrm flipV="1">
            <a:off x="11947724" y="4289154"/>
            <a:ext cx="0" cy="1148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 flipH="1">
            <a:off x="6940095" y="4062754"/>
            <a:ext cx="48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4062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-0.04076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3724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3281 -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-0.03243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3281 -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3255 -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7656 -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00648 C -0.00248 0.08958 -0.00274 0.17245 -0.003 0.25556 L 0.45195 0.24653 L 0.43945 0.00069 L 0.44101 0.00208 L 0.43945 0.00509 " pathEditMode="relative" ptsTypes="AAAAAA">
                                      <p:cBhvr>
                                        <p:cTn id="4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1705628" y="119190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4. RCR</a:t>
            </a:r>
            <a:r>
              <a:rPr lang="en-IN" sz="2800" dirty="0"/>
              <a:t> : Rotate bits to right with carry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RCR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4" y="865590"/>
            <a:ext cx="11461173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rotate 8 bits and 16 bits to the right.</a:t>
            </a:r>
          </a:p>
          <a:p>
            <a:pPr marL="0" indent="0">
              <a:buNone/>
            </a:pPr>
            <a:r>
              <a:rPr lang="en-IN" sz="2000" dirty="0"/>
              <a:t>2. LSB moves into the MSB</a:t>
            </a:r>
          </a:p>
          <a:p>
            <a:pPr marL="0" indent="0">
              <a:buNone/>
            </a:pPr>
            <a:r>
              <a:rPr lang="en-IN" sz="2000" dirty="0"/>
              <a:t>3. LSB also copies into the carry flag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MOVE CL, 01h</a:t>
            </a:r>
          </a:p>
          <a:p>
            <a:r>
              <a:rPr lang="en-IN" dirty="0"/>
              <a:t>ROR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096000" y="1880738"/>
            <a:ext cx="5468117" cy="886517"/>
            <a:chOff x="7454399" y="1519136"/>
            <a:chExt cx="5468117" cy="8865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12410767" y="1522035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12459693" y="2036321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7934061" y="3326130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C4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600C2E2-16E5-4F71-84F3-C58BECDE5FC8}"/>
              </a:ext>
            </a:extLst>
          </p:cNvPr>
          <p:cNvGrpSpPr/>
          <p:nvPr/>
        </p:nvGrpSpPr>
        <p:grpSpPr>
          <a:xfrm>
            <a:off x="6617748" y="3964928"/>
            <a:ext cx="4600801" cy="417640"/>
            <a:chOff x="7034796" y="2494333"/>
            <a:chExt cx="4600801" cy="41764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53C0877C-C678-4837-BD40-7E82AB190443}"/>
                </a:ext>
              </a:extLst>
            </p:cNvPr>
            <p:cNvSpPr/>
            <p:nvPr/>
          </p:nvSpPr>
          <p:spPr>
            <a:xfrm>
              <a:off x="7034796" y="2494978"/>
              <a:ext cx="616025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7A7A0BCD-356B-4A96-AB48-F4F640D64D2E}"/>
                </a:ext>
              </a:extLst>
            </p:cNvPr>
            <p:cNvSpPr/>
            <p:nvPr/>
          </p:nvSpPr>
          <p:spPr>
            <a:xfrm>
              <a:off x="7650820" y="2494978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A7A503B6-FC0F-4495-A08A-58024CE07134}"/>
                </a:ext>
              </a:extLst>
            </p:cNvPr>
            <p:cNvSpPr/>
            <p:nvPr/>
          </p:nvSpPr>
          <p:spPr>
            <a:xfrm>
              <a:off x="8162569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B5760A9D-BDD1-4222-A579-3FACA8FBCF52}"/>
                </a:ext>
              </a:extLst>
            </p:cNvPr>
            <p:cNvSpPr/>
            <p:nvPr/>
          </p:nvSpPr>
          <p:spPr>
            <a:xfrm>
              <a:off x="8747796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xmlns="" id="{4018326D-8DB5-4D54-AB8D-394707C1D7A5}"/>
                </a:ext>
              </a:extLst>
            </p:cNvPr>
            <p:cNvSpPr/>
            <p:nvPr/>
          </p:nvSpPr>
          <p:spPr>
            <a:xfrm>
              <a:off x="9333021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80F79AC9-01DB-492B-98C1-F8F2F2294B89}"/>
                </a:ext>
              </a:extLst>
            </p:cNvPr>
            <p:cNvSpPr/>
            <p:nvPr/>
          </p:nvSpPr>
          <p:spPr>
            <a:xfrm>
              <a:off x="9918247" y="2494978"/>
              <a:ext cx="585227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7720143F-D404-4849-BDD4-BD664397FDA8}"/>
                </a:ext>
              </a:extLst>
            </p:cNvPr>
            <p:cNvSpPr/>
            <p:nvPr/>
          </p:nvSpPr>
          <p:spPr>
            <a:xfrm>
              <a:off x="10503473" y="2494978"/>
              <a:ext cx="585226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405DD03D-235F-435D-8266-4CA05601E3DC}"/>
                </a:ext>
              </a:extLst>
            </p:cNvPr>
            <p:cNvSpPr/>
            <p:nvPr/>
          </p:nvSpPr>
          <p:spPr>
            <a:xfrm>
              <a:off x="11088699" y="2494333"/>
              <a:ext cx="546898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AEA24206-A01B-4D3F-A222-973B9D801E53}"/>
              </a:ext>
            </a:extLst>
          </p:cNvPr>
          <p:cNvSpPr/>
          <p:nvPr/>
        </p:nvSpPr>
        <p:spPr>
          <a:xfrm>
            <a:off x="11564117" y="3950852"/>
            <a:ext cx="549113" cy="416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24C754C-E019-4763-BE8C-C518C4FE6E01}"/>
              </a:ext>
            </a:extLst>
          </p:cNvPr>
          <p:cNvSpPr/>
          <p:nvPr/>
        </p:nvSpPr>
        <p:spPr>
          <a:xfrm>
            <a:off x="11631725" y="353619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73453DB-C597-4F11-A038-AFCF637ED8F5}"/>
              </a:ext>
            </a:extLst>
          </p:cNvPr>
          <p:cNvSpPr/>
          <p:nvPr/>
        </p:nvSpPr>
        <p:spPr>
          <a:xfrm>
            <a:off x="10631011" y="4410119"/>
            <a:ext cx="585226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LSB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2FD4F4E-0DFB-4E35-B354-5D1D0A8C0F28}"/>
              </a:ext>
            </a:extLst>
          </p:cNvPr>
          <p:cNvSpPr/>
          <p:nvPr/>
        </p:nvSpPr>
        <p:spPr>
          <a:xfrm>
            <a:off x="6760671" y="4410119"/>
            <a:ext cx="629811" cy="355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MSB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0875710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10325793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9755529" y="40097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9183952" y="399963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8615078" y="400365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7984245" y="399349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7395865" y="40125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6835797" y="3988759"/>
            <a:ext cx="223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11824495" y="4011812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AE8BFEC-A931-452A-B450-2FAEC040C06D}"/>
              </a:ext>
            </a:extLst>
          </p:cNvPr>
          <p:cNvCxnSpPr>
            <a:cxnSpLocks/>
          </p:cNvCxnSpPr>
          <p:nvPr/>
        </p:nvCxnSpPr>
        <p:spPr>
          <a:xfrm>
            <a:off x="11824495" y="4348095"/>
            <a:ext cx="0" cy="886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C50C99CC-D12F-4AA1-A92E-769E8AC6538E}"/>
              </a:ext>
            </a:extLst>
          </p:cNvPr>
          <p:cNvCxnSpPr>
            <a:cxnSpLocks/>
          </p:cNvCxnSpPr>
          <p:nvPr/>
        </p:nvCxnSpPr>
        <p:spPr>
          <a:xfrm flipH="1">
            <a:off x="6760671" y="5234603"/>
            <a:ext cx="5063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8EDA3732-1B51-42BB-8D41-A914C8AAD7F0}"/>
              </a:ext>
            </a:extLst>
          </p:cNvPr>
          <p:cNvCxnSpPr>
            <a:cxnSpLocks/>
          </p:cNvCxnSpPr>
          <p:nvPr/>
        </p:nvCxnSpPr>
        <p:spPr>
          <a:xfrm flipV="1">
            <a:off x="6779464" y="4394557"/>
            <a:ext cx="0" cy="840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>
            <a:off x="11189254" y="4180384"/>
            <a:ext cx="468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F5973-59D8-444A-B39A-BB0ED79D7D7E}"/>
              </a:ext>
            </a:extLst>
          </p:cNvPr>
          <p:cNvGrpSpPr/>
          <p:nvPr/>
        </p:nvGrpSpPr>
        <p:grpSpPr>
          <a:xfrm>
            <a:off x="381609" y="3547933"/>
            <a:ext cx="5694293" cy="1590640"/>
            <a:chOff x="746101" y="3595605"/>
            <a:chExt cx="5694293" cy="15906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A12136A-71AD-4AD3-A394-D38C9135D5EE}"/>
                </a:ext>
              </a:extLst>
            </p:cNvPr>
            <p:cNvGrpSpPr/>
            <p:nvPr/>
          </p:nvGrpSpPr>
          <p:grpSpPr>
            <a:xfrm>
              <a:off x="746101" y="3614710"/>
              <a:ext cx="5694293" cy="1571535"/>
              <a:chOff x="1004877" y="3531211"/>
              <a:chExt cx="5996942" cy="163428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88370F17-5530-4CDA-96FE-722D85BD9E73}"/>
                  </a:ext>
                </a:extLst>
              </p:cNvPr>
              <p:cNvGrpSpPr/>
              <p:nvPr/>
            </p:nvGrpSpPr>
            <p:grpSpPr>
              <a:xfrm>
                <a:off x="1517223" y="3965359"/>
                <a:ext cx="4021875" cy="433644"/>
                <a:chOff x="6684412" y="2317641"/>
                <a:chExt cx="4021875" cy="433644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374EF46B-7CA5-4849-B90B-0FAF6148EC8A}"/>
                    </a:ext>
                  </a:extLst>
                </p:cNvPr>
                <p:cNvSpPr/>
                <p:nvPr/>
              </p:nvSpPr>
              <p:spPr>
                <a:xfrm>
                  <a:off x="6684412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D7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70098471-2410-4617-B88C-9B650084D5F0}"/>
                    </a:ext>
                  </a:extLst>
                </p:cNvPr>
                <p:cNvSpPr/>
                <p:nvPr/>
              </p:nvSpPr>
              <p:spPr>
                <a:xfrm>
                  <a:off x="7205521" y="2317641"/>
                  <a:ext cx="521110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D6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A9E350CC-5825-4F34-A3EF-285EF33E0309}"/>
                    </a:ext>
                  </a:extLst>
                </p:cNvPr>
                <p:cNvSpPr/>
                <p:nvPr/>
              </p:nvSpPr>
              <p:spPr>
                <a:xfrm>
                  <a:off x="7726631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D5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62F8D603-BD18-4AA5-B3F1-22A6F5175E7E}"/>
                    </a:ext>
                  </a:extLst>
                </p:cNvPr>
                <p:cNvSpPr/>
                <p:nvPr/>
              </p:nvSpPr>
              <p:spPr>
                <a:xfrm>
                  <a:off x="8322563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D4</a:t>
                  </a:r>
                </a:p>
              </p:txBody>
            </p:sp>
            <p:sp>
              <p:nvSpPr>
                <p:cNvPr id="13" name="Rectangle 7">
                  <a:extLst>
                    <a:ext uri="{FF2B5EF4-FFF2-40B4-BE49-F238E27FC236}">
                      <a16:creationId xmlns:a16="http://schemas.microsoft.com/office/drawing/2014/main" xmlns="" id="{0C89752C-ECEF-4F80-AE14-009AB765E9E9}"/>
                    </a:ext>
                  </a:extLst>
                </p:cNvPr>
                <p:cNvSpPr/>
                <p:nvPr/>
              </p:nvSpPr>
              <p:spPr>
                <a:xfrm>
                  <a:off x="8918494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D3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83C706FD-2776-400B-B65E-CB1DED68AC25}"/>
                    </a:ext>
                  </a:extLst>
                </p:cNvPr>
                <p:cNvSpPr/>
                <p:nvPr/>
              </p:nvSpPr>
              <p:spPr>
                <a:xfrm>
                  <a:off x="9514425" y="2317641"/>
                  <a:ext cx="595932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D2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6DD1034B-0895-42AA-A111-2864B0B0C683}"/>
                    </a:ext>
                  </a:extLst>
                </p:cNvPr>
                <p:cNvSpPr/>
                <p:nvPr/>
              </p:nvSpPr>
              <p:spPr>
                <a:xfrm>
                  <a:off x="10110356" y="2317641"/>
                  <a:ext cx="595931" cy="4336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D1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6E0D91E-038D-4B64-A7E7-451021376EA3}"/>
                  </a:ext>
                </a:extLst>
              </p:cNvPr>
              <p:cNvSpPr/>
              <p:nvPr/>
            </p:nvSpPr>
            <p:spPr>
              <a:xfrm>
                <a:off x="6480709" y="3952224"/>
                <a:ext cx="521110" cy="4336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CF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250AC1C-8288-4721-9904-AD521489544C}"/>
                  </a:ext>
                </a:extLst>
              </p:cNvPr>
              <p:cNvSpPr/>
              <p:nvPr/>
            </p:nvSpPr>
            <p:spPr>
              <a:xfrm>
                <a:off x="5539098" y="3964688"/>
                <a:ext cx="55690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D0</a:t>
                </a:r>
              </a:p>
            </p:txBody>
          </p:sp>
          <p:sp>
            <p:nvSpPr>
              <p:cNvPr id="26" name="Arrow: Curved Down 25">
                <a:extLst>
                  <a:ext uri="{FF2B5EF4-FFF2-40B4-BE49-F238E27FC236}">
                    <a16:creationId xmlns:a16="http://schemas.microsoft.com/office/drawing/2014/main" xmlns="" id="{F64D06D6-1FF1-45D5-833F-CEA23C1B068C}"/>
                  </a:ext>
                </a:extLst>
              </p:cNvPr>
              <p:cNvSpPr/>
              <p:nvPr/>
            </p:nvSpPr>
            <p:spPr>
              <a:xfrm>
                <a:off x="1575060" y="3531211"/>
                <a:ext cx="630730" cy="433644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Left 26">
                <a:extLst>
                  <a:ext uri="{FF2B5EF4-FFF2-40B4-BE49-F238E27FC236}">
                    <a16:creationId xmlns:a16="http://schemas.microsoft.com/office/drawing/2014/main" xmlns="" id="{8CA0682D-D7A4-448A-908E-C36A09E58286}"/>
                  </a:ext>
                </a:extLst>
              </p:cNvPr>
              <p:cNvSpPr/>
              <p:nvPr/>
            </p:nvSpPr>
            <p:spPr>
              <a:xfrm rot="10800000">
                <a:off x="1004877" y="4063797"/>
                <a:ext cx="496056" cy="231293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Arrow: Left 28">
                <a:extLst>
                  <a:ext uri="{FF2B5EF4-FFF2-40B4-BE49-F238E27FC236}">
                    <a16:creationId xmlns:a16="http://schemas.microsoft.com/office/drawing/2014/main" xmlns="" id="{1F3A3F15-870A-42B8-AA26-4AF295D9BC33}"/>
                  </a:ext>
                </a:extLst>
              </p:cNvPr>
              <p:cNvSpPr/>
              <p:nvPr/>
            </p:nvSpPr>
            <p:spPr>
              <a:xfrm>
                <a:off x="1065543" y="5032913"/>
                <a:ext cx="5277996" cy="13258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Arrow: Left 29">
                <a:extLst>
                  <a:ext uri="{FF2B5EF4-FFF2-40B4-BE49-F238E27FC236}">
                    <a16:creationId xmlns:a16="http://schemas.microsoft.com/office/drawing/2014/main" xmlns="" id="{AA8E4124-804B-4F1E-AC1A-2D072C3F3EA8}"/>
                  </a:ext>
                </a:extLst>
              </p:cNvPr>
              <p:cNvSpPr/>
              <p:nvPr/>
            </p:nvSpPr>
            <p:spPr>
              <a:xfrm rot="16200000">
                <a:off x="5887089" y="4589443"/>
                <a:ext cx="772231" cy="201377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Arrow: Left 30">
                <a:extLst>
                  <a:ext uri="{FF2B5EF4-FFF2-40B4-BE49-F238E27FC236}">
                    <a16:creationId xmlns:a16="http://schemas.microsoft.com/office/drawing/2014/main" xmlns="" id="{4D7E848F-9E26-4245-90A5-9A0BE9B75CAE}"/>
                  </a:ext>
                </a:extLst>
              </p:cNvPr>
              <p:cNvSpPr/>
              <p:nvPr/>
            </p:nvSpPr>
            <p:spPr>
              <a:xfrm rot="10800000">
                <a:off x="6116054" y="4087665"/>
                <a:ext cx="371850" cy="239645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27F97B13-352A-44F1-A9BA-5A7804D5143A}"/>
                  </a:ext>
                </a:extLst>
              </p:cNvPr>
              <p:cNvSpPr/>
              <p:nvPr/>
            </p:nvSpPr>
            <p:spPr>
              <a:xfrm>
                <a:off x="5570132" y="4398332"/>
                <a:ext cx="595931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LSB</a:t>
                </a:r>
                <a:endParaRPr lang="en-IN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95398BE-347B-4511-A79C-85F827E1382D}"/>
                  </a:ext>
                </a:extLst>
              </p:cNvPr>
              <p:cNvSpPr/>
              <p:nvPr/>
            </p:nvSpPr>
            <p:spPr>
              <a:xfrm>
                <a:off x="1480387" y="4398332"/>
                <a:ext cx="641332" cy="35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MSB</a:t>
                </a:r>
                <a:endParaRPr lang="en-IN" sz="1600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1F066E9-FA59-45F6-8BFD-7471943A2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209" y="4186251"/>
                <a:ext cx="0" cy="95026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Arrow: Curved Down 79">
              <a:extLst>
                <a:ext uri="{FF2B5EF4-FFF2-40B4-BE49-F238E27FC236}">
                  <a16:creationId xmlns:a16="http://schemas.microsoft.com/office/drawing/2014/main" xmlns="" id="{47961A36-0279-405B-9DBA-1F99614F8D2D}"/>
                </a:ext>
              </a:extLst>
            </p:cNvPr>
            <p:cNvSpPr/>
            <p:nvPr/>
          </p:nvSpPr>
          <p:spPr>
            <a:xfrm>
              <a:off x="1932456" y="3595913"/>
              <a:ext cx="598899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1" name="Arrow: Curved Down 80">
              <a:extLst>
                <a:ext uri="{FF2B5EF4-FFF2-40B4-BE49-F238E27FC236}">
                  <a16:creationId xmlns:a16="http://schemas.microsoft.com/office/drawing/2014/main" xmlns="" id="{4A453C50-BD7C-418C-9101-ED5832568D51}"/>
                </a:ext>
              </a:extLst>
            </p:cNvPr>
            <p:cNvSpPr/>
            <p:nvPr/>
          </p:nvSpPr>
          <p:spPr>
            <a:xfrm>
              <a:off x="2571837" y="3604774"/>
              <a:ext cx="539468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2" name="Arrow: Curved Down 81">
              <a:extLst>
                <a:ext uri="{FF2B5EF4-FFF2-40B4-BE49-F238E27FC236}">
                  <a16:creationId xmlns:a16="http://schemas.microsoft.com/office/drawing/2014/main" xmlns="" id="{BE9BE06C-79B1-4F8A-94F5-4FAD3C72AF8E}"/>
                </a:ext>
              </a:extLst>
            </p:cNvPr>
            <p:cNvSpPr/>
            <p:nvPr/>
          </p:nvSpPr>
          <p:spPr>
            <a:xfrm>
              <a:off x="3111306" y="3614711"/>
              <a:ext cx="53653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xmlns="" id="{31D53A75-E948-4A62-BE32-FB4562C9A515}"/>
                </a:ext>
              </a:extLst>
            </p:cNvPr>
            <p:cNvSpPr/>
            <p:nvPr/>
          </p:nvSpPr>
          <p:spPr>
            <a:xfrm>
              <a:off x="3710046" y="3623572"/>
              <a:ext cx="51411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Curved Down 83">
              <a:extLst>
                <a:ext uri="{FF2B5EF4-FFF2-40B4-BE49-F238E27FC236}">
                  <a16:creationId xmlns:a16="http://schemas.microsoft.com/office/drawing/2014/main" xmlns="" id="{E8777BA0-E851-487E-9FC8-35B141D32A68}"/>
                </a:ext>
              </a:extLst>
            </p:cNvPr>
            <p:cNvSpPr/>
            <p:nvPr/>
          </p:nvSpPr>
          <p:spPr>
            <a:xfrm>
              <a:off x="4288897" y="3595606"/>
              <a:ext cx="509070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Curved Down 84">
              <a:extLst>
                <a:ext uri="{FF2B5EF4-FFF2-40B4-BE49-F238E27FC236}">
                  <a16:creationId xmlns:a16="http://schemas.microsoft.com/office/drawing/2014/main" xmlns="" id="{1D75F037-F0B4-40C5-859B-886669D6DAE2}"/>
                </a:ext>
              </a:extLst>
            </p:cNvPr>
            <p:cNvSpPr/>
            <p:nvPr/>
          </p:nvSpPr>
          <p:spPr>
            <a:xfrm>
              <a:off x="4806639" y="3595605"/>
              <a:ext cx="557766" cy="416995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23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0.00186 L 0.04362 0.00186 L 0.04453 0.00024 L 0.04284 0.0018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0463 L 0.03932 -0.00324 " pathEditMode="relative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046 L 0.03698 0.00255 " pathEditMode="relative" ptsTypes="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116 L 0.03763 -0.00023 L 0.03763 -0.00023 L 0.03594 0.00116 " pathEditMode="relative" ptsTypes="AA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047 L 0.0336 0.00186 " pathEditMode="relative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0.00024 L 0.03333 -0.00115 " pathEditMode="relative" ptsTypes="AA"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0.00186 L 0.03321 0.00324 " pathEditMode="relative" ptsTypes="AA"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324 L 0.06393 -0.00115 " pathEditMode="relative" ptsTypes="AA">
                                      <p:cBhvr>
                                        <p:cTn id="3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0195 0.21019 L -0.4099 0.20093 L -0.4099 0.00579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5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723627-BFDC-481B-8160-429765FD9EEC}"/>
              </a:ext>
            </a:extLst>
          </p:cNvPr>
          <p:cNvSpPr txBox="1"/>
          <p:nvPr/>
        </p:nvSpPr>
        <p:spPr>
          <a:xfrm>
            <a:off x="305823" y="318482"/>
            <a:ext cx="6047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Shift Instructions: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BB1B7F-6519-45A0-8394-CD3137466084}"/>
              </a:ext>
            </a:extLst>
          </p:cNvPr>
          <p:cNvSpPr/>
          <p:nvPr/>
        </p:nvSpPr>
        <p:spPr>
          <a:xfrm>
            <a:off x="385383" y="1539821"/>
            <a:ext cx="83324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SHL/SAL</a:t>
            </a:r>
            <a:r>
              <a:rPr lang="en-IN" sz="2800" dirty="0"/>
              <a:t> : Shift bits to left</a:t>
            </a:r>
          </a:p>
          <a:p>
            <a:pPr marL="342900" indent="-342900">
              <a:buAutoNum type="arabicPeriod"/>
            </a:pPr>
            <a:r>
              <a:rPr lang="en-IN" sz="2800" b="1" dirty="0"/>
              <a:t>SHR</a:t>
            </a:r>
            <a:r>
              <a:rPr lang="en-IN" sz="2800" dirty="0"/>
              <a:t> : Shift bits to right</a:t>
            </a:r>
          </a:p>
          <a:p>
            <a:pPr marL="342900" indent="-342900">
              <a:buAutoNum type="arabicPeriod"/>
            </a:pPr>
            <a:r>
              <a:rPr lang="en-IN" sz="2800" b="1" dirty="0"/>
              <a:t>SAR</a:t>
            </a:r>
            <a:r>
              <a:rPr lang="en-IN" sz="2800" dirty="0"/>
              <a:t> : Shift arithmetic right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F43A42D-6894-4099-BB56-98A9F7106674}"/>
              </a:ext>
            </a:extLst>
          </p:cNvPr>
          <p:cNvSpPr txBox="1">
            <a:spLocks/>
          </p:cNvSpPr>
          <p:nvPr/>
        </p:nvSpPr>
        <p:spPr>
          <a:xfrm>
            <a:off x="201057" y="3616350"/>
            <a:ext cx="910418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1C9030C-0387-4596-ACE8-D9DC8F4F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27" y="4018331"/>
            <a:ext cx="11461173" cy="17512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/>
              <a:t>Always CL reg is used to store the count value for shifting</a:t>
            </a:r>
          </a:p>
          <a:p>
            <a:pPr marL="457200" indent="-457200">
              <a:buAutoNum type="arabicPeriod"/>
            </a:pPr>
            <a:r>
              <a:rPr lang="en-IN" sz="2000" dirty="0"/>
              <a:t>If count is 01 then directly used along with instruction i.e. SHL BL, 01h</a:t>
            </a:r>
          </a:p>
          <a:p>
            <a:pPr marL="457200" indent="-457200">
              <a:buAutoNum type="arabicPeriod"/>
            </a:pPr>
            <a:r>
              <a:rPr lang="en-IN" sz="2000" dirty="0"/>
              <a:t>If count is other than 01 then CL reg is used to store the count value 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94D50D-4491-4646-8C4A-A8B2BDF09751}"/>
              </a:ext>
            </a:extLst>
          </p:cNvPr>
          <p:cNvSpPr/>
          <p:nvPr/>
        </p:nvSpPr>
        <p:spPr>
          <a:xfrm>
            <a:off x="2106968" y="5446442"/>
            <a:ext cx="159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CL, 04h</a:t>
            </a:r>
          </a:p>
          <a:p>
            <a:r>
              <a:rPr lang="en-IN" dirty="0"/>
              <a:t>SHL  BL, CL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39FC29D-0830-4F00-9E4F-635B769226DA}"/>
              </a:ext>
            </a:extLst>
          </p:cNvPr>
          <p:cNvSpPr/>
          <p:nvPr/>
        </p:nvSpPr>
        <p:spPr>
          <a:xfrm>
            <a:off x="915682" y="5401608"/>
            <a:ext cx="109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example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9AC213-E8FB-41DB-BDA2-A6B48AA2FDF5}"/>
              </a:ext>
            </a:extLst>
          </p:cNvPr>
          <p:cNvSpPr/>
          <p:nvPr/>
        </p:nvSpPr>
        <p:spPr>
          <a:xfrm>
            <a:off x="5298489" y="5458413"/>
            <a:ext cx="159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CL, 04h</a:t>
            </a:r>
          </a:p>
          <a:p>
            <a:r>
              <a:rPr lang="en-IN" dirty="0"/>
              <a:t>SHL  BX, CL 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25871B2-16B1-460F-B108-3AF9265F487E}"/>
              </a:ext>
            </a:extLst>
          </p:cNvPr>
          <p:cNvSpPr/>
          <p:nvPr/>
        </p:nvSpPr>
        <p:spPr>
          <a:xfrm>
            <a:off x="4107203" y="5413579"/>
            <a:ext cx="109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example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27E38AE-5999-4154-BC3C-667B809244EF}"/>
              </a:ext>
            </a:extLst>
          </p:cNvPr>
          <p:cNvSpPr/>
          <p:nvPr/>
        </p:nvSpPr>
        <p:spPr>
          <a:xfrm>
            <a:off x="305823" y="6109069"/>
            <a:ext cx="1216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 is sufficient for both 8 bit as well as 16 bit data because maximum 8 bit rotation is 8 times and for 16 bit 16 times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46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8A8ACC-728B-4665-86AA-326C86D9B544}"/>
              </a:ext>
            </a:extLst>
          </p:cNvPr>
          <p:cNvSpPr/>
          <p:nvPr/>
        </p:nvSpPr>
        <p:spPr>
          <a:xfrm>
            <a:off x="1448306" y="50242"/>
            <a:ext cx="5684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SHL/SAL</a:t>
            </a:r>
            <a:r>
              <a:rPr lang="en-IN" sz="2800" dirty="0"/>
              <a:t> : Shift bits to left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713EE03-33CD-48CD-9FB9-89E2A960AD23}"/>
              </a:ext>
            </a:extLst>
          </p:cNvPr>
          <p:cNvSpPr txBox="1">
            <a:spLocks/>
          </p:cNvSpPr>
          <p:nvPr/>
        </p:nvSpPr>
        <p:spPr>
          <a:xfrm>
            <a:off x="174424" y="2251051"/>
            <a:ext cx="5291091" cy="641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/>
              <a:t>Mnemonic:</a:t>
            </a:r>
            <a:r>
              <a:rPr lang="en-IN" sz="2400" dirty="0"/>
              <a:t>   </a:t>
            </a:r>
            <a:r>
              <a:rPr lang="en-IN" sz="2400" b="1" dirty="0"/>
              <a:t>SHL/SAL destination , Count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F6E8FB7-8B29-49E5-B23F-CFD4FAB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4" y="865590"/>
            <a:ext cx="11461173" cy="1118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1. This instruction is used to shift 8 bits and 16 bits to the left.</a:t>
            </a:r>
          </a:p>
          <a:p>
            <a:pPr marL="0" indent="0">
              <a:buNone/>
            </a:pPr>
            <a:r>
              <a:rPr lang="en-IN" sz="2000" dirty="0"/>
              <a:t>2. MSB shifted into the carry.</a:t>
            </a:r>
          </a:p>
          <a:p>
            <a:pPr marL="0" indent="0">
              <a:buNone/>
            </a:pPr>
            <a:r>
              <a:rPr lang="en-IN" sz="2000" dirty="0"/>
              <a:t>3. LSB gets a 0.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967E8D4-3471-46A6-8AA2-87F8A6545A7E}"/>
              </a:ext>
            </a:extLst>
          </p:cNvPr>
          <p:cNvSpPr txBox="1">
            <a:spLocks/>
          </p:cNvSpPr>
          <p:nvPr/>
        </p:nvSpPr>
        <p:spPr>
          <a:xfrm>
            <a:off x="174424" y="316000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A12136A-71AD-4AD3-A394-D38C9135D5EE}"/>
              </a:ext>
            </a:extLst>
          </p:cNvPr>
          <p:cNvGrpSpPr/>
          <p:nvPr/>
        </p:nvGrpSpPr>
        <p:grpSpPr>
          <a:xfrm>
            <a:off x="182647" y="3539163"/>
            <a:ext cx="5421450" cy="1335152"/>
            <a:chOff x="500173" y="3530709"/>
            <a:chExt cx="5935820" cy="12196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88370F17-5530-4CDA-96FE-722D85BD9E73}"/>
                </a:ext>
              </a:extLst>
            </p:cNvPr>
            <p:cNvGrpSpPr/>
            <p:nvPr/>
          </p:nvGrpSpPr>
          <p:grpSpPr>
            <a:xfrm>
              <a:off x="1517223" y="3965359"/>
              <a:ext cx="4021875" cy="433644"/>
              <a:chOff x="6684412" y="2317641"/>
              <a:chExt cx="4021875" cy="4336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74EF46B-7CA5-4849-B90B-0FAF6148EC8A}"/>
                  </a:ext>
                </a:extLst>
              </p:cNvPr>
              <p:cNvSpPr/>
              <p:nvPr/>
            </p:nvSpPr>
            <p:spPr>
              <a:xfrm>
                <a:off x="6684412" y="2317641"/>
                <a:ext cx="521110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0098471-2410-4617-B88C-9B650084D5F0}"/>
                  </a:ext>
                </a:extLst>
              </p:cNvPr>
              <p:cNvSpPr/>
              <p:nvPr/>
            </p:nvSpPr>
            <p:spPr>
              <a:xfrm>
                <a:off x="7205521" y="2317641"/>
                <a:ext cx="521110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D6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A9E350CC-5825-4F34-A3EF-285EF33E0309}"/>
                  </a:ext>
                </a:extLst>
              </p:cNvPr>
              <p:cNvSpPr/>
              <p:nvPr/>
            </p:nvSpPr>
            <p:spPr>
              <a:xfrm>
                <a:off x="7726631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2F8D603-BD18-4AA5-B3F1-22A6F5175E7E}"/>
                  </a:ext>
                </a:extLst>
              </p:cNvPr>
              <p:cNvSpPr/>
              <p:nvPr/>
            </p:nvSpPr>
            <p:spPr>
              <a:xfrm>
                <a:off x="8322563" y="2317641"/>
                <a:ext cx="595931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D4</a:t>
                </a: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xmlns="" id="{0C89752C-ECEF-4F80-AE14-009AB765E9E9}"/>
                  </a:ext>
                </a:extLst>
              </p:cNvPr>
              <p:cNvSpPr/>
              <p:nvPr/>
            </p:nvSpPr>
            <p:spPr>
              <a:xfrm>
                <a:off x="8918494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3C706FD-2776-400B-B65E-CB1DED68AC25}"/>
                  </a:ext>
                </a:extLst>
              </p:cNvPr>
              <p:cNvSpPr/>
              <p:nvPr/>
            </p:nvSpPr>
            <p:spPr>
              <a:xfrm>
                <a:off x="9514425" y="2317641"/>
                <a:ext cx="595932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DD1034B-0895-42AA-A111-2864B0B0C683}"/>
                  </a:ext>
                </a:extLst>
              </p:cNvPr>
              <p:cNvSpPr/>
              <p:nvPr/>
            </p:nvSpPr>
            <p:spPr>
              <a:xfrm>
                <a:off x="10110356" y="2317641"/>
                <a:ext cx="595931" cy="433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D1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6E0D91E-038D-4B64-A7E7-451021376EA3}"/>
                </a:ext>
              </a:extLst>
            </p:cNvPr>
            <p:cNvSpPr/>
            <p:nvPr/>
          </p:nvSpPr>
          <p:spPr>
            <a:xfrm>
              <a:off x="500173" y="3964688"/>
              <a:ext cx="521110" cy="4336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250AC1C-8288-4721-9904-AD521489544C}"/>
                </a:ext>
              </a:extLst>
            </p:cNvPr>
            <p:cNvSpPr/>
            <p:nvPr/>
          </p:nvSpPr>
          <p:spPr>
            <a:xfrm>
              <a:off x="5539098" y="3964688"/>
              <a:ext cx="556902" cy="4336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xmlns="" id="{EC46CB18-2E2D-41CE-9DF2-3DFAE1646D43}"/>
                </a:ext>
              </a:extLst>
            </p:cNvPr>
            <p:cNvSpPr/>
            <p:nvPr/>
          </p:nvSpPr>
          <p:spPr>
            <a:xfrm flipH="1">
              <a:off x="5282213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Down 20">
              <a:extLst>
                <a:ext uri="{FF2B5EF4-FFF2-40B4-BE49-F238E27FC236}">
                  <a16:creationId xmlns:a16="http://schemas.microsoft.com/office/drawing/2014/main" xmlns="" id="{FF4AB7F4-6318-4DB4-BF6E-9124B6FCFDC4}"/>
                </a:ext>
              </a:extLst>
            </p:cNvPr>
            <p:cNvSpPr/>
            <p:nvPr/>
          </p:nvSpPr>
          <p:spPr>
            <a:xfrm flipH="1">
              <a:off x="4645202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xmlns="" id="{B496CB25-06FC-483D-9226-0823C9AC311B}"/>
                </a:ext>
              </a:extLst>
            </p:cNvPr>
            <p:cNvSpPr/>
            <p:nvPr/>
          </p:nvSpPr>
          <p:spPr>
            <a:xfrm flipH="1">
              <a:off x="4007099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xmlns="" id="{CB8B928A-0131-4A2C-AF82-042BF5F009A5}"/>
                </a:ext>
              </a:extLst>
            </p:cNvPr>
            <p:cNvSpPr/>
            <p:nvPr/>
          </p:nvSpPr>
          <p:spPr>
            <a:xfrm flipH="1">
              <a:off x="3373392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xmlns="" id="{48B2BC36-0C9E-4526-A4B1-FAF4321BC3C6}"/>
                </a:ext>
              </a:extLst>
            </p:cNvPr>
            <p:cNvSpPr/>
            <p:nvPr/>
          </p:nvSpPr>
          <p:spPr>
            <a:xfrm flipH="1">
              <a:off x="2736381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xmlns="" id="{ABD8D535-FEE9-41C2-9757-604B56DF4147}"/>
                </a:ext>
              </a:extLst>
            </p:cNvPr>
            <p:cNvSpPr/>
            <p:nvPr/>
          </p:nvSpPr>
          <p:spPr>
            <a:xfrm flipH="1">
              <a:off x="2160424" y="3530709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Arrow: Curved Down 25">
              <a:extLst>
                <a:ext uri="{FF2B5EF4-FFF2-40B4-BE49-F238E27FC236}">
                  <a16:creationId xmlns:a16="http://schemas.microsoft.com/office/drawing/2014/main" xmlns="" id="{F64D06D6-1FF1-45D5-833F-CEA23C1B068C}"/>
                </a:ext>
              </a:extLst>
            </p:cNvPr>
            <p:cNvSpPr/>
            <p:nvPr/>
          </p:nvSpPr>
          <p:spPr>
            <a:xfrm flipH="1">
              <a:off x="1578112" y="3531164"/>
              <a:ext cx="595930" cy="433644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xmlns="" id="{8CA0682D-D7A4-448A-908E-C36A09E58286}"/>
                </a:ext>
              </a:extLst>
            </p:cNvPr>
            <p:cNvSpPr/>
            <p:nvPr/>
          </p:nvSpPr>
          <p:spPr>
            <a:xfrm>
              <a:off x="1013401" y="4065863"/>
              <a:ext cx="496056" cy="231293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xmlns="" id="{4D7E848F-9E26-4245-90A5-9A0BE9B75CAE}"/>
                </a:ext>
              </a:extLst>
            </p:cNvPr>
            <p:cNvSpPr/>
            <p:nvPr/>
          </p:nvSpPr>
          <p:spPr>
            <a:xfrm>
              <a:off x="6096000" y="4093059"/>
              <a:ext cx="339993" cy="204097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7F97B13-352A-44F1-A9BA-5A7804D5143A}"/>
                </a:ext>
              </a:extLst>
            </p:cNvPr>
            <p:cNvSpPr/>
            <p:nvPr/>
          </p:nvSpPr>
          <p:spPr>
            <a:xfrm>
              <a:off x="5570132" y="4398332"/>
              <a:ext cx="595931" cy="35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LSB</a:t>
              </a:r>
              <a:endParaRPr lang="en-IN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795398BE-347B-4511-A79C-85F827E1382D}"/>
                </a:ext>
              </a:extLst>
            </p:cNvPr>
            <p:cNvSpPr/>
            <p:nvPr/>
          </p:nvSpPr>
          <p:spPr>
            <a:xfrm>
              <a:off x="1480387" y="4398332"/>
              <a:ext cx="641332" cy="35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MSB</a:t>
              </a:r>
              <a:endParaRPr lang="en-IN" sz="1600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43D699A-3F6B-4D22-A9CF-1C09157B9172}"/>
              </a:ext>
            </a:extLst>
          </p:cNvPr>
          <p:cNvSpPr txBox="1">
            <a:spLocks/>
          </p:cNvSpPr>
          <p:nvPr/>
        </p:nvSpPr>
        <p:spPr>
          <a:xfrm>
            <a:off x="8021501" y="137527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6F79739-0ADC-4A67-9C97-98768E05938D}"/>
              </a:ext>
            </a:extLst>
          </p:cNvPr>
          <p:cNvSpPr/>
          <p:nvPr/>
        </p:nvSpPr>
        <p:spPr>
          <a:xfrm>
            <a:off x="9384186" y="137527"/>
            <a:ext cx="1754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MOV BL, 88 h</a:t>
            </a:r>
          </a:p>
          <a:p>
            <a:r>
              <a:rPr lang="en-IN" dirty="0"/>
              <a:t>MOV CL</a:t>
            </a:r>
            <a:r>
              <a:rPr lang="en-IN"/>
              <a:t>,01h</a:t>
            </a:r>
            <a:endParaRPr lang="en-IN" dirty="0"/>
          </a:p>
          <a:p>
            <a:r>
              <a:rPr lang="en-IN" dirty="0"/>
              <a:t>SHL  BL, CL  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CA46094B-4FB8-4266-87FD-3E5CC3A3D16F}"/>
              </a:ext>
            </a:extLst>
          </p:cNvPr>
          <p:cNvGrpSpPr/>
          <p:nvPr/>
        </p:nvGrpSpPr>
        <p:grpSpPr>
          <a:xfrm>
            <a:off x="6404145" y="1839330"/>
            <a:ext cx="5615834" cy="898603"/>
            <a:chOff x="6440070" y="1519136"/>
            <a:chExt cx="5615834" cy="8986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6D7C2FB9-5014-4C44-A9E7-CC0B92A80915}"/>
                </a:ext>
              </a:extLst>
            </p:cNvPr>
            <p:cNvGrpSpPr/>
            <p:nvPr/>
          </p:nvGrpSpPr>
          <p:grpSpPr>
            <a:xfrm>
              <a:off x="7521051" y="1519136"/>
              <a:ext cx="4496525" cy="417640"/>
              <a:chOff x="7139072" y="2494333"/>
              <a:chExt cx="4496525" cy="41764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E8BB8055-D29F-410A-BFEE-3F4D2E2412FF}"/>
                  </a:ext>
                </a:extLst>
              </p:cNvPr>
              <p:cNvSpPr/>
              <p:nvPr/>
            </p:nvSpPr>
            <p:spPr>
              <a:xfrm>
                <a:off x="7139072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547AA6C-75C5-40B8-9B8C-7D2CE1C40D41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CABA1E-8C89-4E58-97FC-5B4F4992E8B8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A3B6374-4D5C-4E81-9A20-F6B75F617817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xmlns="" id="{3207F468-429B-434E-8BC4-808345BFD68F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F13FCF8B-E388-4C20-8B8F-7E9EC76A39C1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11AA00F8-E53E-4A8B-976A-C167E2C15476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FE0507-0E29-4916-BD95-7D6BFA631F9E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395B03A-7DA6-4E72-984A-666E8A666F0E}"/>
                </a:ext>
              </a:extLst>
            </p:cNvPr>
            <p:cNvSpPr/>
            <p:nvPr/>
          </p:nvSpPr>
          <p:spPr>
            <a:xfrm>
              <a:off x="6440070" y="1534121"/>
              <a:ext cx="511749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8D172CD-8F08-4906-B811-6B6B9CD8C68F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F337E723-F498-483D-88CA-4C3D94E17497}"/>
                </a:ext>
              </a:extLst>
            </p:cNvPr>
            <p:cNvSpPr/>
            <p:nvPr/>
          </p:nvSpPr>
          <p:spPr>
            <a:xfrm>
              <a:off x="1147067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EA4E026E-5886-4A30-9234-B52905DF02F4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7EA3E4B-F995-41E6-9148-42DED670AD75}"/>
              </a:ext>
            </a:extLst>
          </p:cNvPr>
          <p:cNvSpPr txBox="1">
            <a:spLocks/>
          </p:cNvSpPr>
          <p:nvPr/>
        </p:nvSpPr>
        <p:spPr>
          <a:xfrm>
            <a:off x="8569988" y="1122696"/>
            <a:ext cx="277873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  </a:t>
            </a:r>
            <a:r>
              <a:rPr lang="en-IN" sz="1800" b="1" dirty="0"/>
              <a:t>BL= 88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67022C0-E127-4922-8F0F-14C2A2ED2AFB}"/>
              </a:ext>
            </a:extLst>
          </p:cNvPr>
          <p:cNvSpPr txBox="1">
            <a:spLocks/>
          </p:cNvSpPr>
          <p:nvPr/>
        </p:nvSpPr>
        <p:spPr>
          <a:xfrm>
            <a:off x="7370725" y="4299358"/>
            <a:ext cx="2688991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 </a:t>
            </a:r>
            <a:r>
              <a:rPr lang="en-IN" sz="1800" b="1" dirty="0"/>
              <a:t>BL= 10 h</a:t>
            </a: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E038491-F59E-4204-92ED-9704685FE084}"/>
              </a:ext>
            </a:extLst>
          </p:cNvPr>
          <p:cNvGrpSpPr/>
          <p:nvPr/>
        </p:nvGrpSpPr>
        <p:grpSpPr>
          <a:xfrm>
            <a:off x="4952339" y="5384905"/>
            <a:ext cx="5614870" cy="898603"/>
            <a:chOff x="6402706" y="1519136"/>
            <a:chExt cx="5614870" cy="8986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8600C2E2-16E5-4F71-84F3-C58BECDE5FC8}"/>
                </a:ext>
              </a:extLst>
            </p:cNvPr>
            <p:cNvGrpSpPr/>
            <p:nvPr/>
          </p:nvGrpSpPr>
          <p:grpSpPr>
            <a:xfrm>
              <a:off x="7416775" y="1519136"/>
              <a:ext cx="4600801" cy="417640"/>
              <a:chOff x="7034796" y="2494333"/>
              <a:chExt cx="4600801" cy="41764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53C0877C-C678-4837-BD40-7E82AB190443}"/>
                  </a:ext>
                </a:extLst>
              </p:cNvPr>
              <p:cNvSpPr/>
              <p:nvPr/>
            </p:nvSpPr>
            <p:spPr>
              <a:xfrm>
                <a:off x="7034796" y="2494978"/>
                <a:ext cx="616025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7A7A0BCD-356B-4A96-AB48-F4F640D64D2E}"/>
                  </a:ext>
                </a:extLst>
              </p:cNvPr>
              <p:cNvSpPr/>
              <p:nvPr/>
            </p:nvSpPr>
            <p:spPr>
              <a:xfrm>
                <a:off x="7650820" y="2494978"/>
                <a:ext cx="511749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A7A503B6-FC0F-4495-A08A-58024CE07134}"/>
                  </a:ext>
                </a:extLst>
              </p:cNvPr>
              <p:cNvSpPr/>
              <p:nvPr/>
            </p:nvSpPr>
            <p:spPr>
              <a:xfrm>
                <a:off x="8162569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B5760A9D-BDD1-4222-A579-3FACA8FBCF52}"/>
                  </a:ext>
                </a:extLst>
              </p:cNvPr>
              <p:cNvSpPr/>
              <p:nvPr/>
            </p:nvSpPr>
            <p:spPr>
              <a:xfrm>
                <a:off x="8747796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xmlns="" id="{4018326D-8DB5-4D54-AB8D-394707C1D7A5}"/>
                  </a:ext>
                </a:extLst>
              </p:cNvPr>
              <p:cNvSpPr/>
              <p:nvPr/>
            </p:nvSpPr>
            <p:spPr>
              <a:xfrm>
                <a:off x="9333021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80F79AC9-01DB-492B-98C1-F8F2F2294B89}"/>
                  </a:ext>
                </a:extLst>
              </p:cNvPr>
              <p:cNvSpPr/>
              <p:nvPr/>
            </p:nvSpPr>
            <p:spPr>
              <a:xfrm>
                <a:off x="9918247" y="2494978"/>
                <a:ext cx="585227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7720143F-D404-4849-BDD4-BD664397FDA8}"/>
                  </a:ext>
                </a:extLst>
              </p:cNvPr>
              <p:cNvSpPr/>
              <p:nvPr/>
            </p:nvSpPr>
            <p:spPr>
              <a:xfrm>
                <a:off x="10503473" y="2494978"/>
                <a:ext cx="585226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405DD03D-235F-435D-8266-4CA05601E3DC}"/>
                  </a:ext>
                </a:extLst>
              </p:cNvPr>
              <p:cNvSpPr/>
              <p:nvPr/>
            </p:nvSpPr>
            <p:spPr>
              <a:xfrm>
                <a:off x="11088699" y="2494333"/>
                <a:ext cx="546898" cy="416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AEA24206-A01B-4D3F-A222-973B9D801E53}"/>
                </a:ext>
              </a:extLst>
            </p:cNvPr>
            <p:cNvSpPr/>
            <p:nvPr/>
          </p:nvSpPr>
          <p:spPr>
            <a:xfrm>
              <a:off x="6402706" y="1534121"/>
              <a:ext cx="549113" cy="4169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24C754C-E019-4763-BE8C-C518C4FE6E01}"/>
                </a:ext>
              </a:extLst>
            </p:cNvPr>
            <p:cNvSpPr/>
            <p:nvPr/>
          </p:nvSpPr>
          <p:spPr>
            <a:xfrm>
              <a:off x="6488996" y="2048407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F73453DB-C597-4F11-A038-AFCF637ED8F5}"/>
                </a:ext>
              </a:extLst>
            </p:cNvPr>
            <p:cNvSpPr/>
            <p:nvPr/>
          </p:nvSpPr>
          <p:spPr>
            <a:xfrm>
              <a:off x="11430038" y="1964327"/>
              <a:ext cx="585226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LSB</a:t>
              </a:r>
              <a:endParaRPr lang="en-IN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82FD4F4E-0DFB-4E35-B354-5D1D0A8C0F28}"/>
                </a:ext>
              </a:extLst>
            </p:cNvPr>
            <p:cNvSpPr/>
            <p:nvPr/>
          </p:nvSpPr>
          <p:spPr>
            <a:xfrm>
              <a:off x="7454399" y="1964327"/>
              <a:ext cx="629811" cy="355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MSB</a:t>
              </a:r>
              <a:endParaRPr lang="en-IN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8CD0169-8662-41CC-814F-730C0A4E43BE}"/>
              </a:ext>
            </a:extLst>
          </p:cNvPr>
          <p:cNvSpPr/>
          <p:nvPr/>
        </p:nvSpPr>
        <p:spPr>
          <a:xfrm>
            <a:off x="10153250" y="540944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0B49F900-18CC-497E-9A9B-B398F4CC6623}"/>
              </a:ext>
            </a:extLst>
          </p:cNvPr>
          <p:cNvSpPr/>
          <p:nvPr/>
        </p:nvSpPr>
        <p:spPr>
          <a:xfrm>
            <a:off x="9430613" y="540944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54DD7295-2A3A-42B8-B53A-EFADBD0F7388}"/>
              </a:ext>
            </a:extLst>
          </p:cNvPr>
          <p:cNvSpPr/>
          <p:nvPr/>
        </p:nvSpPr>
        <p:spPr>
          <a:xfrm>
            <a:off x="8809549" y="540944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756EF5E6-5416-4351-AA8D-2915834C5EF6}"/>
              </a:ext>
            </a:extLst>
          </p:cNvPr>
          <p:cNvSpPr/>
          <p:nvPr/>
        </p:nvSpPr>
        <p:spPr>
          <a:xfrm>
            <a:off x="8197332" y="540944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EF26306-05EE-434E-8FD0-06B4D4F81965}"/>
              </a:ext>
            </a:extLst>
          </p:cNvPr>
          <p:cNvSpPr/>
          <p:nvPr/>
        </p:nvSpPr>
        <p:spPr>
          <a:xfrm>
            <a:off x="7648778" y="542363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B63AA85-0692-4858-B259-7B1511524B45}"/>
              </a:ext>
            </a:extLst>
          </p:cNvPr>
          <p:cNvSpPr/>
          <p:nvPr/>
        </p:nvSpPr>
        <p:spPr>
          <a:xfrm>
            <a:off x="7078905" y="542363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DCCA5EF-51AD-493C-BE38-FE3BD5AB0861}"/>
              </a:ext>
            </a:extLst>
          </p:cNvPr>
          <p:cNvSpPr/>
          <p:nvPr/>
        </p:nvSpPr>
        <p:spPr>
          <a:xfrm>
            <a:off x="6521005" y="54325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CBBB47A-E86A-40B0-B200-24057FC820DD}"/>
              </a:ext>
            </a:extLst>
          </p:cNvPr>
          <p:cNvSpPr/>
          <p:nvPr/>
        </p:nvSpPr>
        <p:spPr>
          <a:xfrm>
            <a:off x="6006889" y="5408736"/>
            <a:ext cx="289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2AB464B-85AA-4EF3-978A-68472CFC6940}"/>
              </a:ext>
            </a:extLst>
          </p:cNvPr>
          <p:cNvSpPr/>
          <p:nvPr/>
        </p:nvSpPr>
        <p:spPr>
          <a:xfrm>
            <a:off x="4923394" y="5399890"/>
            <a:ext cx="28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4DB4A39A-5CA9-4995-85BC-BB532B071DF3}"/>
              </a:ext>
            </a:extLst>
          </p:cNvPr>
          <p:cNvCxnSpPr>
            <a:cxnSpLocks/>
          </p:cNvCxnSpPr>
          <p:nvPr/>
        </p:nvCxnSpPr>
        <p:spPr>
          <a:xfrm flipH="1">
            <a:off x="5477055" y="5617234"/>
            <a:ext cx="48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2A636F7D-1B8B-4E60-B9A5-A868BCA88081}"/>
              </a:ext>
            </a:extLst>
          </p:cNvPr>
          <p:cNvSpPr/>
          <p:nvPr/>
        </p:nvSpPr>
        <p:spPr>
          <a:xfrm>
            <a:off x="5618746" y="4062754"/>
            <a:ext cx="30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IN" sz="24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A54C753-C947-42CE-8E3D-3C025895D5B9}"/>
              </a:ext>
            </a:extLst>
          </p:cNvPr>
          <p:cNvSpPr/>
          <p:nvPr/>
        </p:nvSpPr>
        <p:spPr>
          <a:xfrm>
            <a:off x="10140497" y="5368431"/>
            <a:ext cx="30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IN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8F4F1A2-8D67-4017-8735-0B97DBFC5842}"/>
              </a:ext>
            </a:extLst>
          </p:cNvPr>
          <p:cNvCxnSpPr>
            <a:endCxn id="78" idx="3"/>
          </p:cNvCxnSpPr>
          <p:nvPr/>
        </p:nvCxnSpPr>
        <p:spPr>
          <a:xfrm flipH="1">
            <a:off x="10567209" y="5584556"/>
            <a:ext cx="781510" cy="8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04062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04076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03724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03282 -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03242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03281 -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03256 -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7657 -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E2066B-F7C9-4678-AC79-4CC353A19C7D}"/>
</file>

<file path=customXml/itemProps2.xml><?xml version="1.0" encoding="utf-8"?>
<ds:datastoreItem xmlns:ds="http://schemas.openxmlformats.org/officeDocument/2006/customXml" ds:itemID="{751EF080-4A49-4316-845E-A3C904288B47}"/>
</file>

<file path=customXml/itemProps3.xml><?xml version="1.0" encoding="utf-8"?>
<ds:datastoreItem xmlns:ds="http://schemas.openxmlformats.org/officeDocument/2006/customXml" ds:itemID="{C1D81176-6019-41B0-9750-E36DCBAB4DD2}"/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1110</Words>
  <Application>Microsoft Office PowerPoint</Application>
  <PresentationFormat>Widescreen</PresentationFormat>
  <Paragraphs>384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Rotate and Shift Instructions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 and Shift Instructions</dc:title>
  <dc:creator>ketan sawant</dc:creator>
  <cp:lastModifiedBy>Sharyu Kadam</cp:lastModifiedBy>
  <cp:revision>50</cp:revision>
  <dcterms:created xsi:type="dcterms:W3CDTF">2019-02-01T13:16:21Z</dcterms:created>
  <dcterms:modified xsi:type="dcterms:W3CDTF">2022-03-28T06:57:20Z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