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7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D641-E591-459F-BA1D-ED00D939339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CEAE-01BF-4545-A22E-FD89BDEC6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/>
          <a:lstStyle/>
          <a:p>
            <a:r>
              <a:rPr lang="en-IN" dirty="0"/>
              <a:t>Flag Register of 8086</a:t>
            </a:r>
          </a:p>
        </p:txBody>
      </p:sp>
    </p:spTree>
    <p:extLst>
      <p:ext uri="{BB962C8B-B14F-4D97-AF65-F5344CB8AC3E}">
        <p14:creationId xmlns:p14="http://schemas.microsoft.com/office/powerpoint/2010/main" val="392578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91" y="145473"/>
            <a:ext cx="1996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Trap Flag (TF)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Setting TF puts the processor into single step mode for debugging.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 single stepping, microprocessor executes a instruction and enters into single step ISR.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After that user can check registers or memory contents, if found ok, he/she will proceed the further, else necessary action will be taken.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This utility is called as debug the program.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if TF=1 , the CPU automatically generates an internal interrupt after each instruction, allowing a program to be inspected as it execute instruction by instruction.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TF = 1 , tarp on   ( single instruction execution)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TF = 0 , trap off   ( all instructions execution)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610" y="3480459"/>
            <a:ext cx="176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TF = 0 , trap off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14015"/>
              </p:ext>
            </p:extLst>
          </p:nvPr>
        </p:nvGraphicFramePr>
        <p:xfrm>
          <a:off x="1959736" y="4321237"/>
          <a:ext cx="1526971" cy="111252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98207" y="4332905"/>
            <a:ext cx="1480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MOV BL, 02h 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2098207" y="4702237"/>
            <a:ext cx="1472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MOV CL, 02h 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2098207" y="5071569"/>
            <a:ext cx="1284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ADD BL, CL </a:t>
            </a:r>
            <a:endParaRPr lang="en-IN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40489"/>
              </p:ext>
            </p:extLst>
          </p:nvPr>
        </p:nvGraphicFramePr>
        <p:xfrm>
          <a:off x="174627" y="4318221"/>
          <a:ext cx="1526971" cy="148336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</a:t>
                      </a:r>
                      <a:r>
                        <a:rPr lang="en-IN" baseline="0" dirty="0"/>
                        <a:t> =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85141" y="3945166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Memory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9252" y="3945166"/>
            <a:ext cx="1043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Registers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4627" y="6155322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Processor execute all instructions and displays output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774672" y="466080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04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778982" y="50502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02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7819862" y="293313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TF = 1 , trap 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80156"/>
              </p:ext>
            </p:extLst>
          </p:nvPr>
        </p:nvGraphicFramePr>
        <p:xfrm>
          <a:off x="6665131" y="3755501"/>
          <a:ext cx="1526971" cy="111252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6803602" y="3767169"/>
            <a:ext cx="1480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MOV BL, 02h 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6803602" y="4136501"/>
            <a:ext cx="1472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MOV CL, 02h 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6803602" y="4505833"/>
            <a:ext cx="1284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ADD BL, CL </a:t>
            </a:r>
            <a:endParaRPr lang="en-IN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91689"/>
              </p:ext>
            </p:extLst>
          </p:nvPr>
        </p:nvGraphicFramePr>
        <p:xfrm>
          <a:off x="4880022" y="3752485"/>
          <a:ext cx="1526971" cy="148336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</a:t>
                      </a:r>
                      <a:r>
                        <a:rPr lang="en-IN" baseline="0" dirty="0"/>
                        <a:t> =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DL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6990536" y="3379430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Memory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14647" y="3379430"/>
            <a:ext cx="1043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Registers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51447" y="5321283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Processor instruction one by one and wait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5480067" y="40950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02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5484377" y="448450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02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8233626" y="3952156"/>
            <a:ext cx="696685" cy="6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8218925" y="4321488"/>
            <a:ext cx="696685" cy="6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233626" y="4680176"/>
            <a:ext cx="696685" cy="6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86589" y="40860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04</a:t>
            </a:r>
            <a:endParaRPr lang="en-IN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472054" y="4270722"/>
            <a:ext cx="4267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46" grpId="0"/>
      <p:bldP spid="52" grpId="0"/>
      <p:bldP spid="11" grpId="0"/>
      <p:bldP spid="54" grpId="0"/>
      <p:bldP spid="21" grpId="0"/>
      <p:bldP spid="32" grpId="0"/>
      <p:bldP spid="55" grpId="0"/>
      <p:bldP spid="56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60" y="1496689"/>
            <a:ext cx="2570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Interrupt Flag (IF)  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8264"/>
              </p:ext>
            </p:extLst>
          </p:nvPr>
        </p:nvGraphicFramePr>
        <p:xfrm>
          <a:off x="7854948" y="776201"/>
          <a:ext cx="1526971" cy="1854200"/>
        </p:xfrm>
        <a:graphic>
          <a:graphicData uri="http://schemas.openxmlformats.org/drawingml/2006/table">
            <a:tbl>
              <a:tblPr firstRow="1" bandRow="1"/>
              <a:tblGrid>
                <a:gridCol w="15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87959" y="176036"/>
            <a:ext cx="239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What is an interrupt???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83423" y="176036"/>
            <a:ext cx="568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Ans</a:t>
            </a:r>
            <a:r>
              <a:rPr lang="en-IN" dirty="0"/>
              <a:t> : To disturb regular flow of processor execution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14624" y="970248"/>
            <a:ext cx="729132" cy="19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14624" y="1318591"/>
            <a:ext cx="707360" cy="4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29325" y="1671292"/>
            <a:ext cx="714431" cy="5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83423" y="1255145"/>
            <a:ext cx="743904" cy="4161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24536" y="955787"/>
            <a:ext cx="150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Fire alarm…….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500344" y="608814"/>
            <a:ext cx="2469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Processor is busy with its regular execution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7843756" y="1480792"/>
            <a:ext cx="1491342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24143" y="1348126"/>
            <a:ext cx="2469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Processor will execute this current instruction and then entertain the interrupt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24007" y="3351213"/>
            <a:ext cx="5079827" cy="3214386"/>
            <a:chOff x="1242161" y="1813943"/>
            <a:chExt cx="5331012" cy="312381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509AF2-80B2-4562-A8AF-E97A533A5FC4}"/>
                </a:ext>
              </a:extLst>
            </p:cNvPr>
            <p:cNvGrpSpPr/>
            <p:nvPr/>
          </p:nvGrpSpPr>
          <p:grpSpPr>
            <a:xfrm>
              <a:off x="1987297" y="1813943"/>
              <a:ext cx="4585876" cy="3123817"/>
              <a:chOff x="7206729" y="1957945"/>
              <a:chExt cx="3988013" cy="2655720"/>
            </a:xfrm>
          </p:grpSpPr>
          <p:grpSp>
            <p:nvGrpSpPr>
              <p:cNvPr id="22" name="Group 15">
                <a:extLst>
                  <a:ext uri="{FF2B5EF4-FFF2-40B4-BE49-F238E27FC236}">
                    <a16:creationId xmlns:a16="http://schemas.microsoft.com/office/drawing/2014/main" id="{1FF070A0-2547-484E-93F1-A3F19878D5D1}"/>
                  </a:ext>
                </a:extLst>
              </p:cNvPr>
              <p:cNvGrpSpPr/>
              <p:nvPr/>
            </p:nvGrpSpPr>
            <p:grpSpPr>
              <a:xfrm>
                <a:off x="7206729" y="1957945"/>
                <a:ext cx="3988013" cy="2655720"/>
                <a:chOff x="1294201" y="3467149"/>
                <a:chExt cx="3988013" cy="26557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E2CA460-9269-4F09-96AD-9CD812C0630F}"/>
                    </a:ext>
                  </a:extLst>
                </p:cNvPr>
                <p:cNvSpPr/>
                <p:nvPr/>
              </p:nvSpPr>
              <p:spPr>
                <a:xfrm>
                  <a:off x="1294201" y="3467149"/>
                  <a:ext cx="1696404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Program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5" name="Group 4">
                  <a:extLst>
                    <a:ext uri="{FF2B5EF4-FFF2-40B4-BE49-F238E27FC236}">
                      <a16:creationId xmlns:a16="http://schemas.microsoft.com/office/drawing/2014/main" id="{C16A5A62-262A-4735-A54D-41744F6EF987}"/>
                    </a:ext>
                  </a:extLst>
                </p:cNvPr>
                <p:cNvGrpSpPr/>
                <p:nvPr/>
              </p:nvGrpSpPr>
              <p:grpSpPr>
                <a:xfrm>
                  <a:off x="1898544" y="3481633"/>
                  <a:ext cx="2844293" cy="2641236"/>
                  <a:chOff x="1898544" y="3481633"/>
                  <a:chExt cx="2844293" cy="2641236"/>
                </a:xfrm>
              </p:grpSpPr>
              <p:grpSp>
                <p:nvGrpSpPr>
                  <p:cNvPr id="27" name="Group 5">
                    <a:extLst>
                      <a:ext uri="{FF2B5EF4-FFF2-40B4-BE49-F238E27FC236}">
                        <a16:creationId xmlns:a16="http://schemas.microsoft.com/office/drawing/2014/main" id="{42BD19EE-0680-48A1-9A12-D2866D80EB13}"/>
                      </a:ext>
                    </a:extLst>
                  </p:cNvPr>
                  <p:cNvGrpSpPr/>
                  <p:nvPr/>
                </p:nvGrpSpPr>
                <p:grpSpPr>
                  <a:xfrm>
                    <a:off x="1898544" y="3687370"/>
                    <a:ext cx="1847862" cy="2435499"/>
                    <a:chOff x="4676262" y="3714930"/>
                    <a:chExt cx="1847862" cy="2435499"/>
                  </a:xfrm>
                </p:grpSpPr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59F083A6-11C0-4D4B-BDDA-10C4B90ED255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43586" y="5013158"/>
                      <a:ext cx="2269947" cy="45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CD6B865B-1829-41E6-A598-FF85AA0E9AE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680857" y="3722914"/>
                      <a:ext cx="1676400" cy="94127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9E7A47F-3CC8-4611-A2C9-BE9E31D25BC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80857" y="4968985"/>
                      <a:ext cx="1676400" cy="104283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08FBBB0-327C-429A-85B1-F076F76E2D8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57257" y="3722914"/>
                      <a:ext cx="0" cy="228890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EB6AE6DC-C672-4CF4-8AED-73B152D58E3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6022702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28968412-DC7D-4AFF-853D-8BB9F5FDBFF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3714930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Rectangle 7">
                    <a:extLst>
                      <a:ext uri="{FF2B5EF4-FFF2-40B4-BE49-F238E27FC236}">
                        <a16:creationId xmlns:a16="http://schemas.microsoft.com/office/drawing/2014/main" id="{3027AD02-A014-4A7B-8F0E-96042BED8504}"/>
                      </a:ext>
                    </a:extLst>
                  </p:cNvPr>
                  <p:cNvSpPr/>
                  <p:nvPr/>
                </p:nvSpPr>
                <p:spPr>
                  <a:xfrm>
                    <a:off x="3726247" y="3481633"/>
                    <a:ext cx="101659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ISR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37ECCFF-A975-4FCD-B917-0AC6BC5B0B4D}"/>
                    </a:ext>
                  </a:extLst>
                </p:cNvPr>
                <p:cNvSpPr/>
                <p:nvPr/>
              </p:nvSpPr>
              <p:spPr>
                <a:xfrm>
                  <a:off x="3369253" y="4419620"/>
                  <a:ext cx="1912961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    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0BE9FE-80C8-4998-8E03-64756FE97030}"/>
                  </a:ext>
                </a:extLst>
              </p:cNvPr>
              <p:cNvSpPr/>
              <p:nvPr/>
            </p:nvSpPr>
            <p:spPr>
              <a:xfrm>
                <a:off x="9569233" y="4082068"/>
                <a:ext cx="1016590" cy="313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RET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03126" y="2716383"/>
              <a:ext cx="385976" cy="699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1242161" y="2553390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Interrupt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574" y="2084832"/>
              <a:ext cx="1949197" cy="109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32716" y="3427788"/>
              <a:ext cx="2747150" cy="45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70048" y="3535680"/>
              <a:ext cx="1921766" cy="123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281743" y="2461338"/>
            <a:ext cx="7404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user sets IF flag, the CPU will recognize external (maskable) interrupt requests.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Clearing IF disables these interrupts.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IF = 1 , interrupt enabled.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IF = 0 , interrupt disabled.</a:t>
            </a:r>
          </a:p>
        </p:txBody>
      </p:sp>
    </p:spTree>
    <p:extLst>
      <p:ext uri="{BB962C8B-B14F-4D97-AF65-F5344CB8AC3E}">
        <p14:creationId xmlns:p14="http://schemas.microsoft.com/office/powerpoint/2010/main" val="20100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68" grpId="0"/>
      <p:bldP spid="72" grpId="0"/>
      <p:bldP spid="74" grpId="0" animBg="1"/>
      <p:bldP spid="75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66" y="249696"/>
            <a:ext cx="2641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Overflow Flag (OF)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F061D-9AB9-409B-B46E-1D485234AF40}"/>
              </a:ext>
            </a:extLst>
          </p:cNvPr>
          <p:cNvSpPr/>
          <p:nvPr/>
        </p:nvSpPr>
        <p:spPr>
          <a:xfrm>
            <a:off x="201260" y="956184"/>
            <a:ext cx="11380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indicates an overflow from the magnitude to the sign bit of result.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If OF is set, an arithmetic overflow has occurred, that is a significant bit has been lost because the size of the result exceeded the capacity of its destination location.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 8086 interrupt on overflow instruction is available that will generate an interrupt in this situation.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OF = 1 , signed overflow occur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OF = 0 , no overflow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0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03D936-ACC8-4A06-AD80-80F70511BCE0}"/>
              </a:ext>
            </a:extLst>
          </p:cNvPr>
          <p:cNvSpPr/>
          <p:nvPr/>
        </p:nvSpPr>
        <p:spPr>
          <a:xfrm>
            <a:off x="3660135" y="903764"/>
            <a:ext cx="7412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</a:t>
            </a:r>
            <a:endParaRPr lang="en-I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DE1DDE-85D2-4912-8714-44F38CE5D67A}"/>
              </a:ext>
            </a:extLst>
          </p:cNvPr>
          <p:cNvCxnSpPr>
            <a:cxnSpLocks/>
          </p:cNvCxnSpPr>
          <p:nvPr/>
        </p:nvCxnSpPr>
        <p:spPr>
          <a:xfrm flipH="1">
            <a:off x="3506679" y="1550095"/>
            <a:ext cx="1708952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0B3D53-77DB-43E4-A0A9-7ECE95C289A9}"/>
              </a:ext>
            </a:extLst>
          </p:cNvPr>
          <p:cNvSpPr txBox="1"/>
          <p:nvPr/>
        </p:nvSpPr>
        <p:spPr>
          <a:xfrm>
            <a:off x="2050742" y="2734802"/>
            <a:ext cx="24147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hlinkClick r:id="rId2" action="ppaction://hlinksldjump"/>
              </a:rPr>
              <a:t>Signed Numbers 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120C-DA0E-4DFC-BCE1-A8256180E82A}"/>
              </a:ext>
            </a:extLst>
          </p:cNvPr>
          <p:cNvSpPr txBox="1"/>
          <p:nvPr/>
        </p:nvSpPr>
        <p:spPr>
          <a:xfrm>
            <a:off x="6597589" y="2717046"/>
            <a:ext cx="305243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hlinkClick r:id="rId3" action="ppaction://hlinksldjump"/>
              </a:rPr>
              <a:t>Unsigned Numbers </a:t>
            </a:r>
            <a:endParaRPr lang="en-IN" sz="2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DBF8D9-732E-437C-A5FE-365DCE1401F9}"/>
              </a:ext>
            </a:extLst>
          </p:cNvPr>
          <p:cNvCxnSpPr>
            <a:cxnSpLocks/>
          </p:cNvCxnSpPr>
          <p:nvPr/>
        </p:nvCxnSpPr>
        <p:spPr>
          <a:xfrm>
            <a:off x="5369087" y="1550095"/>
            <a:ext cx="1883969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31D2B-577E-45C6-B7FE-979F541CE81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123808" y="3178711"/>
            <a:ext cx="0" cy="700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23D139-428D-4BF9-878D-BEDBE3E383C4}"/>
              </a:ext>
            </a:extLst>
          </p:cNvPr>
          <p:cNvSpPr txBox="1"/>
          <p:nvPr/>
        </p:nvSpPr>
        <p:spPr>
          <a:xfrm>
            <a:off x="6837288" y="3879541"/>
            <a:ext cx="28127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No sign i.e. no + </a:t>
            </a:r>
            <a:r>
              <a:rPr lang="en-IN" dirty="0" err="1"/>
              <a:t>ve</a:t>
            </a:r>
            <a:r>
              <a:rPr lang="en-IN" dirty="0"/>
              <a:t> nor - </a:t>
            </a:r>
            <a:r>
              <a:rPr lang="en-IN" dirty="0" err="1"/>
              <a:t>ve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9F529C-19DA-44F0-A34B-818078BDCA63}"/>
              </a:ext>
            </a:extLst>
          </p:cNvPr>
          <p:cNvCxnSpPr>
            <a:cxnSpLocks/>
          </p:cNvCxnSpPr>
          <p:nvPr/>
        </p:nvCxnSpPr>
        <p:spPr>
          <a:xfrm>
            <a:off x="3144915" y="3158249"/>
            <a:ext cx="0" cy="700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457E08-8341-4250-A66F-F234BC660C26}"/>
              </a:ext>
            </a:extLst>
          </p:cNvPr>
          <p:cNvSpPr txBox="1"/>
          <p:nvPr/>
        </p:nvSpPr>
        <p:spPr>
          <a:xfrm>
            <a:off x="2100309" y="3959360"/>
            <a:ext cx="281273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 Positive  &amp;  Negative</a:t>
            </a:r>
          </a:p>
          <a:p>
            <a:r>
              <a:rPr lang="en-IN" dirty="0"/>
              <a:t>       + </a:t>
            </a:r>
            <a:r>
              <a:rPr lang="en-IN" dirty="0" err="1"/>
              <a:t>ve</a:t>
            </a:r>
            <a:r>
              <a:rPr lang="en-IN" dirty="0"/>
              <a:t>   &amp;   - </a:t>
            </a:r>
            <a:r>
              <a:rPr lang="en-IN" dirty="0" err="1"/>
              <a:t>ve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7C851-9CF2-4D33-BD58-003F0F7678E0}"/>
              </a:ext>
            </a:extLst>
          </p:cNvPr>
          <p:cNvSpPr txBox="1"/>
          <p:nvPr/>
        </p:nvSpPr>
        <p:spPr>
          <a:xfrm>
            <a:off x="9151401" y="2763212"/>
            <a:ext cx="28127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they assume to be positive</a:t>
            </a:r>
          </a:p>
        </p:txBody>
      </p:sp>
    </p:spTree>
    <p:extLst>
      <p:ext uri="{BB962C8B-B14F-4D97-AF65-F5344CB8AC3E}">
        <p14:creationId xmlns:p14="http://schemas.microsoft.com/office/powerpoint/2010/main" val="11584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5BF5D1-78E8-4DB4-B3E6-2AAC29B47818}"/>
              </a:ext>
            </a:extLst>
          </p:cNvPr>
          <p:cNvSpPr/>
          <p:nvPr/>
        </p:nvSpPr>
        <p:spPr>
          <a:xfrm>
            <a:off x="468690" y="199382"/>
            <a:ext cx="3380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70C0"/>
                </a:solidFill>
              </a:rPr>
              <a:t>Unsigned Numbers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0DA86-28B7-4FF6-B3B0-3907D00D9DF3}"/>
              </a:ext>
            </a:extLst>
          </p:cNvPr>
          <p:cNvSpPr/>
          <p:nvPr/>
        </p:nvSpPr>
        <p:spPr>
          <a:xfrm>
            <a:off x="3779520" y="276326"/>
            <a:ext cx="5391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All Positive numbers  </a:t>
            </a:r>
          </a:p>
          <a:p>
            <a:r>
              <a:rPr lang="en-IN" dirty="0"/>
              <a:t>Example :  Roll Number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E819B-EAC4-40D1-BB90-90AA776792B7}"/>
              </a:ext>
            </a:extLst>
          </p:cNvPr>
          <p:cNvSpPr/>
          <p:nvPr/>
        </p:nvSpPr>
        <p:spPr>
          <a:xfrm>
            <a:off x="179346" y="1215025"/>
            <a:ext cx="46639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For Unsigned numbers if magnitude is 8 then,</a:t>
            </a:r>
          </a:p>
          <a:p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8 </a:t>
            </a:r>
            <a:r>
              <a:rPr lang="en-IN" dirty="0">
                <a:solidFill>
                  <a:srgbClr val="FF0000"/>
                </a:solidFill>
              </a:rPr>
              <a:t> = 256 </a:t>
            </a:r>
          </a:p>
          <a:p>
            <a:r>
              <a:rPr lang="en-IN" dirty="0"/>
              <a:t>i.e. total 256 + </a:t>
            </a:r>
            <a:r>
              <a:rPr lang="en-IN" dirty="0" err="1"/>
              <a:t>ve</a:t>
            </a:r>
            <a:r>
              <a:rPr lang="en-IN" dirty="0"/>
              <a:t> numbers are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65DC44-6B57-4471-9DA3-25A2BC5ABD59}"/>
              </a:ext>
            </a:extLst>
          </p:cNvPr>
          <p:cNvSpPr/>
          <p:nvPr/>
        </p:nvSpPr>
        <p:spPr>
          <a:xfrm>
            <a:off x="669036" y="3735360"/>
            <a:ext cx="3613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unsigned numbers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E7F4DF4-B5B4-4A15-8EA8-8181F06D924C}"/>
              </a:ext>
            </a:extLst>
          </p:cNvPr>
          <p:cNvGraphicFramePr>
            <a:graphicFrameLocks noGrp="1"/>
          </p:cNvGraphicFramePr>
          <p:nvPr/>
        </p:nvGraphicFramePr>
        <p:xfrm>
          <a:off x="1065153" y="4433465"/>
          <a:ext cx="2077335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5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AE29BEA5-4DEA-4856-A206-7DFF2E3C926D}"/>
              </a:ext>
            </a:extLst>
          </p:cNvPr>
          <p:cNvGrpSpPr/>
          <p:nvPr/>
        </p:nvGrpSpPr>
        <p:grpSpPr>
          <a:xfrm>
            <a:off x="4520886" y="2555784"/>
            <a:ext cx="7196328" cy="2359152"/>
            <a:chOff x="329184" y="941832"/>
            <a:chExt cx="7196328" cy="23591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DEC909-418E-4DFC-B25F-E87D0ADBA002}"/>
                </a:ext>
              </a:extLst>
            </p:cNvPr>
            <p:cNvSpPr/>
            <p:nvPr/>
          </p:nvSpPr>
          <p:spPr>
            <a:xfrm>
              <a:off x="758250" y="1951982"/>
              <a:ext cx="36857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6000" b="1" dirty="0">
                  <a:solidFill>
                    <a:srgbClr val="FF0000"/>
                  </a:solidFill>
                </a:rPr>
                <a:t>- - - - - - - -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75685A-AC6A-4FEE-A747-D848EF2309BC}"/>
                </a:ext>
              </a:extLst>
            </p:cNvPr>
            <p:cNvGrpSpPr/>
            <p:nvPr/>
          </p:nvGrpSpPr>
          <p:grpSpPr>
            <a:xfrm>
              <a:off x="826008" y="1406908"/>
              <a:ext cx="3129614" cy="369332"/>
              <a:chOff x="3779520" y="2846307"/>
              <a:chExt cx="3129614" cy="36933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1A5D614-3F04-4493-992E-A4C16BA96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9520" y="3030974"/>
                <a:ext cx="6461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011841B-6641-4240-BE90-D6472D5DC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030974"/>
                <a:ext cx="8131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D8CB4C-D53D-49AF-9987-863C404ADBAD}"/>
                  </a:ext>
                </a:extLst>
              </p:cNvPr>
              <p:cNvSpPr/>
              <p:nvPr/>
            </p:nvSpPr>
            <p:spPr>
              <a:xfrm>
                <a:off x="4590288" y="2846307"/>
                <a:ext cx="1426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8 Magnitude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8889E-AA7F-4007-A76A-75E5D97944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2440" y="2530359"/>
              <a:ext cx="8131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FDF46D-AB24-4E42-867F-A2665265F4C2}"/>
                </a:ext>
              </a:extLst>
            </p:cNvPr>
            <p:cNvSpPr/>
            <p:nvPr/>
          </p:nvSpPr>
          <p:spPr>
            <a:xfrm>
              <a:off x="5209032" y="2338040"/>
              <a:ext cx="2316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/>
                <a:t>If 8 bit number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D0C796-8482-479F-9436-3E1ABE7BAB8C}"/>
                </a:ext>
              </a:extLst>
            </p:cNvPr>
            <p:cNvCxnSpPr>
              <a:cxnSpLocks/>
            </p:cNvCxnSpPr>
            <p:nvPr/>
          </p:nvCxnSpPr>
          <p:spPr>
            <a:xfrm>
              <a:off x="758250" y="1166271"/>
              <a:ext cx="0" cy="139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04E89C-913F-44F2-A534-6D9E639D2719}"/>
                </a:ext>
              </a:extLst>
            </p:cNvPr>
            <p:cNvCxnSpPr>
              <a:cxnSpLocks/>
            </p:cNvCxnSpPr>
            <p:nvPr/>
          </p:nvCxnSpPr>
          <p:spPr>
            <a:xfrm>
              <a:off x="3955622" y="1204782"/>
              <a:ext cx="0" cy="139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51BB2C-5E03-4650-887E-0FAE16BD202C}"/>
                </a:ext>
              </a:extLst>
            </p:cNvPr>
            <p:cNvSpPr/>
            <p:nvPr/>
          </p:nvSpPr>
          <p:spPr>
            <a:xfrm>
              <a:off x="329184" y="941832"/>
              <a:ext cx="6440640" cy="2359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9C6247-671B-41B0-A969-64B53DE7C13C}"/>
              </a:ext>
            </a:extLst>
          </p:cNvPr>
          <p:cNvSpPr/>
          <p:nvPr/>
        </p:nvSpPr>
        <p:spPr>
          <a:xfrm>
            <a:off x="10111134" y="5941812"/>
            <a:ext cx="850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3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5F128-4DB7-4F32-BB08-1623356570ED}"/>
              </a:ext>
            </a:extLst>
          </p:cNvPr>
          <p:cNvSpPr/>
          <p:nvPr/>
        </p:nvSpPr>
        <p:spPr>
          <a:xfrm>
            <a:off x="468690" y="199382"/>
            <a:ext cx="3380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70C0"/>
                </a:solidFill>
              </a:rPr>
              <a:t>Signed Numbers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161BE-66FE-46A4-9676-B97C9A065054}"/>
              </a:ext>
            </a:extLst>
          </p:cNvPr>
          <p:cNvSpPr txBox="1"/>
          <p:nvPr/>
        </p:nvSpPr>
        <p:spPr>
          <a:xfrm>
            <a:off x="3609069" y="301760"/>
            <a:ext cx="281273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Positive  &amp;  Negative</a:t>
            </a:r>
          </a:p>
          <a:p>
            <a:r>
              <a:rPr lang="en-IN" dirty="0">
                <a:solidFill>
                  <a:srgbClr val="FF0000"/>
                </a:solidFill>
              </a:rPr>
              <a:t>       +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r>
              <a:rPr lang="en-IN" dirty="0">
                <a:solidFill>
                  <a:srgbClr val="FF0000"/>
                </a:solidFill>
              </a:rPr>
              <a:t>   &amp;   -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5D674-4594-47D2-BEBD-FEB1B59DC688}"/>
              </a:ext>
            </a:extLst>
          </p:cNvPr>
          <p:cNvSpPr txBox="1"/>
          <p:nvPr/>
        </p:nvSpPr>
        <p:spPr>
          <a:xfrm>
            <a:off x="230361" y="12008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How to find whether number is  + </a:t>
            </a:r>
            <a:r>
              <a:rPr lang="en-IN" b="1" dirty="0" err="1">
                <a:solidFill>
                  <a:srgbClr val="C00000"/>
                </a:solidFill>
              </a:rPr>
              <a:t>ve</a:t>
            </a:r>
            <a:r>
              <a:rPr lang="en-IN" b="1" dirty="0">
                <a:solidFill>
                  <a:srgbClr val="C00000"/>
                </a:solidFill>
              </a:rPr>
              <a:t>  or  - </a:t>
            </a:r>
            <a:r>
              <a:rPr lang="en-IN" b="1" dirty="0" err="1">
                <a:solidFill>
                  <a:srgbClr val="C00000"/>
                </a:solidFill>
              </a:rPr>
              <a:t>ve</a:t>
            </a:r>
            <a:r>
              <a:rPr lang="en-IN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0F981-0C90-46BB-95E7-08907A040542}"/>
              </a:ext>
            </a:extLst>
          </p:cNvPr>
          <p:cNvSpPr/>
          <p:nvPr/>
        </p:nvSpPr>
        <p:spPr>
          <a:xfrm>
            <a:off x="1972293" y="1854574"/>
            <a:ext cx="3685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- - - - - - -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CA9B3-FC1D-4031-8DFC-C9787C0150A4}"/>
              </a:ext>
            </a:extLst>
          </p:cNvPr>
          <p:cNvSpPr txBox="1"/>
          <p:nvPr/>
        </p:nvSpPr>
        <p:spPr>
          <a:xfrm>
            <a:off x="330357" y="16382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Answers 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B46409-1C1A-4039-8C6C-98922971AD2A}"/>
              </a:ext>
            </a:extLst>
          </p:cNvPr>
          <p:cNvSpPr/>
          <p:nvPr/>
        </p:nvSpPr>
        <p:spPr>
          <a:xfrm>
            <a:off x="1908284" y="2132168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B3511-3427-4761-B500-BD9F0EC14F72}"/>
              </a:ext>
            </a:extLst>
          </p:cNvPr>
          <p:cNvSpPr txBox="1"/>
          <p:nvPr/>
        </p:nvSpPr>
        <p:spPr>
          <a:xfrm>
            <a:off x="1908284" y="2847154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BFDAB-55C5-4F2D-8D19-E237578023DA}"/>
              </a:ext>
            </a:extLst>
          </p:cNvPr>
          <p:cNvSpPr txBox="1"/>
          <p:nvPr/>
        </p:nvSpPr>
        <p:spPr>
          <a:xfrm>
            <a:off x="4754013" y="2847472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LSB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DEFC3-949E-4647-B694-DE6A463C6C51}"/>
              </a:ext>
            </a:extLst>
          </p:cNvPr>
          <p:cNvSpPr txBox="1"/>
          <p:nvPr/>
        </p:nvSpPr>
        <p:spPr>
          <a:xfrm>
            <a:off x="113967" y="3346728"/>
            <a:ext cx="45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MSB of number is  0 then +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3F7C2-C2D5-43F7-9CE9-8C96822AA7AB}"/>
              </a:ext>
            </a:extLst>
          </p:cNvPr>
          <p:cNvSpPr txBox="1"/>
          <p:nvPr/>
        </p:nvSpPr>
        <p:spPr>
          <a:xfrm>
            <a:off x="6372804" y="314074"/>
            <a:ext cx="176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number is</a:t>
            </a:r>
          </a:p>
          <a:p>
            <a:r>
              <a:rPr lang="en-IN" dirty="0"/>
              <a:t>        8 bit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86F67-8F44-46C2-A4E9-2DB327508BBD}"/>
              </a:ext>
            </a:extLst>
          </p:cNvPr>
          <p:cNvSpPr/>
          <p:nvPr/>
        </p:nvSpPr>
        <p:spPr>
          <a:xfrm>
            <a:off x="7866962" y="1161769"/>
            <a:ext cx="3685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- - - - - - - -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7802952" y="1321850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D3FE6-6926-4CF4-AACC-DDCF7C18B862}"/>
              </a:ext>
            </a:extLst>
          </p:cNvPr>
          <p:cNvSpPr txBox="1"/>
          <p:nvPr/>
        </p:nvSpPr>
        <p:spPr>
          <a:xfrm>
            <a:off x="7903533" y="2026424"/>
            <a:ext cx="4011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1C870-39BA-4E1F-B92B-FA94B1F90D87}"/>
              </a:ext>
            </a:extLst>
          </p:cNvPr>
          <p:cNvSpPr txBox="1"/>
          <p:nvPr/>
        </p:nvSpPr>
        <p:spPr>
          <a:xfrm>
            <a:off x="7903533" y="2379461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F0131-9EDD-4272-A233-C5091EBA8B17}"/>
              </a:ext>
            </a:extLst>
          </p:cNvPr>
          <p:cNvSpPr txBox="1"/>
          <p:nvPr/>
        </p:nvSpPr>
        <p:spPr>
          <a:xfrm>
            <a:off x="7921819" y="2765460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42A9C9-E544-4C80-B103-79E32B0638B4}"/>
              </a:ext>
            </a:extLst>
          </p:cNvPr>
          <p:cNvSpPr/>
          <p:nvPr/>
        </p:nvSpPr>
        <p:spPr>
          <a:xfrm>
            <a:off x="8279143" y="2370296"/>
            <a:ext cx="57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+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342DF-9471-4D79-8146-25654477E341}"/>
              </a:ext>
            </a:extLst>
          </p:cNvPr>
          <p:cNvSpPr/>
          <p:nvPr/>
        </p:nvSpPr>
        <p:spPr>
          <a:xfrm>
            <a:off x="8279142" y="2739628"/>
            <a:ext cx="525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637488-D51E-4A67-A908-82D80EAC9AA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375905" y="849006"/>
            <a:ext cx="43362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82E0F5-C3D8-4C45-9B71-48AE17C442A8}"/>
              </a:ext>
            </a:extLst>
          </p:cNvPr>
          <p:cNvCxnSpPr>
            <a:cxnSpLocks/>
          </p:cNvCxnSpPr>
          <p:nvPr/>
        </p:nvCxnSpPr>
        <p:spPr>
          <a:xfrm>
            <a:off x="10315239" y="849007"/>
            <a:ext cx="8131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0EED8E-00B2-441A-9763-A29AE15B4966}"/>
              </a:ext>
            </a:extLst>
          </p:cNvPr>
          <p:cNvSpPr/>
          <p:nvPr/>
        </p:nvSpPr>
        <p:spPr>
          <a:xfrm>
            <a:off x="8809527" y="664340"/>
            <a:ext cx="142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7 Magnitude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4E1CE-324D-4616-9FFC-88244E0A5407}"/>
              </a:ext>
            </a:extLst>
          </p:cNvPr>
          <p:cNvCxnSpPr>
            <a:cxnSpLocks/>
          </p:cNvCxnSpPr>
          <p:nvPr/>
        </p:nvCxnSpPr>
        <p:spPr>
          <a:xfrm>
            <a:off x="7931001" y="423703"/>
            <a:ext cx="0" cy="1399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8E3AE1-0AE0-4AE9-8762-82DE880CDF61}"/>
              </a:ext>
            </a:extLst>
          </p:cNvPr>
          <p:cNvCxnSpPr>
            <a:cxnSpLocks/>
          </p:cNvCxnSpPr>
          <p:nvPr/>
        </p:nvCxnSpPr>
        <p:spPr>
          <a:xfrm>
            <a:off x="11128373" y="462214"/>
            <a:ext cx="0" cy="1399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21BA06-43F2-42CE-A7C2-9ABC6C05DBF7}"/>
              </a:ext>
            </a:extLst>
          </p:cNvPr>
          <p:cNvCxnSpPr/>
          <p:nvPr/>
        </p:nvCxnSpPr>
        <p:spPr>
          <a:xfrm>
            <a:off x="8354973" y="624925"/>
            <a:ext cx="0" cy="112658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F5A5A2-ACA9-4A5B-A41F-7D5F524CF5F0}"/>
              </a:ext>
            </a:extLst>
          </p:cNvPr>
          <p:cNvSpPr txBox="1"/>
          <p:nvPr/>
        </p:nvSpPr>
        <p:spPr>
          <a:xfrm>
            <a:off x="113966" y="3836962"/>
            <a:ext cx="45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MSB of number is  1 then -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7E4C00-76FB-42D6-BB22-824A822A4EA1}"/>
              </a:ext>
            </a:extLst>
          </p:cNvPr>
          <p:cNvSpPr/>
          <p:nvPr/>
        </p:nvSpPr>
        <p:spPr>
          <a:xfrm>
            <a:off x="6427817" y="3437945"/>
            <a:ext cx="46639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For signed numbers if magnitude is then 7 ,</a:t>
            </a:r>
          </a:p>
          <a:p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7</a:t>
            </a:r>
            <a:r>
              <a:rPr lang="en-IN" dirty="0">
                <a:solidFill>
                  <a:srgbClr val="FF0000"/>
                </a:solidFill>
              </a:rPr>
              <a:t> = 128 </a:t>
            </a:r>
          </a:p>
          <a:p>
            <a:r>
              <a:rPr lang="en-IN" dirty="0"/>
              <a:t>i.e. 128  </a:t>
            </a:r>
            <a:r>
              <a:rPr lang="en-IN" b="1" dirty="0">
                <a:solidFill>
                  <a:srgbClr val="FF0000"/>
                </a:solidFill>
              </a:rPr>
              <a:t>- 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numbers  &amp;  128  </a:t>
            </a:r>
            <a:r>
              <a:rPr lang="en-IN" b="1" dirty="0">
                <a:solidFill>
                  <a:srgbClr val="FF0000"/>
                </a:solidFill>
              </a:rPr>
              <a:t>+ 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numbers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0A0729-D508-4035-8F34-F37B0A9E17F2}"/>
              </a:ext>
            </a:extLst>
          </p:cNvPr>
          <p:cNvCxnSpPr>
            <a:cxnSpLocks/>
          </p:cNvCxnSpPr>
          <p:nvPr/>
        </p:nvCxnSpPr>
        <p:spPr>
          <a:xfrm>
            <a:off x="9592064" y="4357443"/>
            <a:ext cx="0" cy="46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E67F38-DA9E-4146-AAB4-62942DDBB58D}"/>
              </a:ext>
            </a:extLst>
          </p:cNvPr>
          <p:cNvSpPr txBox="1"/>
          <p:nvPr/>
        </p:nvSpPr>
        <p:spPr>
          <a:xfrm>
            <a:off x="9225725" y="4911441"/>
            <a:ext cx="121845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0  to  127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87F24-F19D-4317-95B5-1C4D257366A7}"/>
              </a:ext>
            </a:extLst>
          </p:cNvPr>
          <p:cNvSpPr txBox="1"/>
          <p:nvPr/>
        </p:nvSpPr>
        <p:spPr>
          <a:xfrm>
            <a:off x="6896308" y="4911441"/>
            <a:ext cx="138309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-128  to  -1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7FAC83-2753-4DF6-929A-652465064E3A}"/>
              </a:ext>
            </a:extLst>
          </p:cNvPr>
          <p:cNvCxnSpPr>
            <a:cxnSpLocks/>
          </p:cNvCxnSpPr>
          <p:nvPr/>
        </p:nvCxnSpPr>
        <p:spPr>
          <a:xfrm>
            <a:off x="7604768" y="4400840"/>
            <a:ext cx="0" cy="46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56FD019-A054-4DED-BB5A-81DDA05A295A}"/>
              </a:ext>
            </a:extLst>
          </p:cNvPr>
          <p:cNvSpPr/>
          <p:nvPr/>
        </p:nvSpPr>
        <p:spPr>
          <a:xfrm>
            <a:off x="3969838" y="6044388"/>
            <a:ext cx="3376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hlinkClick r:id="rId2" action="ppaction://hlinksldjump"/>
              </a:rPr>
              <a:t>Range for  +</a:t>
            </a:r>
            <a:r>
              <a:rPr lang="en-IN" b="1" dirty="0" err="1">
                <a:solidFill>
                  <a:srgbClr val="FF0000"/>
                </a:solidFill>
                <a:hlinkClick r:id="rId2" action="ppaction://hlinksldjump"/>
              </a:rPr>
              <a:t>ve</a:t>
            </a:r>
            <a:r>
              <a:rPr lang="en-IN" b="1" dirty="0">
                <a:solidFill>
                  <a:srgbClr val="FF0000"/>
                </a:solidFill>
                <a:hlinkClick r:id="rId2" action="ppaction://hlinksldjump"/>
              </a:rPr>
              <a:t> and –</a:t>
            </a:r>
            <a:r>
              <a:rPr lang="en-IN" b="1" dirty="0" err="1">
                <a:solidFill>
                  <a:srgbClr val="FF0000"/>
                </a:solidFill>
                <a:hlinkClick r:id="rId2" action="ppaction://hlinksldjump"/>
              </a:rPr>
              <a:t>ve</a:t>
            </a:r>
            <a:r>
              <a:rPr lang="en-IN" b="1" dirty="0">
                <a:solidFill>
                  <a:srgbClr val="FF0000"/>
                </a:solidFill>
                <a:hlinkClick r:id="rId2" action="ppaction://hlinksldjump"/>
              </a:rPr>
              <a:t> numbers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4" grpId="0"/>
      <p:bldP spid="31" grpId="0"/>
      <p:bldP spid="32" grpId="0" animBg="1"/>
      <p:bldP spid="35" grpId="0"/>
      <p:bldP spid="36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A22D9-AAE9-4873-AF83-B5D20B27392F}"/>
              </a:ext>
            </a:extLst>
          </p:cNvPr>
          <p:cNvSpPr/>
          <p:nvPr/>
        </p:nvSpPr>
        <p:spPr>
          <a:xfrm>
            <a:off x="1281684" y="1945509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Positive numbers  </a:t>
            </a:r>
            <a:r>
              <a:rPr lang="en-IN" b="1" dirty="0">
                <a:solidFill>
                  <a:srgbClr val="FF0000"/>
                </a:solidFill>
              </a:rPr>
              <a:t>( 0 to 127)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CF0EC1-5C1C-4FB1-8F7A-16655481195C}"/>
              </a:ext>
            </a:extLst>
          </p:cNvPr>
          <p:cNvGraphicFramePr>
            <a:graphicFrameLocks noGrp="1"/>
          </p:cNvGraphicFramePr>
          <p:nvPr/>
        </p:nvGraphicFramePr>
        <p:xfrm>
          <a:off x="1897257" y="2650385"/>
          <a:ext cx="2077336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6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DDC9863-BE93-44EA-B067-C1E8B5970C4C}"/>
              </a:ext>
            </a:extLst>
          </p:cNvPr>
          <p:cNvSpPr/>
          <p:nvPr/>
        </p:nvSpPr>
        <p:spPr>
          <a:xfrm>
            <a:off x="6124956" y="1952280"/>
            <a:ext cx="4198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Negative numbers  </a:t>
            </a:r>
            <a:r>
              <a:rPr lang="en-IN" b="1" dirty="0">
                <a:solidFill>
                  <a:srgbClr val="FF0000"/>
                </a:solidFill>
              </a:rPr>
              <a:t>( - 80 to -01)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C09F0-1841-4733-8A0C-26AE3BD42A85}"/>
              </a:ext>
            </a:extLst>
          </p:cNvPr>
          <p:cNvCxnSpPr>
            <a:cxnSpLocks/>
          </p:cNvCxnSpPr>
          <p:nvPr/>
        </p:nvCxnSpPr>
        <p:spPr>
          <a:xfrm>
            <a:off x="4165936" y="2407174"/>
            <a:ext cx="716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9C4303-BD98-43CC-AC40-BA18C9078FD6}"/>
              </a:ext>
            </a:extLst>
          </p:cNvPr>
          <p:cNvCxnSpPr>
            <a:cxnSpLocks/>
          </p:cNvCxnSpPr>
          <p:nvPr/>
        </p:nvCxnSpPr>
        <p:spPr>
          <a:xfrm flipH="1">
            <a:off x="9241536" y="2407174"/>
            <a:ext cx="7985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86D873-D593-416E-8DEE-1605E460C7C5}"/>
              </a:ext>
            </a:extLst>
          </p:cNvPr>
          <p:cNvGraphicFramePr>
            <a:graphicFrameLocks noGrp="1"/>
          </p:cNvGraphicFramePr>
          <p:nvPr/>
        </p:nvGraphicFramePr>
        <p:xfrm>
          <a:off x="6950841" y="2555897"/>
          <a:ext cx="2077335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5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1000 0000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1111 1111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73B2BE-14D5-4E0D-AB5F-87F127733EC2}"/>
              </a:ext>
            </a:extLst>
          </p:cNvPr>
          <p:cNvSpPr/>
          <p:nvPr/>
        </p:nvSpPr>
        <p:spPr>
          <a:xfrm>
            <a:off x="3401568" y="293804"/>
            <a:ext cx="5388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Range for  +</a:t>
            </a:r>
            <a:r>
              <a:rPr lang="en-IN" sz="2800" b="1" dirty="0" err="1">
                <a:solidFill>
                  <a:srgbClr val="FF0000"/>
                </a:solidFill>
              </a:rPr>
              <a:t>ve</a:t>
            </a:r>
            <a:r>
              <a:rPr lang="en-IN" sz="2800" b="1" dirty="0">
                <a:solidFill>
                  <a:srgbClr val="FF0000"/>
                </a:solidFill>
              </a:rPr>
              <a:t> and –</a:t>
            </a:r>
            <a:r>
              <a:rPr lang="en-IN" sz="2800" b="1" dirty="0" err="1">
                <a:solidFill>
                  <a:srgbClr val="FF0000"/>
                </a:solidFill>
              </a:rPr>
              <a:t>ve</a:t>
            </a:r>
            <a:r>
              <a:rPr lang="en-IN" sz="2800" b="1" dirty="0">
                <a:solidFill>
                  <a:srgbClr val="FF0000"/>
                </a:solidFill>
              </a:rPr>
              <a:t> numbers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7D8FC5-6B8E-4A42-BCE3-B5A31BE362A5}"/>
              </a:ext>
            </a:extLst>
          </p:cNvPr>
          <p:cNvCxnSpPr>
            <a:cxnSpLocks/>
          </p:cNvCxnSpPr>
          <p:nvPr/>
        </p:nvCxnSpPr>
        <p:spPr>
          <a:xfrm>
            <a:off x="1416980" y="2650385"/>
            <a:ext cx="0" cy="1985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B883E-9EE4-4405-B2EE-4296934EE7D7}"/>
              </a:ext>
            </a:extLst>
          </p:cNvPr>
          <p:cNvCxnSpPr>
            <a:cxnSpLocks/>
          </p:cNvCxnSpPr>
          <p:nvPr/>
        </p:nvCxnSpPr>
        <p:spPr>
          <a:xfrm flipV="1">
            <a:off x="6541961" y="2650385"/>
            <a:ext cx="0" cy="1891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237972-921A-4622-8785-F2D8DEC76D31}"/>
              </a:ext>
            </a:extLst>
          </p:cNvPr>
          <p:cNvSpPr txBox="1"/>
          <p:nvPr/>
        </p:nvSpPr>
        <p:spPr>
          <a:xfrm>
            <a:off x="385809" y="35958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unsigned and signed number following binary 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94DD-F781-4C63-B4C8-A6BEBB173303}"/>
              </a:ext>
            </a:extLst>
          </p:cNvPr>
          <p:cNvSpPr/>
          <p:nvPr/>
        </p:nvSpPr>
        <p:spPr>
          <a:xfrm>
            <a:off x="792716" y="1232782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1 0 0 0  0 0 1 1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F93AE-9888-4112-B7AB-9E396CB458EF}"/>
              </a:ext>
            </a:extLst>
          </p:cNvPr>
          <p:cNvCxnSpPr>
            <a:cxnSpLocks/>
          </p:cNvCxnSpPr>
          <p:nvPr/>
        </p:nvCxnSpPr>
        <p:spPr>
          <a:xfrm flipH="1">
            <a:off x="1266399" y="2204584"/>
            <a:ext cx="1708952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B8371-37FB-4F93-95A5-0E41B507D85F}"/>
              </a:ext>
            </a:extLst>
          </p:cNvPr>
          <p:cNvCxnSpPr>
            <a:cxnSpLocks/>
          </p:cNvCxnSpPr>
          <p:nvPr/>
        </p:nvCxnSpPr>
        <p:spPr>
          <a:xfrm>
            <a:off x="3128807" y="2204584"/>
            <a:ext cx="1883969" cy="10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53061E-9B35-427E-8D8C-0D5F107248A5}"/>
              </a:ext>
            </a:extLst>
          </p:cNvPr>
          <p:cNvSpPr txBox="1"/>
          <p:nvPr/>
        </p:nvSpPr>
        <p:spPr>
          <a:xfrm>
            <a:off x="4425340" y="3327134"/>
            <a:ext cx="120736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Signed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1853F-D0A0-4286-BEB8-FD9D0DAFCD4C}"/>
              </a:ext>
            </a:extLst>
          </p:cNvPr>
          <p:cNvSpPr txBox="1"/>
          <p:nvPr/>
        </p:nvSpPr>
        <p:spPr>
          <a:xfrm>
            <a:off x="452821" y="3300034"/>
            <a:ext cx="162286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Unsigned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2C25A-6E40-4375-84FC-5BC3BC0F72ED}"/>
              </a:ext>
            </a:extLst>
          </p:cNvPr>
          <p:cNvSpPr txBox="1"/>
          <p:nvPr/>
        </p:nvSpPr>
        <p:spPr>
          <a:xfrm>
            <a:off x="708321" y="4041003"/>
            <a:ext cx="80958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83 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4ADF4-13DB-403E-AFD4-12CD224C32B6}"/>
              </a:ext>
            </a:extLst>
          </p:cNvPr>
          <p:cNvSpPr txBox="1"/>
          <p:nvPr/>
        </p:nvSpPr>
        <p:spPr>
          <a:xfrm>
            <a:off x="4607984" y="4032631"/>
            <a:ext cx="80958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03 H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79A978-6B62-4D65-8C8F-6B2165E629CF}"/>
              </a:ext>
            </a:extLst>
          </p:cNvPr>
          <p:cNvCxnSpPr>
            <a:cxnSpLocks/>
          </p:cNvCxnSpPr>
          <p:nvPr/>
        </p:nvCxnSpPr>
        <p:spPr>
          <a:xfrm>
            <a:off x="4814656" y="4073707"/>
            <a:ext cx="396240" cy="37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3F22E3-5F15-49ED-AA09-FC2B8E0A9B67}"/>
              </a:ext>
            </a:extLst>
          </p:cNvPr>
          <p:cNvCxnSpPr>
            <a:cxnSpLocks/>
          </p:cNvCxnSpPr>
          <p:nvPr/>
        </p:nvCxnSpPr>
        <p:spPr>
          <a:xfrm flipH="1">
            <a:off x="4814656" y="4073707"/>
            <a:ext cx="396240" cy="420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172D38-20E1-49B4-8C69-3F1956337B42}"/>
              </a:ext>
            </a:extLst>
          </p:cNvPr>
          <p:cNvSpPr txBox="1"/>
          <p:nvPr/>
        </p:nvSpPr>
        <p:spPr>
          <a:xfrm>
            <a:off x="511932" y="4765929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- </a:t>
            </a:r>
            <a:r>
              <a:rPr lang="en-IN" dirty="0" err="1"/>
              <a:t>ve</a:t>
            </a:r>
            <a:r>
              <a:rPr lang="en-IN" dirty="0"/>
              <a:t> number means 2’s complement of given number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E8304-0EAF-4E2E-B83F-641F139DC456}"/>
              </a:ext>
            </a:extLst>
          </p:cNvPr>
          <p:cNvSpPr txBox="1"/>
          <p:nvPr/>
        </p:nvSpPr>
        <p:spPr>
          <a:xfrm>
            <a:off x="7743160" y="1619526"/>
            <a:ext cx="91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+ 24 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0CE11-0A03-491B-BD89-33319D43BAF0}"/>
              </a:ext>
            </a:extLst>
          </p:cNvPr>
          <p:cNvSpPr txBox="1"/>
          <p:nvPr/>
        </p:nvSpPr>
        <p:spPr>
          <a:xfrm>
            <a:off x="9947279" y="1573865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0010  0100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95570-0011-4C3A-BA81-DA2C43D0610E}"/>
              </a:ext>
            </a:extLst>
          </p:cNvPr>
          <p:cNvSpPr txBox="1"/>
          <p:nvPr/>
        </p:nvSpPr>
        <p:spPr>
          <a:xfrm>
            <a:off x="6603343" y="2025880"/>
            <a:ext cx="351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2’s complement of 24 i.e. -24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F758B-D310-4A02-8B74-87CACEC5F694}"/>
              </a:ext>
            </a:extLst>
          </p:cNvPr>
          <p:cNvSpPr txBox="1"/>
          <p:nvPr/>
        </p:nvSpPr>
        <p:spPr>
          <a:xfrm>
            <a:off x="9947279" y="1979569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1101  1100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C1FEA1-32DC-441E-ADD6-081EAE82CB9E}"/>
              </a:ext>
            </a:extLst>
          </p:cNvPr>
          <p:cNvSpPr txBox="1"/>
          <p:nvPr/>
        </p:nvSpPr>
        <p:spPr>
          <a:xfrm>
            <a:off x="511932" y="5285449"/>
            <a:ext cx="61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Shortcut for 2’s complement </a:t>
            </a:r>
            <a:r>
              <a:rPr lang="en-IN" dirty="0">
                <a:solidFill>
                  <a:srgbClr val="FF0000"/>
                </a:solidFill>
              </a:rPr>
              <a:t>:  </a:t>
            </a:r>
            <a:r>
              <a:rPr lang="en-IN" dirty="0"/>
              <a:t>copy number as it is from right side till gets first 1 after 1 complement all numbers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117007-C6A9-4896-AC57-08DBA04B8EB2}"/>
              </a:ext>
            </a:extLst>
          </p:cNvPr>
          <p:cNvSpPr txBox="1"/>
          <p:nvPr/>
        </p:nvSpPr>
        <p:spPr>
          <a:xfrm>
            <a:off x="6603343" y="992179"/>
            <a:ext cx="172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 example 1 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092423-E5F6-411C-BD8C-64B6AB8C4575}"/>
              </a:ext>
            </a:extLst>
          </p:cNvPr>
          <p:cNvSpPr txBox="1"/>
          <p:nvPr/>
        </p:nvSpPr>
        <p:spPr>
          <a:xfrm>
            <a:off x="6603343" y="2550995"/>
            <a:ext cx="172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</a:t>
            </a:r>
            <a:r>
              <a:rPr lang="en-IN" u="sng" dirty="0">
                <a:solidFill>
                  <a:srgbClr val="FF0000"/>
                </a:solidFill>
              </a:rPr>
              <a:t>example 1 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0119C-E791-4E40-911F-EFAF5C30E513}"/>
              </a:ext>
            </a:extLst>
          </p:cNvPr>
          <p:cNvSpPr txBox="1"/>
          <p:nvPr/>
        </p:nvSpPr>
        <p:spPr>
          <a:xfrm>
            <a:off x="7866989" y="3049531"/>
            <a:ext cx="91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+ 5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1FF53-2039-4E4E-AFDD-E80E0DCD08EF}"/>
              </a:ext>
            </a:extLst>
          </p:cNvPr>
          <p:cNvSpPr txBox="1"/>
          <p:nvPr/>
        </p:nvSpPr>
        <p:spPr>
          <a:xfrm>
            <a:off x="9958053" y="2911688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0101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55E1C0-FBB6-4375-8BFE-FFC0BDB06314}"/>
              </a:ext>
            </a:extLst>
          </p:cNvPr>
          <p:cNvSpPr txBox="1"/>
          <p:nvPr/>
        </p:nvSpPr>
        <p:spPr>
          <a:xfrm>
            <a:off x="6620124" y="3386333"/>
            <a:ext cx="351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2’s complement of 05 i.e. -5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1B913-3786-435B-AD36-BFEDEFA6202D}"/>
              </a:ext>
            </a:extLst>
          </p:cNvPr>
          <p:cNvSpPr txBox="1"/>
          <p:nvPr/>
        </p:nvSpPr>
        <p:spPr>
          <a:xfrm>
            <a:off x="9958052" y="3346068"/>
            <a:ext cx="359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1011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9E4F97-1EEE-47B2-8F13-26EEFE7E2C85}"/>
              </a:ext>
            </a:extLst>
          </p:cNvPr>
          <p:cNvSpPr txBox="1"/>
          <p:nvPr/>
        </p:nvSpPr>
        <p:spPr>
          <a:xfrm>
            <a:off x="5417568" y="4019168"/>
            <a:ext cx="105638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7D H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287631-A3A8-4D7B-A571-5775D07D440C}"/>
              </a:ext>
            </a:extLst>
          </p:cNvPr>
          <p:cNvSpPr/>
          <p:nvPr/>
        </p:nvSpPr>
        <p:spPr>
          <a:xfrm>
            <a:off x="11023092" y="6259891"/>
            <a:ext cx="850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hlinkClick r:id="rId2" action="ppaction://hlinksldjump"/>
              </a:rPr>
              <a:t>NEXT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8" grpId="0"/>
      <p:bldP spid="19" grpId="0"/>
      <p:bldP spid="21" grpId="0"/>
      <p:bldP spid="22" grpId="0"/>
      <p:bldP spid="23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702EF-3DE2-4F9D-B176-3FC4BC21F653}"/>
              </a:ext>
            </a:extLst>
          </p:cNvPr>
          <p:cNvSpPr txBox="1"/>
          <p:nvPr/>
        </p:nvSpPr>
        <p:spPr>
          <a:xfrm>
            <a:off x="3015996" y="-52719"/>
            <a:ext cx="81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Why 2’s complement is used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8ABBF-6ED0-4F69-8D32-4592F17688E3}"/>
              </a:ext>
            </a:extLst>
          </p:cNvPr>
          <p:cNvSpPr/>
          <p:nvPr/>
        </p:nvSpPr>
        <p:spPr>
          <a:xfrm>
            <a:off x="1065276" y="1662550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1 0 0 0  0 0 1 1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25E58-9CE3-4DDD-899E-DFA99A221DD1}"/>
              </a:ext>
            </a:extLst>
          </p:cNvPr>
          <p:cNvCxnSpPr>
            <a:cxnSpLocks/>
          </p:cNvCxnSpPr>
          <p:nvPr/>
        </p:nvCxnSpPr>
        <p:spPr>
          <a:xfrm flipV="1">
            <a:off x="1353312" y="2577629"/>
            <a:ext cx="0" cy="77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3B591D-6C16-41F5-B7A1-4798299D4503}"/>
              </a:ext>
            </a:extLst>
          </p:cNvPr>
          <p:cNvSpPr txBox="1"/>
          <p:nvPr/>
        </p:nvSpPr>
        <p:spPr>
          <a:xfrm>
            <a:off x="664332" y="3408626"/>
            <a:ext cx="295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consider 1 for –</a:t>
            </a:r>
            <a:r>
              <a:rPr lang="en-IN" dirty="0" err="1"/>
              <a:t>ve</a:t>
            </a:r>
            <a:r>
              <a:rPr lang="en-IN" dirty="0"/>
              <a:t> number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F47B01-FEB1-4F16-A6A0-57C4F6217EA8}"/>
              </a:ext>
            </a:extLst>
          </p:cNvPr>
          <p:cNvCxnSpPr>
            <a:cxnSpLocks/>
          </p:cNvCxnSpPr>
          <p:nvPr/>
        </p:nvCxnSpPr>
        <p:spPr>
          <a:xfrm>
            <a:off x="1792224" y="2678213"/>
            <a:ext cx="3831356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CAF89A-D30B-4788-AA6A-86E4C012B1A1}"/>
              </a:ext>
            </a:extLst>
          </p:cNvPr>
          <p:cNvSpPr txBox="1"/>
          <p:nvPr/>
        </p:nvSpPr>
        <p:spPr>
          <a:xfrm>
            <a:off x="2407788" y="2780432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 bit magnitude then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645D0-700A-4FF6-B223-E67E64F76012}"/>
              </a:ext>
            </a:extLst>
          </p:cNvPr>
          <p:cNvSpPr txBox="1"/>
          <p:nvPr/>
        </p:nvSpPr>
        <p:spPr>
          <a:xfrm>
            <a:off x="4813995" y="2800205"/>
            <a:ext cx="101987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-03 H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3DE22-9145-45E6-9461-F936A60B2BFB}"/>
              </a:ext>
            </a:extLst>
          </p:cNvPr>
          <p:cNvSpPr/>
          <p:nvPr/>
        </p:nvSpPr>
        <p:spPr>
          <a:xfrm>
            <a:off x="1135380" y="4093672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1 0 0 0  0 0 0 1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BD5798-DEDB-4432-B52B-E039D0A7E302}"/>
              </a:ext>
            </a:extLst>
          </p:cNvPr>
          <p:cNvCxnSpPr>
            <a:cxnSpLocks/>
          </p:cNvCxnSpPr>
          <p:nvPr/>
        </p:nvCxnSpPr>
        <p:spPr>
          <a:xfrm flipV="1">
            <a:off x="1432560" y="4961165"/>
            <a:ext cx="0" cy="77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A71578-39B4-4243-825B-2E1F1F58FBBA}"/>
              </a:ext>
            </a:extLst>
          </p:cNvPr>
          <p:cNvSpPr txBox="1"/>
          <p:nvPr/>
        </p:nvSpPr>
        <p:spPr>
          <a:xfrm>
            <a:off x="929444" y="5868577"/>
            <a:ext cx="295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consider 1 for –</a:t>
            </a:r>
            <a:r>
              <a:rPr lang="en-IN" dirty="0" err="1"/>
              <a:t>ve</a:t>
            </a:r>
            <a:r>
              <a:rPr lang="en-IN" dirty="0"/>
              <a:t> number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3B439F-740D-4E4A-A2B9-AE8833834AB3}"/>
              </a:ext>
            </a:extLst>
          </p:cNvPr>
          <p:cNvCxnSpPr>
            <a:cxnSpLocks/>
          </p:cNvCxnSpPr>
          <p:nvPr/>
        </p:nvCxnSpPr>
        <p:spPr>
          <a:xfrm>
            <a:off x="1792224" y="5109335"/>
            <a:ext cx="3831356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327FA3-8470-4FD5-B565-567195818D1E}"/>
              </a:ext>
            </a:extLst>
          </p:cNvPr>
          <p:cNvSpPr txBox="1"/>
          <p:nvPr/>
        </p:nvSpPr>
        <p:spPr>
          <a:xfrm>
            <a:off x="2514468" y="5180006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 bit magnitude then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B0F3D-BB52-47B6-AA1E-16FA5F80BB82}"/>
              </a:ext>
            </a:extLst>
          </p:cNvPr>
          <p:cNvSpPr txBox="1"/>
          <p:nvPr/>
        </p:nvSpPr>
        <p:spPr>
          <a:xfrm>
            <a:off x="4959683" y="5178467"/>
            <a:ext cx="124006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-01 H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D556D-E133-484F-895D-8BD4A5CBCD3F}"/>
              </a:ext>
            </a:extLst>
          </p:cNvPr>
          <p:cNvSpPr/>
          <p:nvPr/>
        </p:nvSpPr>
        <p:spPr>
          <a:xfrm>
            <a:off x="6711933" y="3150716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1 0 0 0  0 0 0 0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54A637-7C1D-4562-8CFF-E0CF106C4AA6}"/>
              </a:ext>
            </a:extLst>
          </p:cNvPr>
          <p:cNvCxnSpPr>
            <a:cxnSpLocks/>
          </p:cNvCxnSpPr>
          <p:nvPr/>
        </p:nvCxnSpPr>
        <p:spPr>
          <a:xfrm flipV="1">
            <a:off x="7043928" y="4166379"/>
            <a:ext cx="0" cy="774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592966-291D-471D-A52D-CAD3FB905F1B}"/>
              </a:ext>
            </a:extLst>
          </p:cNvPr>
          <p:cNvSpPr txBox="1"/>
          <p:nvPr/>
        </p:nvSpPr>
        <p:spPr>
          <a:xfrm>
            <a:off x="6705487" y="5025468"/>
            <a:ext cx="295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consider 1 for –</a:t>
            </a:r>
            <a:r>
              <a:rPr lang="en-IN" dirty="0" err="1"/>
              <a:t>ve</a:t>
            </a:r>
            <a:r>
              <a:rPr lang="en-IN" dirty="0"/>
              <a:t> number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70C721-AC95-4EE4-A28E-13E8C2F53EF2}"/>
              </a:ext>
            </a:extLst>
          </p:cNvPr>
          <p:cNvCxnSpPr>
            <a:cxnSpLocks/>
          </p:cNvCxnSpPr>
          <p:nvPr/>
        </p:nvCxnSpPr>
        <p:spPr>
          <a:xfrm>
            <a:off x="7376160" y="4086324"/>
            <a:ext cx="3831356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738D0F-3A7C-468B-8DC8-0F2690DDF0CF}"/>
              </a:ext>
            </a:extLst>
          </p:cNvPr>
          <p:cNvSpPr txBox="1"/>
          <p:nvPr/>
        </p:nvSpPr>
        <p:spPr>
          <a:xfrm>
            <a:off x="7824042" y="4250530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 bit magnitude then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1C65D2-8FE4-4908-9F57-D6DFB629F915}"/>
              </a:ext>
            </a:extLst>
          </p:cNvPr>
          <p:cNvSpPr txBox="1"/>
          <p:nvPr/>
        </p:nvSpPr>
        <p:spPr>
          <a:xfrm>
            <a:off x="10375937" y="4250530"/>
            <a:ext cx="107235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- 00 H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CC795-C30D-46C4-B10C-C017AA8A2BE6}"/>
              </a:ext>
            </a:extLst>
          </p:cNvPr>
          <p:cNvCxnSpPr>
            <a:cxnSpLocks/>
          </p:cNvCxnSpPr>
          <p:nvPr/>
        </p:nvCxnSpPr>
        <p:spPr>
          <a:xfrm>
            <a:off x="10707624" y="4712195"/>
            <a:ext cx="0" cy="762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8920F5-8699-480A-B728-96AA87F75540}"/>
              </a:ext>
            </a:extLst>
          </p:cNvPr>
          <p:cNvSpPr txBox="1"/>
          <p:nvPr/>
        </p:nvSpPr>
        <p:spPr>
          <a:xfrm>
            <a:off x="9591928" y="5544952"/>
            <a:ext cx="29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Which is not possible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2C85B2-B38A-429B-9268-B3D7D978748C}"/>
              </a:ext>
            </a:extLst>
          </p:cNvPr>
          <p:cNvSpPr txBox="1"/>
          <p:nvPr/>
        </p:nvSpPr>
        <p:spPr>
          <a:xfrm>
            <a:off x="193568" y="999858"/>
            <a:ext cx="817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Example Without using 2’s complement just put 1 for negative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FC86-9A8C-42A5-841A-788266871F7D}"/>
              </a:ext>
            </a:extLst>
          </p:cNvPr>
          <p:cNvSpPr txBox="1"/>
          <p:nvPr/>
        </p:nvSpPr>
        <p:spPr>
          <a:xfrm>
            <a:off x="4215246" y="6075225"/>
            <a:ext cx="4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 avoid above problem 2’s complement is used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EE9E1-0623-4E27-BE7D-B682F479C9C4}"/>
              </a:ext>
            </a:extLst>
          </p:cNvPr>
          <p:cNvSpPr/>
          <p:nvPr/>
        </p:nvSpPr>
        <p:spPr>
          <a:xfrm>
            <a:off x="11023092" y="6259891"/>
            <a:ext cx="850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hlinkClick r:id="rId2" action="ppaction://hlinksldjump"/>
              </a:rPr>
              <a:t>NEXT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6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  <p:bldP spid="16" grpId="0"/>
      <p:bldP spid="18" grpId="0"/>
      <p:bldP spid="20" grpId="0"/>
      <p:bldP spid="21" grpId="0"/>
      <p:bldP spid="22" grpId="0"/>
      <p:bldP spid="24" grpId="0"/>
      <p:bldP spid="27" grpId="0"/>
      <p:bldP spid="28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00D19-64BC-440E-9AF9-2CFB6C7DEC46}"/>
              </a:ext>
            </a:extLst>
          </p:cNvPr>
          <p:cNvSpPr txBox="1"/>
          <p:nvPr/>
        </p:nvSpPr>
        <p:spPr>
          <a:xfrm>
            <a:off x="3015996" y="-52719"/>
            <a:ext cx="81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Why 2’s complement is used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768C-6463-464F-9BA8-6979C1CC30C2}"/>
              </a:ext>
            </a:extLst>
          </p:cNvPr>
          <p:cNvSpPr txBox="1"/>
          <p:nvPr/>
        </p:nvSpPr>
        <p:spPr>
          <a:xfrm>
            <a:off x="139062" y="713232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IN" dirty="0"/>
              <a:t>It is universal method to store –</a:t>
            </a:r>
            <a:r>
              <a:rPr lang="en-IN" dirty="0" err="1"/>
              <a:t>ve</a:t>
            </a:r>
            <a:r>
              <a:rPr lang="en-IN" dirty="0"/>
              <a:t> number </a:t>
            </a:r>
          </a:p>
          <a:p>
            <a:pPr marL="342900" indent="-342900">
              <a:buAutoNum type="arabicPeriod"/>
            </a:pPr>
            <a:r>
              <a:rPr lang="en-IN" dirty="0"/>
              <a:t>Anything is 2’s complement of anything (any number)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42296-CC01-46E1-B8A5-2F32B1C223E3}"/>
              </a:ext>
            </a:extLst>
          </p:cNvPr>
          <p:cNvSpPr/>
          <p:nvPr/>
        </p:nvSpPr>
        <p:spPr>
          <a:xfrm>
            <a:off x="3404853" y="4290645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0 0 0 0  0 0 0 0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72-833C-4CCF-A1DF-0D47E47E7A95}"/>
              </a:ext>
            </a:extLst>
          </p:cNvPr>
          <p:cNvSpPr txBox="1"/>
          <p:nvPr/>
        </p:nvSpPr>
        <p:spPr>
          <a:xfrm>
            <a:off x="4253335" y="3620452"/>
            <a:ext cx="351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 2’s complement of 0 is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B5ABDF-4167-4BBA-85F3-847CC76BE72D}"/>
              </a:ext>
            </a:extLst>
          </p:cNvPr>
          <p:cNvSpPr/>
          <p:nvPr/>
        </p:nvSpPr>
        <p:spPr>
          <a:xfrm>
            <a:off x="3340845" y="2396262"/>
            <a:ext cx="4839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0 0 0 0  0 0 0 0</a:t>
            </a:r>
          </a:p>
        </p:txBody>
      </p:sp>
    </p:spTree>
    <p:extLst>
      <p:ext uri="{BB962C8B-B14F-4D97-AF65-F5344CB8AC3E}">
        <p14:creationId xmlns:p14="http://schemas.microsoft.com/office/powerpoint/2010/main" val="34482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73435"/>
              </p:ext>
            </p:extLst>
          </p:nvPr>
        </p:nvGraphicFramePr>
        <p:xfrm>
          <a:off x="743526" y="2745889"/>
          <a:ext cx="8127984" cy="370840"/>
        </p:xfrm>
        <a:graphic>
          <a:graphicData uri="http://schemas.openxmlformats.org/drawingml/2006/table">
            <a:tbl>
              <a:tblPr firstRow="1" bandRow="1"/>
              <a:tblGrid>
                <a:gridCol w="50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8145" y="449350"/>
            <a:ext cx="104186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Flag register is a part of Execution Unit.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is a 16-bit register with each bit corresponding to a flip-flop.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Flag register is used to give status of operation performed by processor.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 flag is flip-flop.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indicates some condition produced by the execution of an instruction.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891" y="0"/>
            <a:ext cx="282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Flag Register of 8086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17437"/>
              </p:ext>
            </p:extLst>
          </p:nvPr>
        </p:nvGraphicFramePr>
        <p:xfrm>
          <a:off x="740062" y="2461871"/>
          <a:ext cx="8127984" cy="370840"/>
        </p:xfrm>
        <a:graphic>
          <a:graphicData uri="http://schemas.openxmlformats.org/drawingml/2006/table">
            <a:tbl>
              <a:tblPr firstRow="1" bandRow="1"/>
              <a:tblGrid>
                <a:gridCol w="50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4800599" y="1928381"/>
            <a:ext cx="0" cy="7836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859981" y="1928381"/>
            <a:ext cx="3464" cy="8217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79514" y="2032266"/>
            <a:ext cx="3501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8085 compatible flags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00599" y="2216932"/>
            <a:ext cx="9247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59435" y="2216932"/>
            <a:ext cx="91093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5400000">
            <a:off x="1556038" y="2563957"/>
            <a:ext cx="348096" cy="1610591"/>
          </a:xfrm>
          <a:prstGeom prst="rightBrace">
            <a:avLst>
              <a:gd name="adj1" fmla="val 8333"/>
              <a:gd name="adj2" fmla="val 4937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06580" y="3574470"/>
            <a:ext cx="2119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U = Undefined</a:t>
            </a:r>
            <a:endParaRPr lang="en-IN" dirty="0"/>
          </a:p>
        </p:txBody>
      </p:sp>
      <p:grpSp>
        <p:nvGrpSpPr>
          <p:cNvPr id="30" name="Group 29"/>
          <p:cNvGrpSpPr/>
          <p:nvPr/>
        </p:nvGrpSpPr>
        <p:grpSpPr>
          <a:xfrm>
            <a:off x="8581067" y="3106881"/>
            <a:ext cx="594104" cy="311727"/>
            <a:chOff x="7968005" y="3190009"/>
            <a:chExt cx="594104" cy="31172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9175171" y="3020472"/>
            <a:ext cx="1021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Carry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1 = Set</a:t>
            </a:r>
          </a:p>
          <a:p>
            <a:r>
              <a:rPr lang="en-IN" sz="1600" dirty="0">
                <a:solidFill>
                  <a:srgbClr val="FF0000"/>
                </a:solidFill>
              </a:rPr>
              <a:t>0= Reset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559294" y="3124243"/>
            <a:ext cx="1615876" cy="969774"/>
            <a:chOff x="7968005" y="3190009"/>
            <a:chExt cx="594104" cy="31172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9175170" y="3903588"/>
            <a:ext cx="1246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Parity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1 = Set</a:t>
            </a:r>
          </a:p>
          <a:p>
            <a:r>
              <a:rPr lang="en-IN" sz="1600" dirty="0">
                <a:solidFill>
                  <a:srgbClr val="FF0000"/>
                </a:solidFill>
              </a:rPr>
              <a:t>0= Reset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558303" y="3124242"/>
            <a:ext cx="2616866" cy="2050430"/>
            <a:chOff x="7968005" y="3190009"/>
            <a:chExt cx="594104" cy="31172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75170" y="4821243"/>
            <a:ext cx="1371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Auxiliary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1 = Set</a:t>
            </a:r>
          </a:p>
          <a:p>
            <a:r>
              <a:rPr lang="en-IN" sz="1600" dirty="0">
                <a:solidFill>
                  <a:srgbClr val="FF0000"/>
                </a:solidFill>
              </a:rPr>
              <a:t>0= Reset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636158" y="3106881"/>
            <a:ext cx="3653312" cy="3086100"/>
            <a:chOff x="7968005" y="3190009"/>
            <a:chExt cx="594104" cy="31172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242428" y="5745895"/>
            <a:ext cx="2675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Zero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If result 0 (all zero) = Set (1)</a:t>
            </a:r>
          </a:p>
          <a:p>
            <a:r>
              <a:rPr lang="en-IN" sz="1600" dirty="0">
                <a:solidFill>
                  <a:srgbClr val="FF0000"/>
                </a:solidFill>
              </a:rPr>
              <a:t>If result is non 0 = Reset (0)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13436" y="3114140"/>
            <a:ext cx="5284" cy="1610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33278" y="4724483"/>
            <a:ext cx="13313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Sign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Positive = 0</a:t>
            </a:r>
          </a:p>
          <a:p>
            <a:r>
              <a:rPr lang="en-IN" sz="1600" dirty="0">
                <a:solidFill>
                  <a:srgbClr val="FF0000"/>
                </a:solidFill>
              </a:rPr>
              <a:t>Negative = 1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32898" y="3127956"/>
            <a:ext cx="2642" cy="481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55001" y="3586796"/>
            <a:ext cx="922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Trap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ON = 1</a:t>
            </a:r>
          </a:p>
          <a:p>
            <a:r>
              <a:rPr lang="en-IN" sz="1600" dirty="0">
                <a:solidFill>
                  <a:srgbClr val="FF0000"/>
                </a:solidFill>
              </a:rPr>
              <a:t>OFF = 0</a:t>
            </a:r>
          </a:p>
        </p:txBody>
      </p:sp>
      <p:grpSp>
        <p:nvGrpSpPr>
          <p:cNvPr id="57" name="Group 56"/>
          <p:cNvGrpSpPr/>
          <p:nvPr/>
        </p:nvGrpSpPr>
        <p:grpSpPr>
          <a:xfrm flipH="1">
            <a:off x="3241138" y="3124242"/>
            <a:ext cx="813863" cy="3068739"/>
            <a:chOff x="7968005" y="3190009"/>
            <a:chExt cx="594104" cy="31172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110093" y="5714033"/>
            <a:ext cx="2102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Interrupt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Interrupt Enabled = 1</a:t>
            </a:r>
          </a:p>
          <a:p>
            <a:r>
              <a:rPr lang="en-IN" sz="1600" dirty="0">
                <a:solidFill>
                  <a:srgbClr val="FF0000"/>
                </a:solidFill>
              </a:rPr>
              <a:t>Interrupt Disabled = 0</a:t>
            </a:r>
          </a:p>
        </p:txBody>
      </p:sp>
      <p:grpSp>
        <p:nvGrpSpPr>
          <p:cNvPr id="61" name="Group 60"/>
          <p:cNvGrpSpPr/>
          <p:nvPr/>
        </p:nvGrpSpPr>
        <p:grpSpPr>
          <a:xfrm flipH="1">
            <a:off x="2706006" y="3124242"/>
            <a:ext cx="813863" cy="2237743"/>
            <a:chOff x="7968005" y="3190009"/>
            <a:chExt cx="594104" cy="311727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836081" y="4821243"/>
            <a:ext cx="1535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Direction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Up = 1</a:t>
            </a:r>
          </a:p>
          <a:p>
            <a:r>
              <a:rPr lang="en-IN" sz="1600" dirty="0">
                <a:solidFill>
                  <a:srgbClr val="FF0000"/>
                </a:solidFill>
              </a:rPr>
              <a:t>Down= 0</a:t>
            </a:r>
          </a:p>
        </p:txBody>
      </p:sp>
      <p:grpSp>
        <p:nvGrpSpPr>
          <p:cNvPr id="65" name="Group 64"/>
          <p:cNvGrpSpPr/>
          <p:nvPr/>
        </p:nvGrpSpPr>
        <p:grpSpPr>
          <a:xfrm flipH="1">
            <a:off x="2396569" y="3121152"/>
            <a:ext cx="628274" cy="1296642"/>
            <a:chOff x="7968005" y="3190009"/>
            <a:chExt cx="594104" cy="311727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968005" y="3190009"/>
              <a:ext cx="0" cy="3117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968005" y="3501736"/>
              <a:ext cx="594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1035533" y="3997920"/>
            <a:ext cx="1535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Overflow Flag</a:t>
            </a:r>
          </a:p>
          <a:p>
            <a:r>
              <a:rPr lang="en-IN" sz="1600" dirty="0">
                <a:solidFill>
                  <a:srgbClr val="FF0000"/>
                </a:solidFill>
              </a:rPr>
              <a:t>Overflow = 1</a:t>
            </a:r>
          </a:p>
          <a:p>
            <a:r>
              <a:rPr lang="en-IN" sz="1600" dirty="0">
                <a:solidFill>
                  <a:srgbClr val="FF0000"/>
                </a:solidFill>
              </a:rPr>
              <a:t>No overflow= 0</a:t>
            </a:r>
          </a:p>
        </p:txBody>
      </p:sp>
    </p:spTree>
    <p:extLst>
      <p:ext uri="{BB962C8B-B14F-4D97-AF65-F5344CB8AC3E}">
        <p14:creationId xmlns:p14="http://schemas.microsoft.com/office/powerpoint/2010/main" val="40146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4" grpId="0" animBg="1"/>
      <p:bldP spid="25" grpId="0"/>
      <p:bldP spid="31" grpId="0"/>
      <p:bldP spid="35" grpId="0"/>
      <p:bldP spid="42" grpId="0"/>
      <p:bldP spid="46" grpId="0"/>
      <p:bldP spid="51" grpId="0"/>
      <p:bldP spid="55" grpId="0"/>
      <p:bldP spid="60" grpId="0"/>
      <p:bldP spid="64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50E21-D72F-475B-B150-7951FF95C5A3}"/>
              </a:ext>
            </a:extLst>
          </p:cNvPr>
          <p:cNvSpPr/>
          <p:nvPr/>
        </p:nvSpPr>
        <p:spPr>
          <a:xfrm>
            <a:off x="468690" y="199382"/>
            <a:ext cx="3380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/>
              <a:t>Overflow Flag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1BEDF-86A0-4456-9327-D39F8636E1C9}"/>
              </a:ext>
            </a:extLst>
          </p:cNvPr>
          <p:cNvSpPr/>
          <p:nvPr/>
        </p:nvSpPr>
        <p:spPr>
          <a:xfrm>
            <a:off x="3383917" y="276326"/>
            <a:ext cx="5424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Overflow flag matters only for signed numbers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BC1B-3BD7-4A61-A432-395BAD8F836A}"/>
              </a:ext>
            </a:extLst>
          </p:cNvPr>
          <p:cNvSpPr/>
          <p:nvPr/>
        </p:nvSpPr>
        <p:spPr>
          <a:xfrm>
            <a:off x="691008" y="1204845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Positive numbers  </a:t>
            </a:r>
            <a:r>
              <a:rPr lang="en-IN" b="1" dirty="0">
                <a:solidFill>
                  <a:srgbClr val="FF0000"/>
                </a:solidFill>
              </a:rPr>
              <a:t>( 0 to 127)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8C8240-A5F5-420A-AD2E-9C229DD0B05C}"/>
              </a:ext>
            </a:extLst>
          </p:cNvPr>
          <p:cNvGraphicFramePr>
            <a:graphicFrameLocks noGrp="1"/>
          </p:cNvGraphicFramePr>
          <p:nvPr/>
        </p:nvGraphicFramePr>
        <p:xfrm>
          <a:off x="1306581" y="1909721"/>
          <a:ext cx="2077336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6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4E2E078-6B25-4759-A974-C0E23BB2E744}"/>
              </a:ext>
            </a:extLst>
          </p:cNvPr>
          <p:cNvSpPr/>
          <p:nvPr/>
        </p:nvSpPr>
        <p:spPr>
          <a:xfrm>
            <a:off x="5534280" y="1211616"/>
            <a:ext cx="4198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Negative numbers  </a:t>
            </a:r>
            <a:r>
              <a:rPr lang="en-IN" b="1" dirty="0">
                <a:solidFill>
                  <a:srgbClr val="FF0000"/>
                </a:solidFill>
              </a:rPr>
              <a:t>( - 80 to -01)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7C7A07-53D6-4714-99DC-B310D5ECC33D}"/>
              </a:ext>
            </a:extLst>
          </p:cNvPr>
          <p:cNvCxnSpPr>
            <a:cxnSpLocks/>
          </p:cNvCxnSpPr>
          <p:nvPr/>
        </p:nvCxnSpPr>
        <p:spPr>
          <a:xfrm>
            <a:off x="3575260" y="1666510"/>
            <a:ext cx="716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E0DCF-F923-432C-BECA-C425A35806F7}"/>
              </a:ext>
            </a:extLst>
          </p:cNvPr>
          <p:cNvCxnSpPr>
            <a:cxnSpLocks/>
          </p:cNvCxnSpPr>
          <p:nvPr/>
        </p:nvCxnSpPr>
        <p:spPr>
          <a:xfrm flipH="1">
            <a:off x="8650860" y="1666510"/>
            <a:ext cx="7985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AF5FB7-161B-48EB-A371-5904786D6D85}"/>
              </a:ext>
            </a:extLst>
          </p:cNvPr>
          <p:cNvGraphicFramePr>
            <a:graphicFrameLocks noGrp="1"/>
          </p:cNvGraphicFramePr>
          <p:nvPr/>
        </p:nvGraphicFramePr>
        <p:xfrm>
          <a:off x="6360165" y="1815233"/>
          <a:ext cx="2077335" cy="1985880"/>
        </p:xfrm>
        <a:graphic>
          <a:graphicData uri="http://schemas.openxmlformats.org/drawingml/2006/table">
            <a:tbl>
              <a:tblPr firstRow="1" bandRow="1"/>
              <a:tblGrid>
                <a:gridCol w="700030">
                  <a:extLst>
                    <a:ext uri="{9D8B030D-6E8A-4147-A177-3AD203B41FA5}">
                      <a16:colId xmlns:a16="http://schemas.microsoft.com/office/drawing/2014/main" val="2477438301"/>
                    </a:ext>
                  </a:extLst>
                </a:gridCol>
                <a:gridCol w="1377305">
                  <a:extLst>
                    <a:ext uri="{9D8B030D-6E8A-4147-A177-3AD203B41FA5}">
                      <a16:colId xmlns:a16="http://schemas.microsoft.com/office/drawing/2014/main" val="1954479356"/>
                    </a:ext>
                  </a:extLst>
                </a:gridCol>
              </a:tblGrid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1000 0000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728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1595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8032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0369"/>
                  </a:ext>
                </a:extLst>
              </a:tr>
              <a:tr h="3971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1111 1111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4973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F4402B-30C3-4C20-A331-23FE9A70EA21}"/>
              </a:ext>
            </a:extLst>
          </p:cNvPr>
          <p:cNvCxnSpPr>
            <a:cxnSpLocks/>
          </p:cNvCxnSpPr>
          <p:nvPr/>
        </p:nvCxnSpPr>
        <p:spPr>
          <a:xfrm>
            <a:off x="826304" y="1909721"/>
            <a:ext cx="0" cy="1985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1F8060-E33A-419B-81F0-BD7644D0EF2B}"/>
              </a:ext>
            </a:extLst>
          </p:cNvPr>
          <p:cNvCxnSpPr>
            <a:cxnSpLocks/>
          </p:cNvCxnSpPr>
          <p:nvPr/>
        </p:nvCxnSpPr>
        <p:spPr>
          <a:xfrm flipV="1">
            <a:off x="5951285" y="1909721"/>
            <a:ext cx="0" cy="1891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F9612B-CE0B-4711-9C80-430A9D7ED712}"/>
              </a:ext>
            </a:extLst>
          </p:cNvPr>
          <p:cNvSpPr txBox="1"/>
          <p:nvPr/>
        </p:nvSpPr>
        <p:spPr>
          <a:xfrm>
            <a:off x="9967513" y="2210507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1111  1111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D38D9-63DC-4741-A751-D7B455BEEDB3}"/>
              </a:ext>
            </a:extLst>
          </p:cNvPr>
          <p:cNvSpPr/>
          <p:nvPr/>
        </p:nvSpPr>
        <p:spPr>
          <a:xfrm>
            <a:off x="9014264" y="180227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01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484337-9D8F-413A-9A5B-07F9B7127957}"/>
              </a:ext>
            </a:extLst>
          </p:cNvPr>
          <p:cNvSpPr txBox="1"/>
          <p:nvPr/>
        </p:nvSpPr>
        <p:spPr>
          <a:xfrm>
            <a:off x="9967513" y="1760553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0000  0001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DC96B9-5055-42C3-9EDC-F63A51C20655}"/>
              </a:ext>
            </a:extLst>
          </p:cNvPr>
          <p:cNvSpPr/>
          <p:nvPr/>
        </p:nvSpPr>
        <p:spPr>
          <a:xfrm>
            <a:off x="8965317" y="2241285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-01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309BE-5BD2-4B8C-BF85-97DBAA3BF563}"/>
              </a:ext>
            </a:extLst>
          </p:cNvPr>
          <p:cNvSpPr txBox="1"/>
          <p:nvPr/>
        </p:nvSpPr>
        <p:spPr>
          <a:xfrm>
            <a:off x="10016460" y="3340419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1000  0000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7C1533-1BD2-496A-A1BC-1623A58F9B3C}"/>
              </a:ext>
            </a:extLst>
          </p:cNvPr>
          <p:cNvSpPr/>
          <p:nvPr/>
        </p:nvSpPr>
        <p:spPr>
          <a:xfrm>
            <a:off x="9063211" y="293218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80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66FD8-A8E2-4D54-B0FB-E511621D0B93}"/>
              </a:ext>
            </a:extLst>
          </p:cNvPr>
          <p:cNvSpPr txBox="1"/>
          <p:nvPr/>
        </p:nvSpPr>
        <p:spPr>
          <a:xfrm>
            <a:off x="10016460" y="2890465"/>
            <a:ext cx="165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1000  0000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849D2-081F-465C-810D-79CD05A5FC29}"/>
              </a:ext>
            </a:extLst>
          </p:cNvPr>
          <p:cNvSpPr/>
          <p:nvPr/>
        </p:nvSpPr>
        <p:spPr>
          <a:xfrm>
            <a:off x="9014264" y="337119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-80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BA792-77C8-40C3-ABBD-08BC142E96DD}"/>
              </a:ext>
            </a:extLst>
          </p:cNvPr>
          <p:cNvSpPr/>
          <p:nvPr/>
        </p:nvSpPr>
        <p:spPr>
          <a:xfrm>
            <a:off x="691008" y="4537474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Positive numbers : </a:t>
            </a:r>
            <a:r>
              <a:rPr lang="en-IN" b="1" dirty="0">
                <a:solidFill>
                  <a:srgbClr val="FF0000"/>
                </a:solidFill>
              </a:rPr>
              <a:t>00  to  7F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801E84-E3C3-475D-9C1A-FEC95A806716}"/>
              </a:ext>
            </a:extLst>
          </p:cNvPr>
          <p:cNvSpPr/>
          <p:nvPr/>
        </p:nvSpPr>
        <p:spPr>
          <a:xfrm>
            <a:off x="6454014" y="4501109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Negative numbers : </a:t>
            </a:r>
            <a:r>
              <a:rPr lang="en-IN" b="1" dirty="0">
                <a:solidFill>
                  <a:srgbClr val="FF0000"/>
                </a:solidFill>
              </a:rPr>
              <a:t>FF  to  80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F54DCC-5D89-4C9E-8878-3AB9CEF94565}"/>
              </a:ext>
            </a:extLst>
          </p:cNvPr>
          <p:cNvSpPr/>
          <p:nvPr/>
        </p:nvSpPr>
        <p:spPr>
          <a:xfrm>
            <a:off x="1678559" y="5604647"/>
            <a:ext cx="1066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After addition if result is going beyond above ranges then overflow flag is set i.e. OF = 1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8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9CC4F-2BC2-41D2-A4C2-261F198F25B3}"/>
              </a:ext>
            </a:extLst>
          </p:cNvPr>
          <p:cNvSpPr/>
          <p:nvPr/>
        </p:nvSpPr>
        <p:spPr>
          <a:xfrm>
            <a:off x="26307" y="-89525"/>
            <a:ext cx="4469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/>
              <a:t>Example for overflow flag: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4209-8CA5-4871-A093-2DA6EAF5D65B}"/>
              </a:ext>
            </a:extLst>
          </p:cNvPr>
          <p:cNvSpPr/>
          <p:nvPr/>
        </p:nvSpPr>
        <p:spPr>
          <a:xfrm>
            <a:off x="4231263" y="76944"/>
            <a:ext cx="5424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Overflow flag matters only for signed numbers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3DD12-0EAB-4E1B-8209-908794F2244E}"/>
              </a:ext>
            </a:extLst>
          </p:cNvPr>
          <p:cNvGrpSpPr/>
          <p:nvPr/>
        </p:nvGrpSpPr>
        <p:grpSpPr>
          <a:xfrm>
            <a:off x="780195" y="588302"/>
            <a:ext cx="951827" cy="728799"/>
            <a:chOff x="5208947" y="497401"/>
            <a:chExt cx="951827" cy="7287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A9CEB-596B-485B-8D45-0FBAB31BEE4E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23 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BDD0D1-C7E7-4BE2-94B0-34439F502E3D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31 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73A5A9-0062-4BA1-9C1D-09B30739E05D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3B8DE8-2402-44DE-BD5B-DA81FA57397A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B3D1D-5458-4293-A731-75BD32A7CCE8}"/>
              </a:ext>
            </a:extLst>
          </p:cNvPr>
          <p:cNvSpPr txBox="1"/>
          <p:nvPr/>
        </p:nvSpPr>
        <p:spPr>
          <a:xfrm>
            <a:off x="1018151" y="131710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54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888919" y="58830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0010 0011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1888919" y="91699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0011 0001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B35F1-4679-4036-9C87-197CCA7AD9C5}"/>
              </a:ext>
            </a:extLst>
          </p:cNvPr>
          <p:cNvCxnSpPr>
            <a:cxnSpLocks/>
          </p:cNvCxnSpPr>
          <p:nvPr/>
        </p:nvCxnSpPr>
        <p:spPr>
          <a:xfrm>
            <a:off x="1900005" y="1323906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1877975" y="133071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0101 0100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A1D36-D38E-4FDF-A70C-757A2133A0EC}"/>
              </a:ext>
            </a:extLst>
          </p:cNvPr>
          <p:cNvSpPr txBox="1"/>
          <p:nvPr/>
        </p:nvSpPr>
        <p:spPr>
          <a:xfrm>
            <a:off x="818103" y="1768599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0CCAB-4C9C-4403-882C-46DB8221F408}"/>
              </a:ext>
            </a:extLst>
          </p:cNvPr>
          <p:cNvSpPr txBox="1"/>
          <p:nvPr/>
        </p:nvSpPr>
        <p:spPr>
          <a:xfrm>
            <a:off x="916815" y="20589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5B807-D6DF-4AB0-80BE-2BF61E5F7CEA}"/>
              </a:ext>
            </a:extLst>
          </p:cNvPr>
          <p:cNvSpPr txBox="1"/>
          <p:nvPr/>
        </p:nvSpPr>
        <p:spPr>
          <a:xfrm>
            <a:off x="2870583" y="206262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89D43-FD3C-440D-B13F-9B267CBB0894}"/>
              </a:ext>
            </a:extLst>
          </p:cNvPr>
          <p:cNvSpPr txBox="1"/>
          <p:nvPr/>
        </p:nvSpPr>
        <p:spPr>
          <a:xfrm>
            <a:off x="2284203" y="20853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61ADC-DA6D-4734-ABAE-3405FF2C694C}"/>
              </a:ext>
            </a:extLst>
          </p:cNvPr>
          <p:cNvSpPr txBox="1"/>
          <p:nvPr/>
        </p:nvSpPr>
        <p:spPr>
          <a:xfrm>
            <a:off x="1600509" y="2080913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E65A48-7560-43D8-9BF6-1BD6821F744B}"/>
              </a:ext>
            </a:extLst>
          </p:cNvPr>
          <p:cNvGrpSpPr/>
          <p:nvPr/>
        </p:nvGrpSpPr>
        <p:grpSpPr>
          <a:xfrm>
            <a:off x="777573" y="2611969"/>
            <a:ext cx="951827" cy="728799"/>
            <a:chOff x="5208947" y="497401"/>
            <a:chExt cx="951827" cy="728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C78095-053E-4C03-A214-75A37DF6FF99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27 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688B3-E577-4B03-BAC7-1CFCEC66D74A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39 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23D3D4-35B9-41EA-99E3-C83AB43FF37F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C1541-FE09-4035-B7AE-518CA2D5018C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87DF5D-2F24-4DB8-859B-91876C5D4D30}"/>
              </a:ext>
            </a:extLst>
          </p:cNvPr>
          <p:cNvSpPr txBox="1"/>
          <p:nvPr/>
        </p:nvSpPr>
        <p:spPr>
          <a:xfrm>
            <a:off x="1015529" y="334076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60 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3BE62-AEA8-4F9A-965F-E006945A1197}"/>
              </a:ext>
            </a:extLst>
          </p:cNvPr>
          <p:cNvSpPr txBox="1"/>
          <p:nvPr/>
        </p:nvSpPr>
        <p:spPr>
          <a:xfrm>
            <a:off x="1886297" y="261196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0010 0111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A8B4FF-3EBB-46DD-9046-F05B08A2D061}"/>
              </a:ext>
            </a:extLst>
          </p:cNvPr>
          <p:cNvSpPr txBox="1"/>
          <p:nvPr/>
        </p:nvSpPr>
        <p:spPr>
          <a:xfrm>
            <a:off x="1886297" y="29406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0011 1001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F90CCA-8E8D-4821-A612-8C4744EB0E84}"/>
              </a:ext>
            </a:extLst>
          </p:cNvPr>
          <p:cNvCxnSpPr>
            <a:cxnSpLocks/>
          </p:cNvCxnSpPr>
          <p:nvPr/>
        </p:nvCxnSpPr>
        <p:spPr>
          <a:xfrm>
            <a:off x="1897383" y="334757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5557BB-8314-4745-9515-A8FFE874D8A9}"/>
              </a:ext>
            </a:extLst>
          </p:cNvPr>
          <p:cNvSpPr txBox="1"/>
          <p:nvPr/>
        </p:nvSpPr>
        <p:spPr>
          <a:xfrm>
            <a:off x="1875353" y="335437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0110 0000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EE99F-4243-4E6A-A596-77468694A254}"/>
              </a:ext>
            </a:extLst>
          </p:cNvPr>
          <p:cNvSpPr txBox="1"/>
          <p:nvPr/>
        </p:nvSpPr>
        <p:spPr>
          <a:xfrm>
            <a:off x="761184" y="3763781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2252D-0A31-4CA3-A12A-2DFC388044FE}"/>
              </a:ext>
            </a:extLst>
          </p:cNvPr>
          <p:cNvSpPr txBox="1"/>
          <p:nvPr/>
        </p:nvSpPr>
        <p:spPr>
          <a:xfrm>
            <a:off x="859896" y="40541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9231B-9373-4777-864E-D3E24E938E55}"/>
              </a:ext>
            </a:extLst>
          </p:cNvPr>
          <p:cNvSpPr txBox="1"/>
          <p:nvPr/>
        </p:nvSpPr>
        <p:spPr>
          <a:xfrm>
            <a:off x="2813664" y="4057807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595C40-416E-4194-8CFD-B47D313FE99F}"/>
              </a:ext>
            </a:extLst>
          </p:cNvPr>
          <p:cNvSpPr txBox="1"/>
          <p:nvPr/>
        </p:nvSpPr>
        <p:spPr>
          <a:xfrm>
            <a:off x="2227284" y="40805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D5C07B-68CB-4898-817D-107FFA734963}"/>
              </a:ext>
            </a:extLst>
          </p:cNvPr>
          <p:cNvSpPr txBox="1"/>
          <p:nvPr/>
        </p:nvSpPr>
        <p:spPr>
          <a:xfrm>
            <a:off x="1543590" y="407609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4E8F0-1C23-4377-A66A-6694A690E4A0}"/>
              </a:ext>
            </a:extLst>
          </p:cNvPr>
          <p:cNvGrpSpPr/>
          <p:nvPr/>
        </p:nvGrpSpPr>
        <p:grpSpPr>
          <a:xfrm>
            <a:off x="720654" y="4687029"/>
            <a:ext cx="951827" cy="728799"/>
            <a:chOff x="5208947" y="497401"/>
            <a:chExt cx="951827" cy="7287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927293-8D82-4177-B1F0-74956ACE55E2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42 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9064B-D241-4AC4-BB52-3155C77E38CF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43 h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24F549-56EE-4FE7-9ECA-F459F248B560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E56AE-3282-4E84-8F29-15AC1986CBC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42B5C9D-9D33-4186-A40A-C1B53B2C5131}"/>
              </a:ext>
            </a:extLst>
          </p:cNvPr>
          <p:cNvSpPr txBox="1"/>
          <p:nvPr/>
        </p:nvSpPr>
        <p:spPr>
          <a:xfrm>
            <a:off x="958610" y="541582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85 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C2133-09EA-4909-8609-6165E9094484}"/>
              </a:ext>
            </a:extLst>
          </p:cNvPr>
          <p:cNvSpPr txBox="1"/>
          <p:nvPr/>
        </p:nvSpPr>
        <p:spPr>
          <a:xfrm>
            <a:off x="1829378" y="468702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0100 0010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A9F873-A0AA-4642-9A03-D420A11FCA46}"/>
              </a:ext>
            </a:extLst>
          </p:cNvPr>
          <p:cNvSpPr txBox="1"/>
          <p:nvPr/>
        </p:nvSpPr>
        <p:spPr>
          <a:xfrm>
            <a:off x="1829378" y="50157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0100 0011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A62518-BA61-46CE-AA53-272F74BF149F}"/>
              </a:ext>
            </a:extLst>
          </p:cNvPr>
          <p:cNvCxnSpPr>
            <a:cxnSpLocks/>
          </p:cNvCxnSpPr>
          <p:nvPr/>
        </p:nvCxnSpPr>
        <p:spPr>
          <a:xfrm>
            <a:off x="1840464" y="542263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D75E07E-CCA9-4BF6-BF1B-4493E0A33800}"/>
              </a:ext>
            </a:extLst>
          </p:cNvPr>
          <p:cNvSpPr txBox="1"/>
          <p:nvPr/>
        </p:nvSpPr>
        <p:spPr>
          <a:xfrm>
            <a:off x="1818434" y="542943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1000 0101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84F1ED-983F-481A-8FF2-2797C849E5D4}"/>
              </a:ext>
            </a:extLst>
          </p:cNvPr>
          <p:cNvSpPr txBox="1"/>
          <p:nvPr/>
        </p:nvSpPr>
        <p:spPr>
          <a:xfrm>
            <a:off x="769251" y="5995047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3AA77-DA48-4E2A-A875-F97912B88E95}"/>
              </a:ext>
            </a:extLst>
          </p:cNvPr>
          <p:cNvSpPr txBox="1"/>
          <p:nvPr/>
        </p:nvSpPr>
        <p:spPr>
          <a:xfrm>
            <a:off x="867963" y="62579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54F727-A6CF-4A7F-A859-5009865BE7B5}"/>
              </a:ext>
            </a:extLst>
          </p:cNvPr>
          <p:cNvSpPr txBox="1"/>
          <p:nvPr/>
        </p:nvSpPr>
        <p:spPr>
          <a:xfrm>
            <a:off x="2821731" y="62616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EEB609-E900-44DD-9555-F1DEC1CE0964}"/>
              </a:ext>
            </a:extLst>
          </p:cNvPr>
          <p:cNvSpPr txBox="1"/>
          <p:nvPr/>
        </p:nvSpPr>
        <p:spPr>
          <a:xfrm>
            <a:off x="2235351" y="62843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E57DFC-2DC8-41BC-985F-780E1E849A4F}"/>
              </a:ext>
            </a:extLst>
          </p:cNvPr>
          <p:cNvSpPr txBox="1"/>
          <p:nvPr/>
        </p:nvSpPr>
        <p:spPr>
          <a:xfrm>
            <a:off x="1551657" y="6279929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344704-BE1A-4985-9AF2-DEA82C4B15D8}"/>
              </a:ext>
            </a:extLst>
          </p:cNvPr>
          <p:cNvGrpSpPr/>
          <p:nvPr/>
        </p:nvGrpSpPr>
        <p:grpSpPr>
          <a:xfrm>
            <a:off x="4236797" y="516881"/>
            <a:ext cx="951827" cy="728799"/>
            <a:chOff x="5208947" y="497401"/>
            <a:chExt cx="951827" cy="72879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D42B25-9593-4991-BF76-32C7523868D0}"/>
                </a:ext>
              </a:extLst>
            </p:cNvPr>
            <p:cNvSpPr txBox="1"/>
            <p:nvPr/>
          </p:nvSpPr>
          <p:spPr>
            <a:xfrm>
              <a:off x="5387362" y="497401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-23 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6983B9-8E20-4D07-BD99-F8A0464C2160}"/>
                </a:ext>
              </a:extLst>
            </p:cNvPr>
            <p:cNvSpPr txBox="1"/>
            <p:nvPr/>
          </p:nvSpPr>
          <p:spPr>
            <a:xfrm>
              <a:off x="5427891" y="826090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-31 h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9DC81-9EB9-43E3-8D8C-B28F198ECF22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341E49-5064-49C6-9B1D-B8950B542425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7F6556A-A4BC-42F4-9E37-349A36726829}"/>
              </a:ext>
            </a:extLst>
          </p:cNvPr>
          <p:cNvSpPr txBox="1"/>
          <p:nvPr/>
        </p:nvSpPr>
        <p:spPr>
          <a:xfrm>
            <a:off x="4169241" y="1245680"/>
            <a:ext cx="14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- 54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C7D613-9614-4AD4-B32C-544C4CA976E4}"/>
              </a:ext>
            </a:extLst>
          </p:cNvPr>
          <p:cNvSpPr txBox="1"/>
          <p:nvPr/>
        </p:nvSpPr>
        <p:spPr>
          <a:xfrm>
            <a:off x="5345521" y="51688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1101 1101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4804FF-C5AC-46E4-96D5-2AB60E079616}"/>
              </a:ext>
            </a:extLst>
          </p:cNvPr>
          <p:cNvSpPr txBox="1"/>
          <p:nvPr/>
        </p:nvSpPr>
        <p:spPr>
          <a:xfrm>
            <a:off x="5345521" y="845570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1100 1111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60168-01EF-4241-88D2-0B617D7674A8}"/>
              </a:ext>
            </a:extLst>
          </p:cNvPr>
          <p:cNvCxnSpPr>
            <a:cxnSpLocks/>
          </p:cNvCxnSpPr>
          <p:nvPr/>
        </p:nvCxnSpPr>
        <p:spPr>
          <a:xfrm>
            <a:off x="5356607" y="1252485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353A4C-6516-4F11-906C-030A029EFAF8}"/>
              </a:ext>
            </a:extLst>
          </p:cNvPr>
          <p:cNvSpPr txBox="1"/>
          <p:nvPr/>
        </p:nvSpPr>
        <p:spPr>
          <a:xfrm>
            <a:off x="5342899" y="1296046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1010 1100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FDD02-63B9-4986-8CE9-EA0969B3672B}"/>
              </a:ext>
            </a:extLst>
          </p:cNvPr>
          <p:cNvSpPr txBox="1"/>
          <p:nvPr/>
        </p:nvSpPr>
        <p:spPr>
          <a:xfrm>
            <a:off x="4274705" y="170575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FD54BE-BB3D-4018-814B-F3D21210D8BD}"/>
              </a:ext>
            </a:extLst>
          </p:cNvPr>
          <p:cNvSpPr txBox="1"/>
          <p:nvPr/>
        </p:nvSpPr>
        <p:spPr>
          <a:xfrm>
            <a:off x="4373417" y="19961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F87B86-EAF0-42D1-B143-65C98CB336C0}"/>
              </a:ext>
            </a:extLst>
          </p:cNvPr>
          <p:cNvSpPr txBox="1"/>
          <p:nvPr/>
        </p:nvSpPr>
        <p:spPr>
          <a:xfrm>
            <a:off x="6327185" y="199977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78356-ADF6-497A-B2AC-7481DAC68C57}"/>
              </a:ext>
            </a:extLst>
          </p:cNvPr>
          <p:cNvSpPr txBox="1"/>
          <p:nvPr/>
        </p:nvSpPr>
        <p:spPr>
          <a:xfrm>
            <a:off x="5740805" y="20225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80CF1-1E21-466D-B561-EF3B59C622CE}"/>
              </a:ext>
            </a:extLst>
          </p:cNvPr>
          <p:cNvSpPr txBox="1"/>
          <p:nvPr/>
        </p:nvSpPr>
        <p:spPr>
          <a:xfrm>
            <a:off x="5057111" y="201806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6346301-2FA5-4ECD-8F68-5FAAB6CD0D40}"/>
              </a:ext>
            </a:extLst>
          </p:cNvPr>
          <p:cNvGrpSpPr/>
          <p:nvPr/>
        </p:nvGrpSpPr>
        <p:grpSpPr>
          <a:xfrm>
            <a:off x="4234175" y="2540548"/>
            <a:ext cx="1029572" cy="728799"/>
            <a:chOff x="5208947" y="497401"/>
            <a:chExt cx="1029572" cy="72879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A88666-2B4F-4CC8-B79D-F9C2851A1078}"/>
                </a:ext>
              </a:extLst>
            </p:cNvPr>
            <p:cNvSpPr txBox="1"/>
            <p:nvPr/>
          </p:nvSpPr>
          <p:spPr>
            <a:xfrm>
              <a:off x="5446903" y="497401"/>
              <a:ext cx="725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-27 h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3F9ED1-B117-479B-B914-85232C14758A}"/>
                </a:ext>
              </a:extLst>
            </p:cNvPr>
            <p:cNvSpPr txBox="1"/>
            <p:nvPr/>
          </p:nvSpPr>
          <p:spPr>
            <a:xfrm>
              <a:off x="5446903" y="826090"/>
              <a:ext cx="791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- 39 h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E459A6-EA76-419E-8E5A-D91C23DDD0A5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E8DDDC-0C02-4708-825F-9ABBBCB09EB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82E7605-57F5-4057-8F80-B758E9DFCFBC}"/>
              </a:ext>
            </a:extLst>
          </p:cNvPr>
          <p:cNvSpPr txBox="1"/>
          <p:nvPr/>
        </p:nvSpPr>
        <p:spPr>
          <a:xfrm>
            <a:off x="4472131" y="3269347"/>
            <a:ext cx="77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- 60 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EBBB73-AFB8-454B-AA37-1BCCE47B7B1E}"/>
              </a:ext>
            </a:extLst>
          </p:cNvPr>
          <p:cNvSpPr txBox="1"/>
          <p:nvPr/>
        </p:nvSpPr>
        <p:spPr>
          <a:xfrm>
            <a:off x="5342899" y="254054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1101 1001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5DAB9-26CD-424F-A93C-8AFED6BA1F34}"/>
              </a:ext>
            </a:extLst>
          </p:cNvPr>
          <p:cNvSpPr txBox="1"/>
          <p:nvPr/>
        </p:nvSpPr>
        <p:spPr>
          <a:xfrm>
            <a:off x="5342899" y="286923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1100 0111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654C5A-B421-4E6D-8316-AA341B6EED51}"/>
              </a:ext>
            </a:extLst>
          </p:cNvPr>
          <p:cNvCxnSpPr>
            <a:cxnSpLocks/>
          </p:cNvCxnSpPr>
          <p:nvPr/>
        </p:nvCxnSpPr>
        <p:spPr>
          <a:xfrm>
            <a:off x="5353985" y="327615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3929469-3AD8-4E5B-9B02-02601CDD09D8}"/>
              </a:ext>
            </a:extLst>
          </p:cNvPr>
          <p:cNvSpPr txBox="1"/>
          <p:nvPr/>
        </p:nvSpPr>
        <p:spPr>
          <a:xfrm>
            <a:off x="5331955" y="32829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1010 0000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40FEA-B952-4AEB-8605-690745F79413}"/>
              </a:ext>
            </a:extLst>
          </p:cNvPr>
          <p:cNvSpPr txBox="1"/>
          <p:nvPr/>
        </p:nvSpPr>
        <p:spPr>
          <a:xfrm>
            <a:off x="4217786" y="369236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D55101-2EE6-4F09-A5BC-4D8017F06B92}"/>
              </a:ext>
            </a:extLst>
          </p:cNvPr>
          <p:cNvSpPr txBox="1"/>
          <p:nvPr/>
        </p:nvSpPr>
        <p:spPr>
          <a:xfrm>
            <a:off x="4316498" y="39827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33CB87-734F-4E66-A1E1-BD00EA3C2212}"/>
              </a:ext>
            </a:extLst>
          </p:cNvPr>
          <p:cNvSpPr txBox="1"/>
          <p:nvPr/>
        </p:nvSpPr>
        <p:spPr>
          <a:xfrm>
            <a:off x="6270266" y="398638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D0D840-CF29-4DB2-A248-88F780915146}"/>
              </a:ext>
            </a:extLst>
          </p:cNvPr>
          <p:cNvSpPr txBox="1"/>
          <p:nvPr/>
        </p:nvSpPr>
        <p:spPr>
          <a:xfrm>
            <a:off x="5683886" y="40091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D34B2-843C-49BF-B9BF-4A31F81FC0C1}"/>
              </a:ext>
            </a:extLst>
          </p:cNvPr>
          <p:cNvSpPr txBox="1"/>
          <p:nvPr/>
        </p:nvSpPr>
        <p:spPr>
          <a:xfrm>
            <a:off x="5000192" y="400467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D4308D-C915-43B8-8285-A1CA87CD1422}"/>
              </a:ext>
            </a:extLst>
          </p:cNvPr>
          <p:cNvGrpSpPr/>
          <p:nvPr/>
        </p:nvGrpSpPr>
        <p:grpSpPr>
          <a:xfrm>
            <a:off x="4177256" y="4615608"/>
            <a:ext cx="982999" cy="728799"/>
            <a:chOff x="5208947" y="497401"/>
            <a:chExt cx="982999" cy="7287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78BDCA-1DAE-4BDA-B9C4-9F9FE54873CE}"/>
                </a:ext>
              </a:extLst>
            </p:cNvPr>
            <p:cNvSpPr txBox="1"/>
            <p:nvPr/>
          </p:nvSpPr>
          <p:spPr>
            <a:xfrm>
              <a:off x="5446902" y="497401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-42 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42B49C-5A33-4793-8D00-1818933DB897}"/>
                </a:ext>
              </a:extLst>
            </p:cNvPr>
            <p:cNvSpPr txBox="1"/>
            <p:nvPr/>
          </p:nvSpPr>
          <p:spPr>
            <a:xfrm>
              <a:off x="5446903" y="826090"/>
              <a:ext cx="745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-43 h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32AAA18-018F-4441-A984-60ECD08ED063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F6E1FA-6E49-48CD-BE38-E5462A1D937D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0D61E14-3221-40FE-9B11-55D6C8C3D340}"/>
              </a:ext>
            </a:extLst>
          </p:cNvPr>
          <p:cNvSpPr txBox="1"/>
          <p:nvPr/>
        </p:nvSpPr>
        <p:spPr>
          <a:xfrm>
            <a:off x="4415212" y="5344407"/>
            <a:ext cx="79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-85 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BB9539-E38A-4DCD-98C6-CB373CD0AB1A}"/>
              </a:ext>
            </a:extLst>
          </p:cNvPr>
          <p:cNvSpPr txBox="1"/>
          <p:nvPr/>
        </p:nvSpPr>
        <p:spPr>
          <a:xfrm>
            <a:off x="5285980" y="461560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1011 1110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D2C7ED-BF3C-4861-A28A-820E3853DAAE}"/>
              </a:ext>
            </a:extLst>
          </p:cNvPr>
          <p:cNvSpPr txBox="1"/>
          <p:nvPr/>
        </p:nvSpPr>
        <p:spPr>
          <a:xfrm>
            <a:off x="5285980" y="494429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1011 1101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6278F00-047D-4A46-A129-0FB83BCF6E47}"/>
              </a:ext>
            </a:extLst>
          </p:cNvPr>
          <p:cNvCxnSpPr>
            <a:cxnSpLocks/>
          </p:cNvCxnSpPr>
          <p:nvPr/>
        </p:nvCxnSpPr>
        <p:spPr>
          <a:xfrm>
            <a:off x="5297066" y="535121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8D21CC-86FB-401F-964E-13449D28B10D}"/>
              </a:ext>
            </a:extLst>
          </p:cNvPr>
          <p:cNvSpPr txBox="1"/>
          <p:nvPr/>
        </p:nvSpPr>
        <p:spPr>
          <a:xfrm>
            <a:off x="5275036" y="53580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0111 1011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9E7E2-7537-490B-8E22-24B695413425}"/>
              </a:ext>
            </a:extLst>
          </p:cNvPr>
          <p:cNvSpPr txBox="1"/>
          <p:nvPr/>
        </p:nvSpPr>
        <p:spPr>
          <a:xfrm>
            <a:off x="4225853" y="5923626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8424D9-5C25-4A47-98FC-EE2EAE95738E}"/>
              </a:ext>
            </a:extLst>
          </p:cNvPr>
          <p:cNvSpPr txBox="1"/>
          <p:nvPr/>
        </p:nvSpPr>
        <p:spPr>
          <a:xfrm>
            <a:off x="4324565" y="61865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A3FAB0-F82C-4ED3-A991-582FB93AFF97}"/>
              </a:ext>
            </a:extLst>
          </p:cNvPr>
          <p:cNvSpPr txBox="1"/>
          <p:nvPr/>
        </p:nvSpPr>
        <p:spPr>
          <a:xfrm>
            <a:off x="6278333" y="619022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A79146-E768-490F-A3E9-54D19127F1C5}"/>
              </a:ext>
            </a:extLst>
          </p:cNvPr>
          <p:cNvSpPr txBox="1"/>
          <p:nvPr/>
        </p:nvSpPr>
        <p:spPr>
          <a:xfrm>
            <a:off x="5691953" y="62129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A4120-1EB3-4969-84E0-CE0BECBE1CC9}"/>
              </a:ext>
            </a:extLst>
          </p:cNvPr>
          <p:cNvSpPr txBox="1"/>
          <p:nvPr/>
        </p:nvSpPr>
        <p:spPr>
          <a:xfrm>
            <a:off x="5008259" y="6208508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B103034-1C73-4368-A676-F3AC61F34336}"/>
              </a:ext>
            </a:extLst>
          </p:cNvPr>
          <p:cNvCxnSpPr/>
          <p:nvPr/>
        </p:nvCxnSpPr>
        <p:spPr>
          <a:xfrm>
            <a:off x="357677" y="2554572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1E5D1B-5FAF-4080-98D0-2D9B8E28D898}"/>
              </a:ext>
            </a:extLst>
          </p:cNvPr>
          <p:cNvCxnSpPr/>
          <p:nvPr/>
        </p:nvCxnSpPr>
        <p:spPr>
          <a:xfrm>
            <a:off x="473210" y="4476205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8FF3E5C-7AE5-43AE-8AC5-1B40309EB65F}"/>
              </a:ext>
            </a:extLst>
          </p:cNvPr>
          <p:cNvCxnSpPr>
            <a:cxnSpLocks/>
          </p:cNvCxnSpPr>
          <p:nvPr/>
        </p:nvCxnSpPr>
        <p:spPr>
          <a:xfrm>
            <a:off x="3703471" y="386060"/>
            <a:ext cx="37486" cy="6407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C40D494-FB7C-402E-98B4-283CFE827878}"/>
              </a:ext>
            </a:extLst>
          </p:cNvPr>
          <p:cNvSpPr txBox="1"/>
          <p:nvPr/>
        </p:nvSpPr>
        <p:spPr>
          <a:xfrm>
            <a:off x="7345123" y="475157"/>
            <a:ext cx="4791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1.Using MSB bit we can identify whether number is +</a:t>
            </a:r>
            <a:r>
              <a:rPr lang="en-IN" b="1" dirty="0" err="1">
                <a:solidFill>
                  <a:srgbClr val="0070C0"/>
                </a:solidFill>
              </a:rPr>
              <a:t>ve</a:t>
            </a:r>
            <a:r>
              <a:rPr lang="en-IN" b="1" dirty="0">
                <a:solidFill>
                  <a:srgbClr val="0070C0"/>
                </a:solidFill>
              </a:rPr>
              <a:t> or –</a:t>
            </a:r>
            <a:r>
              <a:rPr lang="en-IN" b="1" dirty="0" err="1">
                <a:solidFill>
                  <a:srgbClr val="0070C0"/>
                </a:solidFill>
              </a:rPr>
              <a:t>ve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2. If MSB is 1 it means number is – </a:t>
            </a:r>
            <a:r>
              <a:rPr lang="en-IN" b="1" dirty="0" err="1">
                <a:solidFill>
                  <a:srgbClr val="0070C0"/>
                </a:solidFill>
              </a:rPr>
              <a:t>ve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3. But sometimes it will give wrong sign bit</a:t>
            </a:r>
          </a:p>
          <a:p>
            <a:r>
              <a:rPr lang="en-IN" b="1" dirty="0">
                <a:solidFill>
                  <a:srgbClr val="0070C0"/>
                </a:solidFill>
              </a:rPr>
              <a:t>4. In such cases checking only MSB is not sufficient</a:t>
            </a:r>
          </a:p>
          <a:p>
            <a:r>
              <a:rPr lang="en-IN" b="1" dirty="0">
                <a:solidFill>
                  <a:srgbClr val="0070C0"/>
                </a:solidFill>
              </a:rPr>
              <a:t>5. We have to check range of both numbers</a:t>
            </a:r>
          </a:p>
          <a:p>
            <a:r>
              <a:rPr lang="en-IN" b="1" dirty="0">
                <a:solidFill>
                  <a:srgbClr val="0070C0"/>
                </a:solidFill>
              </a:rPr>
              <a:t>6. If number cross range it means there is overflow problem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8071058-8C6A-4926-8283-2E1554DDAB7B}"/>
              </a:ext>
            </a:extLst>
          </p:cNvPr>
          <p:cNvSpPr/>
          <p:nvPr/>
        </p:nvSpPr>
        <p:spPr>
          <a:xfrm>
            <a:off x="7187143" y="3143576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Positive numbers : </a:t>
            </a:r>
            <a:r>
              <a:rPr lang="en-IN" b="1" dirty="0">
                <a:solidFill>
                  <a:srgbClr val="FF0000"/>
                </a:solidFill>
              </a:rPr>
              <a:t>00  to  7F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AD318F-0227-4C7E-B2C6-22CEC468B36B}"/>
              </a:ext>
            </a:extLst>
          </p:cNvPr>
          <p:cNvSpPr/>
          <p:nvPr/>
        </p:nvSpPr>
        <p:spPr>
          <a:xfrm>
            <a:off x="7189492" y="3552250"/>
            <a:ext cx="396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Range for Negative numbers : </a:t>
            </a:r>
            <a:r>
              <a:rPr lang="en-IN" b="1" dirty="0">
                <a:solidFill>
                  <a:srgbClr val="FF0000"/>
                </a:solidFill>
              </a:rPr>
              <a:t>FF  to  80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6F88F3-E70A-4830-8712-A99FD63882D7}"/>
              </a:ext>
            </a:extLst>
          </p:cNvPr>
          <p:cNvSpPr txBox="1"/>
          <p:nvPr/>
        </p:nvSpPr>
        <p:spPr>
          <a:xfrm>
            <a:off x="7410851" y="40135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Example :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94E8D9-3B99-4BC3-BFC6-5BEE061AB6DD}"/>
              </a:ext>
            </a:extLst>
          </p:cNvPr>
          <p:cNvGrpSpPr/>
          <p:nvPr/>
        </p:nvGrpSpPr>
        <p:grpSpPr>
          <a:xfrm>
            <a:off x="8600428" y="4251208"/>
            <a:ext cx="951827" cy="1128909"/>
            <a:chOff x="5208947" y="497401"/>
            <a:chExt cx="951827" cy="112890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BC5E1C6-4139-4F3A-A505-5AE82A18C46A}"/>
                </a:ext>
              </a:extLst>
            </p:cNvPr>
            <p:cNvGrpSpPr/>
            <p:nvPr/>
          </p:nvGrpSpPr>
          <p:grpSpPr>
            <a:xfrm>
              <a:off x="5208947" y="497401"/>
              <a:ext cx="951827" cy="728799"/>
              <a:chOff x="5208947" y="497401"/>
              <a:chExt cx="951827" cy="7287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970B09-871A-43F1-AB66-7AD4D0B0BBA8}"/>
                  </a:ext>
                </a:extLst>
              </p:cNvPr>
              <p:cNvSpPr txBox="1"/>
              <p:nvPr/>
            </p:nvSpPr>
            <p:spPr>
              <a:xfrm>
                <a:off x="5446903" y="497401"/>
                <a:ext cx="673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7F h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E71CDF6-15AA-4313-8386-DB6D98391B88}"/>
                  </a:ext>
                </a:extLst>
              </p:cNvPr>
              <p:cNvSpPr txBox="1"/>
              <p:nvPr/>
            </p:nvSpPr>
            <p:spPr>
              <a:xfrm>
                <a:off x="5446903" y="826090"/>
                <a:ext cx="713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01 h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03A1A71-1BFD-466F-8E02-BBE0B35839BC}"/>
                  </a:ext>
                </a:extLst>
              </p:cNvPr>
              <p:cNvCxnSpPr/>
              <p:nvPr/>
            </p:nvCxnSpPr>
            <p:spPr>
              <a:xfrm>
                <a:off x="5249477" y="1226200"/>
                <a:ext cx="7585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0743CE-04B5-4BD9-90D3-C10899F7B49A}"/>
                  </a:ext>
                </a:extLst>
              </p:cNvPr>
              <p:cNvSpPr txBox="1"/>
              <p:nvPr/>
            </p:nvSpPr>
            <p:spPr>
              <a:xfrm>
                <a:off x="5208947" y="740334"/>
                <a:ext cx="4759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+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8E593FF-5D02-4CCC-BA32-14CDE6DF923C}"/>
                </a:ext>
              </a:extLst>
            </p:cNvPr>
            <p:cNvSpPr txBox="1"/>
            <p:nvPr/>
          </p:nvSpPr>
          <p:spPr>
            <a:xfrm>
              <a:off x="5446903" y="1226200"/>
              <a:ext cx="673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80 h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920B0B0-6B18-4F10-9816-B7F755DA2FFA}"/>
              </a:ext>
            </a:extLst>
          </p:cNvPr>
          <p:cNvCxnSpPr>
            <a:cxnSpLocks/>
          </p:cNvCxnSpPr>
          <p:nvPr/>
        </p:nvCxnSpPr>
        <p:spPr>
          <a:xfrm>
            <a:off x="9655428" y="4980007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10FDBF-5433-416E-BD05-57DD910E9E1E}"/>
              </a:ext>
            </a:extLst>
          </p:cNvPr>
          <p:cNvSpPr txBox="1"/>
          <p:nvPr/>
        </p:nvSpPr>
        <p:spPr>
          <a:xfrm>
            <a:off x="9637450" y="428691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0111 1111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E6C18C3-43E6-4C1A-B460-89CA328EE782}"/>
              </a:ext>
            </a:extLst>
          </p:cNvPr>
          <p:cNvSpPr txBox="1"/>
          <p:nvPr/>
        </p:nvSpPr>
        <p:spPr>
          <a:xfrm>
            <a:off x="9637450" y="461560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0000 0001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5E0D1C4-FBBF-40D1-A1FC-8B314D88D134}"/>
              </a:ext>
            </a:extLst>
          </p:cNvPr>
          <p:cNvSpPr txBox="1"/>
          <p:nvPr/>
        </p:nvSpPr>
        <p:spPr>
          <a:xfrm>
            <a:off x="9655428" y="501384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1000 0000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DDB9148-CA25-48C0-B4A7-E8473AE869F0}"/>
              </a:ext>
            </a:extLst>
          </p:cNvPr>
          <p:cNvCxnSpPr>
            <a:cxnSpLocks/>
          </p:cNvCxnSpPr>
          <p:nvPr/>
        </p:nvCxnSpPr>
        <p:spPr>
          <a:xfrm flipV="1">
            <a:off x="9823704" y="5358018"/>
            <a:ext cx="0" cy="386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C463974-FB8C-4464-86D7-EC5EC80EB2A8}"/>
              </a:ext>
            </a:extLst>
          </p:cNvPr>
          <p:cNvSpPr/>
          <p:nvPr/>
        </p:nvSpPr>
        <p:spPr>
          <a:xfrm>
            <a:off x="7486538" y="5778350"/>
            <a:ext cx="396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Result is positive and answer gives sign bit negative.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42E24B-722C-4CAC-B930-812649DC3AAC}"/>
              </a:ext>
            </a:extLst>
          </p:cNvPr>
          <p:cNvSpPr/>
          <p:nvPr/>
        </p:nvSpPr>
        <p:spPr>
          <a:xfrm>
            <a:off x="10939833" y="3108175"/>
            <a:ext cx="1157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( 0 to 127)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BA2D251-0734-4265-BE8E-64162E21B7CF}"/>
              </a:ext>
            </a:extLst>
          </p:cNvPr>
          <p:cNvSpPr/>
          <p:nvPr/>
        </p:nvSpPr>
        <p:spPr>
          <a:xfrm>
            <a:off x="10989798" y="3525779"/>
            <a:ext cx="1245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(-80 to -01)</a:t>
            </a:r>
          </a:p>
        </p:txBody>
      </p:sp>
    </p:spTree>
    <p:extLst>
      <p:ext uri="{BB962C8B-B14F-4D97-AF65-F5344CB8AC3E}">
        <p14:creationId xmlns:p14="http://schemas.microsoft.com/office/powerpoint/2010/main" val="39449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/>
      <p:bldP spid="20" grpId="0"/>
      <p:bldP spid="21" grpId="0"/>
      <p:bldP spid="22" grpId="0"/>
      <p:bldP spid="26" grpId="0"/>
      <p:bldP spid="34" grpId="0"/>
      <p:bldP spid="37" grpId="0"/>
      <p:bldP spid="38" grpId="0"/>
      <p:bldP spid="39" grpId="0"/>
      <p:bldP spid="40" grpId="0"/>
      <p:bldP spid="43" grpId="0"/>
      <p:bldP spid="54" grpId="0"/>
      <p:bldP spid="55" grpId="0"/>
      <p:bldP spid="57" grpId="0"/>
      <p:bldP spid="60" grpId="0"/>
      <p:bldP spid="68" grpId="0"/>
      <p:bldP spid="71" grpId="0"/>
      <p:bldP spid="74" grpId="0"/>
      <p:bldP spid="77" grpId="0"/>
      <p:bldP spid="85" grpId="0"/>
      <p:bldP spid="88" grpId="0"/>
      <p:bldP spid="89" grpId="0"/>
      <p:bldP spid="90" grpId="0"/>
      <p:bldP spid="91" grpId="0"/>
      <p:bldP spid="94" grpId="0"/>
      <p:bldP spid="102" grpId="0"/>
      <p:bldP spid="105" grpId="0"/>
      <p:bldP spid="106" grpId="0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06DF4-786D-4ADE-BE1B-683DEF264F35}"/>
              </a:ext>
            </a:extLst>
          </p:cNvPr>
          <p:cNvSpPr txBox="1"/>
          <p:nvPr/>
        </p:nvSpPr>
        <p:spPr>
          <a:xfrm>
            <a:off x="208788" y="0"/>
            <a:ext cx="1077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How processor will identify the overflow because range concept is not applicable for 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BC819-2178-4F32-88CA-A05C5BB7A04E}"/>
              </a:ext>
            </a:extLst>
          </p:cNvPr>
          <p:cNvSpPr txBox="1"/>
          <p:nvPr/>
        </p:nvSpPr>
        <p:spPr>
          <a:xfrm>
            <a:off x="819856" y="3105834"/>
            <a:ext cx="183054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 = Overflow</a:t>
            </a:r>
          </a:p>
          <a:p>
            <a:r>
              <a:rPr lang="en-IN" dirty="0">
                <a:solidFill>
                  <a:srgbClr val="FF0000"/>
                </a:solidFill>
              </a:rPr>
              <a:t>0 = not overflow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2E4212-244D-411E-96BA-15AF1A0241DE}"/>
              </a:ext>
            </a:extLst>
          </p:cNvPr>
          <p:cNvCxnSpPr>
            <a:cxnSpLocks/>
          </p:cNvCxnSpPr>
          <p:nvPr/>
        </p:nvCxnSpPr>
        <p:spPr>
          <a:xfrm>
            <a:off x="1631802" y="2197962"/>
            <a:ext cx="0" cy="918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8184406-CB02-4319-A97A-DAD45EDCA2E4}"/>
              </a:ext>
            </a:extLst>
          </p:cNvPr>
          <p:cNvSpPr/>
          <p:nvPr/>
        </p:nvSpPr>
        <p:spPr>
          <a:xfrm>
            <a:off x="1254501" y="1505503"/>
            <a:ext cx="754602" cy="6924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40C3E-74A6-4E96-A331-CAFDFF13AF88}"/>
              </a:ext>
            </a:extLst>
          </p:cNvPr>
          <p:cNvSpPr txBox="1"/>
          <p:nvPr/>
        </p:nvSpPr>
        <p:spPr>
          <a:xfrm>
            <a:off x="3424343" y="4124484"/>
            <a:ext cx="32126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Formula used by processor is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7D5694-3BFB-4D4F-88D9-7FFAC442489F}"/>
              </a:ext>
            </a:extLst>
          </p:cNvPr>
          <p:cNvGrpSpPr/>
          <p:nvPr/>
        </p:nvGrpSpPr>
        <p:grpSpPr>
          <a:xfrm>
            <a:off x="4469653" y="5118156"/>
            <a:ext cx="2088717" cy="528202"/>
            <a:chOff x="3427639" y="2072664"/>
            <a:chExt cx="2088717" cy="5282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8E27E9-CAE4-4B97-81FD-F062D204264E}"/>
                </a:ext>
              </a:extLst>
            </p:cNvPr>
            <p:cNvSpPr txBox="1"/>
            <p:nvPr/>
          </p:nvSpPr>
          <p:spPr>
            <a:xfrm>
              <a:off x="3427639" y="2072664"/>
              <a:ext cx="67366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C7</a:t>
              </a:r>
              <a:r>
                <a:rPr lang="en-IN" dirty="0"/>
                <a:t> 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9DEE92-9CBE-4FE2-B4DF-BE15A589449D}"/>
                </a:ext>
              </a:extLst>
            </p:cNvPr>
            <p:cNvSpPr/>
            <p:nvPr/>
          </p:nvSpPr>
          <p:spPr>
            <a:xfrm>
              <a:off x="4187190" y="2155680"/>
              <a:ext cx="366162" cy="357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FD38F-ADEB-454E-9D09-E1BD7BE9971E}"/>
                </a:ext>
              </a:extLst>
            </p:cNvPr>
            <p:cNvSpPr txBox="1"/>
            <p:nvPr/>
          </p:nvSpPr>
          <p:spPr>
            <a:xfrm>
              <a:off x="4781353" y="2077646"/>
              <a:ext cx="73500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C6</a:t>
              </a:r>
              <a:r>
                <a:rPr lang="en-IN" dirty="0"/>
                <a:t> 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546C78-1251-4E70-8E9F-AE13C4EBB5EB}"/>
              </a:ext>
            </a:extLst>
          </p:cNvPr>
          <p:cNvSpPr txBox="1"/>
          <p:nvPr/>
        </p:nvSpPr>
        <p:spPr>
          <a:xfrm>
            <a:off x="3780090" y="1241248"/>
            <a:ext cx="555656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Processor will come to know the overflow flag using carry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E9509-D16B-4EFC-BA39-A4694EC8463B}"/>
              </a:ext>
            </a:extLst>
          </p:cNvPr>
          <p:cNvSpPr txBox="1"/>
          <p:nvPr/>
        </p:nvSpPr>
        <p:spPr>
          <a:xfrm>
            <a:off x="2650399" y="12469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Answers :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DBAF42-F890-48F9-B449-0A299F341AD5}"/>
              </a:ext>
            </a:extLst>
          </p:cNvPr>
          <p:cNvGrpSpPr/>
          <p:nvPr/>
        </p:nvGrpSpPr>
        <p:grpSpPr>
          <a:xfrm>
            <a:off x="6174682" y="2359015"/>
            <a:ext cx="1558286" cy="1613345"/>
            <a:chOff x="6192013" y="2037147"/>
            <a:chExt cx="1558286" cy="16133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59DF52-8B7B-4D32-8A77-D59791BF5FD2}"/>
                </a:ext>
              </a:extLst>
            </p:cNvPr>
            <p:cNvGrpSpPr/>
            <p:nvPr/>
          </p:nvGrpSpPr>
          <p:grpSpPr>
            <a:xfrm>
              <a:off x="6192013" y="2037147"/>
              <a:ext cx="1558286" cy="1028570"/>
              <a:chOff x="5208947" y="497401"/>
              <a:chExt cx="951827" cy="76179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E43E86-4C45-4E70-ACC8-0E1E586F2F93}"/>
                  </a:ext>
                </a:extLst>
              </p:cNvPr>
              <p:cNvSpPr txBox="1"/>
              <p:nvPr/>
            </p:nvSpPr>
            <p:spPr>
              <a:xfrm>
                <a:off x="5446903" y="497401"/>
                <a:ext cx="673342" cy="43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/>
                  <a:t>23 h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6C999A-0AE3-456E-A391-EE18E2797862}"/>
                  </a:ext>
                </a:extLst>
              </p:cNvPr>
              <p:cNvSpPr txBox="1"/>
              <p:nvPr/>
            </p:nvSpPr>
            <p:spPr>
              <a:xfrm>
                <a:off x="5446903" y="826090"/>
                <a:ext cx="713871" cy="43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/>
                  <a:t>31 h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4FFB87F-9A1B-4FC9-A719-49D594FB9506}"/>
                  </a:ext>
                </a:extLst>
              </p:cNvPr>
              <p:cNvCxnSpPr/>
              <p:nvPr/>
            </p:nvCxnSpPr>
            <p:spPr>
              <a:xfrm>
                <a:off x="5249477" y="1226200"/>
                <a:ext cx="7585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DACE14-CD0C-40D0-A577-BEE4CAB31DAC}"/>
                  </a:ext>
                </a:extLst>
              </p:cNvPr>
              <p:cNvSpPr txBox="1"/>
              <p:nvPr/>
            </p:nvSpPr>
            <p:spPr>
              <a:xfrm>
                <a:off x="5208947" y="740334"/>
                <a:ext cx="475914" cy="43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/>
                  <a:t>+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081263-5173-48DA-8F86-1B6E7D55AFBF}"/>
                </a:ext>
              </a:extLst>
            </p:cNvPr>
            <p:cNvSpPr txBox="1"/>
            <p:nvPr/>
          </p:nvSpPr>
          <p:spPr>
            <a:xfrm>
              <a:off x="6558371" y="3065717"/>
              <a:ext cx="1102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/>
                <a:t>54 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9C5C701-9257-4B7F-8FA2-9340658C7BCE}"/>
              </a:ext>
            </a:extLst>
          </p:cNvPr>
          <p:cNvGrpSpPr/>
          <p:nvPr/>
        </p:nvGrpSpPr>
        <p:grpSpPr>
          <a:xfrm>
            <a:off x="7855414" y="2208641"/>
            <a:ext cx="3734477" cy="1763718"/>
            <a:chOff x="7855414" y="2208641"/>
            <a:chExt cx="3734477" cy="17637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257A8-2993-4163-BEE0-6C9E3CE61CBA}"/>
                </a:ext>
              </a:extLst>
            </p:cNvPr>
            <p:cNvSpPr txBox="1"/>
            <p:nvPr/>
          </p:nvSpPr>
          <p:spPr>
            <a:xfrm>
              <a:off x="7855414" y="2208641"/>
              <a:ext cx="3149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/>
                <a:t>0  0  </a:t>
              </a:r>
              <a:r>
                <a:rPr lang="en-IN" sz="3200" b="1"/>
                <a:t>1  0  </a:t>
              </a:r>
              <a:r>
                <a:rPr lang="en-IN" sz="3200" b="1" dirty="0"/>
                <a:t>0  </a:t>
              </a:r>
              <a:r>
                <a:rPr lang="en-IN" sz="3200" b="1"/>
                <a:t>0  1  </a:t>
              </a:r>
              <a:r>
                <a:rPr lang="en-IN" sz="3200" b="1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C184F6-0170-4446-9110-7C656B65870A}"/>
                </a:ext>
              </a:extLst>
            </p:cNvPr>
            <p:cNvSpPr txBox="1"/>
            <p:nvPr/>
          </p:nvSpPr>
          <p:spPr>
            <a:xfrm>
              <a:off x="7855414" y="2787239"/>
              <a:ext cx="3590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/>
                <a:t>0  0  1  1  0  0  0  1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1829F-D70D-4E43-9BF5-D173FC6B51E5}"/>
                </a:ext>
              </a:extLst>
            </p:cNvPr>
            <p:cNvSpPr txBox="1"/>
            <p:nvPr/>
          </p:nvSpPr>
          <p:spPr>
            <a:xfrm>
              <a:off x="7933787" y="3387584"/>
              <a:ext cx="365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/>
                <a:t>0 1  0  1  0  1  0  0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01DACC-A412-45F3-B960-4FC079D91F7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29" y="3331777"/>
              <a:ext cx="33269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65764E8F-86D2-4DF2-8938-E6F9CD5585F6}"/>
              </a:ext>
            </a:extLst>
          </p:cNvPr>
          <p:cNvSpPr/>
          <p:nvPr/>
        </p:nvSpPr>
        <p:spPr>
          <a:xfrm rot="18773105">
            <a:off x="10474175" y="2053871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F5630C6-7C18-4A93-B58F-0856FA44532F}"/>
              </a:ext>
            </a:extLst>
          </p:cNvPr>
          <p:cNvSpPr/>
          <p:nvPr/>
        </p:nvSpPr>
        <p:spPr>
          <a:xfrm rot="18773105">
            <a:off x="10007291" y="2036656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2EF7BA7-B1C3-4111-99FA-F29E9E54CFA0}"/>
              </a:ext>
            </a:extLst>
          </p:cNvPr>
          <p:cNvSpPr/>
          <p:nvPr/>
        </p:nvSpPr>
        <p:spPr>
          <a:xfrm rot="18773105">
            <a:off x="9579331" y="2030915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8C4F28B-A9E9-4744-8FD8-DB6A0307393F}"/>
              </a:ext>
            </a:extLst>
          </p:cNvPr>
          <p:cNvSpPr/>
          <p:nvPr/>
        </p:nvSpPr>
        <p:spPr>
          <a:xfrm rot="18773105">
            <a:off x="9155913" y="2025175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AC73B9A-759E-4CB4-9A4F-B9CFF7EE87D8}"/>
              </a:ext>
            </a:extLst>
          </p:cNvPr>
          <p:cNvSpPr/>
          <p:nvPr/>
        </p:nvSpPr>
        <p:spPr>
          <a:xfrm rot="18773105">
            <a:off x="8761430" y="2002617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1CB3433-75B6-451D-8D2F-8067C814F6D6}"/>
              </a:ext>
            </a:extLst>
          </p:cNvPr>
          <p:cNvSpPr/>
          <p:nvPr/>
        </p:nvSpPr>
        <p:spPr>
          <a:xfrm rot="18773105">
            <a:off x="8366947" y="2000448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5C9D6A7-A787-4F40-801D-5A9303BC0A24}"/>
              </a:ext>
            </a:extLst>
          </p:cNvPr>
          <p:cNvSpPr/>
          <p:nvPr/>
        </p:nvSpPr>
        <p:spPr>
          <a:xfrm rot="18773105">
            <a:off x="7980561" y="1998279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FC679BA-524D-4344-84E7-EE82FEA7A75F}"/>
              </a:ext>
            </a:extLst>
          </p:cNvPr>
          <p:cNvSpPr/>
          <p:nvPr/>
        </p:nvSpPr>
        <p:spPr>
          <a:xfrm rot="18773105">
            <a:off x="7520283" y="1982709"/>
            <a:ext cx="478174" cy="585750"/>
          </a:xfrm>
          <a:prstGeom prst="arc">
            <a:avLst>
              <a:gd name="adj1" fmla="val 16200000"/>
              <a:gd name="adj2" fmla="val 214146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26BF17-1ACE-4024-A80D-0D5BCF7F71C0}"/>
              </a:ext>
            </a:extLst>
          </p:cNvPr>
          <p:cNvSpPr/>
          <p:nvPr/>
        </p:nvSpPr>
        <p:spPr>
          <a:xfrm>
            <a:off x="10444300" y="1671380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7601FF-6FA8-4173-8A13-ACCAD42936A9}"/>
              </a:ext>
            </a:extLst>
          </p:cNvPr>
          <p:cNvSpPr/>
          <p:nvPr/>
        </p:nvSpPr>
        <p:spPr>
          <a:xfrm>
            <a:off x="10002004" y="1667066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4F0D8-93C4-427F-8E5E-50036E271B1E}"/>
              </a:ext>
            </a:extLst>
          </p:cNvPr>
          <p:cNvSpPr/>
          <p:nvPr/>
        </p:nvSpPr>
        <p:spPr>
          <a:xfrm>
            <a:off x="9623340" y="1656331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94BCA5-D443-421B-92FE-330356045F57}"/>
              </a:ext>
            </a:extLst>
          </p:cNvPr>
          <p:cNvSpPr/>
          <p:nvPr/>
        </p:nvSpPr>
        <p:spPr>
          <a:xfrm>
            <a:off x="9181044" y="1652017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9DAEA3-E0C1-41A7-B8FA-55EF704C1820}"/>
              </a:ext>
            </a:extLst>
          </p:cNvPr>
          <p:cNvSpPr/>
          <p:nvPr/>
        </p:nvSpPr>
        <p:spPr>
          <a:xfrm>
            <a:off x="8740600" y="1667211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27198F-35BF-4FBF-9887-BDEA7B7DF75D}"/>
              </a:ext>
            </a:extLst>
          </p:cNvPr>
          <p:cNvSpPr/>
          <p:nvPr/>
        </p:nvSpPr>
        <p:spPr>
          <a:xfrm>
            <a:off x="8298304" y="1662897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4517C2-37B0-46FE-AD11-150627ED6A33}"/>
              </a:ext>
            </a:extLst>
          </p:cNvPr>
          <p:cNvSpPr/>
          <p:nvPr/>
        </p:nvSpPr>
        <p:spPr>
          <a:xfrm>
            <a:off x="7919640" y="1652162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F195D4-BAA5-463F-9C70-1E7FD9751098}"/>
              </a:ext>
            </a:extLst>
          </p:cNvPr>
          <p:cNvSpPr/>
          <p:nvPr/>
        </p:nvSpPr>
        <p:spPr>
          <a:xfrm>
            <a:off x="7477344" y="1647848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4D3149-3692-403E-87D9-14AB92F4A089}"/>
              </a:ext>
            </a:extLst>
          </p:cNvPr>
          <p:cNvSpPr txBox="1"/>
          <p:nvPr/>
        </p:nvSpPr>
        <p:spPr>
          <a:xfrm>
            <a:off x="3282697" y="5056601"/>
            <a:ext cx="126446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3200" dirty="0"/>
              <a:t>OF</a:t>
            </a:r>
            <a:r>
              <a:rPr lang="en-IN" dirty="0"/>
              <a:t>   </a:t>
            </a:r>
            <a:r>
              <a:rPr lang="en-IN" sz="3200" dirty="0"/>
              <a:t>=</a:t>
            </a:r>
            <a:r>
              <a:rPr lang="en-IN" dirty="0"/>
              <a:t>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E2E7D0-CFB3-4CC9-ACAF-A0B4FB0EAC59}"/>
              </a:ext>
            </a:extLst>
          </p:cNvPr>
          <p:cNvSpPr/>
          <p:nvPr/>
        </p:nvSpPr>
        <p:spPr>
          <a:xfrm>
            <a:off x="2816352" y="4773168"/>
            <a:ext cx="4137474" cy="1197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BDB36E5-77B2-4EDF-9AC5-953B0AC329D7}"/>
              </a:ext>
            </a:extLst>
          </p:cNvPr>
          <p:cNvGraphicFramePr>
            <a:graphicFrameLocks noGrp="1"/>
          </p:cNvGraphicFramePr>
          <p:nvPr/>
        </p:nvGraphicFramePr>
        <p:xfrm>
          <a:off x="8427313" y="4768136"/>
          <a:ext cx="2138424" cy="1906984"/>
        </p:xfrm>
        <a:graphic>
          <a:graphicData uri="http://schemas.openxmlformats.org/drawingml/2006/table">
            <a:tbl>
              <a:tblPr firstRow="1" bandRow="1"/>
              <a:tblGrid>
                <a:gridCol w="712808">
                  <a:extLst>
                    <a:ext uri="{9D8B030D-6E8A-4147-A177-3AD203B41FA5}">
                      <a16:colId xmlns:a16="http://schemas.microsoft.com/office/drawing/2014/main" val="1287084942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2590679767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3147176038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3776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30710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7131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36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F5029402-FEF5-440B-B6C5-59774A163226}"/>
              </a:ext>
            </a:extLst>
          </p:cNvPr>
          <p:cNvSpPr txBox="1"/>
          <p:nvPr/>
        </p:nvSpPr>
        <p:spPr>
          <a:xfrm>
            <a:off x="7792280" y="4398804"/>
            <a:ext cx="32126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X-OR table</a:t>
            </a:r>
          </a:p>
        </p:txBody>
      </p:sp>
    </p:spTree>
    <p:extLst>
      <p:ext uri="{BB962C8B-B14F-4D97-AF65-F5344CB8AC3E}">
        <p14:creationId xmlns:p14="http://schemas.microsoft.com/office/powerpoint/2010/main" val="41115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9CC4F-2BC2-41D2-A4C2-261F198F25B3}"/>
              </a:ext>
            </a:extLst>
          </p:cNvPr>
          <p:cNvSpPr/>
          <p:nvPr/>
        </p:nvSpPr>
        <p:spPr>
          <a:xfrm>
            <a:off x="26307" y="-89525"/>
            <a:ext cx="4469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/>
              <a:t>Example for overflow flag: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4209-8CA5-4871-A093-2DA6EAF5D65B}"/>
              </a:ext>
            </a:extLst>
          </p:cNvPr>
          <p:cNvSpPr/>
          <p:nvPr/>
        </p:nvSpPr>
        <p:spPr>
          <a:xfrm>
            <a:off x="4231263" y="76944"/>
            <a:ext cx="5424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Overflow flag matters only for signed numbers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43DD12-0EAB-4E1B-8209-908794F2244E}"/>
              </a:ext>
            </a:extLst>
          </p:cNvPr>
          <p:cNvGrpSpPr/>
          <p:nvPr/>
        </p:nvGrpSpPr>
        <p:grpSpPr>
          <a:xfrm>
            <a:off x="780195" y="588302"/>
            <a:ext cx="951827" cy="728799"/>
            <a:chOff x="5208947" y="497401"/>
            <a:chExt cx="951827" cy="7287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A9CEB-596B-485B-8D45-0FBAB31BEE4E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23 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BDD0D1-C7E7-4BE2-94B0-34439F502E3D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31 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73A5A9-0062-4BA1-9C1D-09B30739E05D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3B8DE8-2402-44DE-BD5B-DA81FA57397A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B3D1D-5458-4293-A731-75BD32A7CCE8}"/>
              </a:ext>
            </a:extLst>
          </p:cNvPr>
          <p:cNvSpPr txBox="1"/>
          <p:nvPr/>
        </p:nvSpPr>
        <p:spPr>
          <a:xfrm>
            <a:off x="1018151" y="131710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54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888919" y="58830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0010 0011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1888919" y="91699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0011 0001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B35F1-4679-4036-9C87-197CCA7AD9C5}"/>
              </a:ext>
            </a:extLst>
          </p:cNvPr>
          <p:cNvCxnSpPr>
            <a:cxnSpLocks/>
          </p:cNvCxnSpPr>
          <p:nvPr/>
        </p:nvCxnSpPr>
        <p:spPr>
          <a:xfrm>
            <a:off x="1900005" y="1323906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1877975" y="1330712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0101 0100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A1D36-D38E-4FDF-A70C-757A2133A0EC}"/>
              </a:ext>
            </a:extLst>
          </p:cNvPr>
          <p:cNvSpPr txBox="1"/>
          <p:nvPr/>
        </p:nvSpPr>
        <p:spPr>
          <a:xfrm>
            <a:off x="818103" y="1768599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0CCAB-4C9C-4403-882C-46DB8221F408}"/>
              </a:ext>
            </a:extLst>
          </p:cNvPr>
          <p:cNvSpPr txBox="1"/>
          <p:nvPr/>
        </p:nvSpPr>
        <p:spPr>
          <a:xfrm>
            <a:off x="916815" y="20589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5B807-D6DF-4AB0-80BE-2BF61E5F7CEA}"/>
              </a:ext>
            </a:extLst>
          </p:cNvPr>
          <p:cNvSpPr txBox="1"/>
          <p:nvPr/>
        </p:nvSpPr>
        <p:spPr>
          <a:xfrm>
            <a:off x="2870583" y="206262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89D43-FD3C-440D-B13F-9B267CBB0894}"/>
              </a:ext>
            </a:extLst>
          </p:cNvPr>
          <p:cNvSpPr txBox="1"/>
          <p:nvPr/>
        </p:nvSpPr>
        <p:spPr>
          <a:xfrm>
            <a:off x="2284203" y="208538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61ADC-DA6D-4734-ABAE-3405FF2C694C}"/>
              </a:ext>
            </a:extLst>
          </p:cNvPr>
          <p:cNvSpPr txBox="1"/>
          <p:nvPr/>
        </p:nvSpPr>
        <p:spPr>
          <a:xfrm>
            <a:off x="1600509" y="2080913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E65A48-7560-43D8-9BF6-1BD6821F744B}"/>
              </a:ext>
            </a:extLst>
          </p:cNvPr>
          <p:cNvGrpSpPr/>
          <p:nvPr/>
        </p:nvGrpSpPr>
        <p:grpSpPr>
          <a:xfrm>
            <a:off x="777573" y="2611969"/>
            <a:ext cx="951827" cy="728799"/>
            <a:chOff x="5208947" y="497401"/>
            <a:chExt cx="951827" cy="7287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C78095-053E-4C03-A214-75A37DF6FF99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27 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688B3-E577-4B03-BAC7-1CFCEC66D74A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39 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23D3D4-35B9-41EA-99E3-C83AB43FF37F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C1541-FE09-4035-B7AE-518CA2D5018C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87DF5D-2F24-4DB8-859B-91876C5D4D30}"/>
              </a:ext>
            </a:extLst>
          </p:cNvPr>
          <p:cNvSpPr txBox="1"/>
          <p:nvPr/>
        </p:nvSpPr>
        <p:spPr>
          <a:xfrm>
            <a:off x="1015529" y="334076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60 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3BE62-AEA8-4F9A-965F-E006945A1197}"/>
              </a:ext>
            </a:extLst>
          </p:cNvPr>
          <p:cNvSpPr txBox="1"/>
          <p:nvPr/>
        </p:nvSpPr>
        <p:spPr>
          <a:xfrm>
            <a:off x="1886297" y="261196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0010 0111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A8B4FF-3EBB-46DD-9046-F05B08A2D061}"/>
              </a:ext>
            </a:extLst>
          </p:cNvPr>
          <p:cNvSpPr txBox="1"/>
          <p:nvPr/>
        </p:nvSpPr>
        <p:spPr>
          <a:xfrm>
            <a:off x="1886297" y="29406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0011 1001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F90CCA-8E8D-4821-A612-8C4744EB0E84}"/>
              </a:ext>
            </a:extLst>
          </p:cNvPr>
          <p:cNvCxnSpPr>
            <a:cxnSpLocks/>
          </p:cNvCxnSpPr>
          <p:nvPr/>
        </p:nvCxnSpPr>
        <p:spPr>
          <a:xfrm>
            <a:off x="1897383" y="334757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5557BB-8314-4745-9515-A8FFE874D8A9}"/>
              </a:ext>
            </a:extLst>
          </p:cNvPr>
          <p:cNvSpPr txBox="1"/>
          <p:nvPr/>
        </p:nvSpPr>
        <p:spPr>
          <a:xfrm>
            <a:off x="1875353" y="335437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0110 0000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EE99F-4243-4E6A-A596-77468694A254}"/>
              </a:ext>
            </a:extLst>
          </p:cNvPr>
          <p:cNvSpPr txBox="1"/>
          <p:nvPr/>
        </p:nvSpPr>
        <p:spPr>
          <a:xfrm>
            <a:off x="761184" y="3763781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2252D-0A31-4CA3-A12A-2DFC388044FE}"/>
              </a:ext>
            </a:extLst>
          </p:cNvPr>
          <p:cNvSpPr txBox="1"/>
          <p:nvPr/>
        </p:nvSpPr>
        <p:spPr>
          <a:xfrm>
            <a:off x="859896" y="40541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9231B-9373-4777-864E-D3E24E938E55}"/>
              </a:ext>
            </a:extLst>
          </p:cNvPr>
          <p:cNvSpPr txBox="1"/>
          <p:nvPr/>
        </p:nvSpPr>
        <p:spPr>
          <a:xfrm>
            <a:off x="2813664" y="4057807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595C40-416E-4194-8CFD-B47D313FE99F}"/>
              </a:ext>
            </a:extLst>
          </p:cNvPr>
          <p:cNvSpPr txBox="1"/>
          <p:nvPr/>
        </p:nvSpPr>
        <p:spPr>
          <a:xfrm>
            <a:off x="2227284" y="4080562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D5C07B-68CB-4898-817D-107FFA734963}"/>
              </a:ext>
            </a:extLst>
          </p:cNvPr>
          <p:cNvSpPr txBox="1"/>
          <p:nvPr/>
        </p:nvSpPr>
        <p:spPr>
          <a:xfrm>
            <a:off x="1543590" y="407609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4E8F0-1C23-4377-A66A-6694A690E4A0}"/>
              </a:ext>
            </a:extLst>
          </p:cNvPr>
          <p:cNvGrpSpPr/>
          <p:nvPr/>
        </p:nvGrpSpPr>
        <p:grpSpPr>
          <a:xfrm>
            <a:off x="720654" y="4687029"/>
            <a:ext cx="951827" cy="728799"/>
            <a:chOff x="5208947" y="497401"/>
            <a:chExt cx="951827" cy="7287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927293-8D82-4177-B1F0-74956ACE55E2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42 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9064B-D241-4AC4-BB52-3155C77E38CF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43 h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24F549-56EE-4FE7-9ECA-F459F248B560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E56AE-3282-4E84-8F29-15AC1986CBC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42B5C9D-9D33-4186-A40A-C1B53B2C5131}"/>
              </a:ext>
            </a:extLst>
          </p:cNvPr>
          <p:cNvSpPr txBox="1"/>
          <p:nvPr/>
        </p:nvSpPr>
        <p:spPr>
          <a:xfrm>
            <a:off x="958610" y="5415828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85 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C2133-09EA-4909-8609-6165E9094484}"/>
              </a:ext>
            </a:extLst>
          </p:cNvPr>
          <p:cNvSpPr txBox="1"/>
          <p:nvPr/>
        </p:nvSpPr>
        <p:spPr>
          <a:xfrm>
            <a:off x="1829378" y="468702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0100 0010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A9F873-A0AA-4642-9A03-D420A11FCA46}"/>
              </a:ext>
            </a:extLst>
          </p:cNvPr>
          <p:cNvSpPr txBox="1"/>
          <p:nvPr/>
        </p:nvSpPr>
        <p:spPr>
          <a:xfrm>
            <a:off x="1829378" y="50157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0100 0011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A62518-BA61-46CE-AA53-272F74BF149F}"/>
              </a:ext>
            </a:extLst>
          </p:cNvPr>
          <p:cNvCxnSpPr>
            <a:cxnSpLocks/>
          </p:cNvCxnSpPr>
          <p:nvPr/>
        </p:nvCxnSpPr>
        <p:spPr>
          <a:xfrm>
            <a:off x="1840464" y="5422633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D75E07E-CCA9-4BF6-BF1B-4493E0A33800}"/>
              </a:ext>
            </a:extLst>
          </p:cNvPr>
          <p:cNvSpPr txBox="1"/>
          <p:nvPr/>
        </p:nvSpPr>
        <p:spPr>
          <a:xfrm>
            <a:off x="1818434" y="542943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1000 0101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84F1ED-983F-481A-8FF2-2797C849E5D4}"/>
              </a:ext>
            </a:extLst>
          </p:cNvPr>
          <p:cNvSpPr txBox="1"/>
          <p:nvPr/>
        </p:nvSpPr>
        <p:spPr>
          <a:xfrm>
            <a:off x="769251" y="5995047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3AA77-DA48-4E2A-A875-F97912B88E95}"/>
              </a:ext>
            </a:extLst>
          </p:cNvPr>
          <p:cNvSpPr txBox="1"/>
          <p:nvPr/>
        </p:nvSpPr>
        <p:spPr>
          <a:xfrm>
            <a:off x="867963" y="62579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54F727-A6CF-4A7F-A859-5009865BE7B5}"/>
              </a:ext>
            </a:extLst>
          </p:cNvPr>
          <p:cNvSpPr txBox="1"/>
          <p:nvPr/>
        </p:nvSpPr>
        <p:spPr>
          <a:xfrm>
            <a:off x="2821731" y="62616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EEB609-E900-44DD-9555-F1DEC1CE0964}"/>
              </a:ext>
            </a:extLst>
          </p:cNvPr>
          <p:cNvSpPr txBox="1"/>
          <p:nvPr/>
        </p:nvSpPr>
        <p:spPr>
          <a:xfrm>
            <a:off x="2235351" y="628439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E57DFC-2DC8-41BC-985F-780E1E849A4F}"/>
              </a:ext>
            </a:extLst>
          </p:cNvPr>
          <p:cNvSpPr txBox="1"/>
          <p:nvPr/>
        </p:nvSpPr>
        <p:spPr>
          <a:xfrm>
            <a:off x="1551657" y="6279929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344704-BE1A-4985-9AF2-DEA82C4B15D8}"/>
              </a:ext>
            </a:extLst>
          </p:cNvPr>
          <p:cNvGrpSpPr/>
          <p:nvPr/>
        </p:nvGrpSpPr>
        <p:grpSpPr>
          <a:xfrm>
            <a:off x="4236797" y="516881"/>
            <a:ext cx="951827" cy="728799"/>
            <a:chOff x="5208947" y="497401"/>
            <a:chExt cx="951827" cy="72879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D42B25-9593-4991-BF76-32C7523868D0}"/>
                </a:ext>
              </a:extLst>
            </p:cNvPr>
            <p:cNvSpPr txBox="1"/>
            <p:nvPr/>
          </p:nvSpPr>
          <p:spPr>
            <a:xfrm>
              <a:off x="5387362" y="497401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-23 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6983B9-8E20-4D07-BD99-F8A0464C2160}"/>
                </a:ext>
              </a:extLst>
            </p:cNvPr>
            <p:cNvSpPr txBox="1"/>
            <p:nvPr/>
          </p:nvSpPr>
          <p:spPr>
            <a:xfrm>
              <a:off x="5427891" y="826090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-31 h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9DC81-9EB9-43E3-8D8C-B28F198ECF22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341E49-5064-49C6-9B1D-B8950B542425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7F6556A-A4BC-42F4-9E37-349A36726829}"/>
              </a:ext>
            </a:extLst>
          </p:cNvPr>
          <p:cNvSpPr txBox="1"/>
          <p:nvPr/>
        </p:nvSpPr>
        <p:spPr>
          <a:xfrm>
            <a:off x="4345185" y="1245680"/>
            <a:ext cx="80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- 54 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C7D613-9614-4AD4-B32C-544C4CA976E4}"/>
              </a:ext>
            </a:extLst>
          </p:cNvPr>
          <p:cNvSpPr txBox="1"/>
          <p:nvPr/>
        </p:nvSpPr>
        <p:spPr>
          <a:xfrm>
            <a:off x="5345521" y="516881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1101 1101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4804FF-C5AC-46E4-96D5-2AB60E079616}"/>
              </a:ext>
            </a:extLst>
          </p:cNvPr>
          <p:cNvSpPr txBox="1"/>
          <p:nvPr/>
        </p:nvSpPr>
        <p:spPr>
          <a:xfrm>
            <a:off x="5345521" y="845570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1100 1111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60168-01EF-4241-88D2-0B617D7674A8}"/>
              </a:ext>
            </a:extLst>
          </p:cNvPr>
          <p:cNvCxnSpPr>
            <a:cxnSpLocks/>
          </p:cNvCxnSpPr>
          <p:nvPr/>
        </p:nvCxnSpPr>
        <p:spPr>
          <a:xfrm>
            <a:off x="5356607" y="1252485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353A4C-6516-4F11-906C-030A029EFAF8}"/>
              </a:ext>
            </a:extLst>
          </p:cNvPr>
          <p:cNvSpPr txBox="1"/>
          <p:nvPr/>
        </p:nvSpPr>
        <p:spPr>
          <a:xfrm>
            <a:off x="5342899" y="1296046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1010 1100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FDD02-63B9-4986-8CE9-EA0969B3672B}"/>
              </a:ext>
            </a:extLst>
          </p:cNvPr>
          <p:cNvSpPr txBox="1"/>
          <p:nvPr/>
        </p:nvSpPr>
        <p:spPr>
          <a:xfrm>
            <a:off x="4274705" y="170575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FD54BE-BB3D-4018-814B-F3D21210D8BD}"/>
              </a:ext>
            </a:extLst>
          </p:cNvPr>
          <p:cNvSpPr txBox="1"/>
          <p:nvPr/>
        </p:nvSpPr>
        <p:spPr>
          <a:xfrm>
            <a:off x="4373417" y="19961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F87B86-EAF0-42D1-B143-65C98CB336C0}"/>
              </a:ext>
            </a:extLst>
          </p:cNvPr>
          <p:cNvSpPr txBox="1"/>
          <p:nvPr/>
        </p:nvSpPr>
        <p:spPr>
          <a:xfrm>
            <a:off x="6327185" y="199977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78356-ADF6-497A-B2AC-7481DAC68C57}"/>
              </a:ext>
            </a:extLst>
          </p:cNvPr>
          <p:cNvSpPr txBox="1"/>
          <p:nvPr/>
        </p:nvSpPr>
        <p:spPr>
          <a:xfrm>
            <a:off x="5740805" y="202253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80CF1-1E21-466D-B561-EF3B59C622CE}"/>
              </a:ext>
            </a:extLst>
          </p:cNvPr>
          <p:cNvSpPr txBox="1"/>
          <p:nvPr/>
        </p:nvSpPr>
        <p:spPr>
          <a:xfrm>
            <a:off x="5057111" y="201806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6346301-2FA5-4ECD-8F68-5FAAB6CD0D40}"/>
              </a:ext>
            </a:extLst>
          </p:cNvPr>
          <p:cNvGrpSpPr/>
          <p:nvPr/>
        </p:nvGrpSpPr>
        <p:grpSpPr>
          <a:xfrm>
            <a:off x="4234175" y="2540548"/>
            <a:ext cx="1029572" cy="728799"/>
            <a:chOff x="5208947" y="497401"/>
            <a:chExt cx="1029572" cy="72879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A88666-2B4F-4CC8-B79D-F9C2851A1078}"/>
                </a:ext>
              </a:extLst>
            </p:cNvPr>
            <p:cNvSpPr txBox="1"/>
            <p:nvPr/>
          </p:nvSpPr>
          <p:spPr>
            <a:xfrm>
              <a:off x="5446903" y="497401"/>
              <a:ext cx="725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-27 h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3F9ED1-B117-479B-B914-85232C14758A}"/>
                </a:ext>
              </a:extLst>
            </p:cNvPr>
            <p:cNvSpPr txBox="1"/>
            <p:nvPr/>
          </p:nvSpPr>
          <p:spPr>
            <a:xfrm>
              <a:off x="5446903" y="826090"/>
              <a:ext cx="791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- 39 h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E459A6-EA76-419E-8E5A-D91C23DDD0A5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E8DDDC-0C02-4708-825F-9ABBBCB09EBE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82E7605-57F5-4057-8F80-B758E9DFCFBC}"/>
              </a:ext>
            </a:extLst>
          </p:cNvPr>
          <p:cNvSpPr txBox="1"/>
          <p:nvPr/>
        </p:nvSpPr>
        <p:spPr>
          <a:xfrm>
            <a:off x="4472131" y="3269347"/>
            <a:ext cx="77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- 60 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EBBB73-AFB8-454B-AA37-1BCCE47B7B1E}"/>
              </a:ext>
            </a:extLst>
          </p:cNvPr>
          <p:cNvSpPr txBox="1"/>
          <p:nvPr/>
        </p:nvSpPr>
        <p:spPr>
          <a:xfrm>
            <a:off x="5342899" y="254054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1101 1001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5DAB9-26CD-424F-A93C-8AFED6BA1F34}"/>
              </a:ext>
            </a:extLst>
          </p:cNvPr>
          <p:cNvSpPr txBox="1"/>
          <p:nvPr/>
        </p:nvSpPr>
        <p:spPr>
          <a:xfrm>
            <a:off x="5342899" y="286923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1100 0111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654C5A-B421-4E6D-8316-AA341B6EED51}"/>
              </a:ext>
            </a:extLst>
          </p:cNvPr>
          <p:cNvCxnSpPr>
            <a:cxnSpLocks/>
          </p:cNvCxnSpPr>
          <p:nvPr/>
        </p:nvCxnSpPr>
        <p:spPr>
          <a:xfrm>
            <a:off x="5353985" y="327615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3929469-3AD8-4E5B-9B02-02601CDD09D8}"/>
              </a:ext>
            </a:extLst>
          </p:cNvPr>
          <p:cNvSpPr txBox="1"/>
          <p:nvPr/>
        </p:nvSpPr>
        <p:spPr>
          <a:xfrm>
            <a:off x="5331955" y="328295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1010 0000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40FEA-B952-4AEB-8605-690745F79413}"/>
              </a:ext>
            </a:extLst>
          </p:cNvPr>
          <p:cNvSpPr txBox="1"/>
          <p:nvPr/>
        </p:nvSpPr>
        <p:spPr>
          <a:xfrm>
            <a:off x="4217786" y="3692360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D55101-2EE6-4F09-A5BC-4D8017F06B92}"/>
              </a:ext>
            </a:extLst>
          </p:cNvPr>
          <p:cNvSpPr txBox="1"/>
          <p:nvPr/>
        </p:nvSpPr>
        <p:spPr>
          <a:xfrm>
            <a:off x="4316498" y="39827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33CB87-734F-4E66-A1E1-BD00EA3C2212}"/>
              </a:ext>
            </a:extLst>
          </p:cNvPr>
          <p:cNvSpPr txBox="1"/>
          <p:nvPr/>
        </p:nvSpPr>
        <p:spPr>
          <a:xfrm>
            <a:off x="6270266" y="3986386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D0D840-CF29-4DB2-A248-88F780915146}"/>
              </a:ext>
            </a:extLst>
          </p:cNvPr>
          <p:cNvSpPr txBox="1"/>
          <p:nvPr/>
        </p:nvSpPr>
        <p:spPr>
          <a:xfrm>
            <a:off x="5683886" y="4009141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D34B2-843C-49BF-B9BF-4A31F81FC0C1}"/>
              </a:ext>
            </a:extLst>
          </p:cNvPr>
          <p:cNvSpPr txBox="1"/>
          <p:nvPr/>
        </p:nvSpPr>
        <p:spPr>
          <a:xfrm>
            <a:off x="5000192" y="4004674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D4308D-C915-43B8-8285-A1CA87CD1422}"/>
              </a:ext>
            </a:extLst>
          </p:cNvPr>
          <p:cNvGrpSpPr/>
          <p:nvPr/>
        </p:nvGrpSpPr>
        <p:grpSpPr>
          <a:xfrm>
            <a:off x="4177256" y="4615608"/>
            <a:ext cx="982999" cy="728799"/>
            <a:chOff x="5208947" y="497401"/>
            <a:chExt cx="982999" cy="7287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78BDCA-1DAE-4BDA-B9C4-9F9FE54873CE}"/>
                </a:ext>
              </a:extLst>
            </p:cNvPr>
            <p:cNvSpPr txBox="1"/>
            <p:nvPr/>
          </p:nvSpPr>
          <p:spPr>
            <a:xfrm>
              <a:off x="5446902" y="497401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-42 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42B49C-5A33-4793-8D00-1818933DB897}"/>
                </a:ext>
              </a:extLst>
            </p:cNvPr>
            <p:cNvSpPr txBox="1"/>
            <p:nvPr/>
          </p:nvSpPr>
          <p:spPr>
            <a:xfrm>
              <a:off x="5446903" y="826090"/>
              <a:ext cx="745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-43 h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32AAA18-018F-4441-A984-60ECD08ED063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F6E1FA-6E49-48CD-BE38-E5462A1D937D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0D61E14-3221-40FE-9B11-55D6C8C3D340}"/>
              </a:ext>
            </a:extLst>
          </p:cNvPr>
          <p:cNvSpPr txBox="1"/>
          <p:nvPr/>
        </p:nvSpPr>
        <p:spPr>
          <a:xfrm>
            <a:off x="4415212" y="5344407"/>
            <a:ext cx="79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-85 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BB9539-E38A-4DCD-98C6-CB373CD0AB1A}"/>
              </a:ext>
            </a:extLst>
          </p:cNvPr>
          <p:cNvSpPr txBox="1"/>
          <p:nvPr/>
        </p:nvSpPr>
        <p:spPr>
          <a:xfrm>
            <a:off x="5285980" y="461560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1011 1110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D2C7ED-BF3C-4861-A28A-820E3853DAAE}"/>
              </a:ext>
            </a:extLst>
          </p:cNvPr>
          <p:cNvSpPr txBox="1"/>
          <p:nvPr/>
        </p:nvSpPr>
        <p:spPr>
          <a:xfrm>
            <a:off x="5285980" y="4944297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1011 1101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6278F00-047D-4A46-A129-0FB83BCF6E47}"/>
              </a:ext>
            </a:extLst>
          </p:cNvPr>
          <p:cNvCxnSpPr>
            <a:cxnSpLocks/>
          </p:cNvCxnSpPr>
          <p:nvPr/>
        </p:nvCxnSpPr>
        <p:spPr>
          <a:xfrm>
            <a:off x="5297066" y="5351212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8D21CC-86FB-401F-964E-13449D28B10D}"/>
              </a:ext>
            </a:extLst>
          </p:cNvPr>
          <p:cNvSpPr txBox="1"/>
          <p:nvPr/>
        </p:nvSpPr>
        <p:spPr>
          <a:xfrm>
            <a:off x="5275036" y="5358018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0111 1011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D9E7E2-7537-490B-8E22-24B695413425}"/>
              </a:ext>
            </a:extLst>
          </p:cNvPr>
          <p:cNvSpPr txBox="1"/>
          <p:nvPr/>
        </p:nvSpPr>
        <p:spPr>
          <a:xfrm>
            <a:off x="4225853" y="5923626"/>
            <a:ext cx="29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CY      AC      OF      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8424D9-5C25-4A47-98FC-EE2EAE95738E}"/>
              </a:ext>
            </a:extLst>
          </p:cNvPr>
          <p:cNvSpPr txBox="1"/>
          <p:nvPr/>
        </p:nvSpPr>
        <p:spPr>
          <a:xfrm>
            <a:off x="4324565" y="61865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A3FAB0-F82C-4ED3-A991-582FB93AFF97}"/>
              </a:ext>
            </a:extLst>
          </p:cNvPr>
          <p:cNvSpPr txBox="1"/>
          <p:nvPr/>
        </p:nvSpPr>
        <p:spPr>
          <a:xfrm>
            <a:off x="6278333" y="6190220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A79146-E768-490F-A3E9-54D19127F1C5}"/>
              </a:ext>
            </a:extLst>
          </p:cNvPr>
          <p:cNvSpPr txBox="1"/>
          <p:nvPr/>
        </p:nvSpPr>
        <p:spPr>
          <a:xfrm>
            <a:off x="5691953" y="6212975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A4120-1EB3-4969-84E0-CE0BECBE1CC9}"/>
              </a:ext>
            </a:extLst>
          </p:cNvPr>
          <p:cNvSpPr txBox="1"/>
          <p:nvPr/>
        </p:nvSpPr>
        <p:spPr>
          <a:xfrm>
            <a:off x="5008259" y="6208508"/>
            <a:ext cx="35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      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B103034-1C73-4368-A676-F3AC61F34336}"/>
              </a:ext>
            </a:extLst>
          </p:cNvPr>
          <p:cNvCxnSpPr/>
          <p:nvPr/>
        </p:nvCxnSpPr>
        <p:spPr>
          <a:xfrm>
            <a:off x="357677" y="2554572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1E5D1B-5FAF-4080-98D0-2D9B8E28D898}"/>
              </a:ext>
            </a:extLst>
          </p:cNvPr>
          <p:cNvCxnSpPr/>
          <p:nvPr/>
        </p:nvCxnSpPr>
        <p:spPr>
          <a:xfrm>
            <a:off x="473210" y="4476205"/>
            <a:ext cx="676656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8FF3E5C-7AE5-43AE-8AC5-1B40309EB65F}"/>
              </a:ext>
            </a:extLst>
          </p:cNvPr>
          <p:cNvCxnSpPr>
            <a:cxnSpLocks/>
          </p:cNvCxnSpPr>
          <p:nvPr/>
        </p:nvCxnSpPr>
        <p:spPr>
          <a:xfrm>
            <a:off x="3703471" y="386060"/>
            <a:ext cx="37486" cy="6407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DD66414-6615-40E9-A088-AF2DF4C24953}"/>
              </a:ext>
            </a:extLst>
          </p:cNvPr>
          <p:cNvGraphicFramePr>
            <a:graphicFrameLocks noGrp="1"/>
          </p:cNvGraphicFramePr>
          <p:nvPr/>
        </p:nvGraphicFramePr>
        <p:xfrm>
          <a:off x="9246259" y="729709"/>
          <a:ext cx="2138424" cy="2383730"/>
        </p:xfrm>
        <a:graphic>
          <a:graphicData uri="http://schemas.openxmlformats.org/drawingml/2006/table">
            <a:tbl>
              <a:tblPr firstRow="1" bandRow="1"/>
              <a:tblGrid>
                <a:gridCol w="712808">
                  <a:extLst>
                    <a:ext uri="{9D8B030D-6E8A-4147-A177-3AD203B41FA5}">
                      <a16:colId xmlns:a16="http://schemas.microsoft.com/office/drawing/2014/main" val="1287084942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2590679767"/>
                    </a:ext>
                  </a:extLst>
                </a:gridCol>
                <a:gridCol w="712808">
                  <a:extLst>
                    <a:ext uri="{9D8B030D-6E8A-4147-A177-3AD203B41FA5}">
                      <a16:colId xmlns:a16="http://schemas.microsoft.com/office/drawing/2014/main" val="3147176038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60278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3776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30710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7131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367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9651222" y="172085"/>
            <a:ext cx="32126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X-OR table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A17C03-EF0B-420A-8308-98526AB9D54A}"/>
              </a:ext>
            </a:extLst>
          </p:cNvPr>
          <p:cNvGrpSpPr/>
          <p:nvPr/>
        </p:nvGrpSpPr>
        <p:grpSpPr>
          <a:xfrm>
            <a:off x="9671931" y="4150840"/>
            <a:ext cx="2088717" cy="528202"/>
            <a:chOff x="3427639" y="2072664"/>
            <a:chExt cx="2088717" cy="52820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E42A22-C411-4D46-A1FF-B0A817E70620}"/>
                </a:ext>
              </a:extLst>
            </p:cNvPr>
            <p:cNvSpPr txBox="1"/>
            <p:nvPr/>
          </p:nvSpPr>
          <p:spPr>
            <a:xfrm>
              <a:off x="3427639" y="2072664"/>
              <a:ext cx="67366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C7</a:t>
              </a:r>
              <a:r>
                <a:rPr lang="en-IN" dirty="0"/>
                <a:t>  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49DAAA8-8680-4BBC-A15E-633E393CECB9}"/>
                </a:ext>
              </a:extLst>
            </p:cNvPr>
            <p:cNvSpPr/>
            <p:nvPr/>
          </p:nvSpPr>
          <p:spPr>
            <a:xfrm>
              <a:off x="4187190" y="2155680"/>
              <a:ext cx="366162" cy="357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C4300BB-B431-4ECE-9F6E-B7D680F9444A}"/>
                </a:ext>
              </a:extLst>
            </p:cNvPr>
            <p:cNvSpPr txBox="1"/>
            <p:nvPr/>
          </p:nvSpPr>
          <p:spPr>
            <a:xfrm>
              <a:off x="4781353" y="2077646"/>
              <a:ext cx="735003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C6</a:t>
              </a:r>
              <a:r>
                <a:rPr lang="en-IN" dirty="0"/>
                <a:t>  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2BF3446-EE50-4404-B47F-AAF178B8B52D}"/>
              </a:ext>
            </a:extLst>
          </p:cNvPr>
          <p:cNvSpPr txBox="1"/>
          <p:nvPr/>
        </p:nvSpPr>
        <p:spPr>
          <a:xfrm>
            <a:off x="8484975" y="4089285"/>
            <a:ext cx="126446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3200" dirty="0"/>
              <a:t>OF</a:t>
            </a:r>
            <a:r>
              <a:rPr lang="en-IN" dirty="0"/>
              <a:t>   </a:t>
            </a:r>
            <a:r>
              <a:rPr lang="en-IN" sz="3200" dirty="0"/>
              <a:t>=</a:t>
            </a:r>
            <a:r>
              <a:rPr lang="en-IN" dirty="0"/>
              <a:t> 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0F8714-6283-4919-90AF-4C7F1C67CD59}"/>
              </a:ext>
            </a:extLst>
          </p:cNvPr>
          <p:cNvSpPr/>
          <p:nvPr/>
        </p:nvSpPr>
        <p:spPr>
          <a:xfrm>
            <a:off x="8007164" y="3782740"/>
            <a:ext cx="4137474" cy="1197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91" y="145473"/>
            <a:ext cx="2202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Carry Flag (CF)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can also be called as a final carry.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This flag is set whenever there has been a carry out of, or borrow into, the MSB of the result (8 bit / 16 bit).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flag is used by the instruction that add and subtract multibyte numbers.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CF = 1 , if there is a carry out from the most significant bit (MSB)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CF = 0 , if no carry out from MSB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7652460" y="305776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83 h 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7695379" y="373438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81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6376434" y="3731906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9402783" y="308472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1 0 0 0  0 0 1 1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9402783" y="3773312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1 0 0 0  0 0 0 1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9402783" y="4442357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0 0 0 0  0 1 0 0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9181679" y="1888951"/>
            <a:ext cx="198706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2 (8 bit)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7573407" y="2350124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83 H  and CL= 81 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4150" y="313470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19" name="Rectangle 18"/>
          <p:cNvSpPr/>
          <p:nvPr/>
        </p:nvSpPr>
        <p:spPr>
          <a:xfrm>
            <a:off x="6798679" y="381132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782899" y="2188910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1 (8 bit)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74627" y="2650083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02 H  and CL= 51 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345224" y="314203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 h  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388143" y="381865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51 h  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69198" y="3816176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095547" y="316899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0 0 0 0  0 0 1 0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095547" y="3857582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0 1 0 1  0 0 0 1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095547" y="4490870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0 1 0 1  0 0 1 1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6914" y="321897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31" name="Rectangle 30"/>
          <p:cNvSpPr/>
          <p:nvPr/>
        </p:nvSpPr>
        <p:spPr>
          <a:xfrm>
            <a:off x="491443" y="389559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97629" y="4490870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28220" y="446729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29584"/>
              </p:ext>
            </p:extLst>
          </p:nvPr>
        </p:nvGraphicFramePr>
        <p:xfrm>
          <a:off x="220291" y="5859204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28698"/>
              </p:ext>
            </p:extLst>
          </p:nvPr>
        </p:nvGraphicFramePr>
        <p:xfrm>
          <a:off x="6631977" y="5750347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2874443" y="493949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MSB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69098" y="495061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LSB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5255" y="5358054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Carry is not generated from MSB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388429" y="6121527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37586" y="64008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94363" y="4074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14976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347447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60036" y="491561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MSB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554691" y="492673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LSB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15005" y="5279323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Carry is generated from MSB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1785977" y="6049819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635134" y="63290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248013" y="175053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1 (16 bit)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48013" y="67976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BX, CX where BX = 0212 H  and CX= 1251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203710" y="138943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0212 h 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954033" y="1416396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0 0 0 0   0 0 1 0   0 0 0 1   0 0 1 0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400" y="1466378"/>
            <a:ext cx="88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BX  =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203710" y="2078115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1251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954033" y="2105077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0 0 0 1   0 0 1 0   0 1 0 1   0 0 0 1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400" y="2155059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CX  = </a:t>
            </a:r>
            <a:endParaRPr lang="en-IN" sz="2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72429" y="2797629"/>
            <a:ext cx="5892600" cy="16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954033" y="2922248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0 0 0 1   0 1 0 0   0 1 1 0   0 0 1 1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6932" y="24990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7827" y="25039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2429" y="350702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MSB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2055" y="347540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LSB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438" y="4699927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Carry is not generated from MSB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89162"/>
              </p:ext>
            </p:extLst>
          </p:nvPr>
        </p:nvGraphicFramePr>
        <p:xfrm>
          <a:off x="3244436" y="5206062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8948058" y="5523325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90003" y="5884900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2168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Parity Flag (PF)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flag is normally used to check data transmission errors.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PF = 1 , when the result has even parity, an even number of 1’s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PF = 0 , when the result has odd parity, an odd number of 1’s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510634" y="1871303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1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0056" y="243236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02 H  and CL= 51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450653" y="2924320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 h 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93572" y="3600936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51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74627" y="3598462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200976" y="2951282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0 0 0 0  0 0 1 0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200976" y="3639868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0 1 0 1  0 0 0 1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200976" y="4273156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0 0 0 0  0 0 1 1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343" y="300126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596872" y="3677880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03058" y="4273156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6376" y="5037218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Result has even number of 1’s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87017"/>
              </p:ext>
            </p:extLst>
          </p:nvPr>
        </p:nvGraphicFramePr>
        <p:xfrm>
          <a:off x="220291" y="5859204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693956" y="6121527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52907" y="64008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7652460" y="305776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83 h 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7695379" y="373438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81 h 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9402783" y="308472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1 0 0 0  0 0 1 1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9402783" y="4442357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0 0 0 0  0 1 0 0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8079333" y="1711585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2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6203899" y="2360043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83 H  and CL= 81 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4150" y="313470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28" name="Rectangle 27"/>
          <p:cNvSpPr/>
          <p:nvPr/>
        </p:nvSpPr>
        <p:spPr>
          <a:xfrm>
            <a:off x="6798679" y="381132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928220" y="446729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8066"/>
              </p:ext>
            </p:extLst>
          </p:nvPr>
        </p:nvGraphicFramePr>
        <p:xfrm>
          <a:off x="6631977" y="5750347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9094363" y="4074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14976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47447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7291" y="5111402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Result has odd number of 1’s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158126" y="6014003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007283" y="62932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9402783" y="3773312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1 0 0 0  0 0 0 1</a:t>
            </a:r>
          </a:p>
        </p:txBody>
      </p:sp>
    </p:spTree>
    <p:extLst>
      <p:ext uri="{BB962C8B-B14F-4D97-AF65-F5344CB8AC3E}">
        <p14:creationId xmlns:p14="http://schemas.microsoft.com/office/powerpoint/2010/main" val="21491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  <p:bldP spid="37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3284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Auxiliary Carry Flag (AF)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carry generated from lower nibble to upper nibble.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AF = 1 , if carry or borrow generated from lower nibble to upper nibble.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AF = 0 , if carry or borrow  not generated from lower nibble to upper nibble.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269785" y="1714395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 8 bit 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0" y="233564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 h  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325780" y="2337877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0 0 0 0   0 0 1 0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1729989" y="2639233"/>
            <a:ext cx="489857" cy="936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Brace 43"/>
          <p:cNvSpPr/>
          <p:nvPr/>
        </p:nvSpPr>
        <p:spPr>
          <a:xfrm rot="5400000">
            <a:off x="3102710" y="2639233"/>
            <a:ext cx="489857" cy="936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810748" y="3447165"/>
            <a:ext cx="1901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LB – Lower Nibble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6614" y="3462205"/>
            <a:ext cx="2102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HB – Higher Nibble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6855642" y="1675057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16 bit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4937510" y="2250653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0212 h  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6687833" y="2277615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0 0 0 0   0 0 1 0   0 0 0 1   0 0 1 0</a:t>
            </a:r>
          </a:p>
        </p:txBody>
      </p:sp>
      <p:sp>
        <p:nvSpPr>
          <p:cNvPr id="50" name="Right Brace 49"/>
          <p:cNvSpPr/>
          <p:nvPr/>
        </p:nvSpPr>
        <p:spPr>
          <a:xfrm rot="5400000">
            <a:off x="7825649" y="2017377"/>
            <a:ext cx="489857" cy="23697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ight Brace 50"/>
          <p:cNvSpPr/>
          <p:nvPr/>
        </p:nvSpPr>
        <p:spPr>
          <a:xfrm rot="5400000">
            <a:off x="10553699" y="2063392"/>
            <a:ext cx="489857" cy="23077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9932603" y="3646871"/>
            <a:ext cx="1901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LB – Lower Nibble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48841" y="3646871"/>
            <a:ext cx="2102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HB – Higher Nibble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11153" y="421590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02 H  and CL= 51 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281750" y="4707860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 h  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324669" y="5384476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51 h 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5724" y="5382002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032073" y="4734822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0 0 0 0   0 0 1 0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032073" y="5423408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0 1 0 1   0 0 0 1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032073" y="6056696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0 0 0 0   0 0 1 1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33440" y="478480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62" name="Rectangle 61"/>
          <p:cNvSpPr/>
          <p:nvPr/>
        </p:nvSpPr>
        <p:spPr>
          <a:xfrm>
            <a:off x="427969" y="5461420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734155" y="6056696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136571" y="5966777"/>
            <a:ext cx="348343" cy="357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96262" y="4564676"/>
            <a:ext cx="382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Carry is not generated from lower nibble to higher nibble.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98682"/>
              </p:ext>
            </p:extLst>
          </p:nvPr>
        </p:nvGraphicFramePr>
        <p:xfrm>
          <a:off x="6074721" y="5710720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10316216" y="6078467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169047" y="6447837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39" grpId="0"/>
      <p:bldP spid="42" grpId="0"/>
      <p:bldP spid="2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25453" y="121891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08 H  and CL= 58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396050" y="613842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08 h 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38969" y="1290458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58 h 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20024" y="1287984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146373" y="640804"/>
            <a:ext cx="319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0 0 0 0     1 0 0 0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146373" y="1329390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0 1 0 1     1 0 0 0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146373" y="2163741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0 0 0 0     0 0 0 0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740" y="690786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542269" y="1367402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48455" y="2139309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99786" y="1794815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98029" y="2104489"/>
            <a:ext cx="348343" cy="357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0562" y="183346"/>
            <a:ext cx="382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Carry is generated from lower nibble to higher nibble.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40418"/>
              </p:ext>
            </p:extLst>
          </p:nvPr>
        </p:nvGraphicFramePr>
        <p:xfrm>
          <a:off x="6189021" y="1329390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0430516" y="1697137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83347" y="2066507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42435" y="2810921"/>
            <a:ext cx="24298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1 (16 bit)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142435" y="3315637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BX, CX where BX = 0082 H  and CX= 1281 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098132" y="4025302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0212 h 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48455" y="4052264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0 0 0 0   0 0 0 0     1 0 0 0   0 0 1 0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822" y="4102246"/>
            <a:ext cx="88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BX  = 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098132" y="4713983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1251 h  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48455" y="4740945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0 0 0 1   0 0 1 0     1 0 0 0   0 0 0 1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9822" y="4790927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CX  = </a:t>
            </a:r>
            <a:endParaRPr lang="en-IN" sz="24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666851" y="5433497"/>
            <a:ext cx="5892600" cy="16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48455" y="5558116"/>
            <a:ext cx="72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0 0 0 1   0 0 1 1     0 1 1 0   0 0 1 1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78298" y="51397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438979" y="5499350"/>
            <a:ext cx="348343" cy="357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25266" y="4740945"/>
            <a:ext cx="3825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Carry is generated from lower nibble to higher nibble.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AF =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Zero Flag (ZF)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flag is normally used to check the result of operation is zero or non zero.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This flag is monitor in Compare instruction.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ZF = 1 , when the result consist all bits zero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ZF = 0 , when the result is non zero which means at least one bit is 1.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1510634" y="1871303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1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80056" y="2432369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SUB BL, CL where BL = 02 H  and CL= 02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450653" y="2924320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 h 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93572" y="3600936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 h 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74627" y="3598462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200976" y="2951282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0 0 0 0  0 0 1 0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200976" y="3639868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0 0 0 0  0 0 1 0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200976" y="4273156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0 0 0 0  0 0 0 0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343" y="300126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596872" y="3677880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03058" y="4273156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6376" y="5037218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Result has all zero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0291" y="5859204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3376784" y="6150109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25941" y="64569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7652460" y="3057764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83 h 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7695379" y="3734380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81 h 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9402783" y="3084726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1 0 0 0  0 0 1 1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9402783" y="4442357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0 0 0 0  0 1 0 0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515FD-E309-4A0A-8264-BC9BC3AFA79C}"/>
              </a:ext>
            </a:extLst>
          </p:cNvPr>
          <p:cNvSpPr txBox="1"/>
          <p:nvPr/>
        </p:nvSpPr>
        <p:spPr>
          <a:xfrm>
            <a:off x="8079333" y="1711585"/>
            <a:ext cx="13167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Example 2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6203899" y="2360043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83 H  and CL= 81 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4150" y="3134708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28" name="Rectangle 27"/>
          <p:cNvSpPr/>
          <p:nvPr/>
        </p:nvSpPr>
        <p:spPr>
          <a:xfrm>
            <a:off x="6798679" y="3811324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928220" y="446729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631977" y="5750347"/>
          <a:ext cx="5308304" cy="258567"/>
        </p:xfrm>
        <a:graphic>
          <a:graphicData uri="http://schemas.openxmlformats.org/drawingml/2006/table">
            <a:tbl>
              <a:tblPr firstRow="1" bandRow="1"/>
              <a:tblGrid>
                <a:gridCol w="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1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856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9094363" y="4074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14976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47447" y="4160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97291" y="5111402"/>
            <a:ext cx="382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Result is non zero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773176" y="6020750"/>
            <a:ext cx="4441" cy="2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622333" y="63191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9402783" y="3773312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1 0 0 0  0 0 0 1</a:t>
            </a:r>
          </a:p>
        </p:txBody>
      </p:sp>
    </p:spTree>
    <p:extLst>
      <p:ext uri="{BB962C8B-B14F-4D97-AF65-F5344CB8AC3E}">
        <p14:creationId xmlns:p14="http://schemas.microsoft.com/office/powerpoint/2010/main" val="21188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  <p:bldP spid="3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159"/>
            <a:ext cx="1949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/>
              <a:t>Sign Flag (SF)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27" y="698732"/>
            <a:ext cx="1138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MSB of the result is used to indicate whether the result is positive or negative.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SF = 0 , result is positive number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SF = 1 , result is negative number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263553" y="2057547"/>
            <a:ext cx="71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ADD BL, CL where BL = 02 H  and CL= 51 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6A9CEB-596B-485B-8D45-0FBAB31BEE4E}"/>
              </a:ext>
            </a:extLst>
          </p:cNvPr>
          <p:cNvSpPr txBox="1"/>
          <p:nvPr/>
        </p:nvSpPr>
        <p:spPr>
          <a:xfrm>
            <a:off x="1450653" y="2715775"/>
            <a:ext cx="17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02 h  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BDD0D1-C7E7-4BE2-94B0-34439F502E3D}"/>
              </a:ext>
            </a:extLst>
          </p:cNvPr>
          <p:cNvSpPr txBox="1"/>
          <p:nvPr/>
        </p:nvSpPr>
        <p:spPr>
          <a:xfrm>
            <a:off x="1493572" y="3392391"/>
            <a:ext cx="14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51 h 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3B8DE8-2402-44DE-BD5B-DA81FA57397A}"/>
              </a:ext>
            </a:extLst>
          </p:cNvPr>
          <p:cNvSpPr txBox="1"/>
          <p:nvPr/>
        </p:nvSpPr>
        <p:spPr>
          <a:xfrm>
            <a:off x="174627" y="3389917"/>
            <a:ext cx="74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6F68C3-9894-444B-B371-FCC44E7A1E3D}"/>
              </a:ext>
            </a:extLst>
          </p:cNvPr>
          <p:cNvSpPr txBox="1"/>
          <p:nvPr/>
        </p:nvSpPr>
        <p:spPr>
          <a:xfrm>
            <a:off x="3200976" y="2742737"/>
            <a:ext cx="270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0 0 0 0   0 0 1 0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2620-6A30-428E-9A8C-503A32D4D5E5}"/>
              </a:ext>
            </a:extLst>
          </p:cNvPr>
          <p:cNvSpPr txBox="1"/>
          <p:nvPr/>
        </p:nvSpPr>
        <p:spPr>
          <a:xfrm>
            <a:off x="3200976" y="3431323"/>
            <a:ext cx="288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0 1 0 1   0 0 0 1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ECA61-51F5-4883-A496-890FCDF0DC71}"/>
              </a:ext>
            </a:extLst>
          </p:cNvPr>
          <p:cNvSpPr txBox="1"/>
          <p:nvPr/>
        </p:nvSpPr>
        <p:spPr>
          <a:xfrm>
            <a:off x="3200976" y="4064611"/>
            <a:ext cx="296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0 0 0 0   0 0 1 1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2343" y="2792719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BL  = </a:t>
            </a:r>
            <a:endParaRPr lang="en-IN" sz="2400" dirty="0"/>
          </a:p>
        </p:txBody>
      </p:sp>
      <p:sp>
        <p:nvSpPr>
          <p:cNvPr id="62" name="Rectangle 61"/>
          <p:cNvSpPr/>
          <p:nvPr/>
        </p:nvSpPr>
        <p:spPr>
          <a:xfrm>
            <a:off x="596872" y="3469335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CL  = </a:t>
            </a:r>
            <a:endParaRPr lang="en-IN" sz="2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903058" y="4064611"/>
            <a:ext cx="3178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63245"/>
              </p:ext>
            </p:extLst>
          </p:nvPr>
        </p:nvGraphicFramePr>
        <p:xfrm>
          <a:off x="6165165" y="2219759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9280973" y="2534987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151779" y="2885052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6F67-8F44-46C2-A4E9-2DB327508BBD}"/>
              </a:ext>
            </a:extLst>
          </p:cNvPr>
          <p:cNvSpPr/>
          <p:nvPr/>
        </p:nvSpPr>
        <p:spPr>
          <a:xfrm>
            <a:off x="8803133" y="-40077"/>
            <a:ext cx="3685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- - - - - - - 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8739123" y="120004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D3FE6-6926-4CF4-AACC-DDCF7C18B862}"/>
              </a:ext>
            </a:extLst>
          </p:cNvPr>
          <p:cNvSpPr txBox="1"/>
          <p:nvPr/>
        </p:nvSpPr>
        <p:spPr>
          <a:xfrm>
            <a:off x="8839704" y="695448"/>
            <a:ext cx="4011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01C870-39BA-4E1F-B92B-FA94B1F90D87}"/>
              </a:ext>
            </a:extLst>
          </p:cNvPr>
          <p:cNvSpPr txBox="1"/>
          <p:nvPr/>
        </p:nvSpPr>
        <p:spPr>
          <a:xfrm>
            <a:off x="8839704" y="1035581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EF0131-9EDD-4272-A233-C5091EBA8B17}"/>
              </a:ext>
            </a:extLst>
          </p:cNvPr>
          <p:cNvSpPr txBox="1"/>
          <p:nvPr/>
        </p:nvSpPr>
        <p:spPr>
          <a:xfrm>
            <a:off x="8842689" y="1452777"/>
            <a:ext cx="312776" cy="36794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42A9C9-E544-4C80-B103-79E32B0638B4}"/>
              </a:ext>
            </a:extLst>
          </p:cNvPr>
          <p:cNvSpPr/>
          <p:nvPr/>
        </p:nvSpPr>
        <p:spPr>
          <a:xfrm>
            <a:off x="9151780" y="1013200"/>
            <a:ext cx="57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+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3342DF-9471-4D79-8146-25654477E341}"/>
              </a:ext>
            </a:extLst>
          </p:cNvPr>
          <p:cNvSpPr/>
          <p:nvPr/>
        </p:nvSpPr>
        <p:spPr>
          <a:xfrm>
            <a:off x="9151779" y="1428587"/>
            <a:ext cx="525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 </a:t>
            </a:r>
            <a:r>
              <a:rPr lang="en-IN" dirty="0" err="1">
                <a:solidFill>
                  <a:srgbClr val="FF0000"/>
                </a:solidFill>
              </a:rPr>
              <a:t>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1B3511-3427-4761-B500-BD9F0EC14F72}"/>
              </a:ext>
            </a:extLst>
          </p:cNvPr>
          <p:cNvSpPr txBox="1"/>
          <p:nvPr/>
        </p:nvSpPr>
        <p:spPr>
          <a:xfrm>
            <a:off x="8686097" y="158042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MSB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2BFDAB-55C5-4F2D-8D19-E237578023DA}"/>
              </a:ext>
            </a:extLst>
          </p:cNvPr>
          <p:cNvSpPr txBox="1"/>
          <p:nvPr/>
        </p:nvSpPr>
        <p:spPr>
          <a:xfrm>
            <a:off x="11624232" y="158042"/>
            <a:ext cx="65656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LSB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5BD9A-1AB4-4EB3-9F79-FBBB3BA88B35}"/>
              </a:ext>
            </a:extLst>
          </p:cNvPr>
          <p:cNvSpPr/>
          <p:nvPr/>
        </p:nvSpPr>
        <p:spPr>
          <a:xfrm>
            <a:off x="3111209" y="4061342"/>
            <a:ext cx="501747" cy="591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E344704-BE1A-4985-9AF2-DEA82C4B15D8}"/>
              </a:ext>
            </a:extLst>
          </p:cNvPr>
          <p:cNvGrpSpPr/>
          <p:nvPr/>
        </p:nvGrpSpPr>
        <p:grpSpPr>
          <a:xfrm>
            <a:off x="7144199" y="4074770"/>
            <a:ext cx="951827" cy="728799"/>
            <a:chOff x="5208947" y="497401"/>
            <a:chExt cx="951827" cy="7287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D42B25-9593-4991-BF76-32C7523868D0}"/>
                </a:ext>
              </a:extLst>
            </p:cNvPr>
            <p:cNvSpPr txBox="1"/>
            <p:nvPr/>
          </p:nvSpPr>
          <p:spPr>
            <a:xfrm>
              <a:off x="5387362" y="497401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-23 h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6983B9-8E20-4D07-BD99-F8A0464C2160}"/>
                </a:ext>
              </a:extLst>
            </p:cNvPr>
            <p:cNvSpPr txBox="1"/>
            <p:nvPr/>
          </p:nvSpPr>
          <p:spPr>
            <a:xfrm>
              <a:off x="5427891" y="826090"/>
              <a:ext cx="732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-31 h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D9DC81-9EB9-43E3-8D8C-B28F198ECF22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341E49-5064-49C6-9B1D-B8950B542425}"/>
                </a:ext>
              </a:extLst>
            </p:cNvPr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7F6556A-A4BC-42F4-9E37-349A36726829}"/>
              </a:ext>
            </a:extLst>
          </p:cNvPr>
          <p:cNvSpPr txBox="1"/>
          <p:nvPr/>
        </p:nvSpPr>
        <p:spPr>
          <a:xfrm>
            <a:off x="7252587" y="4803569"/>
            <a:ext cx="80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- 54 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C7D613-9614-4AD4-B32C-544C4CA976E4}"/>
              </a:ext>
            </a:extLst>
          </p:cNvPr>
          <p:cNvSpPr txBox="1"/>
          <p:nvPr/>
        </p:nvSpPr>
        <p:spPr>
          <a:xfrm>
            <a:off x="8252923" y="4074770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1101 1101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4804FF-C5AC-46E4-96D5-2AB60E079616}"/>
              </a:ext>
            </a:extLst>
          </p:cNvPr>
          <p:cNvSpPr txBox="1"/>
          <p:nvPr/>
        </p:nvSpPr>
        <p:spPr>
          <a:xfrm>
            <a:off x="8252923" y="4403459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1100 1111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760168-01EF-4241-88D2-0B617D7674A8}"/>
              </a:ext>
            </a:extLst>
          </p:cNvPr>
          <p:cNvCxnSpPr>
            <a:cxnSpLocks/>
          </p:cNvCxnSpPr>
          <p:nvPr/>
        </p:nvCxnSpPr>
        <p:spPr>
          <a:xfrm>
            <a:off x="8264009" y="4810374"/>
            <a:ext cx="12948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353A4C-6516-4F11-906C-030A029EFAF8}"/>
              </a:ext>
            </a:extLst>
          </p:cNvPr>
          <p:cNvSpPr txBox="1"/>
          <p:nvPr/>
        </p:nvSpPr>
        <p:spPr>
          <a:xfrm>
            <a:off x="8250301" y="4853935"/>
            <a:ext cx="19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1010 1100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42738"/>
              </p:ext>
            </p:extLst>
          </p:nvPr>
        </p:nvGraphicFramePr>
        <p:xfrm>
          <a:off x="6151279" y="5823681"/>
          <a:ext cx="5877792" cy="424729"/>
        </p:xfrm>
        <a:graphic>
          <a:graphicData uri="http://schemas.openxmlformats.org/drawingml/2006/table">
            <a:tbl>
              <a:tblPr firstRow="1" bandRow="1"/>
              <a:tblGrid>
                <a:gridCol w="36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" name="Straight Arrow Connector 81"/>
          <p:cNvCxnSpPr/>
          <p:nvPr/>
        </p:nvCxnSpPr>
        <p:spPr>
          <a:xfrm>
            <a:off x="9267087" y="6138909"/>
            <a:ext cx="211" cy="36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102381" y="6488974"/>
            <a:ext cx="31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 animBg="1"/>
      <p:bldP spid="76" grpId="0"/>
      <p:bldP spid="77" grpId="0"/>
      <p:bldP spid="78" grpId="0"/>
      <p:bldP spid="80" grpId="0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87D81DD-C972-4743-9731-4C612D5A3CA6}"/>
</file>

<file path=customXml/itemProps2.xml><?xml version="1.0" encoding="utf-8"?>
<ds:datastoreItem xmlns:ds="http://schemas.openxmlformats.org/officeDocument/2006/customXml" ds:itemID="{758FF75D-A62B-4A56-817A-664C47AB11E2}"/>
</file>

<file path=customXml/itemProps3.xml><?xml version="1.0" encoding="utf-8"?>
<ds:datastoreItem xmlns:ds="http://schemas.openxmlformats.org/officeDocument/2006/customXml" ds:itemID="{5FD65E28-AA72-476B-977A-466F3B885F58}"/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2980</Words>
  <Application>Microsoft Office PowerPoint</Application>
  <PresentationFormat>Widescreen</PresentationFormat>
  <Paragraphs>886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Wingdings</vt:lpstr>
      <vt:lpstr>Office Theme</vt:lpstr>
      <vt:lpstr>Flag Register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Register of 8086</dc:title>
  <dc:creator>Sharyu Kadam</dc:creator>
  <cp:lastModifiedBy>Sharyu Kadam</cp:lastModifiedBy>
  <cp:revision>53</cp:revision>
  <dcterms:created xsi:type="dcterms:W3CDTF">2021-04-07T06:18:04Z</dcterms:created>
  <dcterms:modified xsi:type="dcterms:W3CDTF">2021-04-10T06:34:46Z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