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37C4-8EB9-4DD5-B99B-4EF62B172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30DCE-DD65-4974-A721-33EA2F828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EEE3-2091-42A1-9690-337C1292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7C33-332A-4EEB-8346-2FFFF72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9F86-7F4B-4901-A0B3-DE7FA318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87F6-D6F2-473E-904E-717A2451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5A54-5631-4A3B-9968-CBB032559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B08B-A3B2-4C7E-AAC6-25E6D4B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2604-16A6-4198-99E0-4354DE0A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9993-79B9-4394-A109-A10E0AA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E1D09-9A1E-47FA-8187-5BFDBC858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15759-1630-48D6-B4EA-E464A90C3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7EDD-44A4-499C-84CC-FD5D9771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842A-C8A0-4424-BD8E-2BF52242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D3D6-AA52-4E8B-8570-0FF8C19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9B9F-E37C-4B3A-9AE1-B5943E8C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D192-BD75-4BE4-B363-2753273F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3988-5E31-4914-B3AB-82673585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5A74-4FEC-4EDF-B192-90F6ADE9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0F66-BF99-4ED5-B333-5C2D0183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06-EE98-4277-808C-1A49C0ED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1869-4647-4BF9-B734-E07F0286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545D-FA55-44A8-A89F-17397CBE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272E-F535-4DA5-9881-C5FF92BF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DB6C-8CE6-427D-9F48-0BEFDC69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8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30B6-253E-444B-8435-5614BD56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F7AD-DAA4-4D3C-87D2-DA6DAF9CD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AE4D-C03E-465C-9A5E-089AF302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A047-9B61-44BB-8513-ACA39588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5664-7D42-4746-B2DF-7F82FE66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628D-80B1-4319-844E-16D73ED4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2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FE-35FC-4E46-A2F7-7FEA8866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74F-0914-4261-8F06-6DCF2420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B4D9-2351-4C98-BA8D-AB5AE7722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A529-65FE-454B-9B8E-5CE4239A6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2FC9-D54D-4E98-91F9-56D384049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0CC4F-65D0-4835-B697-23F4AA81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A07B3-A312-4B91-903F-0045298B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A2BBE-E4DD-4FF0-9003-FC875EB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8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37BA-3873-4DEB-A166-A7F30609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3CC3A-F620-43E6-92EB-950D7B9C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D40EF-121A-4F9E-AB66-6B91513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BDB7C-E9D4-41D3-B2BD-DFE404E2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8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ED040-1BC6-450B-BDE6-18626D70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91BA4-97DC-411B-872C-FE6F6BCB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4EC69-DA00-49B8-B05C-EF5B61FD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7D8A-30E2-4824-8FD4-B3E2D66E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87BB-1ABC-41B8-8FB9-0ADB90F3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55F27-F86B-4AB0-B57D-431C32AE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82B6-4F00-48A1-AB39-F6015A6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D1545-9005-4A5B-A9DB-CA0DBA0D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A9C81-C1AE-4BDD-B388-08514D3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BC3-28AA-4327-A8AA-3B3302AB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F9FE4-969C-4393-9F7B-46F88F10D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C2388-7D62-48E6-B488-81A7F81F8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A810-A983-4F94-BDA2-EA9B124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FECE-FC35-44C2-BFA6-1A25C806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7A8D1-CE60-4961-A6AD-31EAEA06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AA103-FD9D-4B90-982E-ABFDBA7E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E45A6-280D-49C6-AAF5-834DB05F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62AD-B100-4259-8A04-1070D61D5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DF0E-5560-4EE6-A5B8-C09843D3CB45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3AC0-C537-4F6B-A2E5-B4AE94A7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C6DA-915E-43C1-A35E-3FE73C8A5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29D6-C55E-4EA0-8A36-DBB958338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Segmentation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9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D4C4BE-65BC-4D02-9327-C4CCCAD964E3}"/>
              </a:ext>
            </a:extLst>
          </p:cNvPr>
          <p:cNvSpPr txBox="1"/>
          <p:nvPr/>
        </p:nvSpPr>
        <p:spPr>
          <a:xfrm>
            <a:off x="2230885" y="2782669"/>
            <a:ext cx="773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Memory Segmentation of 8086 for exam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8249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002636-B74F-4EE4-9D1B-7177EE8D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13" y="0"/>
            <a:ext cx="626201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2FDB4-6001-4A85-BD77-B4CB28D0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" y="313725"/>
            <a:ext cx="6143502" cy="6628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045C4-157A-44EF-8238-26A10808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3268"/>
            <a:ext cx="5543122" cy="4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42AA1-8D92-4AFB-AD7E-930CEEFC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8" y="0"/>
            <a:ext cx="8895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09FC6-33CF-4807-B2FA-F330584E62D9}"/>
              </a:ext>
            </a:extLst>
          </p:cNvPr>
          <p:cNvSpPr/>
          <p:nvPr/>
        </p:nvSpPr>
        <p:spPr>
          <a:xfrm>
            <a:off x="235725" y="172859"/>
            <a:ext cx="4946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Problem : </a:t>
            </a:r>
            <a:r>
              <a:rPr lang="en-US" sz="2400" b="1" dirty="0"/>
              <a:t>Memory accessed by 8085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195-71B0-410E-B9B8-A4A1778DAF78}"/>
              </a:ext>
            </a:extLst>
          </p:cNvPr>
          <p:cNvSpPr/>
          <p:nvPr/>
        </p:nvSpPr>
        <p:spPr>
          <a:xfrm>
            <a:off x="2206273" y="1562999"/>
            <a:ext cx="2451797" cy="4461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95CAA-7D5D-4BBA-B0F0-217FCFAD53A9}"/>
              </a:ext>
            </a:extLst>
          </p:cNvPr>
          <p:cNvCxnSpPr/>
          <p:nvPr/>
        </p:nvCxnSpPr>
        <p:spPr>
          <a:xfrm>
            <a:off x="2206273" y="2448945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3476E5-EFEF-4A24-9E08-DB259E376818}"/>
              </a:ext>
            </a:extLst>
          </p:cNvPr>
          <p:cNvCxnSpPr/>
          <p:nvPr/>
        </p:nvCxnSpPr>
        <p:spPr>
          <a:xfrm>
            <a:off x="2206273" y="3488359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66970-88C0-4CFF-A3E6-A355140F6601}"/>
              </a:ext>
            </a:extLst>
          </p:cNvPr>
          <p:cNvCxnSpPr/>
          <p:nvPr/>
        </p:nvCxnSpPr>
        <p:spPr>
          <a:xfrm>
            <a:off x="2206273" y="4565783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C27ED-9538-4895-9E3E-249BC86D14A2}"/>
              </a:ext>
            </a:extLst>
          </p:cNvPr>
          <p:cNvSpPr/>
          <p:nvPr/>
        </p:nvSpPr>
        <p:spPr>
          <a:xfrm>
            <a:off x="2762574" y="177518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046A4-D2AB-431A-84D8-D296E443DDE7}"/>
              </a:ext>
            </a:extLst>
          </p:cNvPr>
          <p:cNvSpPr/>
          <p:nvPr/>
        </p:nvSpPr>
        <p:spPr>
          <a:xfrm>
            <a:off x="2744222" y="282378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Stack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ED37F-ED15-4FB5-AEA5-6695CA1B0F5A}"/>
              </a:ext>
            </a:extLst>
          </p:cNvPr>
          <p:cNvSpPr/>
          <p:nvPr/>
        </p:nvSpPr>
        <p:spPr>
          <a:xfrm>
            <a:off x="2699834" y="3993086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828CF-FC86-4533-B8F7-DFCC3D1E6216}"/>
              </a:ext>
            </a:extLst>
          </p:cNvPr>
          <p:cNvSpPr/>
          <p:nvPr/>
        </p:nvSpPr>
        <p:spPr>
          <a:xfrm>
            <a:off x="2762572" y="1075545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Memory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3DE430-8661-408A-9E4C-B7E066A037A4}"/>
              </a:ext>
            </a:extLst>
          </p:cNvPr>
          <p:cNvCxnSpPr/>
          <p:nvPr/>
        </p:nvCxnSpPr>
        <p:spPr>
          <a:xfrm>
            <a:off x="1404306" y="1959855"/>
            <a:ext cx="801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6F27B-8F0E-48C7-A537-290FFCFCC9B9}"/>
              </a:ext>
            </a:extLst>
          </p:cNvPr>
          <p:cNvCxnSpPr/>
          <p:nvPr/>
        </p:nvCxnSpPr>
        <p:spPr>
          <a:xfrm>
            <a:off x="1404306" y="4147629"/>
            <a:ext cx="801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3A4F91-47BE-4FBA-A13E-A120150DCBCC}"/>
              </a:ext>
            </a:extLst>
          </p:cNvPr>
          <p:cNvCxnSpPr>
            <a:cxnSpLocks/>
          </p:cNvCxnSpPr>
          <p:nvPr/>
        </p:nvCxnSpPr>
        <p:spPr>
          <a:xfrm>
            <a:off x="2361588" y="3488359"/>
            <a:ext cx="0" cy="107742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3732DC-EA1E-4F59-A177-832380C12067}"/>
              </a:ext>
            </a:extLst>
          </p:cNvPr>
          <p:cNvCxnSpPr>
            <a:cxnSpLocks/>
          </p:cNvCxnSpPr>
          <p:nvPr/>
        </p:nvCxnSpPr>
        <p:spPr>
          <a:xfrm>
            <a:off x="2361588" y="1562999"/>
            <a:ext cx="0" cy="885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8AD9CE-8BCB-4358-931B-791B620492A0}"/>
              </a:ext>
            </a:extLst>
          </p:cNvPr>
          <p:cNvCxnSpPr>
            <a:cxnSpLocks/>
          </p:cNvCxnSpPr>
          <p:nvPr/>
        </p:nvCxnSpPr>
        <p:spPr>
          <a:xfrm flipV="1">
            <a:off x="2361588" y="2448945"/>
            <a:ext cx="0" cy="103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A87D6B-2086-4B16-B9AD-7F57278686D1}"/>
              </a:ext>
            </a:extLst>
          </p:cNvPr>
          <p:cNvSpPr txBox="1"/>
          <p:nvPr/>
        </p:nvSpPr>
        <p:spPr>
          <a:xfrm>
            <a:off x="5983764" y="202666"/>
            <a:ext cx="614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and Processor are the different chips.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is used to stored code, stack and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 is referred as a program which is always stored in sequence.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can stored in any direction.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Stack is used to stored the data in last in first out manner.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8CB97F-BE40-4623-9963-1D9FC3096AA7}"/>
              </a:ext>
            </a:extLst>
          </p:cNvPr>
          <p:cNvSpPr/>
          <p:nvPr/>
        </p:nvSpPr>
        <p:spPr>
          <a:xfrm>
            <a:off x="188065" y="177518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Program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B305E-FC2F-4F48-9177-6F130DCDD247}"/>
              </a:ext>
            </a:extLst>
          </p:cNvPr>
          <p:cNvSpPr/>
          <p:nvPr/>
        </p:nvSpPr>
        <p:spPr>
          <a:xfrm>
            <a:off x="1067689" y="1319272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0000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016B0-CD85-4C0D-9F6B-F90589AA135D}"/>
              </a:ext>
            </a:extLst>
          </p:cNvPr>
          <p:cNvSpPr/>
          <p:nvPr/>
        </p:nvSpPr>
        <p:spPr>
          <a:xfrm>
            <a:off x="1048371" y="5781406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FFFF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3C6057-0B6E-4636-91F7-DD7667A6336E}"/>
              </a:ext>
            </a:extLst>
          </p:cNvPr>
          <p:cNvSpPr/>
          <p:nvPr/>
        </p:nvSpPr>
        <p:spPr>
          <a:xfrm>
            <a:off x="5902484" y="2020254"/>
            <a:ext cx="604915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At some point they all are going to overwrite each other.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669652-687A-4006-B328-74228CE8AC0C}"/>
              </a:ext>
            </a:extLst>
          </p:cNvPr>
          <p:cNvSpPr/>
          <p:nvPr/>
        </p:nvSpPr>
        <p:spPr>
          <a:xfrm>
            <a:off x="5493490" y="2610378"/>
            <a:ext cx="120502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Solution 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474D8-DCDB-4248-804F-634AB99902D5}"/>
              </a:ext>
            </a:extLst>
          </p:cNvPr>
          <p:cNvSpPr txBox="1"/>
          <p:nvPr/>
        </p:nvSpPr>
        <p:spPr>
          <a:xfrm>
            <a:off x="5520406" y="3147402"/>
            <a:ext cx="6431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Memory is divided into different parts which called as </a:t>
            </a:r>
            <a:r>
              <a:rPr lang="en-US" dirty="0">
                <a:solidFill>
                  <a:srgbClr val="FF0000"/>
                </a:solidFill>
              </a:rPr>
              <a:t>segments</a:t>
            </a:r>
            <a:r>
              <a:rPr lang="en-US" dirty="0"/>
              <a:t> to automatically prevent the overwriting . 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E9100-9FF8-4FA2-B8E5-C3142A48E44F}"/>
              </a:ext>
            </a:extLst>
          </p:cNvPr>
          <p:cNvSpPr/>
          <p:nvPr/>
        </p:nvSpPr>
        <p:spPr>
          <a:xfrm>
            <a:off x="5486222" y="4088270"/>
            <a:ext cx="643122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 8086 memory segmentation concept was invented to avoid overwriting.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F3A462-F1B8-47C8-BDB2-9EA6BD96834D}"/>
              </a:ext>
            </a:extLst>
          </p:cNvPr>
          <p:cNvSpPr/>
          <p:nvPr/>
        </p:nvSpPr>
        <p:spPr>
          <a:xfrm>
            <a:off x="2744221" y="511045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Extra</a:t>
            </a:r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E29B6-FC42-40A3-A749-13E75036C234}"/>
              </a:ext>
            </a:extLst>
          </p:cNvPr>
          <p:cNvSpPr/>
          <p:nvPr/>
        </p:nvSpPr>
        <p:spPr>
          <a:xfrm>
            <a:off x="65107" y="3303693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 MB</a:t>
            </a:r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91B755-1A9A-4CFE-8A94-1AC9FBDC718D}"/>
              </a:ext>
            </a:extLst>
          </p:cNvPr>
          <p:cNvSpPr/>
          <p:nvPr/>
        </p:nvSpPr>
        <p:spPr>
          <a:xfrm>
            <a:off x="4917440" y="5090693"/>
            <a:ext cx="727456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Programmers are responsible to create the segments at the time of initialization when start the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Processor is responsible to manage the segments (avoid overwriting)</a:t>
            </a:r>
          </a:p>
        </p:txBody>
      </p:sp>
    </p:spTree>
    <p:extLst>
      <p:ext uri="{BB962C8B-B14F-4D97-AF65-F5344CB8AC3E}">
        <p14:creationId xmlns:p14="http://schemas.microsoft.com/office/powerpoint/2010/main" val="15245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  <p:bldP spid="18" grpId="0"/>
      <p:bldP spid="30" grpId="0"/>
      <p:bldP spid="31" grpId="0"/>
      <p:bldP spid="32" grpId="0"/>
      <p:bldP spid="33" grpId="0"/>
      <p:bldP spid="34" grpId="0"/>
      <p:bldP spid="36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A695C8-69B5-4C2E-9CBB-2C4F4C6F2520}"/>
              </a:ext>
            </a:extLst>
          </p:cNvPr>
          <p:cNvSpPr/>
          <p:nvPr/>
        </p:nvSpPr>
        <p:spPr>
          <a:xfrm rot="632340">
            <a:off x="1841128" y="1496454"/>
            <a:ext cx="757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BF8C7-64C0-4143-BDE1-F0B179A8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"/>
            <a:ext cx="6088110" cy="43179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23B2FB9-1941-429B-B174-4B893A4BEDE7}"/>
              </a:ext>
            </a:extLst>
          </p:cNvPr>
          <p:cNvSpPr/>
          <p:nvPr/>
        </p:nvSpPr>
        <p:spPr>
          <a:xfrm>
            <a:off x="782320" y="436880"/>
            <a:ext cx="924560" cy="11379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581D8-12C2-4044-8524-A0A21F6349E5}"/>
              </a:ext>
            </a:extLst>
          </p:cNvPr>
          <p:cNvSpPr/>
          <p:nvPr/>
        </p:nvSpPr>
        <p:spPr>
          <a:xfrm>
            <a:off x="6359684" y="333694"/>
            <a:ext cx="604915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Files and fodders are the example of segmentation.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95FC5-9CEA-4A9C-B190-25446ADC8B46}"/>
              </a:ext>
            </a:extLst>
          </p:cNvPr>
          <p:cNvSpPr/>
          <p:nvPr/>
        </p:nvSpPr>
        <p:spPr>
          <a:xfrm>
            <a:off x="660400" y="2702560"/>
            <a:ext cx="924560" cy="11379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C3D4C-AE83-4328-B6FE-81113FB12624}"/>
              </a:ext>
            </a:extLst>
          </p:cNvPr>
          <p:cNvSpPr/>
          <p:nvPr/>
        </p:nvSpPr>
        <p:spPr>
          <a:xfrm>
            <a:off x="6359684" y="1060182"/>
            <a:ext cx="6049152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There are two types of addresses :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Virtual address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Physical 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04D94A-C074-4B6A-B7F9-AD325F26FA30}"/>
              </a:ext>
            </a:extLst>
          </p:cNvPr>
          <p:cNvSpPr/>
          <p:nvPr/>
        </p:nvSpPr>
        <p:spPr>
          <a:xfrm>
            <a:off x="6285970" y="2702560"/>
            <a:ext cx="6049152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File/folder name is virtual address-known to programmer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Actual location in memory is physical address – unknown to programmer.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0E826F-24E0-4092-82FE-B1C60A48F749}"/>
              </a:ext>
            </a:extLst>
          </p:cNvPr>
          <p:cNvGrpSpPr/>
          <p:nvPr/>
        </p:nvGrpSpPr>
        <p:grpSpPr>
          <a:xfrm>
            <a:off x="7113799" y="457645"/>
            <a:ext cx="2455146" cy="4461468"/>
            <a:chOff x="4759570" y="1637489"/>
            <a:chExt cx="2455146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3EC2D-F5E8-44F2-9513-C079B6FBF513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D43CA1-1C03-4D66-AB91-919419F472AA}"/>
                </a:ext>
              </a:extLst>
            </p:cNvPr>
            <p:cNvCxnSpPr/>
            <p:nvPr/>
          </p:nvCxnSpPr>
          <p:spPr>
            <a:xfrm>
              <a:off x="4762919" y="244174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27CC9D6-08F7-4B77-AE14-8445BA6BEB5C}"/>
                </a:ext>
              </a:extLst>
            </p:cNvPr>
            <p:cNvCxnSpPr/>
            <p:nvPr/>
          </p:nvCxnSpPr>
          <p:spPr>
            <a:xfrm>
              <a:off x="4762919" y="2664488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1F7D73-FC16-4328-83C2-358B4A477821}"/>
                </a:ext>
              </a:extLst>
            </p:cNvPr>
            <p:cNvCxnSpPr/>
            <p:nvPr/>
          </p:nvCxnSpPr>
          <p:spPr>
            <a:xfrm>
              <a:off x="4762919" y="3429000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8F87CC-B8D3-4D39-A5BD-80BBD3B17431}"/>
                </a:ext>
              </a:extLst>
            </p:cNvPr>
            <p:cNvCxnSpPr/>
            <p:nvPr/>
          </p:nvCxnSpPr>
          <p:spPr>
            <a:xfrm>
              <a:off x="4762919" y="368188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053F37-F8BA-4CEE-8631-AA51E61C86DD}"/>
                </a:ext>
              </a:extLst>
            </p:cNvPr>
            <p:cNvCxnSpPr/>
            <p:nvPr/>
          </p:nvCxnSpPr>
          <p:spPr>
            <a:xfrm>
              <a:off x="4762919" y="4547716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7A8B9B-F402-406A-86D0-CDCF38D61C85}"/>
                </a:ext>
              </a:extLst>
            </p:cNvPr>
            <p:cNvCxnSpPr/>
            <p:nvPr/>
          </p:nvCxnSpPr>
          <p:spPr>
            <a:xfrm>
              <a:off x="4762919" y="4820696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F95D0E-7337-4AB5-9F80-14E1E47C99F0}"/>
                </a:ext>
              </a:extLst>
            </p:cNvPr>
            <p:cNvCxnSpPr/>
            <p:nvPr/>
          </p:nvCxnSpPr>
          <p:spPr>
            <a:xfrm>
              <a:off x="4762919" y="566643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7FA87B-0A68-45C4-8BB6-6DF243D07510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F981D-7FDD-4B03-A2E5-2EB7F7B16A18}"/>
              </a:ext>
            </a:extLst>
          </p:cNvPr>
          <p:cNvSpPr/>
          <p:nvPr/>
        </p:nvSpPr>
        <p:spPr>
          <a:xfrm>
            <a:off x="7845234" y="0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95637-DA64-4102-B44B-34F7C4699D76}"/>
              </a:ext>
            </a:extLst>
          </p:cNvPr>
          <p:cNvSpPr/>
          <p:nvPr/>
        </p:nvSpPr>
        <p:spPr>
          <a:xfrm>
            <a:off x="6251495" y="88313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B5306-766A-460D-A5CD-528118398ACF}"/>
              </a:ext>
            </a:extLst>
          </p:cNvPr>
          <p:cNvSpPr/>
          <p:nvPr/>
        </p:nvSpPr>
        <p:spPr>
          <a:xfrm>
            <a:off x="6358617" y="4590428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B6065-78BB-4549-ACA1-947FDF61AF1D}"/>
              </a:ext>
            </a:extLst>
          </p:cNvPr>
          <p:cNvSpPr/>
          <p:nvPr/>
        </p:nvSpPr>
        <p:spPr>
          <a:xfrm>
            <a:off x="10052756" y="689091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D772612-184F-4AC9-A906-9D4FDA9B139F}"/>
              </a:ext>
            </a:extLst>
          </p:cNvPr>
          <p:cNvSpPr/>
          <p:nvPr/>
        </p:nvSpPr>
        <p:spPr>
          <a:xfrm>
            <a:off x="9611937" y="457645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423DF-9F8A-43FD-BC9D-42B20058833C}"/>
              </a:ext>
            </a:extLst>
          </p:cNvPr>
          <p:cNvSpPr/>
          <p:nvPr/>
        </p:nvSpPr>
        <p:spPr>
          <a:xfrm>
            <a:off x="10042753" y="1725331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0E383E6-8217-40C6-BFCE-B8C799804F1C}"/>
              </a:ext>
            </a:extLst>
          </p:cNvPr>
          <p:cNvSpPr/>
          <p:nvPr/>
        </p:nvSpPr>
        <p:spPr>
          <a:xfrm>
            <a:off x="9698395" y="1493340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5C056-FCE8-4BBC-A9FD-D72EA169357D}"/>
              </a:ext>
            </a:extLst>
          </p:cNvPr>
          <p:cNvSpPr/>
          <p:nvPr/>
        </p:nvSpPr>
        <p:spPr>
          <a:xfrm>
            <a:off x="9989824" y="2739445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C9868CF-D485-4AA2-A908-DED557698815}"/>
              </a:ext>
            </a:extLst>
          </p:cNvPr>
          <p:cNvSpPr/>
          <p:nvPr/>
        </p:nvSpPr>
        <p:spPr>
          <a:xfrm>
            <a:off x="9647128" y="2530125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9BA87C-3DE0-4294-8ADA-85C2B4C578C7}"/>
              </a:ext>
            </a:extLst>
          </p:cNvPr>
          <p:cNvSpPr/>
          <p:nvPr/>
        </p:nvSpPr>
        <p:spPr>
          <a:xfrm>
            <a:off x="9970139" y="3891660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4DF9818-2D81-475F-87C8-5738ABCAB862}"/>
              </a:ext>
            </a:extLst>
          </p:cNvPr>
          <p:cNvSpPr/>
          <p:nvPr/>
        </p:nvSpPr>
        <p:spPr>
          <a:xfrm>
            <a:off x="9647128" y="3682340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89E3FB-7005-4A90-8C62-1EFDD041431E}"/>
              </a:ext>
            </a:extLst>
          </p:cNvPr>
          <p:cNvSpPr txBox="1"/>
          <p:nvPr/>
        </p:nvSpPr>
        <p:spPr>
          <a:xfrm>
            <a:off x="-21084" y="21879"/>
            <a:ext cx="614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address bus size is 8 bit then we have 2</a:t>
            </a:r>
            <a:r>
              <a:rPr lang="en-US" baseline="30000" dirty="0"/>
              <a:t>8</a:t>
            </a:r>
            <a:r>
              <a:rPr lang="en-US" dirty="0"/>
              <a:t> = 256 unique address of memory locations.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address bus size is 16 bit then we have 2</a:t>
            </a:r>
            <a:r>
              <a:rPr lang="en-US" baseline="30000" dirty="0"/>
              <a:t>16</a:t>
            </a:r>
            <a:r>
              <a:rPr lang="en-US" dirty="0"/>
              <a:t> = 65535 = 64k memory locations.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we want 1MB memory hence 8086 having 2</a:t>
            </a:r>
            <a:r>
              <a:rPr lang="en-US" baseline="30000" dirty="0"/>
              <a:t>20</a:t>
            </a:r>
            <a:r>
              <a:rPr lang="en-US" dirty="0"/>
              <a:t> = 1MB i.e. 20 bit address bus.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5655E-0899-475D-81B1-764A6F631114}"/>
              </a:ext>
            </a:extLst>
          </p:cNvPr>
          <p:cNvSpPr/>
          <p:nvPr/>
        </p:nvSpPr>
        <p:spPr>
          <a:xfrm>
            <a:off x="527445" y="1829373"/>
            <a:ext cx="158008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  =  12345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A3F33F-6344-4713-857C-756238DC5336}"/>
              </a:ext>
            </a:extLst>
          </p:cNvPr>
          <p:cNvSpPr/>
          <p:nvPr/>
        </p:nvSpPr>
        <p:spPr>
          <a:xfrm>
            <a:off x="21331" y="2739445"/>
            <a:ext cx="364067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0001 0010 0011 0100 0101 = 20 bit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98F815-6F56-40A8-AEFF-8E2C5579B411}"/>
              </a:ext>
            </a:extLst>
          </p:cNvPr>
          <p:cNvCxnSpPr>
            <a:cxnSpLocks/>
          </p:cNvCxnSpPr>
          <p:nvPr/>
        </p:nvCxnSpPr>
        <p:spPr>
          <a:xfrm>
            <a:off x="1319490" y="2198705"/>
            <a:ext cx="0" cy="574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5135D4-DB63-4099-BB0D-71E199EACC28}"/>
              </a:ext>
            </a:extLst>
          </p:cNvPr>
          <p:cNvSpPr txBox="1"/>
          <p:nvPr/>
        </p:nvSpPr>
        <p:spPr>
          <a:xfrm>
            <a:off x="-47129" y="3161945"/>
            <a:ext cx="614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Individual memory location size is 8 bit.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Hence the address bus size is 20 bit then 2 and ½  memory locations are required to store one instruction in case of 8086.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means wastage of ½ byte.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16 bit address bus then no wastage of memory locations.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2F73DD-B4D9-4A42-BCF8-519C70FD7A43}"/>
              </a:ext>
            </a:extLst>
          </p:cNvPr>
          <p:cNvSpPr/>
          <p:nvPr/>
        </p:nvSpPr>
        <p:spPr>
          <a:xfrm>
            <a:off x="21331" y="5050190"/>
            <a:ext cx="70645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We want </a:t>
            </a:r>
            <a:r>
              <a:rPr lang="en-US" b="1" dirty="0">
                <a:solidFill>
                  <a:srgbClr val="FF0000"/>
                </a:solidFill>
              </a:rPr>
              <a:t>20 bit address bus </a:t>
            </a:r>
            <a:r>
              <a:rPr lang="en-US" dirty="0"/>
              <a:t>to increase the memory size</a:t>
            </a:r>
          </a:p>
          <a:p>
            <a:r>
              <a:rPr lang="en-US" dirty="0"/>
              <a:t>We want </a:t>
            </a:r>
            <a:r>
              <a:rPr lang="en-US" b="1" dirty="0">
                <a:solidFill>
                  <a:srgbClr val="FF0000"/>
                </a:solidFill>
              </a:rPr>
              <a:t>16 bit address  </a:t>
            </a:r>
            <a:r>
              <a:rPr lang="en-US" dirty="0"/>
              <a:t>to provide equal memory locations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4E2E38-703E-4147-8CF5-CDB9EE716D07}"/>
              </a:ext>
            </a:extLst>
          </p:cNvPr>
          <p:cNvSpPr txBox="1"/>
          <p:nvPr/>
        </p:nvSpPr>
        <p:spPr>
          <a:xfrm>
            <a:off x="816847" y="5819829"/>
            <a:ext cx="1055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achieve this we are going to use </a:t>
            </a:r>
            <a:r>
              <a:rPr lang="en-US" b="1" dirty="0">
                <a:solidFill>
                  <a:srgbClr val="FF0000"/>
                </a:solidFill>
              </a:rPr>
              <a:t>16 bit virtual </a:t>
            </a:r>
            <a:r>
              <a:rPr lang="en-US" dirty="0"/>
              <a:t>address which will converted into </a:t>
            </a:r>
            <a:r>
              <a:rPr lang="en-US" b="1" dirty="0">
                <a:solidFill>
                  <a:srgbClr val="FF0000"/>
                </a:solidFill>
              </a:rPr>
              <a:t>20 bit physical </a:t>
            </a:r>
            <a:r>
              <a:rPr lang="en-US" dirty="0"/>
              <a:t>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0E826F-24E0-4092-82FE-B1C60A48F749}"/>
              </a:ext>
            </a:extLst>
          </p:cNvPr>
          <p:cNvGrpSpPr/>
          <p:nvPr/>
        </p:nvGrpSpPr>
        <p:grpSpPr>
          <a:xfrm>
            <a:off x="8246145" y="624231"/>
            <a:ext cx="2460535" cy="4461468"/>
            <a:chOff x="4759570" y="1637489"/>
            <a:chExt cx="2460535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3EC2D-F5E8-44F2-9513-C079B6FBF513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D43CA1-1C03-4D66-AB91-919419F472AA}"/>
                </a:ext>
              </a:extLst>
            </p:cNvPr>
            <p:cNvCxnSpPr/>
            <p:nvPr/>
          </p:nvCxnSpPr>
          <p:spPr>
            <a:xfrm>
              <a:off x="4768308" y="283798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8F87CC-B8D3-4D39-A5BD-80BBD3B17431}"/>
                </a:ext>
              </a:extLst>
            </p:cNvPr>
            <p:cNvCxnSpPr/>
            <p:nvPr/>
          </p:nvCxnSpPr>
          <p:spPr>
            <a:xfrm>
              <a:off x="4762919" y="368188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053F37-F8BA-4CEE-8631-AA51E61C86DD}"/>
                </a:ext>
              </a:extLst>
            </p:cNvPr>
            <p:cNvCxnSpPr/>
            <p:nvPr/>
          </p:nvCxnSpPr>
          <p:spPr>
            <a:xfrm>
              <a:off x="4762919" y="4547716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F95D0E-7337-4AB5-9F80-14E1E47C99F0}"/>
                </a:ext>
              </a:extLst>
            </p:cNvPr>
            <p:cNvCxnSpPr/>
            <p:nvPr/>
          </p:nvCxnSpPr>
          <p:spPr>
            <a:xfrm>
              <a:off x="4762919" y="566643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7FA87B-0A68-45C4-8BB6-6DF243D07510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F981D-7FDD-4B03-A2E5-2EB7F7B16A18}"/>
              </a:ext>
            </a:extLst>
          </p:cNvPr>
          <p:cNvSpPr/>
          <p:nvPr/>
        </p:nvSpPr>
        <p:spPr>
          <a:xfrm>
            <a:off x="8986320" y="213862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95637-DA64-4102-B44B-34F7C4699D76}"/>
              </a:ext>
            </a:extLst>
          </p:cNvPr>
          <p:cNvSpPr/>
          <p:nvPr/>
        </p:nvSpPr>
        <p:spPr>
          <a:xfrm>
            <a:off x="7392581" y="30217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B5306-766A-460D-A5CD-528118398ACF}"/>
              </a:ext>
            </a:extLst>
          </p:cNvPr>
          <p:cNvSpPr/>
          <p:nvPr/>
        </p:nvSpPr>
        <p:spPr>
          <a:xfrm>
            <a:off x="7499703" y="4804290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B6065-78BB-4549-ACA1-947FDF61AF1D}"/>
              </a:ext>
            </a:extLst>
          </p:cNvPr>
          <p:cNvSpPr/>
          <p:nvPr/>
        </p:nvSpPr>
        <p:spPr>
          <a:xfrm>
            <a:off x="11193842" y="902953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D772612-184F-4AC9-A906-9D4FDA9B139F}"/>
              </a:ext>
            </a:extLst>
          </p:cNvPr>
          <p:cNvSpPr/>
          <p:nvPr/>
        </p:nvSpPr>
        <p:spPr>
          <a:xfrm>
            <a:off x="10753023" y="67150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423DF-9F8A-43FD-BC9D-42B20058833C}"/>
              </a:ext>
            </a:extLst>
          </p:cNvPr>
          <p:cNvSpPr/>
          <p:nvPr/>
        </p:nvSpPr>
        <p:spPr>
          <a:xfrm>
            <a:off x="11183839" y="1939193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0E383E6-8217-40C6-BFCE-B8C799804F1C}"/>
              </a:ext>
            </a:extLst>
          </p:cNvPr>
          <p:cNvSpPr/>
          <p:nvPr/>
        </p:nvSpPr>
        <p:spPr>
          <a:xfrm>
            <a:off x="10839481" y="170720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5C056-FCE8-4BBC-A9FD-D72EA169357D}"/>
              </a:ext>
            </a:extLst>
          </p:cNvPr>
          <p:cNvSpPr/>
          <p:nvPr/>
        </p:nvSpPr>
        <p:spPr>
          <a:xfrm>
            <a:off x="11130910" y="2953307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C9868CF-D485-4AA2-A908-DED557698815}"/>
              </a:ext>
            </a:extLst>
          </p:cNvPr>
          <p:cNvSpPr/>
          <p:nvPr/>
        </p:nvSpPr>
        <p:spPr>
          <a:xfrm>
            <a:off x="10788214" y="274398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9BA87C-3DE0-4294-8ADA-85C2B4C578C7}"/>
              </a:ext>
            </a:extLst>
          </p:cNvPr>
          <p:cNvSpPr/>
          <p:nvPr/>
        </p:nvSpPr>
        <p:spPr>
          <a:xfrm>
            <a:off x="11111225" y="4105522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4DF9818-2D81-475F-87C8-5738ABCAB862}"/>
              </a:ext>
            </a:extLst>
          </p:cNvPr>
          <p:cNvSpPr/>
          <p:nvPr/>
        </p:nvSpPr>
        <p:spPr>
          <a:xfrm>
            <a:off x="10788214" y="389620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81B6DD-65CF-4965-8EA4-CD6B75D4ECAC}"/>
              </a:ext>
            </a:extLst>
          </p:cNvPr>
          <p:cNvSpPr/>
          <p:nvPr/>
        </p:nvSpPr>
        <p:spPr>
          <a:xfrm>
            <a:off x="6178371" y="464525"/>
            <a:ext cx="121253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Segment </a:t>
            </a:r>
            <a:r>
              <a:rPr lang="en-US" b="1" dirty="0" err="1"/>
              <a:t>Addr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C96A90-C07E-4B5B-8254-DB8EFF399C96}"/>
              </a:ext>
            </a:extLst>
          </p:cNvPr>
          <p:cNvCxnSpPr>
            <a:cxnSpLocks/>
          </p:cNvCxnSpPr>
          <p:nvPr/>
        </p:nvCxnSpPr>
        <p:spPr>
          <a:xfrm flipV="1">
            <a:off x="7392581" y="706634"/>
            <a:ext cx="850630" cy="5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16876-F374-4A5D-BE48-1276D437F5F7}"/>
              </a:ext>
            </a:extLst>
          </p:cNvPr>
          <p:cNvSpPr/>
          <p:nvPr/>
        </p:nvSpPr>
        <p:spPr>
          <a:xfrm>
            <a:off x="6779573" y="1266654"/>
            <a:ext cx="121253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Offset </a:t>
            </a:r>
            <a:r>
              <a:rPr lang="en-US" b="1" dirty="0" err="1"/>
              <a:t>Addr</a:t>
            </a:r>
            <a:endParaRPr lang="en-US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F1D2B4-1701-420F-BD79-D19543F73144}"/>
              </a:ext>
            </a:extLst>
          </p:cNvPr>
          <p:cNvCxnSpPr>
            <a:cxnSpLocks/>
          </p:cNvCxnSpPr>
          <p:nvPr/>
        </p:nvCxnSpPr>
        <p:spPr>
          <a:xfrm>
            <a:off x="7738821" y="1347953"/>
            <a:ext cx="5065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CEE45AE-207C-433C-A865-D5B5AA1BC2AA}"/>
              </a:ext>
            </a:extLst>
          </p:cNvPr>
          <p:cNvSpPr/>
          <p:nvPr/>
        </p:nvSpPr>
        <p:spPr>
          <a:xfrm>
            <a:off x="0" y="381750"/>
            <a:ext cx="599126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Virtual address = segment address + offset address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CE743-BF64-462E-90E3-6F77E6088AC2}"/>
              </a:ext>
            </a:extLst>
          </p:cNvPr>
          <p:cNvSpPr txBox="1"/>
          <p:nvPr/>
        </p:nvSpPr>
        <p:spPr>
          <a:xfrm>
            <a:off x="6288580" y="1095882"/>
            <a:ext cx="10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 bit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DA5EA8-3583-45F1-B706-86C84D84C066}"/>
              </a:ext>
            </a:extLst>
          </p:cNvPr>
          <p:cNvSpPr txBox="1"/>
          <p:nvPr/>
        </p:nvSpPr>
        <p:spPr>
          <a:xfrm>
            <a:off x="49598" y="977376"/>
            <a:ext cx="423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Both are 16 bit which means compatible.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384413-4FAE-4A20-81D9-5E43432A3097}"/>
              </a:ext>
            </a:extLst>
          </p:cNvPr>
          <p:cNvSpPr txBox="1"/>
          <p:nvPr/>
        </p:nvSpPr>
        <p:spPr>
          <a:xfrm>
            <a:off x="6989163" y="1924660"/>
            <a:ext cx="10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 bit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1E80EA-C12C-4F0D-90FA-DB2224300C05}"/>
              </a:ext>
            </a:extLst>
          </p:cNvPr>
          <p:cNvSpPr/>
          <p:nvPr/>
        </p:nvSpPr>
        <p:spPr>
          <a:xfrm>
            <a:off x="49598" y="1589819"/>
            <a:ext cx="569080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gives the starting address of segment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40E14E-F2D5-4780-9467-B20A1F596350}"/>
              </a:ext>
            </a:extLst>
          </p:cNvPr>
          <p:cNvSpPr/>
          <p:nvPr/>
        </p:nvSpPr>
        <p:spPr>
          <a:xfrm>
            <a:off x="49598" y="2017596"/>
            <a:ext cx="569080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Offset </a:t>
            </a:r>
            <a:r>
              <a:rPr lang="en-US" b="1" dirty="0" err="1"/>
              <a:t>Addr</a:t>
            </a:r>
            <a:r>
              <a:rPr lang="en-US" b="1" dirty="0"/>
              <a:t> gives the location which is present at that segment.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E732B3-4513-4B48-AD29-AFF7D92C8850}"/>
              </a:ext>
            </a:extLst>
          </p:cNvPr>
          <p:cNvCxnSpPr>
            <a:cxnSpLocks/>
          </p:cNvCxnSpPr>
          <p:nvPr/>
        </p:nvCxnSpPr>
        <p:spPr>
          <a:xfrm>
            <a:off x="8508388" y="624231"/>
            <a:ext cx="0" cy="840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E3F4CA1-D422-4BB1-967C-2D437627CE6B}"/>
              </a:ext>
            </a:extLst>
          </p:cNvPr>
          <p:cNvSpPr/>
          <p:nvPr/>
        </p:nvSpPr>
        <p:spPr>
          <a:xfrm>
            <a:off x="49598" y="2995157"/>
            <a:ext cx="179952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 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014CD7-92B5-4066-A79A-DCF5EA27BE78}"/>
              </a:ext>
            </a:extLst>
          </p:cNvPr>
          <p:cNvSpPr/>
          <p:nvPr/>
        </p:nvSpPr>
        <p:spPr>
          <a:xfrm>
            <a:off x="2013516" y="2767110"/>
            <a:ext cx="2172404" cy="250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8089BB-29CE-4C49-BE61-1A761C611BE7}"/>
              </a:ext>
            </a:extLst>
          </p:cNvPr>
          <p:cNvSpPr/>
          <p:nvPr/>
        </p:nvSpPr>
        <p:spPr>
          <a:xfrm>
            <a:off x="2662901" y="2378728"/>
            <a:ext cx="87363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College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A48C54-5C87-4D2D-97F5-1F81CE2FE7D2}"/>
              </a:ext>
            </a:extLst>
          </p:cNvPr>
          <p:cNvCxnSpPr/>
          <p:nvPr/>
        </p:nvCxnSpPr>
        <p:spPr>
          <a:xfrm>
            <a:off x="1873819" y="3548236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91E288-B986-47A2-BFBE-B00626EEADE3}"/>
              </a:ext>
            </a:extLst>
          </p:cNvPr>
          <p:cNvCxnSpPr/>
          <p:nvPr/>
        </p:nvCxnSpPr>
        <p:spPr>
          <a:xfrm>
            <a:off x="1872250" y="4474854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AE3F055-109C-491E-881E-BA1178922975}"/>
              </a:ext>
            </a:extLst>
          </p:cNvPr>
          <p:cNvSpPr/>
          <p:nvPr/>
        </p:nvSpPr>
        <p:spPr>
          <a:xfrm>
            <a:off x="4237748" y="2621619"/>
            <a:ext cx="52610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CSE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608348-B9F1-4087-A928-06EA945EBCEA}"/>
              </a:ext>
            </a:extLst>
          </p:cNvPr>
          <p:cNvSpPr/>
          <p:nvPr/>
        </p:nvSpPr>
        <p:spPr>
          <a:xfrm>
            <a:off x="4356009" y="3429000"/>
            <a:ext cx="35458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957FE7-FD42-49A2-A792-B3670656EAB6}"/>
              </a:ext>
            </a:extLst>
          </p:cNvPr>
          <p:cNvSpPr/>
          <p:nvPr/>
        </p:nvSpPr>
        <p:spPr>
          <a:xfrm>
            <a:off x="4273064" y="4394792"/>
            <a:ext cx="66179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CIVIL</a:t>
            </a:r>
            <a:endParaRPr lang="en-US" dirty="0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D30A1804-BD4C-46DF-BF49-86B4F98B1005}"/>
              </a:ext>
            </a:extLst>
          </p:cNvPr>
          <p:cNvSpPr/>
          <p:nvPr/>
        </p:nvSpPr>
        <p:spPr>
          <a:xfrm>
            <a:off x="5021783" y="3008594"/>
            <a:ext cx="389087" cy="19596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7520C-B1E0-4F01-8CE6-F310BE972EBA}"/>
              </a:ext>
            </a:extLst>
          </p:cNvPr>
          <p:cNvSpPr/>
          <p:nvPr/>
        </p:nvSpPr>
        <p:spPr>
          <a:xfrm>
            <a:off x="5579225" y="3803751"/>
            <a:ext cx="207642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Departments</a:t>
            </a:r>
            <a:endParaRPr 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B63D46-9A66-4036-B462-9554998425E9}"/>
              </a:ext>
            </a:extLst>
          </p:cNvPr>
          <p:cNvSpPr/>
          <p:nvPr/>
        </p:nvSpPr>
        <p:spPr>
          <a:xfrm>
            <a:off x="2114438" y="2825880"/>
            <a:ext cx="463588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C01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C02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C03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643658-03BE-45FB-87D3-8E7F71F8D12F}"/>
              </a:ext>
            </a:extLst>
          </p:cNvPr>
          <p:cNvSpPr/>
          <p:nvPr/>
        </p:nvSpPr>
        <p:spPr>
          <a:xfrm>
            <a:off x="2126572" y="3648313"/>
            <a:ext cx="412292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I01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I02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I03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A09AA0-BEC4-4B5B-9094-547EDA34FE6D}"/>
              </a:ext>
            </a:extLst>
          </p:cNvPr>
          <p:cNvSpPr/>
          <p:nvPr/>
        </p:nvSpPr>
        <p:spPr>
          <a:xfrm>
            <a:off x="2066347" y="4490806"/>
            <a:ext cx="508474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CI01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CI02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CI03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91AB8C-86F4-4463-9974-81A23541C7D1}"/>
              </a:ext>
            </a:extLst>
          </p:cNvPr>
          <p:cNvSpPr txBox="1"/>
          <p:nvPr/>
        </p:nvSpPr>
        <p:spPr>
          <a:xfrm>
            <a:off x="432316" y="6052774"/>
            <a:ext cx="627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=  Department Name</a:t>
            </a:r>
          </a:p>
          <a:p>
            <a:r>
              <a:rPr lang="en-US" b="1" dirty="0"/>
              <a:t> offset </a:t>
            </a:r>
            <a:r>
              <a:rPr lang="en-US" b="1" dirty="0" err="1"/>
              <a:t>Addr</a:t>
            </a:r>
            <a:r>
              <a:rPr lang="en-US" b="1" dirty="0"/>
              <a:t> = roll number 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324159-83C1-4686-B0A8-32D4CB9F8B72}"/>
              </a:ext>
            </a:extLst>
          </p:cNvPr>
          <p:cNvSpPr/>
          <p:nvPr/>
        </p:nvSpPr>
        <p:spPr>
          <a:xfrm>
            <a:off x="256297" y="5572041"/>
            <a:ext cx="40997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call particular student from college </a:t>
            </a:r>
            <a:endParaRPr lang="en-US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B326A1-C835-4A15-A043-F033E60BB5B4}"/>
              </a:ext>
            </a:extLst>
          </p:cNvPr>
          <p:cNvSpPr/>
          <p:nvPr/>
        </p:nvSpPr>
        <p:spPr>
          <a:xfrm>
            <a:off x="4143711" y="5582199"/>
            <a:ext cx="40997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call C01 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507506-5D36-4CC5-BE80-B1891ABD6D90}"/>
              </a:ext>
            </a:extLst>
          </p:cNvPr>
          <p:cNvSpPr txBox="1"/>
          <p:nvPr/>
        </p:nvSpPr>
        <p:spPr>
          <a:xfrm>
            <a:off x="4104553" y="5961689"/>
            <a:ext cx="260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=  C</a:t>
            </a:r>
          </a:p>
          <a:p>
            <a:r>
              <a:rPr lang="en-US" b="1" dirty="0"/>
              <a:t> offset </a:t>
            </a:r>
            <a:r>
              <a:rPr lang="en-US" b="1" dirty="0" err="1"/>
              <a:t>Addr</a:t>
            </a:r>
            <a:r>
              <a:rPr lang="en-US" b="1" dirty="0"/>
              <a:t> = 01</a:t>
            </a:r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26A983-2BA9-46C3-A8F9-0526FF582A5A}"/>
              </a:ext>
            </a:extLst>
          </p:cNvPr>
          <p:cNvSpPr/>
          <p:nvPr/>
        </p:nvSpPr>
        <p:spPr>
          <a:xfrm>
            <a:off x="6251221" y="5582199"/>
            <a:ext cx="158477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call C03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0F571D-FABB-47B9-B96F-99C9CC9A4DDE}"/>
              </a:ext>
            </a:extLst>
          </p:cNvPr>
          <p:cNvSpPr txBox="1"/>
          <p:nvPr/>
        </p:nvSpPr>
        <p:spPr>
          <a:xfrm>
            <a:off x="6251221" y="5954158"/>
            <a:ext cx="260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=  C</a:t>
            </a:r>
          </a:p>
          <a:p>
            <a:r>
              <a:rPr lang="en-US" b="1" dirty="0"/>
              <a:t> offset </a:t>
            </a:r>
            <a:r>
              <a:rPr lang="en-US" b="1" dirty="0" err="1"/>
              <a:t>Addr</a:t>
            </a:r>
            <a:r>
              <a:rPr lang="en-US" b="1" dirty="0"/>
              <a:t> = 03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9013DA-629D-4C11-96E6-DB036372B31B}"/>
              </a:ext>
            </a:extLst>
          </p:cNvPr>
          <p:cNvSpPr/>
          <p:nvPr/>
        </p:nvSpPr>
        <p:spPr>
          <a:xfrm>
            <a:off x="8893509" y="5855542"/>
            <a:ext cx="285795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need to change segment address when location is in same segment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78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46" grpId="0"/>
      <p:bldP spid="55" grpId="0"/>
      <p:bldP spid="57" grpId="0"/>
      <p:bldP spid="58" grpId="0"/>
      <p:bldP spid="59" grpId="0"/>
      <p:bldP spid="60" grpId="0"/>
      <p:bldP spid="63" grpId="0"/>
      <p:bldP spid="65" grpId="0" animBg="1"/>
      <p:bldP spid="66" grpId="0"/>
      <p:bldP spid="69" grpId="0"/>
      <p:bldP spid="70" grpId="0"/>
      <p:bldP spid="71" grpId="0"/>
      <p:bldP spid="72" grpId="0" animBg="1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DBC15-90C8-40D6-AC59-AE02FC7D3511}"/>
              </a:ext>
            </a:extLst>
          </p:cNvPr>
          <p:cNvSpPr/>
          <p:nvPr/>
        </p:nvSpPr>
        <p:spPr>
          <a:xfrm>
            <a:off x="406400" y="158230"/>
            <a:ext cx="599126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There are three addresses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94FB8-C5EB-40F9-9AB7-C833BCC72CA8}"/>
              </a:ext>
            </a:extLst>
          </p:cNvPr>
          <p:cNvSpPr txBox="1"/>
          <p:nvPr/>
        </p:nvSpPr>
        <p:spPr>
          <a:xfrm>
            <a:off x="497840" y="1059934"/>
            <a:ext cx="306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Physical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C0A14-DBD9-4B0E-B731-80F558C270DB}"/>
              </a:ext>
            </a:extLst>
          </p:cNvPr>
          <p:cNvSpPr txBox="1"/>
          <p:nvPr/>
        </p:nvSpPr>
        <p:spPr>
          <a:xfrm>
            <a:off x="497840" y="1934898"/>
            <a:ext cx="385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Segment 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A0E45-EB35-4D4A-9598-7B3ED6F7E244}"/>
              </a:ext>
            </a:extLst>
          </p:cNvPr>
          <p:cNvSpPr txBox="1"/>
          <p:nvPr/>
        </p:nvSpPr>
        <p:spPr>
          <a:xfrm>
            <a:off x="497840" y="2809862"/>
            <a:ext cx="306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Offset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28FC6-407A-427B-A3D2-8597972106DA}"/>
              </a:ext>
            </a:extLst>
          </p:cNvPr>
          <p:cNvSpPr/>
          <p:nvPr/>
        </p:nvSpPr>
        <p:spPr>
          <a:xfrm>
            <a:off x="3872344" y="1136878"/>
            <a:ext cx="54850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given by programmer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53124-295D-4CB4-8C46-2C04DC576203}"/>
              </a:ext>
            </a:extLst>
          </p:cNvPr>
          <p:cNvSpPr/>
          <p:nvPr/>
        </p:nvSpPr>
        <p:spPr>
          <a:xfrm>
            <a:off x="3872343" y="2011842"/>
            <a:ext cx="54850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Part of virtual address which is given only once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AF5B2-B85E-4044-AC79-FBFECE3294CA}"/>
              </a:ext>
            </a:extLst>
          </p:cNvPr>
          <p:cNvSpPr/>
          <p:nvPr/>
        </p:nvSpPr>
        <p:spPr>
          <a:xfrm>
            <a:off x="3402031" y="2886806"/>
            <a:ext cx="54850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Part of virtual address which is changed.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AA61F2-6941-4DBB-86BB-224D2D6FD3E9}"/>
              </a:ext>
            </a:extLst>
          </p:cNvPr>
          <p:cNvGrpSpPr/>
          <p:nvPr/>
        </p:nvGrpSpPr>
        <p:grpSpPr>
          <a:xfrm>
            <a:off x="6464556" y="849672"/>
            <a:ext cx="2486049" cy="4461468"/>
            <a:chOff x="4728667" y="1637489"/>
            <a:chExt cx="2486049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C81E0-76A2-4334-91C5-912B9A4BFB78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145BE0-257B-41E2-AFBD-4E1A0F89423B}"/>
                </a:ext>
              </a:extLst>
            </p:cNvPr>
            <p:cNvCxnSpPr/>
            <p:nvPr/>
          </p:nvCxnSpPr>
          <p:spPr>
            <a:xfrm>
              <a:off x="4759567" y="2646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25983F-148F-4BB0-8BC1-ED49263D9627}"/>
                </a:ext>
              </a:extLst>
            </p:cNvPr>
            <p:cNvCxnSpPr/>
            <p:nvPr/>
          </p:nvCxnSpPr>
          <p:spPr>
            <a:xfrm>
              <a:off x="4759568" y="285565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9EDD61-2DFC-4F96-B8BB-AA44B271B5B1}"/>
                </a:ext>
              </a:extLst>
            </p:cNvPr>
            <p:cNvCxnSpPr/>
            <p:nvPr/>
          </p:nvCxnSpPr>
          <p:spPr>
            <a:xfrm>
              <a:off x="4734153" y="368361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5026FB-4E15-4F18-B6B7-5BEBBBF80122}"/>
                </a:ext>
              </a:extLst>
            </p:cNvPr>
            <p:cNvCxnSpPr/>
            <p:nvPr/>
          </p:nvCxnSpPr>
          <p:spPr>
            <a:xfrm>
              <a:off x="4759569" y="389293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80B478-42CD-40A4-9188-7037D4136598}"/>
                </a:ext>
              </a:extLst>
            </p:cNvPr>
            <p:cNvCxnSpPr/>
            <p:nvPr/>
          </p:nvCxnSpPr>
          <p:spPr>
            <a:xfrm>
              <a:off x="4728667" y="4835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D6F14A-EF41-46E4-8760-CCDA67CF5A17}"/>
                </a:ext>
              </a:extLst>
            </p:cNvPr>
            <p:cNvCxnSpPr/>
            <p:nvPr/>
          </p:nvCxnSpPr>
          <p:spPr>
            <a:xfrm>
              <a:off x="4728667" y="504514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6C75CA-9E4E-44EE-B58F-84E506F9555B}"/>
                </a:ext>
              </a:extLst>
            </p:cNvPr>
            <p:cNvCxnSpPr/>
            <p:nvPr/>
          </p:nvCxnSpPr>
          <p:spPr>
            <a:xfrm>
              <a:off x="4728667" y="5910167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7E8FB3-69AD-4557-B54A-41214E3A9E61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49E15-7954-43DF-81F2-05852B505650}"/>
              </a:ext>
            </a:extLst>
          </p:cNvPr>
          <p:cNvSpPr/>
          <p:nvPr/>
        </p:nvSpPr>
        <p:spPr>
          <a:xfrm>
            <a:off x="7235634" y="365672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F5023-D16D-4E88-B2AC-6693008F9AB6}"/>
              </a:ext>
            </a:extLst>
          </p:cNvPr>
          <p:cNvSpPr/>
          <p:nvPr/>
        </p:nvSpPr>
        <p:spPr>
          <a:xfrm>
            <a:off x="5641895" y="685431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428A5-010E-4ED4-A460-154D2A2286D9}"/>
              </a:ext>
            </a:extLst>
          </p:cNvPr>
          <p:cNvSpPr/>
          <p:nvPr/>
        </p:nvSpPr>
        <p:spPr>
          <a:xfrm>
            <a:off x="5749017" y="4956100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73503-C183-4033-AFB5-3F32035A7EC2}"/>
              </a:ext>
            </a:extLst>
          </p:cNvPr>
          <p:cNvSpPr/>
          <p:nvPr/>
        </p:nvSpPr>
        <p:spPr>
          <a:xfrm>
            <a:off x="9443156" y="1054763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2FC1404-7302-432A-99BF-05C16871D3CF}"/>
              </a:ext>
            </a:extLst>
          </p:cNvPr>
          <p:cNvSpPr/>
          <p:nvPr/>
        </p:nvSpPr>
        <p:spPr>
          <a:xfrm>
            <a:off x="9002337" y="82331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C2C61-BED2-4779-B745-BA1056AB595E}"/>
              </a:ext>
            </a:extLst>
          </p:cNvPr>
          <p:cNvSpPr/>
          <p:nvPr/>
        </p:nvSpPr>
        <p:spPr>
          <a:xfrm>
            <a:off x="9433153" y="2091003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43B035E-7612-4463-BF09-9E114461186C}"/>
              </a:ext>
            </a:extLst>
          </p:cNvPr>
          <p:cNvSpPr/>
          <p:nvPr/>
        </p:nvSpPr>
        <p:spPr>
          <a:xfrm>
            <a:off x="9088795" y="1859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D994D-502A-40AE-80E3-3A908C490833}"/>
              </a:ext>
            </a:extLst>
          </p:cNvPr>
          <p:cNvSpPr/>
          <p:nvPr/>
        </p:nvSpPr>
        <p:spPr>
          <a:xfrm>
            <a:off x="9380224" y="3105117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6F2E336-CD87-4584-9DBC-B0AC67CF409C}"/>
              </a:ext>
            </a:extLst>
          </p:cNvPr>
          <p:cNvSpPr/>
          <p:nvPr/>
        </p:nvSpPr>
        <p:spPr>
          <a:xfrm>
            <a:off x="9037528" y="289579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ADFF03-433B-4079-8D6A-3455E6640B48}"/>
              </a:ext>
            </a:extLst>
          </p:cNvPr>
          <p:cNvSpPr/>
          <p:nvPr/>
        </p:nvSpPr>
        <p:spPr>
          <a:xfrm>
            <a:off x="9360539" y="4257332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5D984EB-8824-4C5C-BC7F-544159A299E2}"/>
              </a:ext>
            </a:extLst>
          </p:cNvPr>
          <p:cNvSpPr/>
          <p:nvPr/>
        </p:nvSpPr>
        <p:spPr>
          <a:xfrm>
            <a:off x="9037528" y="4048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FE8238-D4F7-40D7-8DEB-F6D9A03A3719}"/>
              </a:ext>
            </a:extLst>
          </p:cNvPr>
          <p:cNvSpPr/>
          <p:nvPr/>
        </p:nvSpPr>
        <p:spPr>
          <a:xfrm>
            <a:off x="6674985" y="85437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583CC-C89C-44EE-B929-E250443656C3}"/>
              </a:ext>
            </a:extLst>
          </p:cNvPr>
          <p:cNvSpPr/>
          <p:nvPr/>
        </p:nvSpPr>
        <p:spPr>
          <a:xfrm>
            <a:off x="6723876" y="150340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B48EE-2D5B-4A6A-9A14-569138630857}"/>
              </a:ext>
            </a:extLst>
          </p:cNvPr>
          <p:cNvSpPr txBox="1"/>
          <p:nvPr/>
        </p:nvSpPr>
        <p:spPr>
          <a:xfrm>
            <a:off x="65202" y="110404"/>
            <a:ext cx="6143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Offset addresses are limited they are starting with 0000 to FFFF because they are 16 bits.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F3EF7-BC30-4F91-A4AC-8346FC8A14C8}"/>
              </a:ext>
            </a:extLst>
          </p:cNvPr>
          <p:cNvSpPr/>
          <p:nvPr/>
        </p:nvSpPr>
        <p:spPr>
          <a:xfrm>
            <a:off x="6674985" y="200601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E2CB3-1F32-4C78-9693-925FCFF7D5D5}"/>
              </a:ext>
            </a:extLst>
          </p:cNvPr>
          <p:cNvSpPr/>
          <p:nvPr/>
        </p:nvSpPr>
        <p:spPr>
          <a:xfrm>
            <a:off x="6673076" y="260424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B408A8-22C4-4A05-B7A3-B8E4881E8D2D}"/>
              </a:ext>
            </a:extLst>
          </p:cNvPr>
          <p:cNvSpPr/>
          <p:nvPr/>
        </p:nvSpPr>
        <p:spPr>
          <a:xfrm>
            <a:off x="6674985" y="314410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5F5004-04C1-4B5E-818B-D19959FFD2B3}"/>
              </a:ext>
            </a:extLst>
          </p:cNvPr>
          <p:cNvSpPr/>
          <p:nvPr/>
        </p:nvSpPr>
        <p:spPr>
          <a:xfrm>
            <a:off x="6673076" y="374233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5B1F6E-E5EC-4FF9-9106-3769393636ED}"/>
              </a:ext>
            </a:extLst>
          </p:cNvPr>
          <p:cNvSpPr/>
          <p:nvPr/>
        </p:nvSpPr>
        <p:spPr>
          <a:xfrm>
            <a:off x="6674985" y="4249725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370F12-0AFF-44D5-8CBE-430F44ED37BA}"/>
              </a:ext>
            </a:extLst>
          </p:cNvPr>
          <p:cNvSpPr/>
          <p:nvPr/>
        </p:nvSpPr>
        <p:spPr>
          <a:xfrm>
            <a:off x="6673076" y="4847956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05DE1-A605-4385-B806-4F479054962F}"/>
              </a:ext>
            </a:extLst>
          </p:cNvPr>
          <p:cNvSpPr/>
          <p:nvPr/>
        </p:nvSpPr>
        <p:spPr>
          <a:xfrm>
            <a:off x="8729929" y="18128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Maximum size of segment </a:t>
            </a:r>
          </a:p>
          <a:p>
            <a:r>
              <a:rPr lang="en-US" b="1" dirty="0">
                <a:solidFill>
                  <a:srgbClr val="FF0000"/>
                </a:solidFill>
              </a:rPr>
              <a:t>= 2</a:t>
            </a:r>
            <a:r>
              <a:rPr lang="en-US" b="1" baseline="30000" dirty="0">
                <a:solidFill>
                  <a:srgbClr val="FF0000"/>
                </a:solidFill>
              </a:rPr>
              <a:t>16</a:t>
            </a:r>
            <a:r>
              <a:rPr lang="en-US" b="1" dirty="0">
                <a:solidFill>
                  <a:srgbClr val="FF0000"/>
                </a:solidFill>
              </a:rPr>
              <a:t>  = 2</a:t>
            </a:r>
            <a:r>
              <a:rPr lang="en-US" b="1" baseline="30000" dirty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</a:rPr>
              <a:t>  X 2</a:t>
            </a:r>
            <a:r>
              <a:rPr lang="en-US" b="1" baseline="30000" dirty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</a:rPr>
              <a:t>  = 64 X 1KB = 64 KB</a:t>
            </a:r>
            <a:r>
              <a:rPr lang="en-US" b="1" baseline="30000" dirty="0">
                <a:solidFill>
                  <a:srgbClr val="FF0000"/>
                </a:solidFill>
              </a:rPr>
              <a:t>                  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8EB5A-9C1B-4D2C-AEB7-7D75842DF64A}"/>
              </a:ext>
            </a:extLst>
          </p:cNvPr>
          <p:cNvSpPr/>
          <p:nvPr/>
        </p:nvSpPr>
        <p:spPr>
          <a:xfrm>
            <a:off x="335897" y="1194743"/>
            <a:ext cx="2746674" cy="2505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341CF959-0A54-428F-9078-BCE75D309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22663"/>
              </p:ext>
            </p:extLst>
          </p:nvPr>
        </p:nvGraphicFramePr>
        <p:xfrm>
          <a:off x="508288" y="1438363"/>
          <a:ext cx="2360572" cy="2079485"/>
        </p:xfrm>
        <a:graphic>
          <a:graphicData uri="http://schemas.openxmlformats.org/drawingml/2006/table">
            <a:tbl>
              <a:tblPr firstRow="1" bandRow="1"/>
              <a:tblGrid>
                <a:gridCol w="1180286">
                  <a:extLst>
                    <a:ext uri="{9D8B030D-6E8A-4147-A177-3AD203B41FA5}">
                      <a16:colId xmlns:a16="http://schemas.microsoft.com/office/drawing/2014/main" val="3679697801"/>
                    </a:ext>
                  </a:extLst>
                </a:gridCol>
                <a:gridCol w="1180286">
                  <a:extLst>
                    <a:ext uri="{9D8B030D-6E8A-4147-A177-3AD203B41FA5}">
                      <a16:colId xmlns:a16="http://schemas.microsoft.com/office/drawing/2014/main" val="2198963730"/>
                    </a:ext>
                  </a:extLst>
                </a:gridCol>
              </a:tblGrid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Seg 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 reg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0891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89824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 &amp; BP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8207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7482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347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FDBAFC8-5442-4135-AF04-78A7DF019548}"/>
              </a:ext>
            </a:extLst>
          </p:cNvPr>
          <p:cNvSpPr/>
          <p:nvPr/>
        </p:nvSpPr>
        <p:spPr>
          <a:xfrm>
            <a:off x="1362202" y="725699"/>
            <a:ext cx="6527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8086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928C30-5B02-4638-B5CF-38728B8487F7}"/>
              </a:ext>
            </a:extLst>
          </p:cNvPr>
          <p:cNvSpPr txBox="1"/>
          <p:nvPr/>
        </p:nvSpPr>
        <p:spPr>
          <a:xfrm>
            <a:off x="1301" y="3825636"/>
            <a:ext cx="380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8086 having segment registers which are used to store the segment address and offset address of memory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323F8F-C989-4F7B-A758-2A713FE05CF3}"/>
              </a:ext>
            </a:extLst>
          </p:cNvPr>
          <p:cNvSpPr txBox="1"/>
          <p:nvPr/>
        </p:nvSpPr>
        <p:spPr>
          <a:xfrm>
            <a:off x="-31285" y="4990441"/>
            <a:ext cx="3801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processor wants to execute instruction from memory CS and IP is given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E9DF7C-D2C2-4AB3-A971-760456214A9F}"/>
              </a:ext>
            </a:extLst>
          </p:cNvPr>
          <p:cNvSpPr/>
          <p:nvPr/>
        </p:nvSpPr>
        <p:spPr>
          <a:xfrm>
            <a:off x="884401" y="1826348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4D5C1C-6817-43E7-BEE2-226F8ED87857}"/>
              </a:ext>
            </a:extLst>
          </p:cNvPr>
          <p:cNvSpPr/>
          <p:nvPr/>
        </p:nvSpPr>
        <p:spPr>
          <a:xfrm>
            <a:off x="2015647" y="1826348"/>
            <a:ext cx="65274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2345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8912DB-F39B-466D-B4DD-E21F327ED1B4}"/>
              </a:ext>
            </a:extLst>
          </p:cNvPr>
          <p:cNvSpPr txBox="1"/>
          <p:nvPr/>
        </p:nvSpPr>
        <p:spPr>
          <a:xfrm>
            <a:off x="65202" y="6102925"/>
            <a:ext cx="380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Processor having 20 bit address bus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3C20497-F6DA-4865-9FB9-F1D501D28E6C}"/>
              </a:ext>
            </a:extLst>
          </p:cNvPr>
          <p:cNvSpPr/>
          <p:nvPr/>
        </p:nvSpPr>
        <p:spPr>
          <a:xfrm>
            <a:off x="3212321" y="2046784"/>
            <a:ext cx="3231404" cy="77023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 bit address bus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033D9F-2074-4A07-B42E-2260942EBAD0}"/>
              </a:ext>
            </a:extLst>
          </p:cNvPr>
          <p:cNvSpPr/>
          <p:nvPr/>
        </p:nvSpPr>
        <p:spPr>
          <a:xfrm>
            <a:off x="3131006" y="2801273"/>
            <a:ext cx="3647456" cy="9438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Processor gives the </a:t>
            </a:r>
            <a:r>
              <a:rPr lang="en-US" b="1" dirty="0">
                <a:solidFill>
                  <a:srgbClr val="FF0000"/>
                </a:solidFill>
              </a:rPr>
              <a:t>physical </a:t>
            </a:r>
            <a:r>
              <a:rPr lang="en-US" b="1" dirty="0" err="1">
                <a:solidFill>
                  <a:srgbClr val="FF0000"/>
                </a:solidFill>
              </a:rPr>
              <a:t>addr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800" b="1" baseline="30000" dirty="0"/>
          </a:p>
          <a:p>
            <a:r>
              <a:rPr lang="en-US" sz="2800" b="1" baseline="30000" dirty="0"/>
              <a:t>            Which is </a:t>
            </a:r>
            <a:r>
              <a:rPr lang="en-US" sz="2800" b="1" baseline="30000" dirty="0">
                <a:solidFill>
                  <a:srgbClr val="FF0000"/>
                </a:solidFill>
              </a:rPr>
              <a:t>20 bit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23A006-3C65-4274-AD10-2D5786A02DBA}"/>
              </a:ext>
            </a:extLst>
          </p:cNvPr>
          <p:cNvSpPr/>
          <p:nvPr/>
        </p:nvSpPr>
        <p:spPr>
          <a:xfrm>
            <a:off x="3534364" y="3792872"/>
            <a:ext cx="2451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 = Seg x 10H + offset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C7F2-3087-4534-ADC8-03A05B12239F}"/>
              </a:ext>
            </a:extLst>
          </p:cNvPr>
          <p:cNvSpPr/>
          <p:nvPr/>
        </p:nvSpPr>
        <p:spPr>
          <a:xfrm>
            <a:off x="9360539" y="5122350"/>
            <a:ext cx="300052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 = Seg x 10H + offset</a:t>
            </a:r>
          </a:p>
          <a:p>
            <a:r>
              <a:rPr lang="en-US" dirty="0">
                <a:solidFill>
                  <a:srgbClr val="FF0000"/>
                </a:solidFill>
              </a:rPr>
              <a:t>        1000 x 10H + 2345</a:t>
            </a:r>
          </a:p>
          <a:p>
            <a:r>
              <a:rPr lang="en-US" dirty="0">
                <a:solidFill>
                  <a:srgbClr val="FF0000"/>
                </a:solidFill>
              </a:rPr>
              <a:t>         10000 + 2345</a:t>
            </a:r>
          </a:p>
          <a:p>
            <a:r>
              <a:rPr lang="en-US" dirty="0">
                <a:solidFill>
                  <a:srgbClr val="FF0000"/>
                </a:solidFill>
              </a:rPr>
              <a:t>PA = 12345 H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E4CA9E-ACEA-42EE-81BC-7551EC063D4E}"/>
              </a:ext>
            </a:extLst>
          </p:cNvPr>
          <p:cNvSpPr txBox="1"/>
          <p:nvPr/>
        </p:nvSpPr>
        <p:spPr>
          <a:xfrm>
            <a:off x="4207972" y="1891804"/>
            <a:ext cx="110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12345 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68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5" grpId="0" animBg="1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AA61F2-6941-4DBB-86BB-224D2D6FD3E9}"/>
              </a:ext>
            </a:extLst>
          </p:cNvPr>
          <p:cNvGrpSpPr/>
          <p:nvPr/>
        </p:nvGrpSpPr>
        <p:grpSpPr>
          <a:xfrm>
            <a:off x="6464556" y="849672"/>
            <a:ext cx="2486049" cy="4461468"/>
            <a:chOff x="4728667" y="1637489"/>
            <a:chExt cx="2486049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C81E0-76A2-4334-91C5-912B9A4BFB78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145BE0-257B-41E2-AFBD-4E1A0F89423B}"/>
                </a:ext>
              </a:extLst>
            </p:cNvPr>
            <p:cNvCxnSpPr/>
            <p:nvPr/>
          </p:nvCxnSpPr>
          <p:spPr>
            <a:xfrm>
              <a:off x="4759567" y="2646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25983F-148F-4BB0-8BC1-ED49263D9627}"/>
                </a:ext>
              </a:extLst>
            </p:cNvPr>
            <p:cNvCxnSpPr/>
            <p:nvPr/>
          </p:nvCxnSpPr>
          <p:spPr>
            <a:xfrm>
              <a:off x="4759568" y="285565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9EDD61-2DFC-4F96-B8BB-AA44B271B5B1}"/>
                </a:ext>
              </a:extLst>
            </p:cNvPr>
            <p:cNvCxnSpPr/>
            <p:nvPr/>
          </p:nvCxnSpPr>
          <p:spPr>
            <a:xfrm>
              <a:off x="4734153" y="368361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5026FB-4E15-4F18-B6B7-5BEBBBF80122}"/>
                </a:ext>
              </a:extLst>
            </p:cNvPr>
            <p:cNvCxnSpPr/>
            <p:nvPr/>
          </p:nvCxnSpPr>
          <p:spPr>
            <a:xfrm>
              <a:off x="4759569" y="389293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80B478-42CD-40A4-9188-7037D4136598}"/>
                </a:ext>
              </a:extLst>
            </p:cNvPr>
            <p:cNvCxnSpPr/>
            <p:nvPr/>
          </p:nvCxnSpPr>
          <p:spPr>
            <a:xfrm>
              <a:off x="4728667" y="4835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D6F14A-EF41-46E4-8760-CCDA67CF5A17}"/>
                </a:ext>
              </a:extLst>
            </p:cNvPr>
            <p:cNvCxnSpPr/>
            <p:nvPr/>
          </p:nvCxnSpPr>
          <p:spPr>
            <a:xfrm>
              <a:off x="4728667" y="504514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6C75CA-9E4E-44EE-B58F-84E506F9555B}"/>
                </a:ext>
              </a:extLst>
            </p:cNvPr>
            <p:cNvCxnSpPr/>
            <p:nvPr/>
          </p:nvCxnSpPr>
          <p:spPr>
            <a:xfrm>
              <a:off x="4728667" y="5910167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7E8FB3-69AD-4557-B54A-41214E3A9E61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49E15-7954-43DF-81F2-05852B505650}"/>
              </a:ext>
            </a:extLst>
          </p:cNvPr>
          <p:cNvSpPr/>
          <p:nvPr/>
        </p:nvSpPr>
        <p:spPr>
          <a:xfrm>
            <a:off x="7235634" y="365672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F5023-D16D-4E88-B2AC-6693008F9AB6}"/>
              </a:ext>
            </a:extLst>
          </p:cNvPr>
          <p:cNvSpPr/>
          <p:nvPr/>
        </p:nvSpPr>
        <p:spPr>
          <a:xfrm>
            <a:off x="5683413" y="93384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428A5-010E-4ED4-A460-154D2A2286D9}"/>
              </a:ext>
            </a:extLst>
          </p:cNvPr>
          <p:cNvSpPr/>
          <p:nvPr/>
        </p:nvSpPr>
        <p:spPr>
          <a:xfrm>
            <a:off x="5743407" y="4956100"/>
            <a:ext cx="77777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73503-C183-4033-AFB5-3F32035A7EC2}"/>
              </a:ext>
            </a:extLst>
          </p:cNvPr>
          <p:cNvSpPr/>
          <p:nvPr/>
        </p:nvSpPr>
        <p:spPr>
          <a:xfrm>
            <a:off x="9443156" y="1054763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2FC1404-7302-432A-99BF-05C16871D3CF}"/>
              </a:ext>
            </a:extLst>
          </p:cNvPr>
          <p:cNvSpPr/>
          <p:nvPr/>
        </p:nvSpPr>
        <p:spPr>
          <a:xfrm>
            <a:off x="9002337" y="82331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C2C61-BED2-4779-B745-BA1056AB595E}"/>
              </a:ext>
            </a:extLst>
          </p:cNvPr>
          <p:cNvSpPr/>
          <p:nvPr/>
        </p:nvSpPr>
        <p:spPr>
          <a:xfrm>
            <a:off x="9433153" y="2091003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43B035E-7612-4463-BF09-9E114461186C}"/>
              </a:ext>
            </a:extLst>
          </p:cNvPr>
          <p:cNvSpPr/>
          <p:nvPr/>
        </p:nvSpPr>
        <p:spPr>
          <a:xfrm>
            <a:off x="9088795" y="1859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D994D-502A-40AE-80E3-3A908C490833}"/>
              </a:ext>
            </a:extLst>
          </p:cNvPr>
          <p:cNvSpPr/>
          <p:nvPr/>
        </p:nvSpPr>
        <p:spPr>
          <a:xfrm>
            <a:off x="9380224" y="3105117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6F2E336-CD87-4584-9DBC-B0AC67CF409C}"/>
              </a:ext>
            </a:extLst>
          </p:cNvPr>
          <p:cNvSpPr/>
          <p:nvPr/>
        </p:nvSpPr>
        <p:spPr>
          <a:xfrm>
            <a:off x="9037528" y="289579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ADFF03-433B-4079-8D6A-3455E6640B48}"/>
              </a:ext>
            </a:extLst>
          </p:cNvPr>
          <p:cNvSpPr/>
          <p:nvPr/>
        </p:nvSpPr>
        <p:spPr>
          <a:xfrm>
            <a:off x="9360539" y="4257332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5D984EB-8824-4C5C-BC7F-544159A299E2}"/>
              </a:ext>
            </a:extLst>
          </p:cNvPr>
          <p:cNvSpPr/>
          <p:nvPr/>
        </p:nvSpPr>
        <p:spPr>
          <a:xfrm>
            <a:off x="9037528" y="4048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FE8238-D4F7-40D7-8DEB-F6D9A03A3719}"/>
              </a:ext>
            </a:extLst>
          </p:cNvPr>
          <p:cNvSpPr/>
          <p:nvPr/>
        </p:nvSpPr>
        <p:spPr>
          <a:xfrm>
            <a:off x="6674984" y="891160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583CC-C89C-44EE-B929-E250443656C3}"/>
              </a:ext>
            </a:extLst>
          </p:cNvPr>
          <p:cNvSpPr/>
          <p:nvPr/>
        </p:nvSpPr>
        <p:spPr>
          <a:xfrm>
            <a:off x="6723876" y="150340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F3EF7-BC30-4F91-A4AC-8346FC8A14C8}"/>
              </a:ext>
            </a:extLst>
          </p:cNvPr>
          <p:cNvSpPr/>
          <p:nvPr/>
        </p:nvSpPr>
        <p:spPr>
          <a:xfrm>
            <a:off x="6674985" y="200601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E2CB3-1F32-4C78-9693-925FCFF7D5D5}"/>
              </a:ext>
            </a:extLst>
          </p:cNvPr>
          <p:cNvSpPr/>
          <p:nvPr/>
        </p:nvSpPr>
        <p:spPr>
          <a:xfrm>
            <a:off x="6673076" y="260424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B408A8-22C4-4A05-B7A3-B8E4881E8D2D}"/>
              </a:ext>
            </a:extLst>
          </p:cNvPr>
          <p:cNvSpPr/>
          <p:nvPr/>
        </p:nvSpPr>
        <p:spPr>
          <a:xfrm>
            <a:off x="6674985" y="314410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5F5004-04C1-4B5E-818B-D19959FFD2B3}"/>
              </a:ext>
            </a:extLst>
          </p:cNvPr>
          <p:cNvSpPr/>
          <p:nvPr/>
        </p:nvSpPr>
        <p:spPr>
          <a:xfrm>
            <a:off x="6673076" y="374233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5B1F6E-E5EC-4FF9-9106-3769393636ED}"/>
              </a:ext>
            </a:extLst>
          </p:cNvPr>
          <p:cNvSpPr/>
          <p:nvPr/>
        </p:nvSpPr>
        <p:spPr>
          <a:xfrm>
            <a:off x="6674985" y="4249725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370F12-0AFF-44D5-8CBE-430F44ED37BA}"/>
              </a:ext>
            </a:extLst>
          </p:cNvPr>
          <p:cNvSpPr/>
          <p:nvPr/>
        </p:nvSpPr>
        <p:spPr>
          <a:xfrm>
            <a:off x="6673076" y="4847956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05DE1-A605-4385-B806-4F479054962F}"/>
              </a:ext>
            </a:extLst>
          </p:cNvPr>
          <p:cNvSpPr/>
          <p:nvPr/>
        </p:nvSpPr>
        <p:spPr>
          <a:xfrm>
            <a:off x="2342019" y="42506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CS is 1000 then Code segment will actually start with 10000</a:t>
            </a:r>
            <a:endParaRPr lang="en-US" b="1" baseline="30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8EB5A-9C1B-4D2C-AEB7-7D75842DF64A}"/>
              </a:ext>
            </a:extLst>
          </p:cNvPr>
          <p:cNvSpPr/>
          <p:nvPr/>
        </p:nvSpPr>
        <p:spPr>
          <a:xfrm>
            <a:off x="335897" y="1194743"/>
            <a:ext cx="2746674" cy="2505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341CF959-0A54-428F-9078-BCE75D309E51}"/>
              </a:ext>
            </a:extLst>
          </p:cNvPr>
          <p:cNvGraphicFramePr>
            <a:graphicFrameLocks noGrp="1"/>
          </p:cNvGraphicFramePr>
          <p:nvPr/>
        </p:nvGraphicFramePr>
        <p:xfrm>
          <a:off x="508288" y="1438363"/>
          <a:ext cx="2360572" cy="2079485"/>
        </p:xfrm>
        <a:graphic>
          <a:graphicData uri="http://schemas.openxmlformats.org/drawingml/2006/table">
            <a:tbl>
              <a:tblPr firstRow="1" bandRow="1"/>
              <a:tblGrid>
                <a:gridCol w="1180286">
                  <a:extLst>
                    <a:ext uri="{9D8B030D-6E8A-4147-A177-3AD203B41FA5}">
                      <a16:colId xmlns:a16="http://schemas.microsoft.com/office/drawing/2014/main" val="3679697801"/>
                    </a:ext>
                  </a:extLst>
                </a:gridCol>
                <a:gridCol w="1180286">
                  <a:extLst>
                    <a:ext uri="{9D8B030D-6E8A-4147-A177-3AD203B41FA5}">
                      <a16:colId xmlns:a16="http://schemas.microsoft.com/office/drawing/2014/main" val="2198963730"/>
                    </a:ext>
                  </a:extLst>
                </a:gridCol>
              </a:tblGrid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Seg 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 reg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0891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89824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 &amp; BP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8207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7482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347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FDBAFC8-5442-4135-AF04-78A7DF019548}"/>
              </a:ext>
            </a:extLst>
          </p:cNvPr>
          <p:cNvSpPr/>
          <p:nvPr/>
        </p:nvSpPr>
        <p:spPr>
          <a:xfrm>
            <a:off x="1362202" y="725699"/>
            <a:ext cx="6527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8086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E9DF7C-D2C2-4AB3-A971-760456214A9F}"/>
              </a:ext>
            </a:extLst>
          </p:cNvPr>
          <p:cNvSpPr/>
          <p:nvPr/>
        </p:nvSpPr>
        <p:spPr>
          <a:xfrm>
            <a:off x="884401" y="1826348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4D5C1C-6817-43E7-BEE2-226F8ED87857}"/>
              </a:ext>
            </a:extLst>
          </p:cNvPr>
          <p:cNvSpPr/>
          <p:nvPr/>
        </p:nvSpPr>
        <p:spPr>
          <a:xfrm>
            <a:off x="2015647" y="1826348"/>
            <a:ext cx="65274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2345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0819F7-9D94-4955-8F37-3E986C8B6890}"/>
              </a:ext>
            </a:extLst>
          </p:cNvPr>
          <p:cNvSpPr/>
          <p:nvPr/>
        </p:nvSpPr>
        <p:spPr>
          <a:xfrm>
            <a:off x="4426676" y="952246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 =1000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194D03-3909-4E96-B243-6D6D648EFE51}"/>
              </a:ext>
            </a:extLst>
          </p:cNvPr>
          <p:cNvSpPr/>
          <p:nvPr/>
        </p:nvSpPr>
        <p:spPr>
          <a:xfrm>
            <a:off x="189745" y="4408186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SS is 3000 then Code segment will actually start with 30000</a:t>
            </a:r>
            <a:endParaRPr lang="en-US" b="1" baseline="30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9DAA84-974C-46F6-A672-42FD50BA1C0A}"/>
              </a:ext>
            </a:extLst>
          </p:cNvPr>
          <p:cNvSpPr/>
          <p:nvPr/>
        </p:nvSpPr>
        <p:spPr>
          <a:xfrm>
            <a:off x="884401" y="2302766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3000 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0A856B-0BCD-4C56-BD7C-7F865BD43D70}"/>
              </a:ext>
            </a:extLst>
          </p:cNvPr>
          <p:cNvSpPr/>
          <p:nvPr/>
        </p:nvSpPr>
        <p:spPr>
          <a:xfrm>
            <a:off x="5713738" y="2234379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30000 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A7AEB1-B959-448C-B66D-BD640259B7D8}"/>
              </a:ext>
            </a:extLst>
          </p:cNvPr>
          <p:cNvSpPr/>
          <p:nvPr/>
        </p:nvSpPr>
        <p:spPr>
          <a:xfrm>
            <a:off x="4457001" y="2252780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SS =3000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605638-58B9-4C34-9AB3-C051CB13215B}"/>
              </a:ext>
            </a:extLst>
          </p:cNvPr>
          <p:cNvSpPr/>
          <p:nvPr/>
        </p:nvSpPr>
        <p:spPr>
          <a:xfrm>
            <a:off x="260707" y="5255388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DS is 5000 then Code segment will actually start with 50000</a:t>
            </a:r>
            <a:endParaRPr lang="en-US" b="1" baseline="30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15955D-6378-4554-B455-82EEBE806F70}"/>
              </a:ext>
            </a:extLst>
          </p:cNvPr>
          <p:cNvSpPr/>
          <p:nvPr/>
        </p:nvSpPr>
        <p:spPr>
          <a:xfrm>
            <a:off x="5713738" y="3240506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50000 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9E5921-C2DE-4A96-BB1E-A7A5084065B4}"/>
              </a:ext>
            </a:extLst>
          </p:cNvPr>
          <p:cNvSpPr/>
          <p:nvPr/>
        </p:nvSpPr>
        <p:spPr>
          <a:xfrm>
            <a:off x="4626799" y="3178564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 =5000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96256D-DC84-401D-9A49-954E3DED8BB6}"/>
              </a:ext>
            </a:extLst>
          </p:cNvPr>
          <p:cNvSpPr/>
          <p:nvPr/>
        </p:nvSpPr>
        <p:spPr>
          <a:xfrm>
            <a:off x="197407" y="6068281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ES is 7000 then Code segment will actually start with 70000</a:t>
            </a:r>
            <a:endParaRPr lang="en-US" b="1" baseline="30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D0E3C3-179E-419A-BE8B-79620AB1F984}"/>
              </a:ext>
            </a:extLst>
          </p:cNvPr>
          <p:cNvSpPr/>
          <p:nvPr/>
        </p:nvSpPr>
        <p:spPr>
          <a:xfrm>
            <a:off x="5723518" y="4347061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70000 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C79971-5289-4137-80AC-A085D9696636}"/>
              </a:ext>
            </a:extLst>
          </p:cNvPr>
          <p:cNvSpPr/>
          <p:nvPr/>
        </p:nvSpPr>
        <p:spPr>
          <a:xfrm>
            <a:off x="4710807" y="4436789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ES =7000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C17536-1972-45F2-91AD-D1A050556423}"/>
              </a:ext>
            </a:extLst>
          </p:cNvPr>
          <p:cNvSpPr/>
          <p:nvPr/>
        </p:nvSpPr>
        <p:spPr>
          <a:xfrm>
            <a:off x="5746038" y="1596117"/>
            <a:ext cx="7777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1FFFF 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44A9D2-0B93-4288-9FDD-FDE27BD4E104}"/>
              </a:ext>
            </a:extLst>
          </p:cNvPr>
          <p:cNvSpPr/>
          <p:nvPr/>
        </p:nvSpPr>
        <p:spPr>
          <a:xfrm>
            <a:off x="5736179" y="2650750"/>
            <a:ext cx="7777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3FFFF 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415758-57AD-496A-8C32-5A767A86552E}"/>
              </a:ext>
            </a:extLst>
          </p:cNvPr>
          <p:cNvSpPr/>
          <p:nvPr/>
        </p:nvSpPr>
        <p:spPr>
          <a:xfrm>
            <a:off x="5768401" y="3788940"/>
            <a:ext cx="7777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5FFFF 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28CBA4-902A-46B4-8FFC-7991FFA2D45F}"/>
              </a:ext>
            </a:extLst>
          </p:cNvPr>
          <p:cNvSpPr/>
          <p:nvPr/>
        </p:nvSpPr>
        <p:spPr>
          <a:xfrm>
            <a:off x="3588178" y="5592084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Suppose we want to start DS from any random number</a:t>
            </a:r>
            <a:endParaRPr lang="en-US" b="1" baseline="30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3BE795-0432-4472-8153-B98DB7F37A3E}"/>
              </a:ext>
            </a:extLst>
          </p:cNvPr>
          <p:cNvSpPr/>
          <p:nvPr/>
        </p:nvSpPr>
        <p:spPr>
          <a:xfrm>
            <a:off x="7331736" y="3139754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54210 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892FB4-DF6F-4A0A-8ABD-CFBE6D627E03}"/>
              </a:ext>
            </a:extLst>
          </p:cNvPr>
          <p:cNvSpPr/>
          <p:nvPr/>
        </p:nvSpPr>
        <p:spPr>
          <a:xfrm>
            <a:off x="4753691" y="3478931"/>
            <a:ext cx="112242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DS= 5421 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C187D3-83B2-47E6-A881-E9B259AD667B}"/>
              </a:ext>
            </a:extLst>
          </p:cNvPr>
          <p:cNvSpPr/>
          <p:nvPr/>
        </p:nvSpPr>
        <p:spPr>
          <a:xfrm>
            <a:off x="7351794" y="3475599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34670 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552E3C-0430-4E18-B8AA-7352B05E452A}"/>
              </a:ext>
            </a:extLst>
          </p:cNvPr>
          <p:cNvSpPr/>
          <p:nvPr/>
        </p:nvSpPr>
        <p:spPr>
          <a:xfrm>
            <a:off x="4770893" y="3771540"/>
            <a:ext cx="112242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DS= 3467 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F74289-78CB-49E2-9C2A-5A1729766D2E}"/>
              </a:ext>
            </a:extLst>
          </p:cNvPr>
          <p:cNvSpPr/>
          <p:nvPr/>
        </p:nvSpPr>
        <p:spPr>
          <a:xfrm>
            <a:off x="8084506" y="315093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52345 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C9F7-5CD5-447F-9DD5-061103C6CD60}"/>
              </a:ext>
            </a:extLst>
          </p:cNvPr>
          <p:cNvSpPr/>
          <p:nvPr/>
        </p:nvSpPr>
        <p:spPr>
          <a:xfrm>
            <a:off x="3785313" y="3649854"/>
            <a:ext cx="92365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DS= ???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3C747A-88FF-4D4D-8623-A2BE955F09B5}"/>
              </a:ext>
            </a:extLst>
          </p:cNvPr>
          <p:cNvSpPr/>
          <p:nvPr/>
        </p:nvSpPr>
        <p:spPr>
          <a:xfrm>
            <a:off x="7172334" y="5666749"/>
            <a:ext cx="4901968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*****A segment can not begin at any location you want, it has to begin at location which is multiple of 10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  <p:bldP spid="47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5A43BE-86EF-4B18-9979-8F3B242A43C7}"/>
              </a:ext>
            </a:extLst>
          </p:cNvPr>
          <p:cNvSpPr/>
          <p:nvPr/>
        </p:nvSpPr>
        <p:spPr>
          <a:xfrm>
            <a:off x="134568" y="150208"/>
            <a:ext cx="496575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minimum size of segment ????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03CAA-7043-43B5-A0F3-D25D1A8575DD}"/>
              </a:ext>
            </a:extLst>
          </p:cNvPr>
          <p:cNvSpPr/>
          <p:nvPr/>
        </p:nvSpPr>
        <p:spPr>
          <a:xfrm>
            <a:off x="356217" y="1265863"/>
            <a:ext cx="2746674" cy="2505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36">
            <a:extLst>
              <a:ext uri="{FF2B5EF4-FFF2-40B4-BE49-F238E27FC236}">
                <a16:creationId xmlns:a16="http://schemas.microsoft.com/office/drawing/2014/main" id="{69B9E968-0FFC-4843-AE9C-B5BC37DF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56839"/>
              </p:ext>
            </p:extLst>
          </p:nvPr>
        </p:nvGraphicFramePr>
        <p:xfrm>
          <a:off x="528608" y="1509483"/>
          <a:ext cx="2360572" cy="2079485"/>
        </p:xfrm>
        <a:graphic>
          <a:graphicData uri="http://schemas.openxmlformats.org/drawingml/2006/table">
            <a:tbl>
              <a:tblPr firstRow="1" bandRow="1"/>
              <a:tblGrid>
                <a:gridCol w="1180286">
                  <a:extLst>
                    <a:ext uri="{9D8B030D-6E8A-4147-A177-3AD203B41FA5}">
                      <a16:colId xmlns:a16="http://schemas.microsoft.com/office/drawing/2014/main" val="3679697801"/>
                    </a:ext>
                  </a:extLst>
                </a:gridCol>
                <a:gridCol w="1180286">
                  <a:extLst>
                    <a:ext uri="{9D8B030D-6E8A-4147-A177-3AD203B41FA5}">
                      <a16:colId xmlns:a16="http://schemas.microsoft.com/office/drawing/2014/main" val="2198963730"/>
                    </a:ext>
                  </a:extLst>
                </a:gridCol>
              </a:tblGrid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Seg 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 reg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0891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89824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 &amp; BP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8207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7482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34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8902FC5-32ED-4EBA-AA1D-46581CB92D29}"/>
              </a:ext>
            </a:extLst>
          </p:cNvPr>
          <p:cNvSpPr/>
          <p:nvPr/>
        </p:nvSpPr>
        <p:spPr>
          <a:xfrm>
            <a:off x="1382522" y="796819"/>
            <a:ext cx="6527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8086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5FF67-94DC-4DDF-B181-AD851D946A50}"/>
              </a:ext>
            </a:extLst>
          </p:cNvPr>
          <p:cNvSpPr/>
          <p:nvPr/>
        </p:nvSpPr>
        <p:spPr>
          <a:xfrm>
            <a:off x="904720" y="2793065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5234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A42229-0A28-4C40-945C-373BBA3CB9D6}"/>
              </a:ext>
            </a:extLst>
          </p:cNvPr>
          <p:cNvGrpSpPr/>
          <p:nvPr/>
        </p:nvGrpSpPr>
        <p:grpSpPr>
          <a:xfrm>
            <a:off x="4727587" y="736280"/>
            <a:ext cx="3392978" cy="4461468"/>
            <a:chOff x="3821738" y="1637489"/>
            <a:chExt cx="3392978" cy="44614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27106E-01BA-49C5-9B4B-898B8AE3AAB1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763C45-CA26-403E-B81B-5AA0C0FD493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738" y="4835829"/>
              <a:ext cx="3358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5CAE61-E8B0-42C7-8104-73D0971AB0F9}"/>
                </a:ext>
              </a:extLst>
            </p:cNvPr>
            <p:cNvCxnSpPr/>
            <p:nvPr/>
          </p:nvCxnSpPr>
          <p:spPr>
            <a:xfrm>
              <a:off x="4728667" y="5910167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1B3FBD-4FF6-49A8-8EF4-402CEF57F34D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6F643A7-B340-4CE2-96C5-120D283CE367}"/>
              </a:ext>
            </a:extLst>
          </p:cNvPr>
          <p:cNvSpPr/>
          <p:nvPr/>
        </p:nvSpPr>
        <p:spPr>
          <a:xfrm>
            <a:off x="4720303" y="74292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52340 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07AE4-A653-4EA5-9F4C-090E5C6B0501}"/>
              </a:ext>
            </a:extLst>
          </p:cNvPr>
          <p:cNvSpPr txBox="1"/>
          <p:nvPr/>
        </p:nvSpPr>
        <p:spPr>
          <a:xfrm>
            <a:off x="8256398" y="314211"/>
            <a:ext cx="380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segment starts with </a:t>
            </a:r>
            <a:r>
              <a:rPr lang="en-US" b="1" dirty="0">
                <a:solidFill>
                  <a:srgbClr val="FF0000"/>
                </a:solidFill>
              </a:rPr>
              <a:t>52340</a:t>
            </a:r>
            <a:r>
              <a:rPr lang="en-US" dirty="0"/>
              <a:t> in 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C43E0-B0CC-4663-9BDE-4ED406FEC18D}"/>
              </a:ext>
            </a:extLst>
          </p:cNvPr>
          <p:cNvSpPr txBox="1"/>
          <p:nvPr/>
        </p:nvSpPr>
        <p:spPr>
          <a:xfrm>
            <a:off x="8256398" y="1150647"/>
            <a:ext cx="3801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want only this locations after this we want next segment i.e. extra segment.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EF6866-4C10-41AD-8D15-3C16AB463E1E}"/>
              </a:ext>
            </a:extLst>
          </p:cNvPr>
          <p:cNvSpPr/>
          <p:nvPr/>
        </p:nvSpPr>
        <p:spPr>
          <a:xfrm>
            <a:off x="8371553" y="2264082"/>
            <a:ext cx="329183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next segment address????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DF4BB-69D1-40E0-B69B-DC30BCCC0661}"/>
              </a:ext>
            </a:extLst>
          </p:cNvPr>
          <p:cNvSpPr/>
          <p:nvPr/>
        </p:nvSpPr>
        <p:spPr>
          <a:xfrm>
            <a:off x="4706713" y="119249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52341 </a:t>
            </a:r>
            <a:endParaRPr lang="en-US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5DBD3-F7A1-495F-A7FE-ADDD54B8686C}"/>
              </a:ext>
            </a:extLst>
          </p:cNvPr>
          <p:cNvGrpSpPr/>
          <p:nvPr/>
        </p:nvGrpSpPr>
        <p:grpSpPr>
          <a:xfrm>
            <a:off x="4233660" y="1201711"/>
            <a:ext cx="432968" cy="364909"/>
            <a:chOff x="3834232" y="2977731"/>
            <a:chExt cx="432968" cy="36490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98A934-A2C7-49F6-BE93-1B3099756584}"/>
                </a:ext>
              </a:extLst>
            </p:cNvPr>
            <p:cNvCxnSpPr/>
            <p:nvPr/>
          </p:nvCxnSpPr>
          <p:spPr>
            <a:xfrm>
              <a:off x="3860800" y="2977731"/>
              <a:ext cx="406400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934941-4F50-4CC9-9A88-5BEDE658D317}"/>
                </a:ext>
              </a:extLst>
            </p:cNvPr>
            <p:cNvCxnSpPr/>
            <p:nvPr/>
          </p:nvCxnSpPr>
          <p:spPr>
            <a:xfrm flipH="1">
              <a:off x="3834232" y="2977731"/>
              <a:ext cx="368494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CBB3FE2-42C0-462F-A575-D1D698C92D2B}"/>
              </a:ext>
            </a:extLst>
          </p:cNvPr>
          <p:cNvSpPr txBox="1"/>
          <p:nvPr/>
        </p:nvSpPr>
        <p:spPr>
          <a:xfrm>
            <a:off x="-6420" y="4076647"/>
            <a:ext cx="380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Because it is not multiple by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741DD5-97EC-47E8-8D7E-EE42267A5583}"/>
              </a:ext>
            </a:extLst>
          </p:cNvPr>
          <p:cNvSpPr/>
          <p:nvPr/>
        </p:nvSpPr>
        <p:spPr>
          <a:xfrm>
            <a:off x="4720303" y="164206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52342 </a:t>
            </a:r>
            <a:endParaRPr lang="en-US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FAE4FC-1B5B-451E-B427-CC16AAA29622}"/>
              </a:ext>
            </a:extLst>
          </p:cNvPr>
          <p:cNvGrpSpPr/>
          <p:nvPr/>
        </p:nvGrpSpPr>
        <p:grpSpPr>
          <a:xfrm>
            <a:off x="4261623" y="1646487"/>
            <a:ext cx="432968" cy="364909"/>
            <a:chOff x="3834232" y="2977731"/>
            <a:chExt cx="432968" cy="3649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889985-5C3A-4E2C-8ECB-12B77D30499C}"/>
                </a:ext>
              </a:extLst>
            </p:cNvPr>
            <p:cNvCxnSpPr/>
            <p:nvPr/>
          </p:nvCxnSpPr>
          <p:spPr>
            <a:xfrm>
              <a:off x="3860800" y="2977731"/>
              <a:ext cx="406400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D6AAA8-78D9-4204-96DF-6D7B12AF43E9}"/>
                </a:ext>
              </a:extLst>
            </p:cNvPr>
            <p:cNvCxnSpPr/>
            <p:nvPr/>
          </p:nvCxnSpPr>
          <p:spPr>
            <a:xfrm flipH="1">
              <a:off x="3834232" y="2977731"/>
              <a:ext cx="368494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A07FB-F765-411B-8776-8D31B4BE6C3D}"/>
              </a:ext>
            </a:extLst>
          </p:cNvPr>
          <p:cNvSpPr/>
          <p:nvPr/>
        </p:nvSpPr>
        <p:spPr>
          <a:xfrm>
            <a:off x="4720303" y="1999709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52342 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9E690D-12C0-4F42-9527-CA1FB5071E88}"/>
              </a:ext>
            </a:extLst>
          </p:cNvPr>
          <p:cNvSpPr/>
          <p:nvPr/>
        </p:nvSpPr>
        <p:spPr>
          <a:xfrm>
            <a:off x="4727587" y="2402581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52343 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A4FBA1-160A-4CFC-88A2-B30301FFF571}"/>
              </a:ext>
            </a:extLst>
          </p:cNvPr>
          <p:cNvSpPr/>
          <p:nvPr/>
        </p:nvSpPr>
        <p:spPr>
          <a:xfrm>
            <a:off x="4686394" y="358642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5234F </a:t>
            </a:r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26506B-0C48-4752-88BD-93B1D3331F32}"/>
              </a:ext>
            </a:extLst>
          </p:cNvPr>
          <p:cNvSpPr/>
          <p:nvPr/>
        </p:nvSpPr>
        <p:spPr>
          <a:xfrm>
            <a:off x="4718160" y="3901422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52350 </a:t>
            </a:r>
            <a:endParaRPr lang="en-US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32D439-FDB4-4745-931A-2BB7D86B3BA4}"/>
              </a:ext>
            </a:extLst>
          </p:cNvPr>
          <p:cNvGrpSpPr/>
          <p:nvPr/>
        </p:nvGrpSpPr>
        <p:grpSpPr>
          <a:xfrm>
            <a:off x="4104616" y="3955756"/>
            <a:ext cx="682507" cy="475232"/>
            <a:chOff x="4013076" y="2867408"/>
            <a:chExt cx="682507" cy="4752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4285A8-96D8-40C4-8309-CF062B9C15F6}"/>
                </a:ext>
              </a:extLst>
            </p:cNvPr>
            <p:cNvCxnSpPr>
              <a:cxnSpLocks/>
            </p:cNvCxnSpPr>
            <p:nvPr/>
          </p:nvCxnSpPr>
          <p:spPr>
            <a:xfrm>
              <a:off x="4013076" y="3150745"/>
              <a:ext cx="254124" cy="1918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9CFAC5-000A-497B-9FCF-7310417D6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422" y="2867408"/>
              <a:ext cx="459161" cy="463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B19E762-D38A-4A72-BC91-4ABEEBA02C0B}"/>
              </a:ext>
            </a:extLst>
          </p:cNvPr>
          <p:cNvSpPr txBox="1"/>
          <p:nvPr/>
        </p:nvSpPr>
        <p:spPr>
          <a:xfrm>
            <a:off x="51388" y="4824292"/>
            <a:ext cx="380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Because it is multiple by 10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6E86370-4A7A-4B6C-B334-EEA70BBFAAC4}"/>
              </a:ext>
            </a:extLst>
          </p:cNvPr>
          <p:cNvSpPr/>
          <p:nvPr/>
        </p:nvSpPr>
        <p:spPr>
          <a:xfrm>
            <a:off x="5922916" y="870969"/>
            <a:ext cx="389087" cy="29001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A3AA6C-A10C-46B4-89FD-D5B6502CC6E9}"/>
              </a:ext>
            </a:extLst>
          </p:cNvPr>
          <p:cNvSpPr/>
          <p:nvPr/>
        </p:nvSpPr>
        <p:spPr>
          <a:xfrm>
            <a:off x="6430061" y="1582019"/>
            <a:ext cx="1728611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Minimum size of segment is </a:t>
            </a:r>
          </a:p>
          <a:p>
            <a:r>
              <a:rPr lang="en-US" b="1" dirty="0">
                <a:solidFill>
                  <a:srgbClr val="FF0000"/>
                </a:solidFill>
              </a:rPr>
              <a:t>16 bytes.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D1062E-06B6-4EAF-A45D-0C83FAF81D2B}"/>
              </a:ext>
            </a:extLst>
          </p:cNvPr>
          <p:cNvSpPr/>
          <p:nvPr/>
        </p:nvSpPr>
        <p:spPr>
          <a:xfrm>
            <a:off x="9058397" y="4716570"/>
            <a:ext cx="253105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16 = 10 H</a:t>
            </a:r>
            <a:endParaRPr lang="en-US" sz="32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4" grpId="0"/>
      <p:bldP spid="35" grpId="0"/>
      <p:bldP spid="36" grpId="0"/>
      <p:bldP spid="37" grpId="0"/>
      <p:bldP spid="45" grpId="0"/>
      <p:bldP spid="46" grpId="0" animBg="1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CA43971-A5C9-4704-9BD8-856C7E39D488}"/>
</file>

<file path=customXml/itemProps2.xml><?xml version="1.0" encoding="utf-8"?>
<ds:datastoreItem xmlns:ds="http://schemas.openxmlformats.org/officeDocument/2006/customXml" ds:itemID="{1E70A7E4-A865-4D3A-9693-AB3E66DF3DE1}"/>
</file>

<file path=customXml/itemProps3.xml><?xml version="1.0" encoding="utf-8"?>
<ds:datastoreItem xmlns:ds="http://schemas.openxmlformats.org/officeDocument/2006/customXml" ds:itemID="{CC9E5E2D-35AC-4D65-B6D5-902FA32817BA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893</Words>
  <Application>Microsoft Office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Memory Segmentation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Segmentation</dc:title>
  <dc:creator>Sharyu Kadam</dc:creator>
  <cp:lastModifiedBy>Sharyu Kadam</cp:lastModifiedBy>
  <cp:revision>25</cp:revision>
  <dcterms:created xsi:type="dcterms:W3CDTF">2021-04-30T03:55:15Z</dcterms:created>
  <dcterms:modified xsi:type="dcterms:W3CDTF">2021-05-03T15:59:05Z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