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06" r:id="rId12"/>
    <p:sldId id="260" r:id="rId13"/>
    <p:sldId id="307" r:id="rId14"/>
    <p:sldId id="308" r:id="rId15"/>
    <p:sldId id="310" r:id="rId16"/>
    <p:sldId id="311" r:id="rId17"/>
    <p:sldId id="312" r:id="rId18"/>
    <p:sldId id="313" r:id="rId19"/>
    <p:sldId id="309" r:id="rId20"/>
    <p:sldId id="314" r:id="rId21"/>
    <p:sldId id="315" r:id="rId22"/>
    <p:sldId id="316" r:id="rId23"/>
    <p:sldId id="317" r:id="rId24"/>
    <p:sldId id="318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2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1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7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9301-C172-44E6-9D58-2D5490B6F52A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6233-8929-4DF4-8728-126D82FCDE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Interrupt mechanism</a:t>
            </a:r>
          </a:p>
        </p:txBody>
      </p:sp>
    </p:spTree>
    <p:extLst>
      <p:ext uri="{BB962C8B-B14F-4D97-AF65-F5344CB8AC3E}">
        <p14:creationId xmlns:p14="http://schemas.microsoft.com/office/powerpoint/2010/main" val="230506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7AFBD58-C631-4B31-92B8-72863FB113D9}"/>
              </a:ext>
            </a:extLst>
          </p:cNvPr>
          <p:cNvGrpSpPr/>
          <p:nvPr/>
        </p:nvGrpSpPr>
        <p:grpSpPr>
          <a:xfrm>
            <a:off x="810414" y="600084"/>
            <a:ext cx="5490797" cy="3618831"/>
            <a:chOff x="1242161" y="1813943"/>
            <a:chExt cx="5331014" cy="3123817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54AD4445-5BA6-4AD8-B197-D51EBE66094F}"/>
                </a:ext>
              </a:extLst>
            </p:cNvPr>
            <p:cNvGrpSpPr/>
            <p:nvPr/>
          </p:nvGrpSpPr>
          <p:grpSpPr>
            <a:xfrm>
              <a:off x="1987298" y="1813943"/>
              <a:ext cx="4585877" cy="3123817"/>
              <a:chOff x="7206730" y="1957947"/>
              <a:chExt cx="3988014" cy="2655723"/>
            </a:xfrm>
          </p:grpSpPr>
          <p:grpSp>
            <p:nvGrpSpPr>
              <p:cNvPr id="14" name="Group 15">
                <a:extLst>
                  <a:ext uri="{FF2B5EF4-FFF2-40B4-BE49-F238E27FC236}">
                    <a16:creationId xmlns="" xmlns:a16="http://schemas.microsoft.com/office/drawing/2014/main" id="{1FCA8CAA-1B7D-4E8D-9463-DE6E04E88F5A}"/>
                  </a:ext>
                </a:extLst>
              </p:cNvPr>
              <p:cNvGrpSpPr/>
              <p:nvPr/>
            </p:nvGrpSpPr>
            <p:grpSpPr>
              <a:xfrm>
                <a:off x="7206730" y="1957947"/>
                <a:ext cx="3988014" cy="2655723"/>
                <a:chOff x="1294201" y="3467149"/>
                <a:chExt cx="3988013" cy="265572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E3734F98-61DA-4B08-8786-34F4673645CA}"/>
                    </a:ext>
                  </a:extLst>
                </p:cNvPr>
                <p:cNvSpPr/>
                <p:nvPr/>
              </p:nvSpPr>
              <p:spPr>
                <a:xfrm>
                  <a:off x="1294201" y="3467149"/>
                  <a:ext cx="1696404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Program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7" name="Group 4">
                  <a:extLst>
                    <a:ext uri="{FF2B5EF4-FFF2-40B4-BE49-F238E27FC236}">
                      <a16:creationId xmlns="" xmlns:a16="http://schemas.microsoft.com/office/drawing/2014/main" id="{FDD1F2C4-D2E1-4DF0-AC7D-249989DBA981}"/>
                    </a:ext>
                  </a:extLst>
                </p:cNvPr>
                <p:cNvGrpSpPr/>
                <p:nvPr/>
              </p:nvGrpSpPr>
              <p:grpSpPr>
                <a:xfrm>
                  <a:off x="1898544" y="3481633"/>
                  <a:ext cx="2844293" cy="2641236"/>
                  <a:chOff x="1898544" y="3481633"/>
                  <a:chExt cx="2844293" cy="2641236"/>
                </a:xfrm>
              </p:grpSpPr>
              <p:grpSp>
                <p:nvGrpSpPr>
                  <p:cNvPr id="19" name="Group 5">
                    <a:extLst>
                      <a:ext uri="{FF2B5EF4-FFF2-40B4-BE49-F238E27FC236}">
                        <a16:creationId xmlns="" xmlns:a16="http://schemas.microsoft.com/office/drawing/2014/main" id="{F58C8E2B-F556-4E8F-8CF4-9CEC1C45C9BC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687370"/>
                    <a:ext cx="1847862" cy="2435499"/>
                    <a:chOff x="4676262" y="3714930"/>
                    <a:chExt cx="1847862" cy="2435499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="" xmlns:a16="http://schemas.microsoft.com/office/drawing/2014/main" id="{1FA3ED25-632B-4BA1-B105-95C01AA08E80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43586" y="5013158"/>
                      <a:ext cx="2269947" cy="45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="" xmlns:a16="http://schemas.microsoft.com/office/drawing/2014/main" id="{951E1C19-2403-446C-869D-3594B92C767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680857" y="3722914"/>
                      <a:ext cx="1676400" cy="94127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="" xmlns:a16="http://schemas.microsoft.com/office/drawing/2014/main" id="{3BBCE3A8-7CD8-452F-ACC6-6DA9A4CC49C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80857" y="4968985"/>
                      <a:ext cx="1676400" cy="104283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="" xmlns:a16="http://schemas.microsoft.com/office/drawing/2014/main" id="{CEB9DA4E-0017-44EE-89A1-9B99BD5FCBD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57257" y="3722914"/>
                      <a:ext cx="0" cy="22889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="" xmlns:a16="http://schemas.microsoft.com/office/drawing/2014/main" id="{12679D93-87F7-4A81-A0E9-DD025EC69A0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6022702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="" xmlns:a16="http://schemas.microsoft.com/office/drawing/2014/main" id="{3A6857FA-2DA9-4957-B626-AD85EE07682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3714930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 7">
                    <a:extLst>
                      <a:ext uri="{FF2B5EF4-FFF2-40B4-BE49-F238E27FC236}">
                        <a16:creationId xmlns="" xmlns:a16="http://schemas.microsoft.com/office/drawing/2014/main" id="{4691A3E8-E7BD-4927-8B79-3C0ECD54656C}"/>
                      </a:ext>
                    </a:extLst>
                  </p:cNvPr>
                  <p:cNvSpPr/>
                  <p:nvPr/>
                </p:nvSpPr>
                <p:spPr>
                  <a:xfrm>
                    <a:off x="3726247" y="3481633"/>
                    <a:ext cx="101659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ISR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17FD583A-0876-442C-8E1B-05E8C45D4D53}"/>
                    </a:ext>
                  </a:extLst>
                </p:cNvPr>
                <p:cNvSpPr/>
                <p:nvPr/>
              </p:nvSpPr>
              <p:spPr>
                <a:xfrm>
                  <a:off x="3369253" y="4419620"/>
                  <a:ext cx="1912961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   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4484C9D-9945-46B4-A9F4-93C1423E582B}"/>
                  </a:ext>
                </a:extLst>
              </p:cNvPr>
              <p:cNvSpPr/>
              <p:nvPr/>
            </p:nvSpPr>
            <p:spPr>
              <a:xfrm>
                <a:off x="9569233" y="4082068"/>
                <a:ext cx="1016590" cy="271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66ADD321-EA10-4977-BFC9-12D33C945B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3126" y="2716383"/>
              <a:ext cx="385976" cy="69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660100B-F0E3-4D94-B127-5A006DEDC42B}"/>
                </a:ext>
              </a:extLst>
            </p:cNvPr>
            <p:cNvSpPr txBox="1"/>
            <p:nvPr/>
          </p:nvSpPr>
          <p:spPr>
            <a:xfrm>
              <a:off x="1242161" y="2553390"/>
              <a:ext cx="969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Interrupt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E7C18681-203B-4BDB-8595-B0A67AB37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574" y="2084832"/>
              <a:ext cx="1949197" cy="109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8400429C-1E80-4611-A3CA-C1CB98067B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2715" y="3427788"/>
              <a:ext cx="2747150" cy="45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072028A-EA3F-403E-A4D9-E556B2D689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70048" y="3535680"/>
              <a:ext cx="1921766" cy="123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326402" y="3355238"/>
            <a:ext cx="841972" cy="689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26402" y="3369597"/>
            <a:ext cx="752192" cy="675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>
            <a:off x="4438104" y="4140110"/>
            <a:ext cx="693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6438668" y="600083"/>
            <a:ext cx="5683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 :  </a:t>
            </a:r>
            <a:r>
              <a:rPr lang="en-IN" b="1" dirty="0" smtClean="0"/>
              <a:t>This instruction is used for normal branching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6438668" y="1265649"/>
            <a:ext cx="5683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IRET :  </a:t>
            </a:r>
            <a:r>
              <a:rPr lang="en-IN" b="1" dirty="0" smtClean="0"/>
              <a:t>This instruction is used for Interrupt branching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also it used to reset the IF flag.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6458429" y="2791661"/>
            <a:ext cx="4967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processor entertained an interrupt before executing ISR, Processor make IF = 0, to inform about the interrupt execution. 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means at a time only one interrupt will execute.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2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FF2711D5-91CB-4FF3-B5D9-D1C0CA2BB51D}"/>
              </a:ext>
            </a:extLst>
          </p:cNvPr>
          <p:cNvSpPr/>
          <p:nvPr/>
        </p:nvSpPr>
        <p:spPr>
          <a:xfrm>
            <a:off x="186431" y="1079776"/>
            <a:ext cx="1837852" cy="2719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8086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79C32DE8-E20F-4C4D-BDC7-18D0388A4C69}"/>
              </a:ext>
            </a:extLst>
          </p:cNvPr>
          <p:cNvCxnSpPr>
            <a:cxnSpLocks/>
          </p:cNvCxnSpPr>
          <p:nvPr/>
        </p:nvCxnSpPr>
        <p:spPr>
          <a:xfrm flipH="1">
            <a:off x="2024283" y="1539880"/>
            <a:ext cx="14468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5005246A-DB18-453D-A41E-FFE47744FEB2}"/>
              </a:ext>
            </a:extLst>
          </p:cNvPr>
          <p:cNvCxnSpPr>
            <a:cxnSpLocks/>
          </p:cNvCxnSpPr>
          <p:nvPr/>
        </p:nvCxnSpPr>
        <p:spPr>
          <a:xfrm flipH="1">
            <a:off x="2021280" y="3380078"/>
            <a:ext cx="14468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5A0CB99-26A5-4049-8CDC-2340A2DF18DB}"/>
              </a:ext>
            </a:extLst>
          </p:cNvPr>
          <p:cNvSpPr txBox="1"/>
          <p:nvPr/>
        </p:nvSpPr>
        <p:spPr>
          <a:xfrm>
            <a:off x="1105357" y="1355214"/>
            <a:ext cx="121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NMI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8AC3EC4-C86A-4E6A-8FB1-3B3DC579F331}"/>
              </a:ext>
            </a:extLst>
          </p:cNvPr>
          <p:cNvSpPr txBox="1"/>
          <p:nvPr/>
        </p:nvSpPr>
        <p:spPr>
          <a:xfrm>
            <a:off x="1105357" y="3016818"/>
            <a:ext cx="121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INTR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4BC6252-6D73-42F1-B2AE-6BE78E1BF0A9}"/>
              </a:ext>
            </a:extLst>
          </p:cNvPr>
          <p:cNvSpPr txBox="1"/>
          <p:nvPr/>
        </p:nvSpPr>
        <p:spPr>
          <a:xfrm>
            <a:off x="940512" y="1343530"/>
            <a:ext cx="65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(V)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2751794-4AE4-48A1-BF74-BEDD6250B4C2}"/>
              </a:ext>
            </a:extLst>
          </p:cNvPr>
          <p:cNvSpPr txBox="1"/>
          <p:nvPr/>
        </p:nvSpPr>
        <p:spPr>
          <a:xfrm>
            <a:off x="868708" y="3010746"/>
            <a:ext cx="65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(NV)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461A5A9-9EBC-431F-ABCA-1DDA92C37151}"/>
              </a:ext>
            </a:extLst>
          </p:cNvPr>
          <p:cNvSpPr txBox="1"/>
          <p:nvPr/>
        </p:nvSpPr>
        <p:spPr>
          <a:xfrm>
            <a:off x="98307" y="28564"/>
            <a:ext cx="523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(V)- Vectored- fixed ISR</a:t>
            </a:r>
          </a:p>
          <a:p>
            <a:r>
              <a:rPr lang="en-US" b="1" dirty="0">
                <a:solidFill>
                  <a:srgbClr val="FF0000"/>
                </a:solidFill>
              </a:rPr>
              <a:t>(NV)- Non Vectored – not fixed ISR – 255 (interrupt)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124453E-1FDF-4E6A-9671-8D67933C9AA4}"/>
              </a:ext>
            </a:extLst>
          </p:cNvPr>
          <p:cNvSpPr txBox="1"/>
          <p:nvPr/>
        </p:nvSpPr>
        <p:spPr>
          <a:xfrm>
            <a:off x="2677596" y="338058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Mouse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1C41AF4-B7FF-4D42-B1F4-8C54FEFB2FD0}"/>
              </a:ext>
            </a:extLst>
          </p:cNvPr>
          <p:cNvSpPr txBox="1"/>
          <p:nvPr/>
        </p:nvSpPr>
        <p:spPr>
          <a:xfrm>
            <a:off x="2453968" y="1126111"/>
            <a:ext cx="1305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Keyboard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6F07E6A-4895-4216-BB39-EC6E16208472}"/>
              </a:ext>
            </a:extLst>
          </p:cNvPr>
          <p:cNvSpPr/>
          <p:nvPr/>
        </p:nvSpPr>
        <p:spPr>
          <a:xfrm>
            <a:off x="3468166" y="1810935"/>
            <a:ext cx="1143740" cy="2174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8259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07E778F6-8B4E-42E7-B48C-989FA94B6A5F}"/>
              </a:ext>
            </a:extLst>
          </p:cNvPr>
          <p:cNvCxnSpPr>
            <a:cxnSpLocks/>
          </p:cNvCxnSpPr>
          <p:nvPr/>
        </p:nvCxnSpPr>
        <p:spPr>
          <a:xfrm flipH="1">
            <a:off x="4611906" y="1995601"/>
            <a:ext cx="661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67D34611-E3E7-440D-9D79-823095B68EE4}"/>
              </a:ext>
            </a:extLst>
          </p:cNvPr>
          <p:cNvCxnSpPr>
            <a:cxnSpLocks/>
          </p:cNvCxnSpPr>
          <p:nvPr/>
        </p:nvCxnSpPr>
        <p:spPr>
          <a:xfrm flipH="1">
            <a:off x="4636298" y="3749917"/>
            <a:ext cx="661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A6F8E99-78E9-473A-AB5A-5EE4D573268B}"/>
              </a:ext>
            </a:extLst>
          </p:cNvPr>
          <p:cNvSpPr txBox="1"/>
          <p:nvPr/>
        </p:nvSpPr>
        <p:spPr>
          <a:xfrm>
            <a:off x="5273336" y="181093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1E10291-5312-4398-98B4-9EDB3E3FAE64}"/>
              </a:ext>
            </a:extLst>
          </p:cNvPr>
          <p:cNvSpPr txBox="1"/>
          <p:nvPr/>
        </p:nvSpPr>
        <p:spPr>
          <a:xfrm>
            <a:off x="5273336" y="3565251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528CC69-07FA-46B4-8C44-88429E789542}"/>
              </a:ext>
            </a:extLst>
          </p:cNvPr>
          <p:cNvCxnSpPr>
            <a:cxnSpLocks/>
          </p:cNvCxnSpPr>
          <p:nvPr/>
        </p:nvCxnSpPr>
        <p:spPr>
          <a:xfrm>
            <a:off x="2024283" y="2838979"/>
            <a:ext cx="144388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1AF92474-4636-41DC-9FF2-784D497B32B8}"/>
              </a:ext>
            </a:extLst>
          </p:cNvPr>
          <p:cNvGrpSpPr/>
          <p:nvPr/>
        </p:nvGrpSpPr>
        <p:grpSpPr>
          <a:xfrm>
            <a:off x="1080965" y="2676527"/>
            <a:ext cx="1214022" cy="369332"/>
            <a:chOff x="2651506" y="2822701"/>
            <a:chExt cx="1214022" cy="369332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B87F3CB-BB25-4C67-A317-B15EDF26CF40}"/>
                </a:ext>
              </a:extLst>
            </p:cNvPr>
            <p:cNvSpPr txBox="1"/>
            <p:nvPr/>
          </p:nvSpPr>
          <p:spPr>
            <a:xfrm>
              <a:off x="2651506" y="2822701"/>
              <a:ext cx="1214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INTA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8C2662A1-1332-4D0D-884B-EF0DA6FFFC5E}"/>
                </a:ext>
              </a:extLst>
            </p:cNvPr>
            <p:cNvCxnSpPr>
              <a:cxnSpLocks/>
            </p:cNvCxnSpPr>
            <p:nvPr/>
          </p:nvCxnSpPr>
          <p:spPr>
            <a:xfrm>
              <a:off x="3018819" y="2896340"/>
              <a:ext cx="461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8396D36C-0BC4-4DDC-9A98-0159F028EB95}"/>
              </a:ext>
            </a:extLst>
          </p:cNvPr>
          <p:cNvGrpSpPr/>
          <p:nvPr/>
        </p:nvGrpSpPr>
        <p:grpSpPr>
          <a:xfrm>
            <a:off x="2091278" y="2416874"/>
            <a:ext cx="1262109" cy="333264"/>
            <a:chOff x="8442664" y="2689934"/>
            <a:chExt cx="1262109" cy="33326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643D3E83-67D9-49FB-BCCE-B2C8F03AE75C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270D1BAC-9AE4-46B3-9C1A-1094FE2C521D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23E64152-BD47-462D-989C-55CD85C10AE4}"/>
                </a:ext>
              </a:extLst>
            </p:cNvPr>
            <p:cNvCxnSpPr/>
            <p:nvPr/>
          </p:nvCxnSpPr>
          <p:spPr>
            <a:xfrm>
              <a:off x="8700117" y="2689934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240B870D-6DD4-434A-B2FB-DB63B6B96E44}"/>
                </a:ext>
              </a:extLst>
            </p:cNvPr>
            <p:cNvCxnSpPr/>
            <p:nvPr/>
          </p:nvCxnSpPr>
          <p:spPr>
            <a:xfrm flipV="1">
              <a:off x="897532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AA13A8B7-D230-47F3-B175-BA1ACBAB6A4D}"/>
                </a:ext>
              </a:extLst>
            </p:cNvPr>
            <p:cNvCxnSpPr>
              <a:cxnSpLocks/>
            </p:cNvCxnSpPr>
            <p:nvPr/>
          </p:nvCxnSpPr>
          <p:spPr>
            <a:xfrm>
              <a:off x="8975324" y="3023164"/>
              <a:ext cx="213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A88A9381-0715-4F49-9857-C98478AF8AFF}"/>
                </a:ext>
              </a:extLst>
            </p:cNvPr>
            <p:cNvCxnSpPr/>
            <p:nvPr/>
          </p:nvCxnSpPr>
          <p:spPr>
            <a:xfrm flipV="1">
              <a:off x="9180990" y="2698846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9354BA0A-0B42-41EF-A61C-3AF61FA2F9E0}"/>
                </a:ext>
              </a:extLst>
            </p:cNvPr>
            <p:cNvCxnSpPr/>
            <p:nvPr/>
          </p:nvCxnSpPr>
          <p:spPr>
            <a:xfrm>
              <a:off x="9172113" y="2689968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D6B569C2-B676-418A-8951-C2B31EA0DEFD}"/>
                </a:ext>
              </a:extLst>
            </p:cNvPr>
            <p:cNvCxnSpPr/>
            <p:nvPr/>
          </p:nvCxnSpPr>
          <p:spPr>
            <a:xfrm flipV="1">
              <a:off x="9447320" y="2698846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C918758-1687-4DD6-B79D-FBF9C200D1B8}"/>
                </a:ext>
              </a:extLst>
            </p:cNvPr>
            <p:cNvCxnSpPr>
              <a:cxnSpLocks/>
            </p:cNvCxnSpPr>
            <p:nvPr/>
          </p:nvCxnSpPr>
          <p:spPr>
            <a:xfrm>
              <a:off x="9447320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CE5CBA3-1164-4B0E-9F37-7C14C4E7252B}"/>
              </a:ext>
            </a:extLst>
          </p:cNvPr>
          <p:cNvSpPr txBox="1"/>
          <p:nvPr/>
        </p:nvSpPr>
        <p:spPr>
          <a:xfrm>
            <a:off x="5999173" y="167063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8086 has two interrupt pins: </a:t>
            </a:r>
          </a:p>
          <a:p>
            <a:pPr marL="342900" indent="-342900">
              <a:buAutoNum type="arabicPeriod"/>
            </a:pPr>
            <a:r>
              <a:rPr lang="en-US" dirty="0"/>
              <a:t>NMI – Non maskable interrupt (NMI) is a vectored interrupt which means every ISR has a fixed ISR address in vectored table.</a:t>
            </a:r>
          </a:p>
          <a:p>
            <a:pPr marL="342900" indent="-342900">
              <a:buAutoNum type="arabicPeriod"/>
            </a:pPr>
            <a:r>
              <a:rPr lang="en-US" dirty="0"/>
              <a:t>INTR – INTR is maskable non vectored interrupt where ISR of this interrupt is available anywhere in the memory. There is fixed ISR address. </a:t>
            </a:r>
          </a:p>
          <a:p>
            <a:r>
              <a:rPr lang="en-US" dirty="0"/>
              <a:t>       with INTR pin 255 interrupts can be connected.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manage 255 (00-FF) interrupt request there is an external chip interface with 8086 is called as programmable interrupt controller (PIC) – 8259.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8259 is responsible to handle interrupt request and transfer it to the processor through INTR pin.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After receiving interrupt on ISR processor ask vector number by sending two INTA signals.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first INTA signal 8059 calculates ISR address and on second INTA pulse 8259 send 8 bit vector number on data bus.   </a:t>
            </a:r>
            <a:endParaRPr lang="en-IN" dirty="0"/>
          </a:p>
        </p:txBody>
      </p:sp>
      <p:sp>
        <p:nvSpPr>
          <p:cNvPr id="92" name="Arrow: Left 91">
            <a:extLst>
              <a:ext uri="{FF2B5EF4-FFF2-40B4-BE49-F238E27FC236}">
                <a16:creationId xmlns="" xmlns:a16="http://schemas.microsoft.com/office/drawing/2014/main" id="{1E8425D6-374F-4B72-998B-29894264BFB8}"/>
              </a:ext>
            </a:extLst>
          </p:cNvPr>
          <p:cNvSpPr/>
          <p:nvPr/>
        </p:nvSpPr>
        <p:spPr>
          <a:xfrm>
            <a:off x="2021280" y="1986724"/>
            <a:ext cx="1417447" cy="30227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7A1FC93-9E17-486A-A357-E4BE7695E973}"/>
              </a:ext>
            </a:extLst>
          </p:cNvPr>
          <p:cNvSpPr txBox="1"/>
          <p:nvPr/>
        </p:nvSpPr>
        <p:spPr>
          <a:xfrm>
            <a:off x="2084794" y="1713794"/>
            <a:ext cx="144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‘n’ 8-bit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56F1652-88F0-4A5E-9525-DC36C9512FCA}"/>
              </a:ext>
            </a:extLst>
          </p:cNvPr>
          <p:cNvSpPr txBox="1"/>
          <p:nvPr/>
        </p:nvSpPr>
        <p:spPr>
          <a:xfrm>
            <a:off x="6058944" y="5320663"/>
            <a:ext cx="5236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Accept Interrupt on behalf of 8086 is the main job of 8259 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8259 is not responsible for ISR execution. 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F748841-3E57-4D6D-8E97-3E8C8374419E}"/>
              </a:ext>
            </a:extLst>
          </p:cNvPr>
          <p:cNvSpPr txBox="1"/>
          <p:nvPr/>
        </p:nvSpPr>
        <p:spPr>
          <a:xfrm>
            <a:off x="98087" y="112706"/>
            <a:ext cx="4292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8259 has important properties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A3787D8-9291-40A5-B3D1-0BEEA16FFF2C}"/>
              </a:ext>
            </a:extLst>
          </p:cNvPr>
          <p:cNvSpPr txBox="1"/>
          <p:nvPr/>
        </p:nvSpPr>
        <p:spPr>
          <a:xfrm>
            <a:off x="74603" y="535359"/>
            <a:ext cx="1468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Priority</a:t>
            </a:r>
          </a:p>
          <a:p>
            <a:r>
              <a:rPr lang="en-US" b="1" dirty="0">
                <a:solidFill>
                  <a:srgbClr val="FF0000"/>
                </a:solidFill>
              </a:rPr>
              <a:t>Trigger </a:t>
            </a:r>
          </a:p>
          <a:p>
            <a:r>
              <a:rPr lang="en-US" b="1" dirty="0">
                <a:solidFill>
                  <a:srgbClr val="FF0000"/>
                </a:solidFill>
              </a:rPr>
              <a:t>Masking</a:t>
            </a:r>
          </a:p>
          <a:p>
            <a:r>
              <a:rPr lang="en-US" b="1" dirty="0">
                <a:solidFill>
                  <a:srgbClr val="FF0000"/>
                </a:solidFill>
              </a:rPr>
              <a:t>Vector 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228A7C0-DC8D-43D6-8CFD-6339D827A77C}"/>
              </a:ext>
            </a:extLst>
          </p:cNvPr>
          <p:cNvSpPr txBox="1"/>
          <p:nvPr/>
        </p:nvSpPr>
        <p:spPr>
          <a:xfrm>
            <a:off x="3218052" y="166027"/>
            <a:ext cx="117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  T  M  V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B829CD5-5388-42B3-A9B1-EDE3407F0B50}"/>
              </a:ext>
            </a:extLst>
          </p:cNvPr>
          <p:cNvSpPr/>
          <p:nvPr/>
        </p:nvSpPr>
        <p:spPr>
          <a:xfrm>
            <a:off x="1342007" y="807499"/>
            <a:ext cx="1837852" cy="2719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8086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7490A819-DCA0-406B-9E0F-6F722CE450DC}"/>
              </a:ext>
            </a:extLst>
          </p:cNvPr>
          <p:cNvCxnSpPr>
            <a:cxnSpLocks/>
          </p:cNvCxnSpPr>
          <p:nvPr/>
        </p:nvCxnSpPr>
        <p:spPr>
          <a:xfrm flipH="1">
            <a:off x="3176856" y="948007"/>
            <a:ext cx="14468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8F86B3C-C1F8-4E23-980E-723513616094}"/>
              </a:ext>
            </a:extLst>
          </p:cNvPr>
          <p:cNvCxnSpPr>
            <a:cxnSpLocks/>
          </p:cNvCxnSpPr>
          <p:nvPr/>
        </p:nvCxnSpPr>
        <p:spPr>
          <a:xfrm flipH="1">
            <a:off x="3176856" y="3107801"/>
            <a:ext cx="14468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D97E95D-70DB-4244-A377-A33D25586E20}"/>
              </a:ext>
            </a:extLst>
          </p:cNvPr>
          <p:cNvSpPr txBox="1"/>
          <p:nvPr/>
        </p:nvSpPr>
        <p:spPr>
          <a:xfrm>
            <a:off x="2227456" y="843082"/>
            <a:ext cx="121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NMI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7F3652-BAC6-472D-BAFF-F8E5B184E07B}"/>
              </a:ext>
            </a:extLst>
          </p:cNvPr>
          <p:cNvSpPr txBox="1"/>
          <p:nvPr/>
        </p:nvSpPr>
        <p:spPr>
          <a:xfrm>
            <a:off x="2260933" y="2744541"/>
            <a:ext cx="121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INTR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E6BE108-B91D-4355-8CFA-58B10117F4AD}"/>
              </a:ext>
            </a:extLst>
          </p:cNvPr>
          <p:cNvSpPr txBox="1"/>
          <p:nvPr/>
        </p:nvSpPr>
        <p:spPr>
          <a:xfrm>
            <a:off x="2074312" y="807499"/>
            <a:ext cx="65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08728DC-BED4-4186-9F17-5A8FBE697AEE}"/>
              </a:ext>
            </a:extLst>
          </p:cNvPr>
          <p:cNvSpPr txBox="1"/>
          <p:nvPr/>
        </p:nvSpPr>
        <p:spPr>
          <a:xfrm>
            <a:off x="2024284" y="2738469"/>
            <a:ext cx="65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(NV)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5FA8565-4421-4D2A-953E-06509DD3BE13}"/>
              </a:ext>
            </a:extLst>
          </p:cNvPr>
          <p:cNvSpPr/>
          <p:nvPr/>
        </p:nvSpPr>
        <p:spPr>
          <a:xfrm>
            <a:off x="4623742" y="730906"/>
            <a:ext cx="1143740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8259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D44732F2-9C2A-4041-A1C1-0F5A0924DE99}"/>
              </a:ext>
            </a:extLst>
          </p:cNvPr>
          <p:cNvCxnSpPr>
            <a:cxnSpLocks/>
          </p:cNvCxnSpPr>
          <p:nvPr/>
        </p:nvCxnSpPr>
        <p:spPr>
          <a:xfrm flipH="1">
            <a:off x="5736937" y="1212414"/>
            <a:ext cx="661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E113B805-06D0-4B8A-B868-AE4FD44A818D}"/>
              </a:ext>
            </a:extLst>
          </p:cNvPr>
          <p:cNvCxnSpPr>
            <a:cxnSpLocks/>
          </p:cNvCxnSpPr>
          <p:nvPr/>
        </p:nvCxnSpPr>
        <p:spPr>
          <a:xfrm flipH="1">
            <a:off x="5791874" y="3477640"/>
            <a:ext cx="661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998F32B-1AFB-423C-A811-95546A7CC207}"/>
              </a:ext>
            </a:extLst>
          </p:cNvPr>
          <p:cNvSpPr txBox="1"/>
          <p:nvPr/>
        </p:nvSpPr>
        <p:spPr>
          <a:xfrm>
            <a:off x="6009432" y="121241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79CB797-52FE-48F4-B78F-05C830896755}"/>
              </a:ext>
            </a:extLst>
          </p:cNvPr>
          <p:cNvSpPr txBox="1"/>
          <p:nvPr/>
        </p:nvSpPr>
        <p:spPr>
          <a:xfrm>
            <a:off x="6007330" y="350052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F0008242-1525-4A21-8CF2-42632DC8500C}"/>
              </a:ext>
            </a:extLst>
          </p:cNvPr>
          <p:cNvCxnSpPr>
            <a:cxnSpLocks/>
          </p:cNvCxnSpPr>
          <p:nvPr/>
        </p:nvCxnSpPr>
        <p:spPr>
          <a:xfrm>
            <a:off x="3179859" y="2566702"/>
            <a:ext cx="144388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E3816AF-4D3B-4B06-A02E-FE3C6889F2F4}"/>
              </a:ext>
            </a:extLst>
          </p:cNvPr>
          <p:cNvGrpSpPr/>
          <p:nvPr/>
        </p:nvGrpSpPr>
        <p:grpSpPr>
          <a:xfrm>
            <a:off x="2236541" y="2404250"/>
            <a:ext cx="1214022" cy="369332"/>
            <a:chOff x="2651506" y="2822701"/>
            <a:chExt cx="1214022" cy="369332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C3D602F8-F627-4F4B-9006-74B6DAD93037}"/>
                </a:ext>
              </a:extLst>
            </p:cNvPr>
            <p:cNvSpPr txBox="1"/>
            <p:nvPr/>
          </p:nvSpPr>
          <p:spPr>
            <a:xfrm>
              <a:off x="2651506" y="2822701"/>
              <a:ext cx="1214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INTA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54E426D-B136-4C0F-8F79-C75C32B1812E}"/>
                </a:ext>
              </a:extLst>
            </p:cNvPr>
            <p:cNvCxnSpPr>
              <a:cxnSpLocks/>
            </p:cNvCxnSpPr>
            <p:nvPr/>
          </p:nvCxnSpPr>
          <p:spPr>
            <a:xfrm>
              <a:off x="3018819" y="2896340"/>
              <a:ext cx="461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57087902-EC83-4738-BC50-27EF8EB32EEC}"/>
              </a:ext>
            </a:extLst>
          </p:cNvPr>
          <p:cNvGrpSpPr/>
          <p:nvPr/>
        </p:nvGrpSpPr>
        <p:grpSpPr>
          <a:xfrm>
            <a:off x="3246854" y="2144597"/>
            <a:ext cx="1262109" cy="333264"/>
            <a:chOff x="8442664" y="2689934"/>
            <a:chExt cx="1262109" cy="33326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316D1143-7044-43B7-87D5-5F267C209B25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BC585C1E-6CD3-419B-BAB7-19D8389B24D4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15170D14-3B46-4152-BE66-1BB243C45657}"/>
                </a:ext>
              </a:extLst>
            </p:cNvPr>
            <p:cNvCxnSpPr/>
            <p:nvPr/>
          </p:nvCxnSpPr>
          <p:spPr>
            <a:xfrm>
              <a:off x="8700117" y="2689934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FF5D6209-5EDB-4513-BB64-B00429BCE76D}"/>
                </a:ext>
              </a:extLst>
            </p:cNvPr>
            <p:cNvCxnSpPr/>
            <p:nvPr/>
          </p:nvCxnSpPr>
          <p:spPr>
            <a:xfrm flipV="1">
              <a:off x="897532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2F6BCA53-A71D-442F-8AA9-66E7816938B4}"/>
                </a:ext>
              </a:extLst>
            </p:cNvPr>
            <p:cNvCxnSpPr>
              <a:cxnSpLocks/>
            </p:cNvCxnSpPr>
            <p:nvPr/>
          </p:nvCxnSpPr>
          <p:spPr>
            <a:xfrm>
              <a:off x="8975324" y="3023164"/>
              <a:ext cx="213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32FBC9E1-83C5-4BDA-A561-70C97CF5F4BC}"/>
                </a:ext>
              </a:extLst>
            </p:cNvPr>
            <p:cNvCxnSpPr/>
            <p:nvPr/>
          </p:nvCxnSpPr>
          <p:spPr>
            <a:xfrm flipV="1">
              <a:off x="9180990" y="2698846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389F4B12-620C-4847-95A1-5100A90A2620}"/>
                </a:ext>
              </a:extLst>
            </p:cNvPr>
            <p:cNvCxnSpPr/>
            <p:nvPr/>
          </p:nvCxnSpPr>
          <p:spPr>
            <a:xfrm>
              <a:off x="9172113" y="2689968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54F4161-E662-40FE-87BA-CB52B3E1B413}"/>
                </a:ext>
              </a:extLst>
            </p:cNvPr>
            <p:cNvCxnSpPr/>
            <p:nvPr/>
          </p:nvCxnSpPr>
          <p:spPr>
            <a:xfrm flipV="1">
              <a:off x="9447320" y="2698846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545919D7-79BF-4E3D-96C4-1FB014540EE1}"/>
                </a:ext>
              </a:extLst>
            </p:cNvPr>
            <p:cNvCxnSpPr>
              <a:cxnSpLocks/>
            </p:cNvCxnSpPr>
            <p:nvPr/>
          </p:nvCxnSpPr>
          <p:spPr>
            <a:xfrm>
              <a:off x="9447320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Arrow: Left 59">
            <a:extLst>
              <a:ext uri="{FF2B5EF4-FFF2-40B4-BE49-F238E27FC236}">
                <a16:creationId xmlns="" xmlns:a16="http://schemas.microsoft.com/office/drawing/2014/main" id="{E3E7211B-EE2F-4365-B2AD-82DA930DDCC6}"/>
              </a:ext>
            </a:extLst>
          </p:cNvPr>
          <p:cNvSpPr/>
          <p:nvPr/>
        </p:nvSpPr>
        <p:spPr>
          <a:xfrm>
            <a:off x="3176856" y="1529164"/>
            <a:ext cx="1417447" cy="30227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B048DF7-01D3-4A89-B873-54BA157EE68A}"/>
              </a:ext>
            </a:extLst>
          </p:cNvPr>
          <p:cNvSpPr txBox="1"/>
          <p:nvPr/>
        </p:nvSpPr>
        <p:spPr>
          <a:xfrm>
            <a:off x="6451150" y="1230833"/>
            <a:ext cx="180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Highest Priority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941069F-1D7E-48C7-98D1-7D7208C6B0AD}"/>
              </a:ext>
            </a:extLst>
          </p:cNvPr>
          <p:cNvSpPr txBox="1"/>
          <p:nvPr/>
        </p:nvSpPr>
        <p:spPr>
          <a:xfrm>
            <a:off x="6433352" y="3447078"/>
            <a:ext cx="180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Lowest Priority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A8F1165-783B-4788-B52A-0FF39AAAE078}"/>
              </a:ext>
            </a:extLst>
          </p:cNvPr>
          <p:cNvSpPr txBox="1"/>
          <p:nvPr/>
        </p:nvSpPr>
        <p:spPr>
          <a:xfrm>
            <a:off x="6534984" y="879920"/>
            <a:ext cx="20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Default Priorities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5D12E5C-C0A8-4499-8882-8C17A9FD4C47}"/>
              </a:ext>
            </a:extLst>
          </p:cNvPr>
          <p:cNvSpPr txBox="1"/>
          <p:nvPr/>
        </p:nvSpPr>
        <p:spPr>
          <a:xfrm>
            <a:off x="5868432" y="443183"/>
            <a:ext cx="570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Processor can change priority by sending commands.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Arrow: Left 65">
            <a:extLst>
              <a:ext uri="{FF2B5EF4-FFF2-40B4-BE49-F238E27FC236}">
                <a16:creationId xmlns="" xmlns:a16="http://schemas.microsoft.com/office/drawing/2014/main" id="{98FDD996-776A-4ADE-9F40-6F20C4925FC1}"/>
              </a:ext>
            </a:extLst>
          </p:cNvPr>
          <p:cNvSpPr/>
          <p:nvPr/>
        </p:nvSpPr>
        <p:spPr>
          <a:xfrm rot="10800000">
            <a:off x="3246854" y="1539025"/>
            <a:ext cx="1417447" cy="30227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AD5B039-C284-43D5-8A24-7D8F16244311}"/>
              </a:ext>
            </a:extLst>
          </p:cNvPr>
          <p:cNvSpPr txBox="1"/>
          <p:nvPr/>
        </p:nvSpPr>
        <p:spPr>
          <a:xfrm>
            <a:off x="5997393" y="2620762"/>
            <a:ext cx="570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Processor can change triggering of an interrupt by sending commands. (edge or level)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D731C4B-65B3-45A6-8FE3-3714800CC63D}"/>
              </a:ext>
            </a:extLst>
          </p:cNvPr>
          <p:cNvSpPr txBox="1"/>
          <p:nvPr/>
        </p:nvSpPr>
        <p:spPr>
          <a:xfrm>
            <a:off x="6056374" y="1990674"/>
            <a:ext cx="570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Processor can mask or unmask of an interrupt by sending commands.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89AEA050-E980-443B-A727-AC13AA404D79}"/>
              </a:ext>
            </a:extLst>
          </p:cNvPr>
          <p:cNvSpPr txBox="1"/>
          <p:nvPr/>
        </p:nvSpPr>
        <p:spPr>
          <a:xfrm>
            <a:off x="65645" y="3714540"/>
            <a:ext cx="570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Processor can send vector number of  interrupts by sending commands.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F8A19C6-1EB6-4B92-B639-8F1DBACC45BE}"/>
              </a:ext>
            </a:extLst>
          </p:cNvPr>
          <p:cNvSpPr txBox="1"/>
          <p:nvPr/>
        </p:nvSpPr>
        <p:spPr>
          <a:xfrm>
            <a:off x="3218178" y="1170534"/>
            <a:ext cx="129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Commands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2810C70-37E4-4C7F-9057-B4E7023D1B74}"/>
              </a:ext>
            </a:extLst>
          </p:cNvPr>
          <p:cNvSpPr txBox="1"/>
          <p:nvPr/>
        </p:nvSpPr>
        <p:spPr>
          <a:xfrm>
            <a:off x="74603" y="4424396"/>
            <a:ext cx="4790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At the time of initialization processor will send interrupt vector number hence, 8259 initialization is compulsory and very important.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Since there are 8 IR, during initialization you have to send only first vector no. for IRO, remaining vector numbers are taken automatically in sequence.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CC91395-B298-4F56-B556-B6F7890BE219}"/>
              </a:ext>
            </a:extLst>
          </p:cNvPr>
          <p:cNvSpPr txBox="1"/>
          <p:nvPr/>
        </p:nvSpPr>
        <p:spPr>
          <a:xfrm>
            <a:off x="4625308" y="5224394"/>
            <a:ext cx="28038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Vector No. for IR0 = 40H</a:t>
            </a:r>
          </a:p>
          <a:p>
            <a:r>
              <a:rPr lang="en-US" b="1" dirty="0">
                <a:solidFill>
                  <a:srgbClr val="FF0000"/>
                </a:solidFill>
              </a:rPr>
              <a:t>----II------------- IR1 = 41 H</a:t>
            </a: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Vector No. for IR7 = 47H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49F3642-D341-4613-874B-5B86B7F3E17D}"/>
              </a:ext>
            </a:extLst>
          </p:cNvPr>
          <p:cNvSpPr txBox="1"/>
          <p:nvPr/>
        </p:nvSpPr>
        <p:spPr>
          <a:xfrm>
            <a:off x="6424520" y="3754409"/>
            <a:ext cx="4292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8259 is used to increase the interrupt and single 8259 chip having only 8 interrupt connection hence</a:t>
            </a:r>
            <a:r>
              <a:rPr lang="en-US" sz="1800" b="1" dirty="0">
                <a:solidFill>
                  <a:srgbClr val="FF0000"/>
                </a:solidFill>
              </a:rPr>
              <a:t> cascading </a:t>
            </a:r>
            <a:r>
              <a:rPr lang="en-US" sz="1800" b="1" dirty="0">
                <a:solidFill>
                  <a:schemeClr val="tx1"/>
                </a:solidFill>
              </a:rPr>
              <a:t>is used.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2FA47E84-2C00-4480-8892-8FE83F68EDE2}"/>
              </a:ext>
            </a:extLst>
          </p:cNvPr>
          <p:cNvSpPr/>
          <p:nvPr/>
        </p:nvSpPr>
        <p:spPr>
          <a:xfrm>
            <a:off x="7902607" y="5175070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8259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3900853E-4C0C-4564-A845-0A28405B8D9E}"/>
              </a:ext>
            </a:extLst>
          </p:cNvPr>
          <p:cNvSpPr/>
          <p:nvPr/>
        </p:nvSpPr>
        <p:spPr>
          <a:xfrm>
            <a:off x="9555333" y="4659821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8259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5CD699DD-5653-4A9C-B638-D2AEB9929C3C}"/>
              </a:ext>
            </a:extLst>
          </p:cNvPr>
          <p:cNvCxnSpPr>
            <a:cxnSpLocks/>
          </p:cNvCxnSpPr>
          <p:nvPr/>
        </p:nvCxnSpPr>
        <p:spPr>
          <a:xfrm flipH="1">
            <a:off x="8719351" y="5285109"/>
            <a:ext cx="8359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99AA6C4-EA23-48DC-BCCE-C87AEEDE70FD}"/>
              </a:ext>
            </a:extLst>
          </p:cNvPr>
          <p:cNvSpPr txBox="1"/>
          <p:nvPr/>
        </p:nvSpPr>
        <p:spPr>
          <a:xfrm>
            <a:off x="8719351" y="4898302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A96AD39-21E5-4FB6-8E23-0877F4DA7F60}"/>
              </a:ext>
            </a:extLst>
          </p:cNvPr>
          <p:cNvSpPr txBox="1"/>
          <p:nvPr/>
        </p:nvSpPr>
        <p:spPr>
          <a:xfrm>
            <a:off x="7236040" y="6274465"/>
            <a:ext cx="506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Master X 8 Slaves X 8 interrupts = 64 interrupts</a:t>
            </a:r>
          </a:p>
        </p:txBody>
      </p:sp>
    </p:spTree>
    <p:extLst>
      <p:ext uri="{BB962C8B-B14F-4D97-AF65-F5344CB8AC3E}">
        <p14:creationId xmlns:p14="http://schemas.microsoft.com/office/powerpoint/2010/main" val="14435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599826-2565-4262-85B7-7A134B76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56"/>
            <a:ext cx="98488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65613E-3D2E-4515-830B-8BA79EF0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869225"/>
            <a:ext cx="108489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0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ED1259-5FAA-41AE-9AFE-DEFA61C25FF1}"/>
              </a:ext>
            </a:extLst>
          </p:cNvPr>
          <p:cNvSpPr/>
          <p:nvPr/>
        </p:nvSpPr>
        <p:spPr>
          <a:xfrm>
            <a:off x="6545813" y="89069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AB1F553-4EDE-4E33-B8B6-E98A3590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74918"/>
              </p:ext>
            </p:extLst>
          </p:nvPr>
        </p:nvGraphicFramePr>
        <p:xfrm>
          <a:off x="7941132" y="898578"/>
          <a:ext cx="399494" cy="2966720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849968-9D17-433B-8046-BDDB49153177}"/>
              </a:ext>
            </a:extLst>
          </p:cNvPr>
          <p:cNvSpPr txBox="1"/>
          <p:nvPr/>
        </p:nvSpPr>
        <p:spPr>
          <a:xfrm>
            <a:off x="6577351" y="1606049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IRR</a:t>
            </a:r>
          </a:p>
          <a:p>
            <a:r>
              <a:rPr lang="en-US" b="1" dirty="0"/>
              <a:t>Interrupt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Request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7C02C7-6CC7-47FD-99DC-9B5BB6164CF8}"/>
              </a:ext>
            </a:extLst>
          </p:cNvPr>
          <p:cNvSpPr/>
          <p:nvPr/>
        </p:nvSpPr>
        <p:spPr>
          <a:xfrm>
            <a:off x="806446" y="980954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194494EF-CD2B-4B43-9FE4-07D813AF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27851"/>
              </p:ext>
            </p:extLst>
          </p:nvPr>
        </p:nvGraphicFramePr>
        <p:xfrm>
          <a:off x="810886" y="996403"/>
          <a:ext cx="399494" cy="2951584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DA7344-2465-4EFF-990E-3C3CD3C3E71A}"/>
              </a:ext>
            </a:extLst>
          </p:cNvPr>
          <p:cNvSpPr txBox="1"/>
          <p:nvPr/>
        </p:nvSpPr>
        <p:spPr>
          <a:xfrm>
            <a:off x="1343868" y="1733531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ISR</a:t>
            </a:r>
          </a:p>
          <a:p>
            <a:r>
              <a:rPr lang="en-US" b="1" dirty="0"/>
              <a:t>In </a:t>
            </a:r>
          </a:p>
          <a:p>
            <a:r>
              <a:rPr lang="en-US" b="1" dirty="0"/>
              <a:t>Service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220FBB8-D81B-46FC-93CD-96704823E068}"/>
              </a:ext>
            </a:extLst>
          </p:cNvPr>
          <p:cNvSpPr/>
          <p:nvPr/>
        </p:nvSpPr>
        <p:spPr>
          <a:xfrm rot="16200000">
            <a:off x="3414999" y="3208279"/>
            <a:ext cx="1794813" cy="4319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CB0B2-936F-4836-B4F3-D24491BF0EAD}"/>
              </a:ext>
            </a:extLst>
          </p:cNvPr>
          <p:cNvSpPr txBox="1"/>
          <p:nvPr/>
        </p:nvSpPr>
        <p:spPr>
          <a:xfrm>
            <a:off x="3848527" y="4877191"/>
            <a:ext cx="219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Interrupt Mask Register(8 bit)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D63E934-D847-47EF-B252-7D1F2876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3898"/>
              </p:ext>
            </p:extLst>
          </p:nvPr>
        </p:nvGraphicFramePr>
        <p:xfrm>
          <a:off x="2152891" y="5894362"/>
          <a:ext cx="4319032" cy="741680"/>
        </p:xfrm>
        <a:graphic>
          <a:graphicData uri="http://schemas.openxmlformats.org/drawingml/2006/table">
            <a:tbl>
              <a:tblPr firstRow="1" bandRow="1"/>
              <a:tblGrid>
                <a:gridCol w="539879">
                  <a:extLst>
                    <a:ext uri="{9D8B030D-6E8A-4147-A177-3AD203B41FA5}">
                      <a16:colId xmlns="" xmlns:a16="http://schemas.microsoft.com/office/drawing/2014/main" val="134357155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1191602251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080004355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97338451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639214583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753349132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072384677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5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4179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2CACA-E87E-4F81-B149-C69D11E7AACA}"/>
              </a:ext>
            </a:extLst>
          </p:cNvPr>
          <p:cNvSpPr/>
          <p:nvPr/>
        </p:nvSpPr>
        <p:spPr>
          <a:xfrm>
            <a:off x="3676129" y="90209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640B71-FDF9-4D12-927E-ED005DC073E2}"/>
              </a:ext>
            </a:extLst>
          </p:cNvPr>
          <p:cNvSpPr txBox="1"/>
          <p:nvPr/>
        </p:nvSpPr>
        <p:spPr>
          <a:xfrm>
            <a:off x="4168447" y="1635393"/>
            <a:ext cx="1222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Priority </a:t>
            </a:r>
          </a:p>
          <a:p>
            <a:r>
              <a:rPr lang="en-US" b="1" dirty="0"/>
              <a:t>Resolver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C78BE5-F885-4939-ADD9-B58B467F0849}"/>
              </a:ext>
            </a:extLst>
          </p:cNvPr>
          <p:cNvSpPr/>
          <p:nvPr/>
        </p:nvSpPr>
        <p:spPr>
          <a:xfrm>
            <a:off x="5470942" y="2313175"/>
            <a:ext cx="1074870" cy="30227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2B202C69-4926-4D08-A622-8430DAEA1807}"/>
              </a:ext>
            </a:extLst>
          </p:cNvPr>
          <p:cNvSpPr/>
          <p:nvPr/>
        </p:nvSpPr>
        <p:spPr>
          <a:xfrm>
            <a:off x="2601259" y="2227800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="" xmlns:a16="http://schemas.microsoft.com/office/drawing/2014/main" id="{FF3D9855-60F6-482E-B832-7EB1C8B83BE9}"/>
              </a:ext>
            </a:extLst>
          </p:cNvPr>
          <p:cNvSpPr/>
          <p:nvPr/>
        </p:nvSpPr>
        <p:spPr>
          <a:xfrm>
            <a:off x="1078021" y="529261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AB7D3EC-6C23-48E3-819F-0965F6240CF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703853" y="3963436"/>
            <a:ext cx="563228" cy="4767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A15A4F-B2A4-43D7-A696-2D1DFF411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73536" y="3884579"/>
            <a:ext cx="0" cy="5858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BE61314-FD18-4689-BE3D-3803D9865B2E}"/>
              </a:ext>
            </a:extLst>
          </p:cNvPr>
          <p:cNvCxnSpPr>
            <a:cxnSpLocks/>
          </p:cNvCxnSpPr>
          <p:nvPr/>
        </p:nvCxnSpPr>
        <p:spPr>
          <a:xfrm flipV="1">
            <a:off x="6258560" y="3884580"/>
            <a:ext cx="645624" cy="555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076D6C7-1912-42A2-843E-C6DC4D589454}"/>
              </a:ext>
            </a:extLst>
          </p:cNvPr>
          <p:cNvSpPr txBox="1"/>
          <p:nvPr/>
        </p:nvSpPr>
        <p:spPr>
          <a:xfrm>
            <a:off x="9186957" y="216610"/>
            <a:ext cx="55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Pin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560F737-8728-4E8C-8085-E103D5549B9A}"/>
              </a:ext>
            </a:extLst>
          </p:cNvPr>
          <p:cNvGrpSpPr/>
          <p:nvPr/>
        </p:nvGrpSpPr>
        <p:grpSpPr>
          <a:xfrm>
            <a:off x="9110686" y="766168"/>
            <a:ext cx="532660" cy="333230"/>
            <a:chOff x="8442664" y="2689934"/>
            <a:chExt cx="532660" cy="33323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95F760EB-1A33-4536-AEFC-96714B06C2CF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DE1A8CCD-D1F8-4DC6-8435-C0982C171D35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FCE0F35-27EA-4BF9-A85E-6B692A5BAA27}"/>
                </a:ext>
              </a:extLst>
            </p:cNvPr>
            <p:cNvCxnSpPr/>
            <p:nvPr/>
          </p:nvCxnSpPr>
          <p:spPr>
            <a:xfrm>
              <a:off x="8700117" y="2689934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BEE0FA70-C53C-46DD-AD74-94CF4D42B911}"/>
              </a:ext>
            </a:extLst>
          </p:cNvPr>
          <p:cNvGrpSpPr/>
          <p:nvPr/>
        </p:nvGrpSpPr>
        <p:grpSpPr>
          <a:xfrm>
            <a:off x="9217867" y="1509903"/>
            <a:ext cx="1326146" cy="333230"/>
            <a:chOff x="8442664" y="2689934"/>
            <a:chExt cx="2515755" cy="33323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A2986823-4C0C-487E-A9A9-4F0B9D83134C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90DC8B76-FF49-4B74-87AD-40DEB8102107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627AAA55-DCF4-4CF4-844F-401FE5176E59}"/>
                </a:ext>
              </a:extLst>
            </p:cNvPr>
            <p:cNvCxnSpPr>
              <a:cxnSpLocks/>
            </p:cNvCxnSpPr>
            <p:nvPr/>
          </p:nvCxnSpPr>
          <p:spPr>
            <a:xfrm>
              <a:off x="8700117" y="2689934"/>
              <a:ext cx="2258302" cy="88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542CA1E3-A4DE-4888-902E-0383225C0ACB}"/>
              </a:ext>
            </a:extLst>
          </p:cNvPr>
          <p:cNvGrpSpPr/>
          <p:nvPr/>
        </p:nvGrpSpPr>
        <p:grpSpPr>
          <a:xfrm>
            <a:off x="10568734" y="1429976"/>
            <a:ext cx="745724" cy="333230"/>
            <a:chOff x="8442664" y="2689934"/>
            <a:chExt cx="745724" cy="33323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9E1A2E96-CEDC-45FB-80F7-915587B3297D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8E1BECE6-82C6-448F-ADE7-CBFE4B218E8D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078E8720-B62C-4FC2-8D63-D510AC204B72}"/>
                </a:ext>
              </a:extLst>
            </p:cNvPr>
            <p:cNvCxnSpPr/>
            <p:nvPr/>
          </p:nvCxnSpPr>
          <p:spPr>
            <a:xfrm>
              <a:off x="8700117" y="2689934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ABFBBD61-C81C-431D-B800-4EFFDB8F21F0}"/>
                </a:ext>
              </a:extLst>
            </p:cNvPr>
            <p:cNvCxnSpPr/>
            <p:nvPr/>
          </p:nvCxnSpPr>
          <p:spPr>
            <a:xfrm flipV="1">
              <a:off x="897532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85E07C70-8B4A-459E-991B-A8506A643693}"/>
                </a:ext>
              </a:extLst>
            </p:cNvPr>
            <p:cNvCxnSpPr>
              <a:cxnSpLocks/>
            </p:cNvCxnSpPr>
            <p:nvPr/>
          </p:nvCxnSpPr>
          <p:spPr>
            <a:xfrm>
              <a:off x="8975324" y="3023164"/>
              <a:ext cx="213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C332F12-F4D9-4763-BA9E-D5C5CEDE5103}"/>
              </a:ext>
            </a:extLst>
          </p:cNvPr>
          <p:cNvSpPr txBox="1"/>
          <p:nvPr/>
        </p:nvSpPr>
        <p:spPr>
          <a:xfrm>
            <a:off x="7443219" y="887178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0173C7-1911-4E16-B340-F3284BBE0545}"/>
              </a:ext>
            </a:extLst>
          </p:cNvPr>
          <p:cNvSpPr txBox="1"/>
          <p:nvPr/>
        </p:nvSpPr>
        <p:spPr>
          <a:xfrm>
            <a:off x="7438286" y="1290069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FC7C6A-1ADD-48D5-A68C-FAD83BCC4D0A}"/>
              </a:ext>
            </a:extLst>
          </p:cNvPr>
          <p:cNvSpPr txBox="1"/>
          <p:nvPr/>
        </p:nvSpPr>
        <p:spPr>
          <a:xfrm>
            <a:off x="7426138" y="1653831"/>
            <a:ext cx="501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3871BC-832E-4116-AC30-79F70754C680}"/>
              </a:ext>
            </a:extLst>
          </p:cNvPr>
          <p:cNvSpPr txBox="1"/>
          <p:nvPr/>
        </p:nvSpPr>
        <p:spPr>
          <a:xfrm>
            <a:off x="7476838" y="2050891"/>
            <a:ext cx="5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DF96BE2-0B90-40FC-8E19-42D416FFE355}"/>
              </a:ext>
            </a:extLst>
          </p:cNvPr>
          <p:cNvSpPr txBox="1"/>
          <p:nvPr/>
        </p:nvSpPr>
        <p:spPr>
          <a:xfrm>
            <a:off x="7483887" y="241273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2A2D87-CBAE-40AA-8B0D-1C0CD5F60E61}"/>
              </a:ext>
            </a:extLst>
          </p:cNvPr>
          <p:cNvSpPr txBox="1"/>
          <p:nvPr/>
        </p:nvSpPr>
        <p:spPr>
          <a:xfrm>
            <a:off x="150230" y="949430"/>
            <a:ext cx="65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0B8BD2-0CCE-44C6-9909-2D1E848E7427}"/>
              </a:ext>
            </a:extLst>
          </p:cNvPr>
          <p:cNvSpPr txBox="1"/>
          <p:nvPr/>
        </p:nvSpPr>
        <p:spPr>
          <a:xfrm>
            <a:off x="174166" y="1364199"/>
            <a:ext cx="57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5E07FA-E653-4B04-BFE1-AB44DC50675A}"/>
              </a:ext>
            </a:extLst>
          </p:cNvPr>
          <p:cNvSpPr txBox="1"/>
          <p:nvPr/>
        </p:nvSpPr>
        <p:spPr>
          <a:xfrm>
            <a:off x="183221" y="1763206"/>
            <a:ext cx="58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5643562-B3E1-4130-814A-004BAB520516}"/>
              </a:ext>
            </a:extLst>
          </p:cNvPr>
          <p:cNvSpPr txBox="1"/>
          <p:nvPr/>
        </p:nvSpPr>
        <p:spPr>
          <a:xfrm>
            <a:off x="158115" y="2148300"/>
            <a:ext cx="613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C0C7C-B1F7-4F04-B877-72496F34014F}"/>
              </a:ext>
            </a:extLst>
          </p:cNvPr>
          <p:cNvSpPr txBox="1"/>
          <p:nvPr/>
        </p:nvSpPr>
        <p:spPr>
          <a:xfrm>
            <a:off x="174166" y="2533394"/>
            <a:ext cx="58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292A66-C055-4B13-989F-F2E8812C6AC7}"/>
              </a:ext>
            </a:extLst>
          </p:cNvPr>
          <p:cNvSpPr txBox="1"/>
          <p:nvPr/>
        </p:nvSpPr>
        <p:spPr>
          <a:xfrm>
            <a:off x="7438286" y="349596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7FE774-7C05-4B36-A693-A9B7C91E4B19}"/>
              </a:ext>
            </a:extLst>
          </p:cNvPr>
          <p:cNvSpPr txBox="1"/>
          <p:nvPr/>
        </p:nvSpPr>
        <p:spPr>
          <a:xfrm>
            <a:off x="7457562" y="2778998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04890D-8A4A-42E8-906F-3713D51420F4}"/>
              </a:ext>
            </a:extLst>
          </p:cNvPr>
          <p:cNvSpPr txBox="1"/>
          <p:nvPr/>
        </p:nvSpPr>
        <p:spPr>
          <a:xfrm>
            <a:off x="7457562" y="3135591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71DA21-6A32-4322-9FA8-FB4DF4BD9E9A}"/>
              </a:ext>
            </a:extLst>
          </p:cNvPr>
          <p:cNvSpPr txBox="1"/>
          <p:nvPr/>
        </p:nvSpPr>
        <p:spPr>
          <a:xfrm>
            <a:off x="169140" y="3562034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A8D0F8-E17B-4FE9-B23E-5E30C8EB347C}"/>
              </a:ext>
            </a:extLst>
          </p:cNvPr>
          <p:cNvSpPr txBox="1"/>
          <p:nvPr/>
        </p:nvSpPr>
        <p:spPr>
          <a:xfrm>
            <a:off x="188416" y="284506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C2717E-2487-4ABA-8AD2-43C0A5C4C710}"/>
              </a:ext>
            </a:extLst>
          </p:cNvPr>
          <p:cNvSpPr txBox="1"/>
          <p:nvPr/>
        </p:nvSpPr>
        <p:spPr>
          <a:xfrm>
            <a:off x="188416" y="3201659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69D7219-8C86-49E9-97FE-63AC6C4ACB52}"/>
              </a:ext>
            </a:extLst>
          </p:cNvPr>
          <p:cNvCxnSpPr>
            <a:cxnSpLocks/>
          </p:cNvCxnSpPr>
          <p:nvPr/>
        </p:nvCxnSpPr>
        <p:spPr>
          <a:xfrm flipH="1">
            <a:off x="8340626" y="1094848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5B71952-507F-4252-9B30-86580A2339A9}"/>
              </a:ext>
            </a:extLst>
          </p:cNvPr>
          <p:cNvSpPr txBox="1"/>
          <p:nvPr/>
        </p:nvSpPr>
        <p:spPr>
          <a:xfrm>
            <a:off x="678647" y="153157"/>
            <a:ext cx="778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When interrupt occurred, which option is selected????   Pin or bit ?????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48D7F18-F2FE-4264-A04B-D7349B78EB97}"/>
              </a:ext>
            </a:extLst>
          </p:cNvPr>
          <p:cNvSpPr txBox="1"/>
          <p:nvPr/>
        </p:nvSpPr>
        <p:spPr>
          <a:xfrm>
            <a:off x="8346575" y="2110176"/>
            <a:ext cx="3520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When two interrupts are occurred, at a time?????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6B3EF9AA-B850-40EA-89E5-B47F0F4F9951}"/>
              </a:ext>
            </a:extLst>
          </p:cNvPr>
          <p:cNvCxnSpPr>
            <a:cxnSpLocks/>
          </p:cNvCxnSpPr>
          <p:nvPr/>
        </p:nvCxnSpPr>
        <p:spPr>
          <a:xfrm flipH="1">
            <a:off x="8356375" y="1848854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0984498C-9984-436F-92FA-7959B1CFA841}"/>
              </a:ext>
            </a:extLst>
          </p:cNvPr>
          <p:cNvGrpSpPr/>
          <p:nvPr/>
        </p:nvGrpSpPr>
        <p:grpSpPr>
          <a:xfrm>
            <a:off x="9089141" y="1515624"/>
            <a:ext cx="532660" cy="333230"/>
            <a:chOff x="8442664" y="2689934"/>
            <a:chExt cx="532660" cy="33323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3CC7D3C8-20E7-4F80-B5E3-D8AA67538241}"/>
                </a:ext>
              </a:extLst>
            </p:cNvPr>
            <p:cNvCxnSpPr>
              <a:cxnSpLocks/>
            </p:cNvCxnSpPr>
            <p:nvPr/>
          </p:nvCxnSpPr>
          <p:spPr>
            <a:xfrm>
              <a:off x="8442664" y="3023164"/>
              <a:ext cx="2574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9280EBCA-D4AB-4474-86BF-D58F5E342AA5}"/>
                </a:ext>
              </a:extLst>
            </p:cNvPr>
            <p:cNvCxnSpPr/>
            <p:nvPr/>
          </p:nvCxnSpPr>
          <p:spPr>
            <a:xfrm flipV="1">
              <a:off x="8708994" y="2698812"/>
              <a:ext cx="0" cy="32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7C3E1F0A-52ED-45BB-B815-D109C00E20CD}"/>
                </a:ext>
              </a:extLst>
            </p:cNvPr>
            <p:cNvCxnSpPr/>
            <p:nvPr/>
          </p:nvCxnSpPr>
          <p:spPr>
            <a:xfrm>
              <a:off x="8700117" y="2689934"/>
              <a:ext cx="275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E56BFF0-742C-4B4E-B227-8A1AF69872B7}"/>
              </a:ext>
            </a:extLst>
          </p:cNvPr>
          <p:cNvSpPr txBox="1"/>
          <p:nvPr/>
        </p:nvSpPr>
        <p:spPr>
          <a:xfrm>
            <a:off x="8340625" y="2778998"/>
            <a:ext cx="3335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As per priority IR0 having highest priority than IR2 so interrupt request is send for IR0 and being serviced.</a:t>
            </a:r>
          </a:p>
          <a:p>
            <a:r>
              <a:rPr lang="en-US" b="1" dirty="0"/>
              <a:t>IR0 pin goes low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F6999DF-D57C-4179-9A24-64E100F80191}"/>
              </a:ext>
            </a:extLst>
          </p:cNvPr>
          <p:cNvSpPr txBox="1"/>
          <p:nvPr/>
        </p:nvSpPr>
        <p:spPr>
          <a:xfrm>
            <a:off x="6810071" y="5142306"/>
            <a:ext cx="5165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As per priority IR0 having highest priority than IR2 so interrupt request is send for IR0 and IR0 bit set in ISR reg.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C6E2D67-8E53-4216-B2D6-B75F7D84E26F}"/>
              </a:ext>
            </a:extLst>
          </p:cNvPr>
          <p:cNvSpPr txBox="1"/>
          <p:nvPr/>
        </p:nvSpPr>
        <p:spPr>
          <a:xfrm>
            <a:off x="6810071" y="4200165"/>
            <a:ext cx="5087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But IR2 pin remains high because we don’t know how much time will take by ISR of IR0 for execution.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AAAEBB5-7DA5-4C39-9F61-80AAFD8B6120}"/>
              </a:ext>
            </a:extLst>
          </p:cNvPr>
          <p:cNvSpPr txBox="1"/>
          <p:nvPr/>
        </p:nvSpPr>
        <p:spPr>
          <a:xfrm>
            <a:off x="7861253" y="379975"/>
            <a:ext cx="55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88647B-FD38-456E-ADA4-3D79619AAA79}"/>
              </a:ext>
            </a:extLst>
          </p:cNvPr>
          <p:cNvSpPr txBox="1"/>
          <p:nvPr/>
        </p:nvSpPr>
        <p:spPr>
          <a:xfrm>
            <a:off x="8109933" y="935998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B5B6D3C-BD01-4BE2-ACBD-EBFB90C4ABAE}"/>
              </a:ext>
            </a:extLst>
          </p:cNvPr>
          <p:cNvCxnSpPr>
            <a:cxnSpLocks/>
          </p:cNvCxnSpPr>
          <p:nvPr/>
        </p:nvCxnSpPr>
        <p:spPr>
          <a:xfrm>
            <a:off x="7972553" y="1071844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3C0C041-14D7-416A-80DE-F78D15A6D00F}"/>
              </a:ext>
            </a:extLst>
          </p:cNvPr>
          <p:cNvSpPr txBox="1"/>
          <p:nvPr/>
        </p:nvSpPr>
        <p:spPr>
          <a:xfrm>
            <a:off x="8122586" y="1686244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A58BD962-0F20-4B43-92D7-064D3D66B622}"/>
              </a:ext>
            </a:extLst>
          </p:cNvPr>
          <p:cNvCxnSpPr>
            <a:cxnSpLocks/>
          </p:cNvCxnSpPr>
          <p:nvPr/>
        </p:nvCxnSpPr>
        <p:spPr>
          <a:xfrm>
            <a:off x="7985206" y="1822090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ACD8E58F-5355-4DCE-96AD-9E3CBAB827F8}"/>
              </a:ext>
            </a:extLst>
          </p:cNvPr>
          <p:cNvGrpSpPr/>
          <p:nvPr/>
        </p:nvGrpSpPr>
        <p:grpSpPr>
          <a:xfrm>
            <a:off x="9285723" y="1253698"/>
            <a:ext cx="802549" cy="668998"/>
            <a:chOff x="29659" y="5894362"/>
            <a:chExt cx="802549" cy="66899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0F5F2E0F-D4DB-4D28-A7BB-F28B6BD5EFFD}"/>
                </a:ext>
              </a:extLst>
            </p:cNvPr>
            <p:cNvCxnSpPr/>
            <p:nvPr/>
          </p:nvCxnSpPr>
          <p:spPr>
            <a:xfrm>
              <a:off x="183221" y="5894362"/>
              <a:ext cx="495426" cy="66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1760DF03-A78F-462C-B7DB-47B160063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9" y="5926432"/>
              <a:ext cx="802549" cy="5069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5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51" grpId="0"/>
      <p:bldP spid="52" grpId="0"/>
      <p:bldP spid="53" grpId="0"/>
      <p:bldP spid="54" grpId="0"/>
      <p:bldP spid="57" grpId="0"/>
      <p:bldP spid="70" grpId="0"/>
      <p:bldP spid="77" grpId="0"/>
      <p:bldP spid="78" grpId="0"/>
      <p:bldP spid="79" grpId="0"/>
      <p:bldP spid="71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ED1259-5FAA-41AE-9AFE-DEFA61C25FF1}"/>
              </a:ext>
            </a:extLst>
          </p:cNvPr>
          <p:cNvSpPr/>
          <p:nvPr/>
        </p:nvSpPr>
        <p:spPr>
          <a:xfrm>
            <a:off x="6545813" y="110405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AB1F553-4EDE-4E33-B8B6-E98A3590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79583"/>
              </p:ext>
            </p:extLst>
          </p:nvPr>
        </p:nvGraphicFramePr>
        <p:xfrm>
          <a:off x="7941132" y="1111938"/>
          <a:ext cx="399494" cy="2966720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849968-9D17-433B-8046-BDDB49153177}"/>
              </a:ext>
            </a:extLst>
          </p:cNvPr>
          <p:cNvSpPr txBox="1"/>
          <p:nvPr/>
        </p:nvSpPr>
        <p:spPr>
          <a:xfrm>
            <a:off x="6577351" y="1819409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IRR</a:t>
            </a:r>
          </a:p>
          <a:p>
            <a:r>
              <a:rPr lang="en-US" b="1" dirty="0"/>
              <a:t>Interrupt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Request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7C02C7-6CC7-47FD-99DC-9B5BB6164CF8}"/>
              </a:ext>
            </a:extLst>
          </p:cNvPr>
          <p:cNvSpPr/>
          <p:nvPr/>
        </p:nvSpPr>
        <p:spPr>
          <a:xfrm>
            <a:off x="806446" y="1194314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194494EF-CD2B-4B43-9FE4-07D813AF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02917"/>
              </p:ext>
            </p:extLst>
          </p:nvPr>
        </p:nvGraphicFramePr>
        <p:xfrm>
          <a:off x="810886" y="1209763"/>
          <a:ext cx="399494" cy="2951584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DA7344-2465-4EFF-990E-3C3CD3C3E71A}"/>
              </a:ext>
            </a:extLst>
          </p:cNvPr>
          <p:cNvSpPr txBox="1"/>
          <p:nvPr/>
        </p:nvSpPr>
        <p:spPr>
          <a:xfrm>
            <a:off x="1343868" y="1946891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ISR</a:t>
            </a:r>
          </a:p>
          <a:p>
            <a:r>
              <a:rPr lang="en-US" b="1" dirty="0"/>
              <a:t>In </a:t>
            </a:r>
          </a:p>
          <a:p>
            <a:r>
              <a:rPr lang="en-US" b="1" dirty="0"/>
              <a:t>Service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220FBB8-D81B-46FC-93CD-96704823E068}"/>
              </a:ext>
            </a:extLst>
          </p:cNvPr>
          <p:cNvSpPr/>
          <p:nvPr/>
        </p:nvSpPr>
        <p:spPr>
          <a:xfrm rot="16200000">
            <a:off x="3414999" y="3421639"/>
            <a:ext cx="1794813" cy="4319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CB0B2-936F-4836-B4F3-D24491BF0EAD}"/>
              </a:ext>
            </a:extLst>
          </p:cNvPr>
          <p:cNvSpPr txBox="1"/>
          <p:nvPr/>
        </p:nvSpPr>
        <p:spPr>
          <a:xfrm>
            <a:off x="3848527" y="5090551"/>
            <a:ext cx="219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Interrupt Mask Register(8 bit)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D63E934-D847-47EF-B252-7D1F2876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47653"/>
              </p:ext>
            </p:extLst>
          </p:nvPr>
        </p:nvGraphicFramePr>
        <p:xfrm>
          <a:off x="2152891" y="6107722"/>
          <a:ext cx="4319032" cy="741680"/>
        </p:xfrm>
        <a:graphic>
          <a:graphicData uri="http://schemas.openxmlformats.org/drawingml/2006/table">
            <a:tbl>
              <a:tblPr firstRow="1" bandRow="1"/>
              <a:tblGrid>
                <a:gridCol w="539879">
                  <a:extLst>
                    <a:ext uri="{9D8B030D-6E8A-4147-A177-3AD203B41FA5}">
                      <a16:colId xmlns="" xmlns:a16="http://schemas.microsoft.com/office/drawing/2014/main" val="134357155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1191602251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080004355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97338451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639214583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753349132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072384677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5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4179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2CACA-E87E-4F81-B149-C69D11E7AACA}"/>
              </a:ext>
            </a:extLst>
          </p:cNvPr>
          <p:cNvSpPr/>
          <p:nvPr/>
        </p:nvSpPr>
        <p:spPr>
          <a:xfrm>
            <a:off x="3676129" y="111545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640B71-FDF9-4D12-927E-ED005DC073E2}"/>
              </a:ext>
            </a:extLst>
          </p:cNvPr>
          <p:cNvSpPr txBox="1"/>
          <p:nvPr/>
        </p:nvSpPr>
        <p:spPr>
          <a:xfrm>
            <a:off x="4168447" y="1848753"/>
            <a:ext cx="1222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Priority </a:t>
            </a:r>
          </a:p>
          <a:p>
            <a:r>
              <a:rPr lang="en-US" b="1" dirty="0"/>
              <a:t>Resolver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C78BE5-F885-4939-ADD9-B58B467F0849}"/>
              </a:ext>
            </a:extLst>
          </p:cNvPr>
          <p:cNvSpPr/>
          <p:nvPr/>
        </p:nvSpPr>
        <p:spPr>
          <a:xfrm>
            <a:off x="5470942" y="2526535"/>
            <a:ext cx="1074870" cy="30227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2B202C69-4926-4D08-A622-8430DAEA1807}"/>
              </a:ext>
            </a:extLst>
          </p:cNvPr>
          <p:cNvSpPr/>
          <p:nvPr/>
        </p:nvSpPr>
        <p:spPr>
          <a:xfrm>
            <a:off x="2601259" y="2441160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="" xmlns:a16="http://schemas.microsoft.com/office/drawing/2014/main" id="{FF3D9855-60F6-482E-B832-7EB1C8B83BE9}"/>
              </a:ext>
            </a:extLst>
          </p:cNvPr>
          <p:cNvSpPr/>
          <p:nvPr/>
        </p:nvSpPr>
        <p:spPr>
          <a:xfrm>
            <a:off x="1078021" y="550597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AB7D3EC-6C23-48E3-819F-0965F6240CF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703853" y="4176796"/>
            <a:ext cx="563228" cy="4767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A15A4F-B2A4-43D7-A696-2D1DFF411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73536" y="4097939"/>
            <a:ext cx="0" cy="5858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BE61314-FD18-4689-BE3D-3803D9865B2E}"/>
              </a:ext>
            </a:extLst>
          </p:cNvPr>
          <p:cNvCxnSpPr>
            <a:cxnSpLocks/>
          </p:cNvCxnSpPr>
          <p:nvPr/>
        </p:nvCxnSpPr>
        <p:spPr>
          <a:xfrm flipV="1">
            <a:off x="6258560" y="4097940"/>
            <a:ext cx="645624" cy="555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C332F12-F4D9-4763-BA9E-D5C5CEDE5103}"/>
              </a:ext>
            </a:extLst>
          </p:cNvPr>
          <p:cNvSpPr txBox="1"/>
          <p:nvPr/>
        </p:nvSpPr>
        <p:spPr>
          <a:xfrm>
            <a:off x="7443219" y="1100538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0173C7-1911-4E16-B340-F3284BBE0545}"/>
              </a:ext>
            </a:extLst>
          </p:cNvPr>
          <p:cNvSpPr txBox="1"/>
          <p:nvPr/>
        </p:nvSpPr>
        <p:spPr>
          <a:xfrm>
            <a:off x="7438286" y="1503429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FC7C6A-1ADD-48D5-A68C-FAD83BCC4D0A}"/>
              </a:ext>
            </a:extLst>
          </p:cNvPr>
          <p:cNvSpPr txBox="1"/>
          <p:nvPr/>
        </p:nvSpPr>
        <p:spPr>
          <a:xfrm>
            <a:off x="7426138" y="1867191"/>
            <a:ext cx="501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3871BC-832E-4116-AC30-79F70754C680}"/>
              </a:ext>
            </a:extLst>
          </p:cNvPr>
          <p:cNvSpPr txBox="1"/>
          <p:nvPr/>
        </p:nvSpPr>
        <p:spPr>
          <a:xfrm>
            <a:off x="7476838" y="2264251"/>
            <a:ext cx="5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DF96BE2-0B90-40FC-8E19-42D416FFE355}"/>
              </a:ext>
            </a:extLst>
          </p:cNvPr>
          <p:cNvSpPr txBox="1"/>
          <p:nvPr/>
        </p:nvSpPr>
        <p:spPr>
          <a:xfrm>
            <a:off x="7483887" y="262609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2A2D87-CBAE-40AA-8B0D-1C0CD5F60E61}"/>
              </a:ext>
            </a:extLst>
          </p:cNvPr>
          <p:cNvSpPr txBox="1"/>
          <p:nvPr/>
        </p:nvSpPr>
        <p:spPr>
          <a:xfrm>
            <a:off x="150230" y="1162790"/>
            <a:ext cx="65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0B8BD2-0CCE-44C6-9909-2D1E848E7427}"/>
              </a:ext>
            </a:extLst>
          </p:cNvPr>
          <p:cNvSpPr txBox="1"/>
          <p:nvPr/>
        </p:nvSpPr>
        <p:spPr>
          <a:xfrm>
            <a:off x="174166" y="1577559"/>
            <a:ext cx="57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5E07FA-E653-4B04-BFE1-AB44DC50675A}"/>
              </a:ext>
            </a:extLst>
          </p:cNvPr>
          <p:cNvSpPr txBox="1"/>
          <p:nvPr/>
        </p:nvSpPr>
        <p:spPr>
          <a:xfrm>
            <a:off x="183221" y="1976566"/>
            <a:ext cx="58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5643562-B3E1-4130-814A-004BAB520516}"/>
              </a:ext>
            </a:extLst>
          </p:cNvPr>
          <p:cNvSpPr txBox="1"/>
          <p:nvPr/>
        </p:nvSpPr>
        <p:spPr>
          <a:xfrm>
            <a:off x="158115" y="2361660"/>
            <a:ext cx="613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C0C7C-B1F7-4F04-B877-72496F34014F}"/>
              </a:ext>
            </a:extLst>
          </p:cNvPr>
          <p:cNvSpPr txBox="1"/>
          <p:nvPr/>
        </p:nvSpPr>
        <p:spPr>
          <a:xfrm>
            <a:off x="174166" y="2746754"/>
            <a:ext cx="58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292A66-C055-4B13-989F-F2E8812C6AC7}"/>
              </a:ext>
            </a:extLst>
          </p:cNvPr>
          <p:cNvSpPr txBox="1"/>
          <p:nvPr/>
        </p:nvSpPr>
        <p:spPr>
          <a:xfrm>
            <a:off x="7438286" y="370932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7FE774-7C05-4B36-A693-A9B7C91E4B19}"/>
              </a:ext>
            </a:extLst>
          </p:cNvPr>
          <p:cNvSpPr txBox="1"/>
          <p:nvPr/>
        </p:nvSpPr>
        <p:spPr>
          <a:xfrm>
            <a:off x="7457562" y="2992358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04890D-8A4A-42E8-906F-3713D51420F4}"/>
              </a:ext>
            </a:extLst>
          </p:cNvPr>
          <p:cNvSpPr txBox="1"/>
          <p:nvPr/>
        </p:nvSpPr>
        <p:spPr>
          <a:xfrm>
            <a:off x="7457562" y="3348951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71DA21-6A32-4322-9FA8-FB4DF4BD9E9A}"/>
              </a:ext>
            </a:extLst>
          </p:cNvPr>
          <p:cNvSpPr txBox="1"/>
          <p:nvPr/>
        </p:nvSpPr>
        <p:spPr>
          <a:xfrm>
            <a:off x="169140" y="3775394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A8D0F8-E17B-4FE9-B23E-5E30C8EB347C}"/>
              </a:ext>
            </a:extLst>
          </p:cNvPr>
          <p:cNvSpPr txBox="1"/>
          <p:nvPr/>
        </p:nvSpPr>
        <p:spPr>
          <a:xfrm>
            <a:off x="188416" y="305842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C2717E-2487-4ABA-8AD2-43C0A5C4C710}"/>
              </a:ext>
            </a:extLst>
          </p:cNvPr>
          <p:cNvSpPr txBox="1"/>
          <p:nvPr/>
        </p:nvSpPr>
        <p:spPr>
          <a:xfrm>
            <a:off x="188416" y="3415019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69D7219-8C86-49E9-97FE-63AC6C4ACB52}"/>
              </a:ext>
            </a:extLst>
          </p:cNvPr>
          <p:cNvCxnSpPr>
            <a:cxnSpLocks/>
          </p:cNvCxnSpPr>
          <p:nvPr/>
        </p:nvCxnSpPr>
        <p:spPr>
          <a:xfrm flipH="1">
            <a:off x="8340626" y="1308208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48D7F18-F2FE-4264-A04B-D7349B78EB97}"/>
              </a:ext>
            </a:extLst>
          </p:cNvPr>
          <p:cNvSpPr txBox="1"/>
          <p:nvPr/>
        </p:nvSpPr>
        <p:spPr>
          <a:xfrm>
            <a:off x="8843472" y="1905755"/>
            <a:ext cx="2757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2. When interrupt occurred on any line, the corresponding bit will be set in IRR register.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88647B-FD38-456E-ADA4-3D79619AAA79}"/>
              </a:ext>
            </a:extLst>
          </p:cNvPr>
          <p:cNvSpPr txBox="1"/>
          <p:nvPr/>
        </p:nvSpPr>
        <p:spPr>
          <a:xfrm>
            <a:off x="8109933" y="1149358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B5B6D3C-BD01-4BE2-ACBD-EBFB90C4ABAE}"/>
              </a:ext>
            </a:extLst>
          </p:cNvPr>
          <p:cNvCxnSpPr>
            <a:cxnSpLocks/>
          </p:cNvCxnSpPr>
          <p:nvPr/>
        </p:nvCxnSpPr>
        <p:spPr>
          <a:xfrm>
            <a:off x="7972553" y="1285204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B2C96A7-673C-486F-AD23-E3AC0E4FD1E4}"/>
              </a:ext>
            </a:extLst>
          </p:cNvPr>
          <p:cNvSpPr txBox="1"/>
          <p:nvPr/>
        </p:nvSpPr>
        <p:spPr>
          <a:xfrm>
            <a:off x="8481508" y="3583435"/>
            <a:ext cx="3931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sz="1800" b="1" dirty="0">
                <a:solidFill>
                  <a:srgbClr val="7030A0"/>
                </a:solidFill>
              </a:rPr>
              <a:t>. IRR send request to processor through INT pin which is connected with INTR of processor.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CCA52A4-400D-4036-BE80-147190488733}"/>
              </a:ext>
            </a:extLst>
          </p:cNvPr>
          <p:cNvSpPr txBox="1"/>
          <p:nvPr/>
        </p:nvSpPr>
        <p:spPr>
          <a:xfrm>
            <a:off x="7457562" y="53978"/>
            <a:ext cx="4846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1. All bits of all three registers are 0 means there is no interrupt request, no interrupt is being serviced and no masked interrupt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7B48738-203D-4D13-8BDE-204A04E57EFE}"/>
              </a:ext>
            </a:extLst>
          </p:cNvPr>
          <p:cNvSpPr txBox="1"/>
          <p:nvPr/>
        </p:nvSpPr>
        <p:spPr>
          <a:xfrm>
            <a:off x="7074485" y="4909717"/>
            <a:ext cx="561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4. Once received acknowledgement from processor through INTA bar pin 8259 set respective bit of ISR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633539F-7B73-454E-B87E-0B7407300F23}"/>
              </a:ext>
            </a:extLst>
          </p:cNvPr>
          <p:cNvSpPr txBox="1"/>
          <p:nvPr/>
        </p:nvSpPr>
        <p:spPr>
          <a:xfrm>
            <a:off x="979687" y="1259859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0174DC41-7D12-48CC-84E5-DD532A7059C1}"/>
              </a:ext>
            </a:extLst>
          </p:cNvPr>
          <p:cNvCxnSpPr>
            <a:cxnSpLocks/>
          </p:cNvCxnSpPr>
          <p:nvPr/>
        </p:nvCxnSpPr>
        <p:spPr>
          <a:xfrm>
            <a:off x="877533" y="1418709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892B406-8657-436D-8480-8C4EC7BEE697}"/>
              </a:ext>
            </a:extLst>
          </p:cNvPr>
          <p:cNvSpPr txBox="1"/>
          <p:nvPr/>
        </p:nvSpPr>
        <p:spPr>
          <a:xfrm>
            <a:off x="183221" y="157987"/>
            <a:ext cx="658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Process when there is only one interrupt request</a:t>
            </a:r>
          </a:p>
        </p:txBody>
      </p:sp>
    </p:spTree>
    <p:extLst>
      <p:ext uri="{BB962C8B-B14F-4D97-AF65-F5344CB8AC3E}">
        <p14:creationId xmlns:p14="http://schemas.microsoft.com/office/powerpoint/2010/main" val="35080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0" grpId="0"/>
      <p:bldP spid="84" grpId="0"/>
      <p:bldP spid="85" grpId="0"/>
      <p:bldP spid="86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ED1259-5FAA-41AE-9AFE-DEFA61C25FF1}"/>
              </a:ext>
            </a:extLst>
          </p:cNvPr>
          <p:cNvSpPr/>
          <p:nvPr/>
        </p:nvSpPr>
        <p:spPr>
          <a:xfrm>
            <a:off x="6545813" y="110405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AB1F553-4EDE-4E33-B8B6-E98A3590C2B0}"/>
              </a:ext>
            </a:extLst>
          </p:cNvPr>
          <p:cNvGraphicFramePr>
            <a:graphicFrameLocks noGrp="1"/>
          </p:cNvGraphicFramePr>
          <p:nvPr/>
        </p:nvGraphicFramePr>
        <p:xfrm>
          <a:off x="7941132" y="1111938"/>
          <a:ext cx="399494" cy="2966720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849968-9D17-433B-8046-BDDB49153177}"/>
              </a:ext>
            </a:extLst>
          </p:cNvPr>
          <p:cNvSpPr txBox="1"/>
          <p:nvPr/>
        </p:nvSpPr>
        <p:spPr>
          <a:xfrm>
            <a:off x="6577351" y="1819409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IRR</a:t>
            </a:r>
          </a:p>
          <a:p>
            <a:r>
              <a:rPr lang="en-US" b="1" dirty="0"/>
              <a:t>Interrupt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Request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7C02C7-6CC7-47FD-99DC-9B5BB6164CF8}"/>
              </a:ext>
            </a:extLst>
          </p:cNvPr>
          <p:cNvSpPr/>
          <p:nvPr/>
        </p:nvSpPr>
        <p:spPr>
          <a:xfrm>
            <a:off x="806446" y="1194314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194494EF-CD2B-4B43-9FE4-07D813AFB136}"/>
              </a:ext>
            </a:extLst>
          </p:cNvPr>
          <p:cNvGraphicFramePr>
            <a:graphicFrameLocks noGrp="1"/>
          </p:cNvGraphicFramePr>
          <p:nvPr/>
        </p:nvGraphicFramePr>
        <p:xfrm>
          <a:off x="810886" y="1209763"/>
          <a:ext cx="399494" cy="2951584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689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DA7344-2465-4EFF-990E-3C3CD3C3E71A}"/>
              </a:ext>
            </a:extLst>
          </p:cNvPr>
          <p:cNvSpPr txBox="1"/>
          <p:nvPr/>
        </p:nvSpPr>
        <p:spPr>
          <a:xfrm>
            <a:off x="1343868" y="1946891"/>
            <a:ext cx="1222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ISR</a:t>
            </a:r>
          </a:p>
          <a:p>
            <a:r>
              <a:rPr lang="en-US" b="1" dirty="0"/>
              <a:t>In </a:t>
            </a:r>
          </a:p>
          <a:p>
            <a:r>
              <a:rPr lang="en-US" b="1" dirty="0"/>
              <a:t>Service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220FBB8-D81B-46FC-93CD-96704823E068}"/>
              </a:ext>
            </a:extLst>
          </p:cNvPr>
          <p:cNvSpPr/>
          <p:nvPr/>
        </p:nvSpPr>
        <p:spPr>
          <a:xfrm rot="16200000">
            <a:off x="3414999" y="3421639"/>
            <a:ext cx="1794813" cy="4319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CB0B2-936F-4836-B4F3-D24491BF0EAD}"/>
              </a:ext>
            </a:extLst>
          </p:cNvPr>
          <p:cNvSpPr txBox="1"/>
          <p:nvPr/>
        </p:nvSpPr>
        <p:spPr>
          <a:xfrm>
            <a:off x="3848527" y="5090551"/>
            <a:ext cx="219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Interrupt Mask Register(8 bit)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D63E934-D847-47EF-B252-7D1F28766EE1}"/>
              </a:ext>
            </a:extLst>
          </p:cNvPr>
          <p:cNvGraphicFramePr>
            <a:graphicFrameLocks noGrp="1"/>
          </p:cNvGraphicFramePr>
          <p:nvPr/>
        </p:nvGraphicFramePr>
        <p:xfrm>
          <a:off x="2152891" y="6107722"/>
          <a:ext cx="4319032" cy="741680"/>
        </p:xfrm>
        <a:graphic>
          <a:graphicData uri="http://schemas.openxmlformats.org/drawingml/2006/table">
            <a:tbl>
              <a:tblPr firstRow="1" bandRow="1"/>
              <a:tblGrid>
                <a:gridCol w="539879">
                  <a:extLst>
                    <a:ext uri="{9D8B030D-6E8A-4147-A177-3AD203B41FA5}">
                      <a16:colId xmlns="" xmlns:a16="http://schemas.microsoft.com/office/drawing/2014/main" val="134357155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1191602251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080004355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97338451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639214583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753349132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072384677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5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4179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2CACA-E87E-4F81-B149-C69D11E7AACA}"/>
              </a:ext>
            </a:extLst>
          </p:cNvPr>
          <p:cNvSpPr/>
          <p:nvPr/>
        </p:nvSpPr>
        <p:spPr>
          <a:xfrm>
            <a:off x="3676129" y="1115457"/>
            <a:ext cx="1794813" cy="2982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640B71-FDF9-4D12-927E-ED005DC073E2}"/>
              </a:ext>
            </a:extLst>
          </p:cNvPr>
          <p:cNvSpPr txBox="1"/>
          <p:nvPr/>
        </p:nvSpPr>
        <p:spPr>
          <a:xfrm>
            <a:off x="4168447" y="1848753"/>
            <a:ext cx="1222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Priority </a:t>
            </a:r>
          </a:p>
          <a:p>
            <a:r>
              <a:rPr lang="en-US" b="1" dirty="0"/>
              <a:t>Resolver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Register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C78BE5-F885-4939-ADD9-B58B467F0849}"/>
              </a:ext>
            </a:extLst>
          </p:cNvPr>
          <p:cNvSpPr/>
          <p:nvPr/>
        </p:nvSpPr>
        <p:spPr>
          <a:xfrm>
            <a:off x="5470942" y="2526535"/>
            <a:ext cx="1074870" cy="30227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2B202C69-4926-4D08-A622-8430DAEA1807}"/>
              </a:ext>
            </a:extLst>
          </p:cNvPr>
          <p:cNvSpPr/>
          <p:nvPr/>
        </p:nvSpPr>
        <p:spPr>
          <a:xfrm>
            <a:off x="2601259" y="2441160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="" xmlns:a16="http://schemas.microsoft.com/office/drawing/2014/main" id="{FF3D9855-60F6-482E-B832-7EB1C8B83BE9}"/>
              </a:ext>
            </a:extLst>
          </p:cNvPr>
          <p:cNvSpPr/>
          <p:nvPr/>
        </p:nvSpPr>
        <p:spPr>
          <a:xfrm>
            <a:off x="1078021" y="550597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AB7D3EC-6C23-48E3-819F-0965F6240CF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703853" y="4176796"/>
            <a:ext cx="563228" cy="4767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A15A4F-B2A4-43D7-A696-2D1DFF411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73536" y="4097939"/>
            <a:ext cx="0" cy="5858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BE61314-FD18-4689-BE3D-3803D9865B2E}"/>
              </a:ext>
            </a:extLst>
          </p:cNvPr>
          <p:cNvCxnSpPr>
            <a:cxnSpLocks/>
          </p:cNvCxnSpPr>
          <p:nvPr/>
        </p:nvCxnSpPr>
        <p:spPr>
          <a:xfrm flipV="1">
            <a:off x="6258560" y="4097940"/>
            <a:ext cx="645624" cy="555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C332F12-F4D9-4763-BA9E-D5C5CEDE5103}"/>
              </a:ext>
            </a:extLst>
          </p:cNvPr>
          <p:cNvSpPr txBox="1"/>
          <p:nvPr/>
        </p:nvSpPr>
        <p:spPr>
          <a:xfrm>
            <a:off x="7443219" y="1100538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0173C7-1911-4E16-B340-F3284BBE0545}"/>
              </a:ext>
            </a:extLst>
          </p:cNvPr>
          <p:cNvSpPr txBox="1"/>
          <p:nvPr/>
        </p:nvSpPr>
        <p:spPr>
          <a:xfrm>
            <a:off x="7438286" y="1503429"/>
            <a:ext cx="48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FC7C6A-1ADD-48D5-A68C-FAD83BCC4D0A}"/>
              </a:ext>
            </a:extLst>
          </p:cNvPr>
          <p:cNvSpPr txBox="1"/>
          <p:nvPr/>
        </p:nvSpPr>
        <p:spPr>
          <a:xfrm>
            <a:off x="7426138" y="1867191"/>
            <a:ext cx="501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3871BC-832E-4116-AC30-79F70754C680}"/>
              </a:ext>
            </a:extLst>
          </p:cNvPr>
          <p:cNvSpPr txBox="1"/>
          <p:nvPr/>
        </p:nvSpPr>
        <p:spPr>
          <a:xfrm>
            <a:off x="7476838" y="2264251"/>
            <a:ext cx="56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DF96BE2-0B90-40FC-8E19-42D416FFE355}"/>
              </a:ext>
            </a:extLst>
          </p:cNvPr>
          <p:cNvSpPr txBox="1"/>
          <p:nvPr/>
        </p:nvSpPr>
        <p:spPr>
          <a:xfrm>
            <a:off x="7483887" y="262609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2A2D87-CBAE-40AA-8B0D-1C0CD5F60E61}"/>
              </a:ext>
            </a:extLst>
          </p:cNvPr>
          <p:cNvSpPr txBox="1"/>
          <p:nvPr/>
        </p:nvSpPr>
        <p:spPr>
          <a:xfrm>
            <a:off x="150230" y="1162790"/>
            <a:ext cx="65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0B8BD2-0CCE-44C6-9909-2D1E848E7427}"/>
              </a:ext>
            </a:extLst>
          </p:cNvPr>
          <p:cNvSpPr txBox="1"/>
          <p:nvPr/>
        </p:nvSpPr>
        <p:spPr>
          <a:xfrm>
            <a:off x="174166" y="1577559"/>
            <a:ext cx="57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5E07FA-E653-4B04-BFE1-AB44DC50675A}"/>
              </a:ext>
            </a:extLst>
          </p:cNvPr>
          <p:cNvSpPr txBox="1"/>
          <p:nvPr/>
        </p:nvSpPr>
        <p:spPr>
          <a:xfrm>
            <a:off x="183221" y="1976566"/>
            <a:ext cx="58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5643562-B3E1-4130-814A-004BAB520516}"/>
              </a:ext>
            </a:extLst>
          </p:cNvPr>
          <p:cNvSpPr txBox="1"/>
          <p:nvPr/>
        </p:nvSpPr>
        <p:spPr>
          <a:xfrm>
            <a:off x="158115" y="2361660"/>
            <a:ext cx="613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C0C7C-B1F7-4F04-B877-72496F34014F}"/>
              </a:ext>
            </a:extLst>
          </p:cNvPr>
          <p:cNvSpPr txBox="1"/>
          <p:nvPr/>
        </p:nvSpPr>
        <p:spPr>
          <a:xfrm>
            <a:off x="174166" y="2746754"/>
            <a:ext cx="58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292A66-C055-4B13-989F-F2E8812C6AC7}"/>
              </a:ext>
            </a:extLst>
          </p:cNvPr>
          <p:cNvSpPr txBox="1"/>
          <p:nvPr/>
        </p:nvSpPr>
        <p:spPr>
          <a:xfrm>
            <a:off x="7438286" y="370932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7FE774-7C05-4B36-A693-A9B7C91E4B19}"/>
              </a:ext>
            </a:extLst>
          </p:cNvPr>
          <p:cNvSpPr txBox="1"/>
          <p:nvPr/>
        </p:nvSpPr>
        <p:spPr>
          <a:xfrm>
            <a:off x="7457562" y="2992358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04890D-8A4A-42E8-906F-3713D51420F4}"/>
              </a:ext>
            </a:extLst>
          </p:cNvPr>
          <p:cNvSpPr txBox="1"/>
          <p:nvPr/>
        </p:nvSpPr>
        <p:spPr>
          <a:xfrm>
            <a:off x="7457562" y="3348951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71DA21-6A32-4322-9FA8-FB4DF4BD9E9A}"/>
              </a:ext>
            </a:extLst>
          </p:cNvPr>
          <p:cNvSpPr txBox="1"/>
          <p:nvPr/>
        </p:nvSpPr>
        <p:spPr>
          <a:xfrm>
            <a:off x="169140" y="3775394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A8D0F8-E17B-4FE9-B23E-5E30C8EB347C}"/>
              </a:ext>
            </a:extLst>
          </p:cNvPr>
          <p:cNvSpPr txBox="1"/>
          <p:nvPr/>
        </p:nvSpPr>
        <p:spPr>
          <a:xfrm>
            <a:off x="188416" y="3058426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C2717E-2487-4ABA-8AD2-43C0A5C4C710}"/>
              </a:ext>
            </a:extLst>
          </p:cNvPr>
          <p:cNvSpPr txBox="1"/>
          <p:nvPr/>
        </p:nvSpPr>
        <p:spPr>
          <a:xfrm>
            <a:off x="188416" y="3415019"/>
            <a:ext cx="607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69D7219-8C86-49E9-97FE-63AC6C4ACB52}"/>
              </a:ext>
            </a:extLst>
          </p:cNvPr>
          <p:cNvCxnSpPr>
            <a:cxnSpLocks/>
          </p:cNvCxnSpPr>
          <p:nvPr/>
        </p:nvCxnSpPr>
        <p:spPr>
          <a:xfrm flipH="1">
            <a:off x="8340626" y="1308208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48D7F18-F2FE-4264-A04B-D7349B78EB97}"/>
              </a:ext>
            </a:extLst>
          </p:cNvPr>
          <p:cNvSpPr txBox="1"/>
          <p:nvPr/>
        </p:nvSpPr>
        <p:spPr>
          <a:xfrm>
            <a:off x="9246681" y="743080"/>
            <a:ext cx="2757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2. First interrupt occurred on IR0 line, the corresponding bit will be set in IRR register.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88647B-FD38-456E-ADA4-3D79619AAA79}"/>
              </a:ext>
            </a:extLst>
          </p:cNvPr>
          <p:cNvSpPr txBox="1"/>
          <p:nvPr/>
        </p:nvSpPr>
        <p:spPr>
          <a:xfrm>
            <a:off x="8109933" y="1149358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B5B6D3C-BD01-4BE2-ACBD-EBFB90C4ABAE}"/>
              </a:ext>
            </a:extLst>
          </p:cNvPr>
          <p:cNvCxnSpPr>
            <a:cxnSpLocks/>
          </p:cNvCxnSpPr>
          <p:nvPr/>
        </p:nvCxnSpPr>
        <p:spPr>
          <a:xfrm>
            <a:off x="7972553" y="1285204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B2C96A7-673C-486F-AD23-E3AC0E4FD1E4}"/>
              </a:ext>
            </a:extLst>
          </p:cNvPr>
          <p:cNvSpPr txBox="1"/>
          <p:nvPr/>
        </p:nvSpPr>
        <p:spPr>
          <a:xfrm>
            <a:off x="9189413" y="1999540"/>
            <a:ext cx="3129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sz="1800" b="1" dirty="0">
                <a:solidFill>
                  <a:srgbClr val="7030A0"/>
                </a:solidFill>
              </a:rPr>
              <a:t>. Second interrupt occurred on IR4 line.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CCA52A4-400D-4036-BE80-147190488733}"/>
              </a:ext>
            </a:extLst>
          </p:cNvPr>
          <p:cNvSpPr txBox="1"/>
          <p:nvPr/>
        </p:nvSpPr>
        <p:spPr>
          <a:xfrm>
            <a:off x="5641655" y="13949"/>
            <a:ext cx="4846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1. All bits of all three registers are 0 means there is no interrupt request, no interrupt is being serviced and no masked interrupt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7B48738-203D-4D13-8BDE-204A04E57EFE}"/>
              </a:ext>
            </a:extLst>
          </p:cNvPr>
          <p:cNvSpPr txBox="1"/>
          <p:nvPr/>
        </p:nvSpPr>
        <p:spPr>
          <a:xfrm>
            <a:off x="8374163" y="3730243"/>
            <a:ext cx="3874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6. In this situation 8259 follows default priority if there is no programmable priority.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633539F-7B73-454E-B87E-0B7407300F23}"/>
              </a:ext>
            </a:extLst>
          </p:cNvPr>
          <p:cNvSpPr txBox="1"/>
          <p:nvPr/>
        </p:nvSpPr>
        <p:spPr>
          <a:xfrm>
            <a:off x="979687" y="1259859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0174DC41-7D12-48CC-84E5-DD532A7059C1}"/>
              </a:ext>
            </a:extLst>
          </p:cNvPr>
          <p:cNvCxnSpPr>
            <a:cxnSpLocks/>
          </p:cNvCxnSpPr>
          <p:nvPr/>
        </p:nvCxnSpPr>
        <p:spPr>
          <a:xfrm>
            <a:off x="877533" y="1418709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892B406-8657-436D-8480-8C4EC7BEE697}"/>
              </a:ext>
            </a:extLst>
          </p:cNvPr>
          <p:cNvSpPr txBox="1"/>
          <p:nvPr/>
        </p:nvSpPr>
        <p:spPr>
          <a:xfrm>
            <a:off x="183221" y="157987"/>
            <a:ext cx="6582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Process more than one interrupt requests simultaneously.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46FB08F6-C5C7-4F16-BBEB-250D98531F22}"/>
              </a:ext>
            </a:extLst>
          </p:cNvPr>
          <p:cNvCxnSpPr>
            <a:cxnSpLocks/>
          </p:cNvCxnSpPr>
          <p:nvPr/>
        </p:nvCxnSpPr>
        <p:spPr>
          <a:xfrm flipH="1">
            <a:off x="8340626" y="2738720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2FE5DC4-D92E-4F68-BAA1-3A9F6B2CDEBD}"/>
              </a:ext>
            </a:extLst>
          </p:cNvPr>
          <p:cNvSpPr txBox="1"/>
          <p:nvPr/>
        </p:nvSpPr>
        <p:spPr>
          <a:xfrm>
            <a:off x="9189413" y="2702002"/>
            <a:ext cx="275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5. IR4 is also set in IRR.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4358F38-5369-430F-B3B7-2FC6B0FF6957}"/>
              </a:ext>
            </a:extLst>
          </p:cNvPr>
          <p:cNvSpPr txBox="1"/>
          <p:nvPr/>
        </p:nvSpPr>
        <p:spPr>
          <a:xfrm>
            <a:off x="8109933" y="2640847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77BA9B34-F666-4651-8720-E652FCBAD61D}"/>
              </a:ext>
            </a:extLst>
          </p:cNvPr>
          <p:cNvCxnSpPr>
            <a:cxnSpLocks/>
          </p:cNvCxnSpPr>
          <p:nvPr/>
        </p:nvCxnSpPr>
        <p:spPr>
          <a:xfrm>
            <a:off x="7972553" y="2776693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759144F-A8F3-40DA-B791-E97663C1FBD8}"/>
              </a:ext>
            </a:extLst>
          </p:cNvPr>
          <p:cNvSpPr txBox="1"/>
          <p:nvPr/>
        </p:nvSpPr>
        <p:spPr>
          <a:xfrm>
            <a:off x="9109301" y="3129063"/>
            <a:ext cx="275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Which interrupt should get first priority??????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095308A-D5E8-4832-905E-024B7004B745}"/>
              </a:ext>
            </a:extLst>
          </p:cNvPr>
          <p:cNvSpPr txBox="1"/>
          <p:nvPr/>
        </p:nvSpPr>
        <p:spPr>
          <a:xfrm>
            <a:off x="6577351" y="4616396"/>
            <a:ext cx="5612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  <a:r>
              <a:rPr lang="en-US" sz="1800" b="1" dirty="0">
                <a:solidFill>
                  <a:srgbClr val="7030A0"/>
                </a:solidFill>
              </a:rPr>
              <a:t>. IR0 having highest priority that IR4, hence 8259 will send interrupt request for IR0 and make IR0=1 in ISR after receiving acknowledgement from processor.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D83F059-D5D6-4190-99C3-F632C2B854E9}"/>
              </a:ext>
            </a:extLst>
          </p:cNvPr>
          <p:cNvSpPr txBox="1"/>
          <p:nvPr/>
        </p:nvSpPr>
        <p:spPr>
          <a:xfrm>
            <a:off x="6610154" y="5587013"/>
            <a:ext cx="561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8. After completion of IR0 ISR execution 8259 will send interrupt request for IR0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0" grpId="0"/>
      <p:bldP spid="84" grpId="0"/>
      <p:bldP spid="85" grpId="0"/>
      <p:bldP spid="86" grpId="0"/>
      <p:bldP spid="87" grpId="0"/>
      <p:bldP spid="47" grpId="0"/>
      <p:bldP spid="48" grpId="0"/>
      <p:bldP spid="50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ED1259-5FAA-41AE-9AFE-DEFA61C25FF1}"/>
              </a:ext>
            </a:extLst>
          </p:cNvPr>
          <p:cNvSpPr/>
          <p:nvPr/>
        </p:nvSpPr>
        <p:spPr>
          <a:xfrm>
            <a:off x="5885413" y="1104057"/>
            <a:ext cx="1794813" cy="2520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AB1F553-4EDE-4E33-B8B6-E98A3590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92344"/>
              </p:ext>
            </p:extLst>
          </p:nvPr>
        </p:nvGraphicFramePr>
        <p:xfrm>
          <a:off x="7308942" y="1080167"/>
          <a:ext cx="351155" cy="2597392"/>
        </p:xfrm>
        <a:graphic>
          <a:graphicData uri="http://schemas.openxmlformats.org/drawingml/2006/table">
            <a:tbl>
              <a:tblPr firstRow="1" bandRow="1"/>
              <a:tblGrid>
                <a:gridCol w="351155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849968-9D17-433B-8046-BDDB49153177}"/>
              </a:ext>
            </a:extLst>
          </p:cNvPr>
          <p:cNvSpPr txBox="1"/>
          <p:nvPr/>
        </p:nvSpPr>
        <p:spPr>
          <a:xfrm>
            <a:off x="5927765" y="1747141"/>
            <a:ext cx="8886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IRR</a:t>
            </a:r>
          </a:p>
          <a:p>
            <a:r>
              <a:rPr lang="en-US" sz="1400" b="1" dirty="0"/>
              <a:t>Interrupt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Request </a:t>
            </a:r>
          </a:p>
          <a:p>
            <a:r>
              <a:rPr lang="en-US" sz="1400" b="1" dirty="0"/>
              <a:t>Register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7C02C7-6CC7-47FD-99DC-9B5BB6164CF8}"/>
              </a:ext>
            </a:extLst>
          </p:cNvPr>
          <p:cNvSpPr/>
          <p:nvPr/>
        </p:nvSpPr>
        <p:spPr>
          <a:xfrm>
            <a:off x="806447" y="1194314"/>
            <a:ext cx="1322910" cy="24781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194494EF-CD2B-4B43-9FE4-07D813AF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49027"/>
              </p:ext>
            </p:extLst>
          </p:nvPr>
        </p:nvGraphicFramePr>
        <p:xfrm>
          <a:off x="810886" y="1179283"/>
          <a:ext cx="399494" cy="2520480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DA7344-2465-4EFF-990E-3C3CD3C3E71A}"/>
              </a:ext>
            </a:extLst>
          </p:cNvPr>
          <p:cNvSpPr txBox="1"/>
          <p:nvPr/>
        </p:nvSpPr>
        <p:spPr>
          <a:xfrm>
            <a:off x="1343868" y="1946891"/>
            <a:ext cx="12228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ISR</a:t>
            </a:r>
          </a:p>
          <a:p>
            <a:r>
              <a:rPr lang="en-US" sz="1400" b="1" dirty="0"/>
              <a:t>In </a:t>
            </a:r>
          </a:p>
          <a:p>
            <a:r>
              <a:rPr lang="en-US" sz="1400" b="1" dirty="0"/>
              <a:t>Service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/>
              <a:t>Register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220FBB8-D81B-46FC-93CD-96704823E068}"/>
              </a:ext>
            </a:extLst>
          </p:cNvPr>
          <p:cNvSpPr/>
          <p:nvPr/>
        </p:nvSpPr>
        <p:spPr>
          <a:xfrm rot="16200000">
            <a:off x="3414999" y="3421639"/>
            <a:ext cx="1794813" cy="43190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CB0B2-936F-4836-B4F3-D24491BF0EAD}"/>
              </a:ext>
            </a:extLst>
          </p:cNvPr>
          <p:cNvSpPr txBox="1"/>
          <p:nvPr/>
        </p:nvSpPr>
        <p:spPr>
          <a:xfrm>
            <a:off x="3848527" y="5090551"/>
            <a:ext cx="2192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Interrupt Mask Register(8 bit)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D63E934-D847-47EF-B252-7D1F28766EE1}"/>
              </a:ext>
            </a:extLst>
          </p:cNvPr>
          <p:cNvGraphicFramePr>
            <a:graphicFrameLocks noGrp="1"/>
          </p:cNvGraphicFramePr>
          <p:nvPr/>
        </p:nvGraphicFramePr>
        <p:xfrm>
          <a:off x="2152891" y="6107722"/>
          <a:ext cx="4319032" cy="741680"/>
        </p:xfrm>
        <a:graphic>
          <a:graphicData uri="http://schemas.openxmlformats.org/drawingml/2006/table">
            <a:tbl>
              <a:tblPr firstRow="1" bandRow="1"/>
              <a:tblGrid>
                <a:gridCol w="539879">
                  <a:extLst>
                    <a:ext uri="{9D8B030D-6E8A-4147-A177-3AD203B41FA5}">
                      <a16:colId xmlns="" xmlns:a16="http://schemas.microsoft.com/office/drawing/2014/main" val="134357155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1191602251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080004355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2973384514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639214583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753349132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3072384677"/>
                    </a:ext>
                  </a:extLst>
                </a:gridCol>
                <a:gridCol w="539879">
                  <a:extLst>
                    <a:ext uri="{9D8B030D-6E8A-4147-A177-3AD203B41FA5}">
                      <a16:colId xmlns="" xmlns:a16="http://schemas.microsoft.com/office/drawing/2014/main" val="5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4179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2CACA-E87E-4F81-B149-C69D11E7AACA}"/>
              </a:ext>
            </a:extLst>
          </p:cNvPr>
          <p:cNvSpPr/>
          <p:nvPr/>
        </p:nvSpPr>
        <p:spPr>
          <a:xfrm>
            <a:off x="3190026" y="1204044"/>
            <a:ext cx="1589746" cy="2478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640B71-FDF9-4D12-927E-ED005DC073E2}"/>
              </a:ext>
            </a:extLst>
          </p:cNvPr>
          <p:cNvSpPr txBox="1"/>
          <p:nvPr/>
        </p:nvSpPr>
        <p:spPr>
          <a:xfrm>
            <a:off x="3508120" y="1885077"/>
            <a:ext cx="1222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Priority </a:t>
            </a:r>
          </a:p>
          <a:p>
            <a:r>
              <a:rPr lang="en-US" sz="1400" b="1" dirty="0"/>
              <a:t>Resolver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/>
              <a:t>Register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C78BE5-F885-4939-ADD9-B58B467F0849}"/>
              </a:ext>
            </a:extLst>
          </p:cNvPr>
          <p:cNvSpPr/>
          <p:nvPr/>
        </p:nvSpPr>
        <p:spPr>
          <a:xfrm>
            <a:off x="4779772" y="2433400"/>
            <a:ext cx="1074870" cy="30227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2B202C69-4926-4D08-A622-8430DAEA1807}"/>
              </a:ext>
            </a:extLst>
          </p:cNvPr>
          <p:cNvSpPr/>
          <p:nvPr/>
        </p:nvSpPr>
        <p:spPr>
          <a:xfrm>
            <a:off x="2116704" y="234178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="" xmlns:a16="http://schemas.microsoft.com/office/drawing/2014/main" id="{FF3D9855-60F6-482E-B832-7EB1C8B83BE9}"/>
              </a:ext>
            </a:extLst>
          </p:cNvPr>
          <p:cNvSpPr/>
          <p:nvPr/>
        </p:nvSpPr>
        <p:spPr>
          <a:xfrm>
            <a:off x="1078021" y="550597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AB7D3EC-6C23-48E3-819F-0965F6240CF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467902" y="3672487"/>
            <a:ext cx="799180" cy="981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A15A4F-B2A4-43D7-A696-2D1DFF411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82366" y="3682218"/>
            <a:ext cx="102533" cy="5858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BE61314-FD18-4689-BE3D-3803D9865B2E}"/>
              </a:ext>
            </a:extLst>
          </p:cNvPr>
          <p:cNvCxnSpPr>
            <a:cxnSpLocks/>
          </p:cNvCxnSpPr>
          <p:nvPr/>
        </p:nvCxnSpPr>
        <p:spPr>
          <a:xfrm flipV="1">
            <a:off x="5598160" y="4097940"/>
            <a:ext cx="645624" cy="555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C332F12-F4D9-4763-BA9E-D5C5CEDE5103}"/>
              </a:ext>
            </a:extLst>
          </p:cNvPr>
          <p:cNvSpPr txBox="1"/>
          <p:nvPr/>
        </p:nvSpPr>
        <p:spPr>
          <a:xfrm>
            <a:off x="6872624" y="1109912"/>
            <a:ext cx="48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IR0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0173C7-1911-4E16-B340-F3284BBE0545}"/>
              </a:ext>
            </a:extLst>
          </p:cNvPr>
          <p:cNvSpPr txBox="1"/>
          <p:nvPr/>
        </p:nvSpPr>
        <p:spPr>
          <a:xfrm>
            <a:off x="6892828" y="1433585"/>
            <a:ext cx="48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IR1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FC7C6A-1ADD-48D5-A68C-FAD83BCC4D0A}"/>
              </a:ext>
            </a:extLst>
          </p:cNvPr>
          <p:cNvSpPr txBox="1"/>
          <p:nvPr/>
        </p:nvSpPr>
        <p:spPr>
          <a:xfrm>
            <a:off x="6886753" y="1765247"/>
            <a:ext cx="501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3871BC-832E-4116-AC30-79F70754C680}"/>
              </a:ext>
            </a:extLst>
          </p:cNvPr>
          <p:cNvSpPr txBox="1"/>
          <p:nvPr/>
        </p:nvSpPr>
        <p:spPr>
          <a:xfrm>
            <a:off x="6889546" y="2080777"/>
            <a:ext cx="568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DF96BE2-0B90-40FC-8E19-42D416FFE355}"/>
              </a:ext>
            </a:extLst>
          </p:cNvPr>
          <p:cNvSpPr txBox="1"/>
          <p:nvPr/>
        </p:nvSpPr>
        <p:spPr>
          <a:xfrm>
            <a:off x="6885270" y="2412888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2A2D87-CBAE-40AA-8B0D-1C0CD5F60E61}"/>
              </a:ext>
            </a:extLst>
          </p:cNvPr>
          <p:cNvSpPr txBox="1"/>
          <p:nvPr/>
        </p:nvSpPr>
        <p:spPr>
          <a:xfrm>
            <a:off x="150230" y="1162790"/>
            <a:ext cx="656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IR0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0B8BD2-0CCE-44C6-9909-2D1E848E7427}"/>
              </a:ext>
            </a:extLst>
          </p:cNvPr>
          <p:cNvSpPr txBox="1"/>
          <p:nvPr/>
        </p:nvSpPr>
        <p:spPr>
          <a:xfrm>
            <a:off x="174166" y="1516599"/>
            <a:ext cx="570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IR1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5E07FA-E653-4B04-BFE1-AB44DC50675A}"/>
              </a:ext>
            </a:extLst>
          </p:cNvPr>
          <p:cNvSpPr txBox="1"/>
          <p:nvPr/>
        </p:nvSpPr>
        <p:spPr>
          <a:xfrm>
            <a:off x="183221" y="1834326"/>
            <a:ext cx="588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5643562-B3E1-4130-814A-004BAB520516}"/>
              </a:ext>
            </a:extLst>
          </p:cNvPr>
          <p:cNvSpPr txBox="1"/>
          <p:nvPr/>
        </p:nvSpPr>
        <p:spPr>
          <a:xfrm>
            <a:off x="176951" y="2128649"/>
            <a:ext cx="613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C0C7C-B1F7-4F04-B877-72496F34014F}"/>
              </a:ext>
            </a:extLst>
          </p:cNvPr>
          <p:cNvSpPr txBox="1"/>
          <p:nvPr/>
        </p:nvSpPr>
        <p:spPr>
          <a:xfrm>
            <a:off x="174386" y="2485242"/>
            <a:ext cx="586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292A66-C055-4B13-989F-F2E8812C6AC7}"/>
              </a:ext>
            </a:extLst>
          </p:cNvPr>
          <p:cNvSpPr txBox="1"/>
          <p:nvPr/>
        </p:nvSpPr>
        <p:spPr>
          <a:xfrm>
            <a:off x="6869108" y="3344128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7FE774-7C05-4B36-A693-A9B7C91E4B19}"/>
              </a:ext>
            </a:extLst>
          </p:cNvPr>
          <p:cNvSpPr txBox="1"/>
          <p:nvPr/>
        </p:nvSpPr>
        <p:spPr>
          <a:xfrm>
            <a:off x="6879235" y="2748189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IR5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04890D-8A4A-42E8-906F-3713D51420F4}"/>
              </a:ext>
            </a:extLst>
          </p:cNvPr>
          <p:cNvSpPr txBox="1"/>
          <p:nvPr/>
        </p:nvSpPr>
        <p:spPr>
          <a:xfrm>
            <a:off x="6879235" y="3063719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IR6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71DA21-6A32-4322-9FA8-FB4DF4BD9E9A}"/>
              </a:ext>
            </a:extLst>
          </p:cNvPr>
          <p:cNvSpPr txBox="1"/>
          <p:nvPr/>
        </p:nvSpPr>
        <p:spPr>
          <a:xfrm>
            <a:off x="179103" y="3463911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A8D0F8-E17B-4FE9-B23E-5E30C8EB347C}"/>
              </a:ext>
            </a:extLst>
          </p:cNvPr>
          <p:cNvSpPr txBox="1"/>
          <p:nvPr/>
        </p:nvSpPr>
        <p:spPr>
          <a:xfrm>
            <a:off x="177531" y="2815933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IR5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C2717E-2487-4ABA-8AD2-43C0A5C4C710}"/>
              </a:ext>
            </a:extLst>
          </p:cNvPr>
          <p:cNvSpPr txBox="1"/>
          <p:nvPr/>
        </p:nvSpPr>
        <p:spPr>
          <a:xfrm>
            <a:off x="178706" y="3139922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IR6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69D7219-8C86-49E9-97FE-63AC6C4ACB52}"/>
              </a:ext>
            </a:extLst>
          </p:cNvPr>
          <p:cNvCxnSpPr>
            <a:cxnSpLocks/>
          </p:cNvCxnSpPr>
          <p:nvPr/>
        </p:nvCxnSpPr>
        <p:spPr>
          <a:xfrm flipH="1">
            <a:off x="7680226" y="1552830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48D7F18-F2FE-4264-A04B-D7349B78EB97}"/>
              </a:ext>
            </a:extLst>
          </p:cNvPr>
          <p:cNvSpPr txBox="1"/>
          <p:nvPr/>
        </p:nvSpPr>
        <p:spPr>
          <a:xfrm>
            <a:off x="9825896" y="15476"/>
            <a:ext cx="371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2. IR1 has accrued.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88647B-FD38-456E-ADA4-3D79619AAA79}"/>
              </a:ext>
            </a:extLst>
          </p:cNvPr>
          <p:cNvSpPr txBox="1"/>
          <p:nvPr/>
        </p:nvSpPr>
        <p:spPr>
          <a:xfrm>
            <a:off x="7438046" y="1393980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B5B6D3C-BD01-4BE2-ACBD-EBFB90C4ABAE}"/>
              </a:ext>
            </a:extLst>
          </p:cNvPr>
          <p:cNvCxnSpPr>
            <a:cxnSpLocks/>
          </p:cNvCxnSpPr>
          <p:nvPr/>
        </p:nvCxnSpPr>
        <p:spPr>
          <a:xfrm>
            <a:off x="7317970" y="1552830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B2C96A7-673C-486F-AD23-E3AC0E4FD1E4}"/>
              </a:ext>
            </a:extLst>
          </p:cNvPr>
          <p:cNvSpPr txBox="1"/>
          <p:nvPr/>
        </p:nvSpPr>
        <p:spPr>
          <a:xfrm>
            <a:off x="8362136" y="541033"/>
            <a:ext cx="3993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sz="1800" b="1" dirty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8259 will check priority within IRR register. And according to default priority IR1 priority &gt; IR 4 priority, hence 8259 consider IR1 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CCA52A4-400D-4036-BE80-147190488733}"/>
              </a:ext>
            </a:extLst>
          </p:cNvPr>
          <p:cNvSpPr txBox="1"/>
          <p:nvPr/>
        </p:nvSpPr>
        <p:spPr>
          <a:xfrm>
            <a:off x="5073518" y="15476"/>
            <a:ext cx="4846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1. Currently IR2 is being serviced, and IR 4 is in waiting state.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7B48738-203D-4D13-8BDE-204A04E57EFE}"/>
              </a:ext>
            </a:extLst>
          </p:cNvPr>
          <p:cNvSpPr txBox="1"/>
          <p:nvPr/>
        </p:nvSpPr>
        <p:spPr>
          <a:xfrm>
            <a:off x="7880854" y="3070115"/>
            <a:ext cx="3874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5. 8259 send interrupt request for IR1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633539F-7B73-454E-B87E-0B7407300F23}"/>
              </a:ext>
            </a:extLst>
          </p:cNvPr>
          <p:cNvSpPr txBox="1"/>
          <p:nvPr/>
        </p:nvSpPr>
        <p:spPr>
          <a:xfrm>
            <a:off x="981813" y="1809223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0174DC41-7D12-48CC-84E5-DD532A7059C1}"/>
              </a:ext>
            </a:extLst>
          </p:cNvPr>
          <p:cNvCxnSpPr>
            <a:cxnSpLocks/>
          </p:cNvCxnSpPr>
          <p:nvPr/>
        </p:nvCxnSpPr>
        <p:spPr>
          <a:xfrm>
            <a:off x="862006" y="1949878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892B406-8657-436D-8480-8C4EC7BEE697}"/>
              </a:ext>
            </a:extLst>
          </p:cNvPr>
          <p:cNvSpPr txBox="1"/>
          <p:nvPr/>
        </p:nvSpPr>
        <p:spPr>
          <a:xfrm>
            <a:off x="0" y="-54489"/>
            <a:ext cx="5445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Process when one interrupt being serviced, one interrupt in waiting state and one more interrupt occurred.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46FB08F6-C5C7-4F16-BBEB-250D98531F22}"/>
              </a:ext>
            </a:extLst>
          </p:cNvPr>
          <p:cNvCxnSpPr>
            <a:cxnSpLocks/>
          </p:cNvCxnSpPr>
          <p:nvPr/>
        </p:nvCxnSpPr>
        <p:spPr>
          <a:xfrm flipH="1">
            <a:off x="7680226" y="2539419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2FE5DC4-D92E-4F68-BAA1-3A9F6B2CDEBD}"/>
              </a:ext>
            </a:extLst>
          </p:cNvPr>
          <p:cNvSpPr txBox="1"/>
          <p:nvPr/>
        </p:nvSpPr>
        <p:spPr>
          <a:xfrm>
            <a:off x="8336722" y="2140389"/>
            <a:ext cx="3581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sz="1800" b="1" dirty="0">
                <a:solidFill>
                  <a:srgbClr val="7030A0"/>
                </a:solidFill>
              </a:rPr>
              <a:t>. 8259 also compare the being serviced IR priority with requested IR priority.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4358F38-5369-430F-B3B7-2FC6B0FF6957}"/>
              </a:ext>
            </a:extLst>
          </p:cNvPr>
          <p:cNvSpPr txBox="1"/>
          <p:nvPr/>
        </p:nvSpPr>
        <p:spPr>
          <a:xfrm>
            <a:off x="7448497" y="2407162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77BA9B34-F666-4651-8720-E652FCBAD61D}"/>
              </a:ext>
            </a:extLst>
          </p:cNvPr>
          <p:cNvCxnSpPr>
            <a:cxnSpLocks/>
          </p:cNvCxnSpPr>
          <p:nvPr/>
        </p:nvCxnSpPr>
        <p:spPr>
          <a:xfrm>
            <a:off x="7317854" y="2531666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759144F-A8F3-40DA-B791-E97663C1FBD8}"/>
              </a:ext>
            </a:extLst>
          </p:cNvPr>
          <p:cNvSpPr txBox="1"/>
          <p:nvPr/>
        </p:nvSpPr>
        <p:spPr>
          <a:xfrm>
            <a:off x="8748841" y="1776640"/>
            <a:ext cx="275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 IMP****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095308A-D5E8-4832-905E-024B7004B745}"/>
              </a:ext>
            </a:extLst>
          </p:cNvPr>
          <p:cNvSpPr txBox="1"/>
          <p:nvPr/>
        </p:nvSpPr>
        <p:spPr>
          <a:xfrm>
            <a:off x="6579527" y="4779491"/>
            <a:ext cx="561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  <a:r>
              <a:rPr lang="en-US" sz="1800" b="1" dirty="0">
                <a:solidFill>
                  <a:srgbClr val="7030A0"/>
                </a:solidFill>
              </a:rPr>
              <a:t>. Now processor call ISR of IR1 execute it and return to IR2 and execute it.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1052205-A86B-4043-8B55-F1EC2F058E52}"/>
              </a:ext>
            </a:extLst>
          </p:cNvPr>
          <p:cNvSpPr txBox="1"/>
          <p:nvPr/>
        </p:nvSpPr>
        <p:spPr>
          <a:xfrm>
            <a:off x="9613808" y="2729780"/>
            <a:ext cx="275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IR2 &lt; 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4B9F74D-517F-4AC5-B50C-CA87D4DE26C3}"/>
              </a:ext>
            </a:extLst>
          </p:cNvPr>
          <p:cNvSpPr txBox="1"/>
          <p:nvPr/>
        </p:nvSpPr>
        <p:spPr>
          <a:xfrm>
            <a:off x="7880854" y="3515097"/>
            <a:ext cx="3874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6. On first INTA bar pulse processor ask vector no. </a:t>
            </a:r>
            <a:r>
              <a:rPr lang="en-US" b="1" dirty="0">
                <a:solidFill>
                  <a:srgbClr val="7030A0"/>
                </a:solidFill>
              </a:rPr>
              <a:t>and on second clock pulse 8259 provide vector no. for IR 1 and set IR1 in In Service reg.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6932CF0-29A3-40C0-9FAD-28B1505071C8}"/>
              </a:ext>
            </a:extLst>
          </p:cNvPr>
          <p:cNvSpPr txBox="1"/>
          <p:nvPr/>
        </p:nvSpPr>
        <p:spPr>
          <a:xfrm>
            <a:off x="981813" y="1513373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DF7459D8-84AD-4630-8F4A-15D3B5B86AE8}"/>
              </a:ext>
            </a:extLst>
          </p:cNvPr>
          <p:cNvCxnSpPr>
            <a:cxnSpLocks/>
          </p:cNvCxnSpPr>
          <p:nvPr/>
        </p:nvCxnSpPr>
        <p:spPr>
          <a:xfrm>
            <a:off x="862006" y="1654028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59" grpId="0"/>
      <p:bldP spid="70" grpId="0"/>
      <p:bldP spid="80" grpId="0"/>
      <p:bldP spid="84" grpId="0"/>
      <p:bldP spid="85" grpId="0"/>
      <p:bldP spid="86" grpId="0"/>
      <p:bldP spid="87" grpId="0"/>
      <p:bldP spid="47" grpId="0"/>
      <p:bldP spid="48" grpId="0"/>
      <p:bldP spid="50" grpId="0"/>
      <p:bldP spid="55" grpId="0"/>
      <p:bldP spid="7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ED1259-5FAA-41AE-9AFE-DEFA61C25FF1}"/>
              </a:ext>
            </a:extLst>
          </p:cNvPr>
          <p:cNvSpPr/>
          <p:nvPr/>
        </p:nvSpPr>
        <p:spPr>
          <a:xfrm>
            <a:off x="5885413" y="1104057"/>
            <a:ext cx="1794813" cy="2520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6AB1F553-4EDE-4E33-B8B6-E98A3590C2B0}"/>
              </a:ext>
            </a:extLst>
          </p:cNvPr>
          <p:cNvGraphicFramePr>
            <a:graphicFrameLocks noGrp="1"/>
          </p:cNvGraphicFramePr>
          <p:nvPr/>
        </p:nvGraphicFramePr>
        <p:xfrm>
          <a:off x="7308942" y="1080167"/>
          <a:ext cx="351155" cy="2597392"/>
        </p:xfrm>
        <a:graphic>
          <a:graphicData uri="http://schemas.openxmlformats.org/drawingml/2006/table">
            <a:tbl>
              <a:tblPr firstRow="1" bandRow="1"/>
              <a:tblGrid>
                <a:gridCol w="351155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2467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849968-9D17-433B-8046-BDDB49153177}"/>
              </a:ext>
            </a:extLst>
          </p:cNvPr>
          <p:cNvSpPr txBox="1"/>
          <p:nvPr/>
        </p:nvSpPr>
        <p:spPr>
          <a:xfrm>
            <a:off x="5927765" y="1747141"/>
            <a:ext cx="8886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IRR</a:t>
            </a:r>
          </a:p>
          <a:p>
            <a:r>
              <a:rPr lang="en-US" sz="1400" b="1" dirty="0"/>
              <a:t>Interrupt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Request </a:t>
            </a:r>
          </a:p>
          <a:p>
            <a:r>
              <a:rPr lang="en-US" sz="1400" b="1" dirty="0"/>
              <a:t>Register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7C02C7-6CC7-47FD-99DC-9B5BB6164CF8}"/>
              </a:ext>
            </a:extLst>
          </p:cNvPr>
          <p:cNvSpPr/>
          <p:nvPr/>
        </p:nvSpPr>
        <p:spPr>
          <a:xfrm>
            <a:off x="806447" y="1194314"/>
            <a:ext cx="1322910" cy="24781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="" xmlns:a16="http://schemas.microsoft.com/office/drawing/2014/main" id="{194494EF-CD2B-4B43-9FE4-07D813AFB136}"/>
              </a:ext>
            </a:extLst>
          </p:cNvPr>
          <p:cNvGraphicFramePr>
            <a:graphicFrameLocks noGrp="1"/>
          </p:cNvGraphicFramePr>
          <p:nvPr/>
        </p:nvGraphicFramePr>
        <p:xfrm>
          <a:off x="810886" y="1179283"/>
          <a:ext cx="399494" cy="2520480"/>
        </p:xfrm>
        <a:graphic>
          <a:graphicData uri="http://schemas.openxmlformats.org/drawingml/2006/table">
            <a:tbl>
              <a:tblPr firstRow="1" bandRow="1"/>
              <a:tblGrid>
                <a:gridCol w="399494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DA7344-2465-4EFF-990E-3C3CD3C3E71A}"/>
              </a:ext>
            </a:extLst>
          </p:cNvPr>
          <p:cNvSpPr txBox="1"/>
          <p:nvPr/>
        </p:nvSpPr>
        <p:spPr>
          <a:xfrm>
            <a:off x="1343868" y="1946891"/>
            <a:ext cx="12228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ISR</a:t>
            </a:r>
          </a:p>
          <a:p>
            <a:r>
              <a:rPr lang="en-US" sz="1400" b="1" dirty="0"/>
              <a:t>In </a:t>
            </a:r>
          </a:p>
          <a:p>
            <a:r>
              <a:rPr lang="en-US" sz="1400" b="1" dirty="0"/>
              <a:t>Service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/>
              <a:t>Register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(8 bit)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220FBB8-D81B-46FC-93CD-96704823E068}"/>
              </a:ext>
            </a:extLst>
          </p:cNvPr>
          <p:cNvSpPr/>
          <p:nvPr/>
        </p:nvSpPr>
        <p:spPr>
          <a:xfrm rot="16200000">
            <a:off x="3133377" y="3550290"/>
            <a:ext cx="1508780" cy="3751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CCB0B2-936F-4836-B4F3-D24491BF0EAD}"/>
              </a:ext>
            </a:extLst>
          </p:cNvPr>
          <p:cNvSpPr txBox="1"/>
          <p:nvPr/>
        </p:nvSpPr>
        <p:spPr>
          <a:xfrm>
            <a:off x="2687804" y="4779490"/>
            <a:ext cx="2554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Interrupt Mask Register(8 bit)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="" xmlns:a16="http://schemas.microsoft.com/office/drawing/2014/main" id="{BD63E934-D847-47EF-B252-7D1F2876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94443"/>
              </p:ext>
            </p:extLst>
          </p:nvPr>
        </p:nvGraphicFramePr>
        <p:xfrm>
          <a:off x="2012233" y="5809377"/>
          <a:ext cx="3751064" cy="687036"/>
        </p:xfrm>
        <a:graphic>
          <a:graphicData uri="http://schemas.openxmlformats.org/drawingml/2006/table">
            <a:tbl>
              <a:tblPr firstRow="1" bandRow="1"/>
              <a:tblGrid>
                <a:gridCol w="468883">
                  <a:extLst>
                    <a:ext uri="{9D8B030D-6E8A-4147-A177-3AD203B41FA5}">
                      <a16:colId xmlns="" xmlns:a16="http://schemas.microsoft.com/office/drawing/2014/main" val="1343571554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1191602251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2080004355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2973384514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3639214583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3753349132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3072384677"/>
                    </a:ext>
                  </a:extLst>
                </a:gridCol>
                <a:gridCol w="468883">
                  <a:extLst>
                    <a:ext uri="{9D8B030D-6E8A-4147-A177-3AD203B41FA5}">
                      <a16:colId xmlns="" xmlns:a16="http://schemas.microsoft.com/office/drawing/2014/main" val="58450903"/>
                    </a:ext>
                  </a:extLst>
                </a:gridCol>
              </a:tblGrid>
              <a:tr h="3435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049558"/>
                  </a:ext>
                </a:extLst>
              </a:tr>
              <a:tr h="3435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74179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112CACA-E87E-4F81-B149-C69D11E7AACA}"/>
              </a:ext>
            </a:extLst>
          </p:cNvPr>
          <p:cNvSpPr/>
          <p:nvPr/>
        </p:nvSpPr>
        <p:spPr>
          <a:xfrm>
            <a:off x="3190026" y="1204044"/>
            <a:ext cx="1589746" cy="2478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2640B71-FDF9-4D12-927E-ED005DC073E2}"/>
              </a:ext>
            </a:extLst>
          </p:cNvPr>
          <p:cNvSpPr txBox="1"/>
          <p:nvPr/>
        </p:nvSpPr>
        <p:spPr>
          <a:xfrm>
            <a:off x="3508120" y="1885077"/>
            <a:ext cx="1222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Priority </a:t>
            </a:r>
          </a:p>
          <a:p>
            <a:r>
              <a:rPr lang="en-US" sz="1400" b="1" dirty="0"/>
              <a:t>Resolver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/>
              <a:t>Register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C78BE5-F885-4939-ADD9-B58B467F0849}"/>
              </a:ext>
            </a:extLst>
          </p:cNvPr>
          <p:cNvSpPr/>
          <p:nvPr/>
        </p:nvSpPr>
        <p:spPr>
          <a:xfrm>
            <a:off x="4779772" y="2433400"/>
            <a:ext cx="1074870" cy="30227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="" xmlns:a16="http://schemas.microsoft.com/office/drawing/2014/main" id="{2B202C69-4926-4D08-A622-8430DAEA1807}"/>
              </a:ext>
            </a:extLst>
          </p:cNvPr>
          <p:cNvSpPr/>
          <p:nvPr/>
        </p:nvSpPr>
        <p:spPr>
          <a:xfrm>
            <a:off x="2116704" y="2341787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="" xmlns:a16="http://schemas.microsoft.com/office/drawing/2014/main" id="{FF3D9855-60F6-482E-B832-7EB1C8B83BE9}"/>
              </a:ext>
            </a:extLst>
          </p:cNvPr>
          <p:cNvSpPr/>
          <p:nvPr/>
        </p:nvSpPr>
        <p:spPr>
          <a:xfrm>
            <a:off x="906391" y="5180132"/>
            <a:ext cx="1074870" cy="39110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3AB7D3EC-6C23-48E3-819F-0965F6240CF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467902" y="3672487"/>
            <a:ext cx="799180" cy="981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A15A4F-B2A4-43D7-A696-2D1DFF4117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961090" y="3682218"/>
            <a:ext cx="23809" cy="10332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BE61314-FD18-4689-BE3D-3803D9865B2E}"/>
              </a:ext>
            </a:extLst>
          </p:cNvPr>
          <p:cNvCxnSpPr>
            <a:cxnSpLocks/>
          </p:cNvCxnSpPr>
          <p:nvPr/>
        </p:nvCxnSpPr>
        <p:spPr>
          <a:xfrm flipV="1">
            <a:off x="5598160" y="3629025"/>
            <a:ext cx="650240" cy="10245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C332F12-F4D9-4763-BA9E-D5C5CEDE5103}"/>
              </a:ext>
            </a:extLst>
          </p:cNvPr>
          <p:cNvSpPr txBox="1"/>
          <p:nvPr/>
        </p:nvSpPr>
        <p:spPr>
          <a:xfrm>
            <a:off x="6872624" y="1109912"/>
            <a:ext cx="48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IR0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F0173C7-1911-4E16-B340-F3284BBE0545}"/>
              </a:ext>
            </a:extLst>
          </p:cNvPr>
          <p:cNvSpPr txBox="1"/>
          <p:nvPr/>
        </p:nvSpPr>
        <p:spPr>
          <a:xfrm>
            <a:off x="6892828" y="1433585"/>
            <a:ext cx="48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IR1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FC7C6A-1ADD-48D5-A68C-FAD83BCC4D0A}"/>
              </a:ext>
            </a:extLst>
          </p:cNvPr>
          <p:cNvSpPr txBox="1"/>
          <p:nvPr/>
        </p:nvSpPr>
        <p:spPr>
          <a:xfrm>
            <a:off x="6886753" y="1765247"/>
            <a:ext cx="501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93871BC-832E-4116-AC30-79F70754C680}"/>
              </a:ext>
            </a:extLst>
          </p:cNvPr>
          <p:cNvSpPr txBox="1"/>
          <p:nvPr/>
        </p:nvSpPr>
        <p:spPr>
          <a:xfrm>
            <a:off x="6889546" y="2080777"/>
            <a:ext cx="568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DF96BE2-0B90-40FC-8E19-42D416FFE355}"/>
              </a:ext>
            </a:extLst>
          </p:cNvPr>
          <p:cNvSpPr txBox="1"/>
          <p:nvPr/>
        </p:nvSpPr>
        <p:spPr>
          <a:xfrm>
            <a:off x="6885270" y="2412888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2A2D87-CBAE-40AA-8B0D-1C0CD5F60E61}"/>
              </a:ext>
            </a:extLst>
          </p:cNvPr>
          <p:cNvSpPr txBox="1"/>
          <p:nvPr/>
        </p:nvSpPr>
        <p:spPr>
          <a:xfrm>
            <a:off x="150230" y="1162790"/>
            <a:ext cx="656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IR0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140B8BD2-0CCE-44C6-9909-2D1E848E7427}"/>
              </a:ext>
            </a:extLst>
          </p:cNvPr>
          <p:cNvSpPr txBox="1"/>
          <p:nvPr/>
        </p:nvSpPr>
        <p:spPr>
          <a:xfrm>
            <a:off x="174166" y="1516599"/>
            <a:ext cx="570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IR1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5E07FA-E653-4B04-BFE1-AB44DC50675A}"/>
              </a:ext>
            </a:extLst>
          </p:cNvPr>
          <p:cNvSpPr txBox="1"/>
          <p:nvPr/>
        </p:nvSpPr>
        <p:spPr>
          <a:xfrm>
            <a:off x="183221" y="1834326"/>
            <a:ext cx="588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5643562-B3E1-4130-814A-004BAB520516}"/>
              </a:ext>
            </a:extLst>
          </p:cNvPr>
          <p:cNvSpPr txBox="1"/>
          <p:nvPr/>
        </p:nvSpPr>
        <p:spPr>
          <a:xfrm>
            <a:off x="176951" y="2128649"/>
            <a:ext cx="613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C0C7C-B1F7-4F04-B877-72496F34014F}"/>
              </a:ext>
            </a:extLst>
          </p:cNvPr>
          <p:cNvSpPr txBox="1"/>
          <p:nvPr/>
        </p:nvSpPr>
        <p:spPr>
          <a:xfrm>
            <a:off x="174386" y="2485242"/>
            <a:ext cx="586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292A66-C055-4B13-989F-F2E8812C6AC7}"/>
              </a:ext>
            </a:extLst>
          </p:cNvPr>
          <p:cNvSpPr txBox="1"/>
          <p:nvPr/>
        </p:nvSpPr>
        <p:spPr>
          <a:xfrm>
            <a:off x="6869108" y="3344128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67FE774-7C05-4B36-A693-A9B7C91E4B19}"/>
              </a:ext>
            </a:extLst>
          </p:cNvPr>
          <p:cNvSpPr txBox="1"/>
          <p:nvPr/>
        </p:nvSpPr>
        <p:spPr>
          <a:xfrm>
            <a:off x="6879235" y="2748189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IR5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04890D-8A4A-42E8-906F-3713D51420F4}"/>
              </a:ext>
            </a:extLst>
          </p:cNvPr>
          <p:cNvSpPr txBox="1"/>
          <p:nvPr/>
        </p:nvSpPr>
        <p:spPr>
          <a:xfrm>
            <a:off x="6879235" y="3063719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IR6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471DA21-6A32-4322-9FA8-FB4DF4BD9E9A}"/>
              </a:ext>
            </a:extLst>
          </p:cNvPr>
          <p:cNvSpPr txBox="1"/>
          <p:nvPr/>
        </p:nvSpPr>
        <p:spPr>
          <a:xfrm>
            <a:off x="179103" y="3463911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A8D0F8-E17B-4FE9-B23E-5E30C8EB347C}"/>
              </a:ext>
            </a:extLst>
          </p:cNvPr>
          <p:cNvSpPr txBox="1"/>
          <p:nvPr/>
        </p:nvSpPr>
        <p:spPr>
          <a:xfrm>
            <a:off x="177531" y="2815933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IR5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C2717E-2487-4ABA-8AD2-43C0A5C4C710}"/>
              </a:ext>
            </a:extLst>
          </p:cNvPr>
          <p:cNvSpPr txBox="1"/>
          <p:nvPr/>
        </p:nvSpPr>
        <p:spPr>
          <a:xfrm>
            <a:off x="178706" y="3139922"/>
            <a:ext cx="607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IR6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69D7219-8C86-49E9-97FE-63AC6C4ACB52}"/>
              </a:ext>
            </a:extLst>
          </p:cNvPr>
          <p:cNvCxnSpPr>
            <a:cxnSpLocks/>
          </p:cNvCxnSpPr>
          <p:nvPr/>
        </p:nvCxnSpPr>
        <p:spPr>
          <a:xfrm flipH="1">
            <a:off x="7676850" y="2203708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48D7F18-F2FE-4264-A04B-D7349B78EB97}"/>
              </a:ext>
            </a:extLst>
          </p:cNvPr>
          <p:cNvSpPr txBox="1"/>
          <p:nvPr/>
        </p:nvSpPr>
        <p:spPr>
          <a:xfrm>
            <a:off x="7958688" y="577829"/>
            <a:ext cx="371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2. IR3 has accrued.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888647B-FD38-456E-ADA4-3D79619AAA79}"/>
              </a:ext>
            </a:extLst>
          </p:cNvPr>
          <p:cNvSpPr txBox="1"/>
          <p:nvPr/>
        </p:nvSpPr>
        <p:spPr>
          <a:xfrm>
            <a:off x="7458072" y="2044858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B5B6D3C-BD01-4BE2-ACBD-EBFB90C4ABAE}"/>
              </a:ext>
            </a:extLst>
          </p:cNvPr>
          <p:cNvCxnSpPr>
            <a:cxnSpLocks/>
          </p:cNvCxnSpPr>
          <p:nvPr/>
        </p:nvCxnSpPr>
        <p:spPr>
          <a:xfrm>
            <a:off x="7341221" y="2191189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B2C96A7-673C-486F-AD23-E3AC0E4FD1E4}"/>
              </a:ext>
            </a:extLst>
          </p:cNvPr>
          <p:cNvSpPr txBox="1"/>
          <p:nvPr/>
        </p:nvSpPr>
        <p:spPr>
          <a:xfrm>
            <a:off x="8389276" y="935434"/>
            <a:ext cx="3993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sz="1800" b="1" dirty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8259 will check priority within IRR register and according to default priority IR3 priority &gt; IR 5 priority, hence 8259 consider IR3 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CCA52A4-400D-4036-BE80-147190488733}"/>
              </a:ext>
            </a:extLst>
          </p:cNvPr>
          <p:cNvSpPr txBox="1"/>
          <p:nvPr/>
        </p:nvSpPr>
        <p:spPr>
          <a:xfrm>
            <a:off x="6425350" y="64835"/>
            <a:ext cx="4846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1. Currently IR4 is being serviced, and IR5 is in waiting state.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633539F-7B73-454E-B87E-0B7407300F23}"/>
              </a:ext>
            </a:extLst>
          </p:cNvPr>
          <p:cNvSpPr txBox="1"/>
          <p:nvPr/>
        </p:nvSpPr>
        <p:spPr>
          <a:xfrm>
            <a:off x="982006" y="2438609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0174DC41-7D12-48CC-84E5-DD532A7059C1}"/>
              </a:ext>
            </a:extLst>
          </p:cNvPr>
          <p:cNvCxnSpPr>
            <a:cxnSpLocks/>
          </p:cNvCxnSpPr>
          <p:nvPr/>
        </p:nvCxnSpPr>
        <p:spPr>
          <a:xfrm>
            <a:off x="848139" y="2590219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892B406-8657-436D-8480-8C4EC7BEE697}"/>
              </a:ext>
            </a:extLst>
          </p:cNvPr>
          <p:cNvSpPr txBox="1"/>
          <p:nvPr/>
        </p:nvSpPr>
        <p:spPr>
          <a:xfrm>
            <a:off x="0" y="-54489"/>
            <a:ext cx="647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Process when one interrupt being serviced, one interrupt in waiting state and one more interrupt occurred but one of them is </a:t>
            </a:r>
            <a:r>
              <a:rPr lang="en-US" sz="2400" b="1" u="sng" dirty="0">
                <a:solidFill>
                  <a:srgbClr val="C00000"/>
                </a:solidFill>
              </a:rPr>
              <a:t>maskable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46FB08F6-C5C7-4F16-BBEB-250D98531F22}"/>
              </a:ext>
            </a:extLst>
          </p:cNvPr>
          <p:cNvCxnSpPr>
            <a:cxnSpLocks/>
          </p:cNvCxnSpPr>
          <p:nvPr/>
        </p:nvCxnSpPr>
        <p:spPr>
          <a:xfrm flipH="1">
            <a:off x="7676850" y="2835672"/>
            <a:ext cx="5636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2FE5DC4-D92E-4F68-BAA1-3A9F6B2CDEBD}"/>
              </a:ext>
            </a:extLst>
          </p:cNvPr>
          <p:cNvSpPr txBox="1"/>
          <p:nvPr/>
        </p:nvSpPr>
        <p:spPr>
          <a:xfrm>
            <a:off x="8284503" y="2252055"/>
            <a:ext cx="35815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sz="1800" b="1" dirty="0">
                <a:solidFill>
                  <a:srgbClr val="7030A0"/>
                </a:solidFill>
              </a:rPr>
              <a:t>. 8259 also compare the being serviced IR priority with requested IR priority.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4358F38-5369-430F-B3B7-2FC6B0FF6957}"/>
              </a:ext>
            </a:extLst>
          </p:cNvPr>
          <p:cNvSpPr txBox="1"/>
          <p:nvPr/>
        </p:nvSpPr>
        <p:spPr>
          <a:xfrm>
            <a:off x="7458073" y="2691982"/>
            <a:ext cx="322467" cy="31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77BA9B34-F666-4651-8720-E652FCBAD61D}"/>
              </a:ext>
            </a:extLst>
          </p:cNvPr>
          <p:cNvCxnSpPr>
            <a:cxnSpLocks/>
          </p:cNvCxnSpPr>
          <p:nvPr/>
        </p:nvCxnSpPr>
        <p:spPr>
          <a:xfrm>
            <a:off x="7359711" y="2847658"/>
            <a:ext cx="184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759144F-A8F3-40DA-B791-E97663C1FBD8}"/>
              </a:ext>
            </a:extLst>
          </p:cNvPr>
          <p:cNvSpPr txBox="1"/>
          <p:nvPr/>
        </p:nvSpPr>
        <p:spPr>
          <a:xfrm>
            <a:off x="9083626" y="3195963"/>
            <a:ext cx="275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 IMP****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095308A-D5E8-4832-905E-024B7004B745}"/>
              </a:ext>
            </a:extLst>
          </p:cNvPr>
          <p:cNvSpPr txBox="1"/>
          <p:nvPr/>
        </p:nvSpPr>
        <p:spPr>
          <a:xfrm>
            <a:off x="6451340" y="4484525"/>
            <a:ext cx="5612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  <a:r>
              <a:rPr lang="en-US" sz="1800" b="1" dirty="0">
                <a:solidFill>
                  <a:srgbClr val="7030A0"/>
                </a:solidFill>
              </a:rPr>
              <a:t>. In this example IR3 is maskable interrupt which means processor is not interested to in this interrupt hence 8259 make 0 for IR3 in IRR.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4B9F74D-517F-4AC5-B50C-CA87D4DE26C3}"/>
              </a:ext>
            </a:extLst>
          </p:cNvPr>
          <p:cNvSpPr txBox="1"/>
          <p:nvPr/>
        </p:nvSpPr>
        <p:spPr>
          <a:xfrm>
            <a:off x="7889860" y="3585873"/>
            <a:ext cx="3874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6. Before above comparison 8259 first check whether requested interrupt is masked or not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9FA2E8-00A9-4FA8-A0C0-75C20F7D43E5}"/>
              </a:ext>
            </a:extLst>
          </p:cNvPr>
          <p:cNvSpPr/>
          <p:nvPr/>
        </p:nvSpPr>
        <p:spPr>
          <a:xfrm>
            <a:off x="7358559" y="2095353"/>
            <a:ext cx="266876" cy="239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0" grpId="0"/>
      <p:bldP spid="80" grpId="0"/>
      <p:bldP spid="84" grpId="0"/>
      <p:bldP spid="85" grpId="0"/>
      <p:bldP spid="87" grpId="0"/>
      <p:bldP spid="47" grpId="0"/>
      <p:bldP spid="48" grpId="0"/>
      <p:bldP spid="50" grpId="0"/>
      <p:bldP spid="55" grpId="0"/>
      <p:bldP spid="73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360569-14E9-46C3-B825-D3E959C49296}"/>
              </a:ext>
            </a:extLst>
          </p:cNvPr>
          <p:cNvSpPr/>
          <p:nvPr/>
        </p:nvSpPr>
        <p:spPr>
          <a:xfrm>
            <a:off x="97654" y="982122"/>
            <a:ext cx="1837852" cy="4708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090703-3A50-4AB0-9362-707003A73407}"/>
              </a:ext>
            </a:extLst>
          </p:cNvPr>
          <p:cNvSpPr/>
          <p:nvPr/>
        </p:nvSpPr>
        <p:spPr>
          <a:xfrm>
            <a:off x="3323308" y="859484"/>
            <a:ext cx="1395130" cy="4953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88E8475-9F55-4D03-B38B-FC94EEC3F00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935506" y="3336354"/>
            <a:ext cx="13878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6D803-1ACA-44A8-AAD8-83180024432D}"/>
              </a:ext>
            </a:extLst>
          </p:cNvPr>
          <p:cNvSpPr/>
          <p:nvPr/>
        </p:nvSpPr>
        <p:spPr>
          <a:xfrm>
            <a:off x="6999303" y="673748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676718-0523-446A-8045-032F705C679E}"/>
              </a:ext>
            </a:extLst>
          </p:cNvPr>
          <p:cNvSpPr txBox="1"/>
          <p:nvPr/>
        </p:nvSpPr>
        <p:spPr>
          <a:xfrm>
            <a:off x="4208407" y="95708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EE662A7-46BA-482C-9C7A-2B7C3B1E2168}"/>
              </a:ext>
            </a:extLst>
          </p:cNvPr>
          <p:cNvCxnSpPr>
            <a:cxnSpLocks/>
          </p:cNvCxnSpPr>
          <p:nvPr/>
        </p:nvCxnSpPr>
        <p:spPr>
          <a:xfrm flipH="1">
            <a:off x="4718438" y="1044777"/>
            <a:ext cx="228086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1591BE2-DB8F-46FA-AC97-32B434BF4A77}"/>
              </a:ext>
            </a:extLst>
          </p:cNvPr>
          <p:cNvCxnSpPr>
            <a:cxnSpLocks/>
          </p:cNvCxnSpPr>
          <p:nvPr/>
        </p:nvCxnSpPr>
        <p:spPr>
          <a:xfrm flipH="1" flipV="1">
            <a:off x="7816048" y="840420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123D00-43E6-4141-B091-31CEE0A2ACEA}"/>
              </a:ext>
            </a:extLst>
          </p:cNvPr>
          <p:cNvSpPr txBox="1"/>
          <p:nvPr/>
        </p:nvSpPr>
        <p:spPr>
          <a:xfrm>
            <a:off x="7358804" y="67481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F70439-643C-44F9-A42B-118A87C7707F}"/>
              </a:ext>
            </a:extLst>
          </p:cNvPr>
          <p:cNvSpPr txBox="1"/>
          <p:nvPr/>
        </p:nvSpPr>
        <p:spPr>
          <a:xfrm>
            <a:off x="8777967" y="67481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024F7E7-F825-426F-B75B-CCE5F0588286}"/>
              </a:ext>
            </a:extLst>
          </p:cNvPr>
          <p:cNvSpPr/>
          <p:nvPr/>
        </p:nvSpPr>
        <p:spPr>
          <a:xfrm>
            <a:off x="7916265" y="1632205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BC01A0D-F367-40CC-9406-BD1B2203F710}"/>
              </a:ext>
            </a:extLst>
          </p:cNvPr>
          <p:cNvSpPr txBox="1"/>
          <p:nvPr/>
        </p:nvSpPr>
        <p:spPr>
          <a:xfrm>
            <a:off x="4217992" y="1697446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3B95348-E0C2-442D-97D1-E855C38FF030}"/>
              </a:ext>
            </a:extLst>
          </p:cNvPr>
          <p:cNvCxnSpPr>
            <a:cxnSpLocks/>
          </p:cNvCxnSpPr>
          <p:nvPr/>
        </p:nvCxnSpPr>
        <p:spPr>
          <a:xfrm flipH="1">
            <a:off x="4718438" y="1865707"/>
            <a:ext cx="31978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8D8201D-5539-4449-B87B-D0CD6F0A96D2}"/>
              </a:ext>
            </a:extLst>
          </p:cNvPr>
          <p:cNvCxnSpPr>
            <a:cxnSpLocks/>
          </p:cNvCxnSpPr>
          <p:nvPr/>
        </p:nvCxnSpPr>
        <p:spPr>
          <a:xfrm flipH="1" flipV="1">
            <a:off x="8744349" y="1681041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8BD521F-42C3-4E70-8CF7-64479A9F43A5}"/>
              </a:ext>
            </a:extLst>
          </p:cNvPr>
          <p:cNvSpPr txBox="1"/>
          <p:nvPr/>
        </p:nvSpPr>
        <p:spPr>
          <a:xfrm>
            <a:off x="8271851" y="162745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D2224F2-4C0D-4EDD-9C90-25FB450779A7}"/>
              </a:ext>
            </a:extLst>
          </p:cNvPr>
          <p:cNvSpPr txBox="1"/>
          <p:nvPr/>
        </p:nvSpPr>
        <p:spPr>
          <a:xfrm>
            <a:off x="9639668" y="149637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Floppy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12BFF54-EEA9-4D19-9D3B-1898A25D249D}"/>
              </a:ext>
            </a:extLst>
          </p:cNvPr>
          <p:cNvSpPr txBox="1"/>
          <p:nvPr/>
        </p:nvSpPr>
        <p:spPr>
          <a:xfrm>
            <a:off x="4208407" y="2217043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6A2E4B4-C03A-4A68-9896-383A463DFA0D}"/>
              </a:ext>
            </a:extLst>
          </p:cNvPr>
          <p:cNvSpPr txBox="1"/>
          <p:nvPr/>
        </p:nvSpPr>
        <p:spPr>
          <a:xfrm>
            <a:off x="4208407" y="265422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CDBDB64-916B-46AF-9CEF-679BB21A8E37}"/>
              </a:ext>
            </a:extLst>
          </p:cNvPr>
          <p:cNvSpPr txBox="1"/>
          <p:nvPr/>
        </p:nvSpPr>
        <p:spPr>
          <a:xfrm>
            <a:off x="4208407" y="515466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C8945FF-5649-4D99-89BC-5540D0D37852}"/>
              </a:ext>
            </a:extLst>
          </p:cNvPr>
          <p:cNvSpPr/>
          <p:nvPr/>
        </p:nvSpPr>
        <p:spPr>
          <a:xfrm>
            <a:off x="7916265" y="5100801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1DDFFE2-A979-4E6C-942F-0F601E70CEDE}"/>
              </a:ext>
            </a:extLst>
          </p:cNvPr>
          <p:cNvCxnSpPr>
            <a:cxnSpLocks/>
          </p:cNvCxnSpPr>
          <p:nvPr/>
        </p:nvCxnSpPr>
        <p:spPr>
          <a:xfrm flipH="1">
            <a:off x="4718438" y="5334303"/>
            <a:ext cx="31978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20D0C84-5D80-44BC-91DA-5B2BF44A6724}"/>
              </a:ext>
            </a:extLst>
          </p:cNvPr>
          <p:cNvCxnSpPr>
            <a:cxnSpLocks/>
          </p:cNvCxnSpPr>
          <p:nvPr/>
        </p:nvCxnSpPr>
        <p:spPr>
          <a:xfrm flipH="1" flipV="1">
            <a:off x="8712678" y="5178261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5450F61-19C7-42DE-95BE-29F79F84E30C}"/>
              </a:ext>
            </a:extLst>
          </p:cNvPr>
          <p:cNvSpPr txBox="1"/>
          <p:nvPr/>
        </p:nvSpPr>
        <p:spPr>
          <a:xfrm>
            <a:off x="8271851" y="5096050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8A33296-E5E1-4905-92F1-C6AA989E2538}"/>
              </a:ext>
            </a:extLst>
          </p:cNvPr>
          <p:cNvSpPr txBox="1"/>
          <p:nvPr/>
        </p:nvSpPr>
        <p:spPr>
          <a:xfrm>
            <a:off x="9639668" y="4964971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Printer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B66C6A4-4EEA-4AF4-AE80-2F8231FA5EEE}"/>
              </a:ext>
            </a:extLst>
          </p:cNvPr>
          <p:cNvCxnSpPr>
            <a:cxnSpLocks/>
          </p:cNvCxnSpPr>
          <p:nvPr/>
        </p:nvCxnSpPr>
        <p:spPr>
          <a:xfrm flipH="1" flipV="1">
            <a:off x="4718438" y="2831409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3FFFD4C-C7C3-4076-9D46-96AB92E90B5A}"/>
              </a:ext>
            </a:extLst>
          </p:cNvPr>
          <p:cNvSpPr txBox="1"/>
          <p:nvPr/>
        </p:nvSpPr>
        <p:spPr>
          <a:xfrm>
            <a:off x="5700161" y="2626398"/>
            <a:ext cx="130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Keyboard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E8DB989-570F-4F66-BD72-89B192AD0350}"/>
              </a:ext>
            </a:extLst>
          </p:cNvPr>
          <p:cNvSpPr txBox="1"/>
          <p:nvPr/>
        </p:nvSpPr>
        <p:spPr>
          <a:xfrm>
            <a:off x="4280309" y="314369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CA5FDD-DC83-49C7-BF2F-F8843FD507D6}"/>
              </a:ext>
            </a:extLst>
          </p:cNvPr>
          <p:cNvSpPr txBox="1"/>
          <p:nvPr/>
        </p:nvSpPr>
        <p:spPr>
          <a:xfrm>
            <a:off x="4217992" y="398925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86CA3CE-39EC-403B-B1A9-FFD0DD01B204}"/>
              </a:ext>
            </a:extLst>
          </p:cNvPr>
          <p:cNvSpPr txBox="1"/>
          <p:nvPr/>
        </p:nvSpPr>
        <p:spPr>
          <a:xfrm>
            <a:off x="4208407" y="4505852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6" name="Table 5">
            <a:extLst>
              <a:ext uri="{FF2B5EF4-FFF2-40B4-BE49-F238E27FC236}">
                <a16:creationId xmlns="" xmlns:a16="http://schemas.microsoft.com/office/drawing/2014/main" id="{B802C44F-A2BC-4B9E-A978-EE34DD5B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88474"/>
              </p:ext>
            </p:extLst>
          </p:nvPr>
        </p:nvGraphicFramePr>
        <p:xfrm>
          <a:off x="3888834" y="982122"/>
          <a:ext cx="540268" cy="4790078"/>
        </p:xfrm>
        <a:graphic>
          <a:graphicData uri="http://schemas.openxmlformats.org/drawingml/2006/table">
            <a:tbl>
              <a:tblPr firstRow="1" bandRow="1"/>
              <a:tblGrid>
                <a:gridCol w="540268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93917">
                <a:tc>
                  <a:txBody>
                    <a:bodyPr/>
                    <a:lstStyle/>
                    <a:p>
                      <a:r>
                        <a:rPr lang="en-US" strike="noStrike" dirty="0"/>
                        <a:t>40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endParaRPr lang="en-US" strike="sngStrike" dirty="0"/>
                    </a:p>
                    <a:p>
                      <a:r>
                        <a:rPr lang="en-US" strike="noStrike" dirty="0"/>
                        <a:t>41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67381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79899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trike="noStrike" dirty="0"/>
                        <a:t>47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C61A6DDA-CECB-4653-A53A-4D0C0FE76B94}"/>
              </a:ext>
            </a:extLst>
          </p:cNvPr>
          <p:cNvCxnSpPr>
            <a:cxnSpLocks/>
          </p:cNvCxnSpPr>
          <p:nvPr/>
        </p:nvCxnSpPr>
        <p:spPr>
          <a:xfrm flipH="1" flipV="1">
            <a:off x="4725314" y="3391772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00F568C-7F14-4481-9F61-1C2E3A8AAFB3}"/>
              </a:ext>
            </a:extLst>
          </p:cNvPr>
          <p:cNvSpPr txBox="1"/>
          <p:nvPr/>
        </p:nvSpPr>
        <p:spPr>
          <a:xfrm>
            <a:off x="5752618" y="3207106"/>
            <a:ext cx="130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Mouse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">
            <a:extLst>
              <a:ext uri="{FF2B5EF4-FFF2-40B4-BE49-F238E27FC236}">
                <a16:creationId xmlns="" xmlns:a16="http://schemas.microsoft.com/office/drawing/2014/main" id="{F7401B93-0CD6-407D-B9C5-00E7F691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92242"/>
              </p:ext>
            </p:extLst>
          </p:nvPr>
        </p:nvGraphicFramePr>
        <p:xfrm>
          <a:off x="8797771" y="4981260"/>
          <a:ext cx="440827" cy="2072640"/>
        </p:xfrm>
        <a:graphic>
          <a:graphicData uri="http://schemas.openxmlformats.org/drawingml/2006/table">
            <a:tbl>
              <a:tblPr firstRow="1" bandRow="1"/>
              <a:tblGrid>
                <a:gridCol w="440827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5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70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="" xmlns:a16="http://schemas.microsoft.com/office/drawing/2014/main" id="{867015C0-FA70-4EE2-8E28-38D5A4989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12211"/>
              </p:ext>
            </p:extLst>
          </p:nvPr>
        </p:nvGraphicFramePr>
        <p:xfrm>
          <a:off x="7873018" y="593510"/>
          <a:ext cx="344869" cy="1036320"/>
        </p:xfrm>
        <a:graphic>
          <a:graphicData uri="http://schemas.openxmlformats.org/drawingml/2006/table">
            <a:tbl>
              <a:tblPr firstRow="1" bandRow="1"/>
              <a:tblGrid>
                <a:gridCol w="344869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56502">
                <a:tc>
                  <a:txBody>
                    <a:bodyPr/>
                    <a:lstStyle/>
                    <a:p>
                      <a:r>
                        <a:rPr lang="en-US" sz="1100" b="1" dirty="0"/>
                        <a:t>50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="" xmlns:a16="http://schemas.microsoft.com/office/drawing/2014/main" id="{A190885D-48D0-459D-A461-8221A8AD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47893"/>
              </p:ext>
            </p:extLst>
          </p:nvPr>
        </p:nvGraphicFramePr>
        <p:xfrm>
          <a:off x="8862197" y="1473778"/>
          <a:ext cx="430305" cy="2072640"/>
        </p:xfrm>
        <a:graphic>
          <a:graphicData uri="http://schemas.openxmlformats.org/drawingml/2006/table">
            <a:tbl>
              <a:tblPr firstRow="1" bandRow="1"/>
              <a:tblGrid>
                <a:gridCol w="430305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12144">
                <a:tc>
                  <a:txBody>
                    <a:bodyPr/>
                    <a:lstStyle/>
                    <a:p>
                      <a:r>
                        <a:rPr lang="en-US" sz="1100" b="1" dirty="0"/>
                        <a:t>60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54" name="Oval 53">
            <a:extLst>
              <a:ext uri="{FF2B5EF4-FFF2-40B4-BE49-F238E27FC236}">
                <a16:creationId xmlns="" xmlns:a16="http://schemas.microsoft.com/office/drawing/2014/main" id="{09AF5B90-62C0-4C90-B727-5850E83DA49A}"/>
              </a:ext>
            </a:extLst>
          </p:cNvPr>
          <p:cNvSpPr/>
          <p:nvPr/>
        </p:nvSpPr>
        <p:spPr>
          <a:xfrm>
            <a:off x="5114624" y="950095"/>
            <a:ext cx="142217" cy="188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C2A3FF96-1A13-4CC1-ACFC-7EC81A28566C}"/>
              </a:ext>
            </a:extLst>
          </p:cNvPr>
          <p:cNvSpPr/>
          <p:nvPr/>
        </p:nvSpPr>
        <p:spPr>
          <a:xfrm>
            <a:off x="5205285" y="5240248"/>
            <a:ext cx="142217" cy="188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860210D7-B938-462E-8FC7-06DD249F008C}"/>
              </a:ext>
            </a:extLst>
          </p:cNvPr>
          <p:cNvCxnSpPr/>
          <p:nvPr/>
        </p:nvCxnSpPr>
        <p:spPr>
          <a:xfrm flipV="1">
            <a:off x="2585895" y="1793289"/>
            <a:ext cx="15262" cy="1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7BD4F2-9ACF-447F-913A-72F69EB6FBB5}"/>
              </a:ext>
            </a:extLst>
          </p:cNvPr>
          <p:cNvSpPr txBox="1"/>
          <p:nvPr/>
        </p:nvSpPr>
        <p:spPr>
          <a:xfrm>
            <a:off x="1056766" y="161803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C148E0C-AFB5-4D0B-9ED9-DF637EA77DC8}"/>
              </a:ext>
            </a:extLst>
          </p:cNvPr>
          <p:cNvSpPr txBox="1"/>
          <p:nvPr/>
        </p:nvSpPr>
        <p:spPr>
          <a:xfrm>
            <a:off x="8079710" y="2307251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58C3F0D-CEB1-4C9C-8690-2828C5E8F483}"/>
              </a:ext>
            </a:extLst>
          </p:cNvPr>
          <p:cNvSpPr txBox="1"/>
          <p:nvPr/>
        </p:nvSpPr>
        <p:spPr>
          <a:xfrm>
            <a:off x="3338884" y="5541313"/>
            <a:ext cx="1571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CAS0  CAS1    CAS2  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C6CF3E18-183E-4DF2-91DA-407A38E5B8B9}"/>
              </a:ext>
            </a:extLst>
          </p:cNvPr>
          <p:cNvSpPr txBox="1"/>
          <p:nvPr/>
        </p:nvSpPr>
        <p:spPr>
          <a:xfrm>
            <a:off x="7100833" y="1350026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DCFF57A-7D69-4BBF-BE5F-D99126DEB10C}"/>
              </a:ext>
            </a:extLst>
          </p:cNvPr>
          <p:cNvSpPr txBox="1"/>
          <p:nvPr/>
        </p:nvSpPr>
        <p:spPr>
          <a:xfrm>
            <a:off x="3349344" y="3360129"/>
            <a:ext cx="744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8259 Master</a:t>
            </a:r>
            <a:endParaRPr lang="en-US" sz="1400" b="1" dirty="0"/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6857EAF-2374-465F-8272-2C7BB088346E}"/>
              </a:ext>
            </a:extLst>
          </p:cNvPr>
          <p:cNvCxnSpPr/>
          <p:nvPr/>
        </p:nvCxnSpPr>
        <p:spPr>
          <a:xfrm>
            <a:off x="2647281" y="369563"/>
            <a:ext cx="4760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BC9891FE-0298-432D-B25C-2C5746D32B5A}"/>
              </a:ext>
            </a:extLst>
          </p:cNvPr>
          <p:cNvGrpSpPr/>
          <p:nvPr/>
        </p:nvGrpSpPr>
        <p:grpSpPr>
          <a:xfrm>
            <a:off x="1971254" y="320356"/>
            <a:ext cx="5945011" cy="5418795"/>
            <a:chOff x="1971254" y="320356"/>
            <a:chExt cx="5945011" cy="541879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="" xmlns:a16="http://schemas.microsoft.com/office/drawing/2014/main" id="{8729925C-79EA-433C-8135-462B0A6A0305}"/>
                </a:ext>
              </a:extLst>
            </p:cNvPr>
            <p:cNvCxnSpPr>
              <a:stCxn id="69" idx="3"/>
            </p:cNvCxnSpPr>
            <p:nvPr/>
          </p:nvCxnSpPr>
          <p:spPr>
            <a:xfrm flipV="1">
              <a:off x="1971254" y="1793289"/>
              <a:ext cx="1352054" cy="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23DE72F6-4E4E-4C27-B677-6EB277692BF0}"/>
                </a:ext>
              </a:extLst>
            </p:cNvPr>
            <p:cNvCxnSpPr/>
            <p:nvPr/>
          </p:nvCxnSpPr>
          <p:spPr>
            <a:xfrm flipV="1">
              <a:off x="2651371" y="320356"/>
              <a:ext cx="0" cy="1472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02B53DCF-7180-4F3F-B494-2904A7A31AF8}"/>
                </a:ext>
              </a:extLst>
            </p:cNvPr>
            <p:cNvCxnSpPr/>
            <p:nvPr/>
          </p:nvCxnSpPr>
          <p:spPr>
            <a:xfrm>
              <a:off x="7407675" y="369563"/>
              <a:ext cx="0" cy="30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="" xmlns:a16="http://schemas.microsoft.com/office/drawing/2014/main" id="{DADD5879-97A1-48CF-A0E8-1BA21E3950A2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42" y="349612"/>
              <a:ext cx="33228" cy="1786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="" xmlns:a16="http://schemas.microsoft.com/office/drawing/2014/main" id="{773BF8B4-992A-40E4-8E84-BAC110ABEC62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6397770" y="2127429"/>
              <a:ext cx="1518495" cy="8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="" xmlns:a16="http://schemas.microsoft.com/office/drawing/2014/main" id="{15F52D1F-017E-4F00-904C-9C78330E0A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920" y="382737"/>
              <a:ext cx="63663" cy="5343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A260F784-685F-4C21-8E84-3ED36117409C}"/>
                </a:ext>
              </a:extLst>
            </p:cNvPr>
            <p:cNvCxnSpPr>
              <a:cxnSpLocks/>
            </p:cNvCxnSpPr>
            <p:nvPr/>
          </p:nvCxnSpPr>
          <p:spPr>
            <a:xfrm>
              <a:off x="6606934" y="5721426"/>
              <a:ext cx="1309330" cy="177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171FFC6-337E-4BC5-974C-3F45931C5882}"/>
              </a:ext>
            </a:extLst>
          </p:cNvPr>
          <p:cNvSpPr txBox="1"/>
          <p:nvPr/>
        </p:nvSpPr>
        <p:spPr>
          <a:xfrm>
            <a:off x="4692822" y="39182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9CABF6D-BF9F-48EA-B28A-72DBE80FB24C}"/>
              </a:ext>
            </a:extLst>
          </p:cNvPr>
          <p:cNvSpPr txBox="1"/>
          <p:nvPr/>
        </p:nvSpPr>
        <p:spPr>
          <a:xfrm>
            <a:off x="6838840" y="213565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EFA6192-167F-4636-8120-22E8EB82015C}"/>
              </a:ext>
            </a:extLst>
          </p:cNvPr>
          <p:cNvSpPr txBox="1"/>
          <p:nvPr/>
        </p:nvSpPr>
        <p:spPr>
          <a:xfrm>
            <a:off x="6757352" y="573895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DD816195-037D-4A35-B1DF-7BC92B835ABC}"/>
              </a:ext>
            </a:extLst>
          </p:cNvPr>
          <p:cNvCxnSpPr>
            <a:cxnSpLocks/>
          </p:cNvCxnSpPr>
          <p:nvPr/>
        </p:nvCxnSpPr>
        <p:spPr>
          <a:xfrm>
            <a:off x="3968541" y="1162452"/>
            <a:ext cx="25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1A94ED52-1C4E-4706-B644-D6E5FC4E4503}"/>
              </a:ext>
            </a:extLst>
          </p:cNvPr>
          <p:cNvCxnSpPr>
            <a:cxnSpLocks/>
          </p:cNvCxnSpPr>
          <p:nvPr/>
        </p:nvCxnSpPr>
        <p:spPr>
          <a:xfrm>
            <a:off x="3968541" y="1836652"/>
            <a:ext cx="25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1ACFC6D0-2DC2-4A9D-B003-9CF34F2AC9DA}"/>
              </a:ext>
            </a:extLst>
          </p:cNvPr>
          <p:cNvCxnSpPr>
            <a:cxnSpLocks/>
          </p:cNvCxnSpPr>
          <p:nvPr/>
        </p:nvCxnSpPr>
        <p:spPr>
          <a:xfrm>
            <a:off x="3957962" y="5334303"/>
            <a:ext cx="25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454DA3DB-69D9-4E91-95BF-1A9EB1F670E7}"/>
              </a:ext>
            </a:extLst>
          </p:cNvPr>
          <p:cNvSpPr/>
          <p:nvPr/>
        </p:nvSpPr>
        <p:spPr>
          <a:xfrm>
            <a:off x="4208407" y="859484"/>
            <a:ext cx="484415" cy="51473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405A7E1-B89C-4F7F-A3DB-0C08E2517B02}"/>
              </a:ext>
            </a:extLst>
          </p:cNvPr>
          <p:cNvSpPr txBox="1"/>
          <p:nvPr/>
        </p:nvSpPr>
        <p:spPr>
          <a:xfrm>
            <a:off x="8081125" y="578540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007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A0DE7BAD-7E01-4071-9255-CDE95798BAD9}"/>
              </a:ext>
            </a:extLst>
          </p:cNvPr>
          <p:cNvGrpSpPr/>
          <p:nvPr/>
        </p:nvGrpSpPr>
        <p:grpSpPr>
          <a:xfrm>
            <a:off x="3606800" y="1685726"/>
            <a:ext cx="4978401" cy="4948755"/>
            <a:chOff x="3606800" y="1685726"/>
            <a:chExt cx="4978401" cy="494875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20CC7DFB-994B-4CAA-8EB7-1B3234825FDB}"/>
                </a:ext>
              </a:extLst>
            </p:cNvPr>
            <p:cNvCxnSpPr/>
            <p:nvPr/>
          </p:nvCxnSpPr>
          <p:spPr>
            <a:xfrm>
              <a:off x="3606800" y="5813223"/>
              <a:ext cx="0" cy="82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835321E6-7ED0-40D8-9D3B-65AECBBDEC64}"/>
                </a:ext>
              </a:extLst>
            </p:cNvPr>
            <p:cNvCxnSpPr>
              <a:cxnSpLocks/>
            </p:cNvCxnSpPr>
            <p:nvPr/>
          </p:nvCxnSpPr>
          <p:spPr>
            <a:xfrm>
              <a:off x="3957962" y="5813223"/>
              <a:ext cx="10579" cy="618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7C5AD7BB-B8EE-4D8D-BE83-16305724CFF5}"/>
                </a:ext>
              </a:extLst>
            </p:cNvPr>
            <p:cNvCxnSpPr>
              <a:cxnSpLocks/>
            </p:cNvCxnSpPr>
            <p:nvPr/>
          </p:nvCxnSpPr>
          <p:spPr>
            <a:xfrm>
              <a:off x="4296191" y="5816943"/>
              <a:ext cx="0" cy="475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D1A36D58-5440-4D15-825F-46B4F326E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800" y="6606766"/>
              <a:ext cx="4978401" cy="27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078E3360-2B4F-43E8-892C-E5AA2E8123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9926" y="6431137"/>
              <a:ext cx="4446775" cy="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13C51EB1-9FE1-4649-947C-1FC9E6DEB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093" y="6282056"/>
              <a:ext cx="3720228" cy="7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98D40776-02B9-4F1B-8312-0C91BACC3A8A}"/>
                </a:ext>
              </a:extLst>
            </p:cNvPr>
            <p:cNvCxnSpPr>
              <a:cxnSpLocks/>
            </p:cNvCxnSpPr>
            <p:nvPr/>
          </p:nvCxnSpPr>
          <p:spPr>
            <a:xfrm>
              <a:off x="8536954" y="6122251"/>
              <a:ext cx="0" cy="475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002D0DA4-C1CE-4661-BA09-C19B7ABF81C1}"/>
                </a:ext>
              </a:extLst>
            </p:cNvPr>
            <p:cNvCxnSpPr>
              <a:cxnSpLocks/>
            </p:cNvCxnSpPr>
            <p:nvPr/>
          </p:nvCxnSpPr>
          <p:spPr>
            <a:xfrm>
              <a:off x="8364028" y="6112447"/>
              <a:ext cx="0" cy="322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0C1EE637-340D-4A37-A617-3FAC45E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8015321" y="6054851"/>
              <a:ext cx="0" cy="234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C007C6D9-C965-4065-BD8E-D62635BC1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7675" y="2676583"/>
              <a:ext cx="1127790" cy="3921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5D77D637-53BE-4DE3-814B-D32ABD970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8353" y="2685381"/>
              <a:ext cx="1073255" cy="3745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181646F7-C75F-4446-B37D-EBD23EE99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0981" y="2664340"/>
              <a:ext cx="1066443" cy="3559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34DBA114-04C3-4624-A73B-C78E7A263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514" y="1718126"/>
              <a:ext cx="1395345" cy="4902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59BE23D8-19C5-4EDE-8F19-45F447AC5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03" y="1685726"/>
              <a:ext cx="1346518" cy="4755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4371144A-56E6-4A2C-8915-F1BD1C0AF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883" y="1694424"/>
              <a:ext cx="1300682" cy="4595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7C1CABF-0CFE-4E04-A6C3-11D0DD2161DC}"/>
              </a:ext>
            </a:extLst>
          </p:cNvPr>
          <p:cNvSpPr txBox="1"/>
          <p:nvPr/>
        </p:nvSpPr>
        <p:spPr>
          <a:xfrm>
            <a:off x="4703241" y="1066749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DC224BD2-6630-4450-883F-56A580CC4C42}"/>
              </a:ext>
            </a:extLst>
          </p:cNvPr>
          <p:cNvSpPr txBox="1"/>
          <p:nvPr/>
        </p:nvSpPr>
        <p:spPr>
          <a:xfrm>
            <a:off x="3555296" y="5800906"/>
            <a:ext cx="126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0     0    0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10C2DEEF-5FD8-4F7C-A36F-46AEB4B5A86D}"/>
              </a:ext>
            </a:extLst>
          </p:cNvPr>
          <p:cNvSpPr txBox="1"/>
          <p:nvPr/>
        </p:nvSpPr>
        <p:spPr>
          <a:xfrm>
            <a:off x="7995323" y="617562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C1754185-D7FD-41F6-BD73-4BF666E66BC1}"/>
              </a:ext>
            </a:extLst>
          </p:cNvPr>
          <p:cNvSpPr txBox="1"/>
          <p:nvPr/>
        </p:nvSpPr>
        <p:spPr>
          <a:xfrm>
            <a:off x="7883283" y="311588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0BECFD81-6483-4BDB-8364-F427B7CF2B64}"/>
              </a:ext>
            </a:extLst>
          </p:cNvPr>
          <p:cNvSpPr txBox="1"/>
          <p:nvPr/>
        </p:nvSpPr>
        <p:spPr>
          <a:xfrm>
            <a:off x="7090482" y="1813770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558209A9-E258-4288-8BAE-8AD899DDE311}"/>
              </a:ext>
            </a:extLst>
          </p:cNvPr>
          <p:cNvGrpSpPr/>
          <p:nvPr/>
        </p:nvGrpSpPr>
        <p:grpSpPr>
          <a:xfrm>
            <a:off x="9251686" y="5889352"/>
            <a:ext cx="802549" cy="668998"/>
            <a:chOff x="29659" y="5894362"/>
            <a:chExt cx="802549" cy="66899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51799D15-3773-4A10-A18F-89069D18137A}"/>
                </a:ext>
              </a:extLst>
            </p:cNvPr>
            <p:cNvCxnSpPr/>
            <p:nvPr/>
          </p:nvCxnSpPr>
          <p:spPr>
            <a:xfrm>
              <a:off x="183221" y="5894362"/>
              <a:ext cx="495426" cy="66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="" xmlns:a16="http://schemas.microsoft.com/office/drawing/2014/main" id="{46A3AF2D-68C4-498B-B84A-F6FECDDDF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9" y="5926432"/>
              <a:ext cx="802549" cy="5069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865FF081-204C-4815-B43D-C421F0C0DD59}"/>
              </a:ext>
            </a:extLst>
          </p:cNvPr>
          <p:cNvGrpSpPr/>
          <p:nvPr/>
        </p:nvGrpSpPr>
        <p:grpSpPr>
          <a:xfrm>
            <a:off x="9321550" y="2016383"/>
            <a:ext cx="802549" cy="668998"/>
            <a:chOff x="29659" y="5894362"/>
            <a:chExt cx="802549" cy="66899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="" xmlns:a16="http://schemas.microsoft.com/office/drawing/2014/main" id="{7CE2E1EC-B84B-43F3-8F38-2A96F691CD4C}"/>
                </a:ext>
              </a:extLst>
            </p:cNvPr>
            <p:cNvCxnSpPr/>
            <p:nvPr/>
          </p:nvCxnSpPr>
          <p:spPr>
            <a:xfrm>
              <a:off x="183221" y="5894362"/>
              <a:ext cx="495426" cy="66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E2A918BE-30AC-49CF-AFE2-CCFA00686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9" y="5926432"/>
              <a:ext cx="802549" cy="5069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="" xmlns:a16="http://schemas.microsoft.com/office/drawing/2014/main" id="{DF273FBD-3942-41E2-AAA5-6E98BC3F8925}"/>
              </a:ext>
            </a:extLst>
          </p:cNvPr>
          <p:cNvGrpSpPr/>
          <p:nvPr/>
        </p:nvGrpSpPr>
        <p:grpSpPr>
          <a:xfrm>
            <a:off x="8289075" y="157739"/>
            <a:ext cx="974396" cy="524853"/>
            <a:chOff x="-142188" y="5926432"/>
            <a:chExt cx="974396" cy="52485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EDB502F7-C765-49C9-8FF7-0C1C119E70E9}"/>
                </a:ext>
              </a:extLst>
            </p:cNvPr>
            <p:cNvCxnSpPr>
              <a:cxnSpLocks/>
            </p:cNvCxnSpPr>
            <p:nvPr/>
          </p:nvCxnSpPr>
          <p:spPr>
            <a:xfrm>
              <a:off x="-142188" y="6147871"/>
              <a:ext cx="211468" cy="3034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949BFC23-CB44-4DFF-8498-DC1DAB39A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9" y="5926432"/>
              <a:ext cx="802549" cy="5069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8D210B2E-7D21-4843-BFEC-DC42FB23FA37}"/>
              </a:ext>
            </a:extLst>
          </p:cNvPr>
          <p:cNvSpPr txBox="1"/>
          <p:nvPr/>
        </p:nvSpPr>
        <p:spPr>
          <a:xfrm>
            <a:off x="5566857" y="67962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50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BFB217B0-41F3-4D01-8728-6085BC3E64FE}"/>
              </a:ext>
            </a:extLst>
          </p:cNvPr>
          <p:cNvSpPr txBox="1"/>
          <p:nvPr/>
        </p:nvSpPr>
        <p:spPr>
          <a:xfrm>
            <a:off x="2325079" y="290389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50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1" grpId="0"/>
      <p:bldP spid="54" grpId="0" animBg="1"/>
      <p:bldP spid="55" grpId="0" animBg="1"/>
      <p:bldP spid="114" grpId="0"/>
      <p:bldP spid="68" grpId="0"/>
      <p:bldP spid="89" grpId="0"/>
      <p:bldP spid="90" grpId="0"/>
      <p:bldP spid="91" grpId="0"/>
      <p:bldP spid="60" grpId="0" animBg="1"/>
      <p:bldP spid="139" grpId="0"/>
      <p:bldP spid="140" grpId="0"/>
      <p:bldP spid="141" grpId="0"/>
      <p:bldP spid="142" grpId="0"/>
      <p:bldP spid="143" grpId="0"/>
      <p:bldP spid="155" grpId="0"/>
      <p:bldP spid="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43704" y="724425"/>
            <a:ext cx="7004481" cy="2409391"/>
            <a:chOff x="1262539" y="947761"/>
            <a:chExt cx="4767650" cy="204828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2144798" y="947761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Microprocessor/ Microcontroller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1262539" y="2374720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Device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2945534" y="2336623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Device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B42A217-6F69-418C-9F3E-C3AEF638D87C}"/>
                </a:ext>
              </a:extLst>
            </p:cNvPr>
            <p:cNvSpPr/>
            <p:nvPr/>
          </p:nvSpPr>
          <p:spPr>
            <a:xfrm>
              <a:off x="4779242" y="2336622"/>
              <a:ext cx="1250947" cy="6213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Device 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E80A147-FC5C-4057-B28D-67ED34F9E74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888013" y="1569082"/>
              <a:ext cx="554445" cy="80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0271" y="1600262"/>
              <a:ext cx="625474" cy="736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7E80A147-FC5C-4057-B28D-67ED34F9E745}"/>
                </a:ext>
              </a:extLst>
            </p:cNvPr>
            <p:cNvCxnSpPr>
              <a:cxnSpLocks/>
            </p:cNvCxnSpPr>
            <p:nvPr/>
          </p:nvCxnSpPr>
          <p:spPr>
            <a:xfrm>
              <a:off x="3067932" y="1564670"/>
              <a:ext cx="1950876" cy="771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1403480" y="1735328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service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2617202" y="2006269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service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1CDCB2A-7A5C-4643-A76F-3D668752267B}"/>
                </a:ext>
              </a:extLst>
            </p:cNvPr>
            <p:cNvSpPr txBox="1"/>
            <p:nvPr/>
          </p:nvSpPr>
          <p:spPr>
            <a:xfrm>
              <a:off x="3834347" y="1642869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service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19002" y="3569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single microcontroller can serve several devices. There are two methods to provide services are :</a:t>
            </a:r>
          </a:p>
        </p:txBody>
      </p:sp>
    </p:spTree>
    <p:extLst>
      <p:ext uri="{BB962C8B-B14F-4D97-AF65-F5344CB8AC3E}">
        <p14:creationId xmlns:p14="http://schemas.microsoft.com/office/powerpoint/2010/main" val="35017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E928B82-16B3-461C-BC93-3961E748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46"/>
            <a:ext cx="10111666" cy="4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D32DA7-C11D-484B-B53A-257052AB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1" y="140517"/>
            <a:ext cx="9670002" cy="6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BE6A98-06FB-4E45-A7A6-10BFD66E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2" y="0"/>
            <a:ext cx="11180732" cy="67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4C88E32-DA1A-441D-97C8-1B7EF5D1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68701"/>
            <a:ext cx="9454719" cy="41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6E02035-00C9-4A0E-8E7A-69DE8EC6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0"/>
            <a:ext cx="8096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360569-14E9-46C3-B825-D3E959C49296}"/>
              </a:ext>
            </a:extLst>
          </p:cNvPr>
          <p:cNvSpPr/>
          <p:nvPr/>
        </p:nvSpPr>
        <p:spPr>
          <a:xfrm>
            <a:off x="97654" y="982122"/>
            <a:ext cx="1837852" cy="47084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090703-3A50-4AB0-9362-707003A73407}"/>
              </a:ext>
            </a:extLst>
          </p:cNvPr>
          <p:cNvSpPr/>
          <p:nvPr/>
        </p:nvSpPr>
        <p:spPr>
          <a:xfrm>
            <a:off x="3323308" y="859484"/>
            <a:ext cx="1395130" cy="4953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88E8475-9F55-4D03-B38B-FC94EEC3F00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935506" y="3336354"/>
            <a:ext cx="13878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6D803-1ACA-44A8-AAD8-83180024432D}"/>
              </a:ext>
            </a:extLst>
          </p:cNvPr>
          <p:cNvSpPr/>
          <p:nvPr/>
        </p:nvSpPr>
        <p:spPr>
          <a:xfrm>
            <a:off x="6999303" y="673748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676718-0523-446A-8045-032F705C679E}"/>
              </a:ext>
            </a:extLst>
          </p:cNvPr>
          <p:cNvSpPr txBox="1"/>
          <p:nvPr/>
        </p:nvSpPr>
        <p:spPr>
          <a:xfrm>
            <a:off x="4208407" y="95708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EE662A7-46BA-482C-9C7A-2B7C3B1E2168}"/>
              </a:ext>
            </a:extLst>
          </p:cNvPr>
          <p:cNvCxnSpPr>
            <a:cxnSpLocks/>
          </p:cNvCxnSpPr>
          <p:nvPr/>
        </p:nvCxnSpPr>
        <p:spPr>
          <a:xfrm flipH="1">
            <a:off x="4718438" y="1044777"/>
            <a:ext cx="228086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1591BE2-DB8F-46FA-AC97-32B434BF4A77}"/>
              </a:ext>
            </a:extLst>
          </p:cNvPr>
          <p:cNvCxnSpPr>
            <a:cxnSpLocks/>
          </p:cNvCxnSpPr>
          <p:nvPr/>
        </p:nvCxnSpPr>
        <p:spPr>
          <a:xfrm flipH="1" flipV="1">
            <a:off x="7834608" y="1021650"/>
            <a:ext cx="981723" cy="19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7123D00-43E6-4141-B091-31CEE0A2ACEA}"/>
              </a:ext>
            </a:extLst>
          </p:cNvPr>
          <p:cNvSpPr txBox="1"/>
          <p:nvPr/>
        </p:nvSpPr>
        <p:spPr>
          <a:xfrm>
            <a:off x="7358804" y="67481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F70439-643C-44F9-A42B-118A87C7707F}"/>
              </a:ext>
            </a:extLst>
          </p:cNvPr>
          <p:cNvSpPr txBox="1"/>
          <p:nvPr/>
        </p:nvSpPr>
        <p:spPr>
          <a:xfrm>
            <a:off x="10191009" y="1920659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Printer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024F7E7-F825-426F-B75B-CCE5F0588286}"/>
              </a:ext>
            </a:extLst>
          </p:cNvPr>
          <p:cNvSpPr/>
          <p:nvPr/>
        </p:nvSpPr>
        <p:spPr>
          <a:xfrm>
            <a:off x="7916265" y="1632205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BC01A0D-F367-40CC-9406-BD1B2203F710}"/>
              </a:ext>
            </a:extLst>
          </p:cNvPr>
          <p:cNvSpPr txBox="1"/>
          <p:nvPr/>
        </p:nvSpPr>
        <p:spPr>
          <a:xfrm>
            <a:off x="4217992" y="1697446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3B95348-E0C2-442D-97D1-E855C38FF030}"/>
              </a:ext>
            </a:extLst>
          </p:cNvPr>
          <p:cNvCxnSpPr>
            <a:cxnSpLocks/>
          </p:cNvCxnSpPr>
          <p:nvPr/>
        </p:nvCxnSpPr>
        <p:spPr>
          <a:xfrm flipH="1">
            <a:off x="4718438" y="1865707"/>
            <a:ext cx="31978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8D8201D-5539-4449-B87B-D0CD6F0A96D2}"/>
              </a:ext>
            </a:extLst>
          </p:cNvPr>
          <p:cNvCxnSpPr>
            <a:cxnSpLocks/>
          </p:cNvCxnSpPr>
          <p:nvPr/>
        </p:nvCxnSpPr>
        <p:spPr>
          <a:xfrm flipH="1">
            <a:off x="9295691" y="2105325"/>
            <a:ext cx="8953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8BD521F-42C3-4E70-8CF7-64479A9F43A5}"/>
              </a:ext>
            </a:extLst>
          </p:cNvPr>
          <p:cNvSpPr txBox="1"/>
          <p:nvPr/>
        </p:nvSpPr>
        <p:spPr>
          <a:xfrm>
            <a:off x="8271851" y="162745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D2224F2-4C0D-4EDD-9C90-25FB450779A7}"/>
              </a:ext>
            </a:extLst>
          </p:cNvPr>
          <p:cNvSpPr txBox="1"/>
          <p:nvPr/>
        </p:nvSpPr>
        <p:spPr>
          <a:xfrm>
            <a:off x="9141249" y="932183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</a:rPr>
              <a:t>Usb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12BFF54-EEA9-4D19-9D3B-1898A25D249D}"/>
              </a:ext>
            </a:extLst>
          </p:cNvPr>
          <p:cNvSpPr txBox="1"/>
          <p:nvPr/>
        </p:nvSpPr>
        <p:spPr>
          <a:xfrm>
            <a:off x="4208407" y="2217043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6A2E4B4-C03A-4A68-9896-383A463DFA0D}"/>
              </a:ext>
            </a:extLst>
          </p:cNvPr>
          <p:cNvSpPr txBox="1"/>
          <p:nvPr/>
        </p:nvSpPr>
        <p:spPr>
          <a:xfrm>
            <a:off x="4208407" y="2654224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CDBDB64-916B-46AF-9CEF-679BB21A8E37}"/>
              </a:ext>
            </a:extLst>
          </p:cNvPr>
          <p:cNvSpPr txBox="1"/>
          <p:nvPr/>
        </p:nvSpPr>
        <p:spPr>
          <a:xfrm>
            <a:off x="4208407" y="5154665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C8945FF-5649-4D99-89BC-5540D0D37852}"/>
              </a:ext>
            </a:extLst>
          </p:cNvPr>
          <p:cNvSpPr/>
          <p:nvPr/>
        </p:nvSpPr>
        <p:spPr>
          <a:xfrm>
            <a:off x="7054562" y="3854942"/>
            <a:ext cx="816744" cy="1007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8059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Slave </a:t>
            </a:r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20D0C84-5D80-44BC-91DA-5B2BF44A6724}"/>
              </a:ext>
            </a:extLst>
          </p:cNvPr>
          <p:cNvCxnSpPr>
            <a:cxnSpLocks/>
          </p:cNvCxnSpPr>
          <p:nvPr/>
        </p:nvCxnSpPr>
        <p:spPr>
          <a:xfrm flipH="1">
            <a:off x="7871306" y="4108665"/>
            <a:ext cx="3307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5450F61-19C7-42DE-95BE-29F79F84E30C}"/>
              </a:ext>
            </a:extLst>
          </p:cNvPr>
          <p:cNvSpPr txBox="1"/>
          <p:nvPr/>
        </p:nvSpPr>
        <p:spPr>
          <a:xfrm>
            <a:off x="7322516" y="381320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IR0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B66C6A4-4EEA-4AF4-AE80-2F8231FA5EEE}"/>
              </a:ext>
            </a:extLst>
          </p:cNvPr>
          <p:cNvCxnSpPr>
            <a:cxnSpLocks/>
          </p:cNvCxnSpPr>
          <p:nvPr/>
        </p:nvCxnSpPr>
        <p:spPr>
          <a:xfrm flipH="1">
            <a:off x="4718439" y="4173923"/>
            <a:ext cx="2336123" cy="37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3FFFD4C-C7C3-4076-9D46-96AB92E90B5A}"/>
              </a:ext>
            </a:extLst>
          </p:cNvPr>
          <p:cNvSpPr txBox="1"/>
          <p:nvPr/>
        </p:nvSpPr>
        <p:spPr>
          <a:xfrm>
            <a:off x="8296545" y="3914127"/>
            <a:ext cx="1301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Keyboard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E8DB989-570F-4F66-BD72-89B192AD0350}"/>
              </a:ext>
            </a:extLst>
          </p:cNvPr>
          <p:cNvSpPr txBox="1"/>
          <p:nvPr/>
        </p:nvSpPr>
        <p:spPr>
          <a:xfrm>
            <a:off x="4280309" y="314369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1CA5FDD-DC83-49C7-BF2F-F8843FD507D6}"/>
              </a:ext>
            </a:extLst>
          </p:cNvPr>
          <p:cNvSpPr txBox="1"/>
          <p:nvPr/>
        </p:nvSpPr>
        <p:spPr>
          <a:xfrm>
            <a:off x="4217992" y="398925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86CA3CE-39EC-403B-B1A9-FFD0DD01B204}"/>
              </a:ext>
            </a:extLst>
          </p:cNvPr>
          <p:cNvSpPr txBox="1"/>
          <p:nvPr/>
        </p:nvSpPr>
        <p:spPr>
          <a:xfrm>
            <a:off x="4208407" y="4505852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IR6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6" name="Table 5">
            <a:extLst>
              <a:ext uri="{FF2B5EF4-FFF2-40B4-BE49-F238E27FC236}">
                <a16:creationId xmlns="" xmlns:a16="http://schemas.microsoft.com/office/drawing/2014/main" id="{B802C44F-A2BC-4B9E-A978-EE34DD5B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60200"/>
              </p:ext>
            </p:extLst>
          </p:nvPr>
        </p:nvGraphicFramePr>
        <p:xfrm>
          <a:off x="3888834" y="982122"/>
          <a:ext cx="540268" cy="4790078"/>
        </p:xfrm>
        <a:graphic>
          <a:graphicData uri="http://schemas.openxmlformats.org/drawingml/2006/table">
            <a:tbl>
              <a:tblPr firstRow="1" bandRow="1"/>
              <a:tblGrid>
                <a:gridCol w="540268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393917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endParaRPr lang="en-US" strike="sngStrike" dirty="0"/>
                    </a:p>
                    <a:p>
                      <a:r>
                        <a:rPr lang="en-US" strike="noStrike" dirty="0" smtClean="0"/>
                        <a:t>21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67381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79899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601294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27</a:t>
                      </a:r>
                      <a:endParaRPr lang="en-IN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graphicFrame>
        <p:nvGraphicFramePr>
          <p:cNvPr id="51" name="Table 5">
            <a:extLst>
              <a:ext uri="{FF2B5EF4-FFF2-40B4-BE49-F238E27FC236}">
                <a16:creationId xmlns="" xmlns:a16="http://schemas.microsoft.com/office/drawing/2014/main" id="{F7401B93-0CD6-407D-B9C5-00E7F691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63303"/>
              </p:ext>
            </p:extLst>
          </p:nvPr>
        </p:nvGraphicFramePr>
        <p:xfrm>
          <a:off x="8271851" y="4290031"/>
          <a:ext cx="440827" cy="2088543"/>
        </p:xfrm>
        <a:graphic>
          <a:graphicData uri="http://schemas.openxmlformats.org/drawingml/2006/table">
            <a:tbl>
              <a:tblPr firstRow="1" bandRow="1"/>
              <a:tblGrid>
                <a:gridCol w="440827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5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70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25680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="" xmlns:a16="http://schemas.microsoft.com/office/drawing/2014/main" id="{867015C0-FA70-4EE2-8E28-38D5A4989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59907"/>
              </p:ext>
            </p:extLst>
          </p:nvPr>
        </p:nvGraphicFramePr>
        <p:xfrm>
          <a:off x="7873018" y="593510"/>
          <a:ext cx="344869" cy="1036320"/>
        </p:xfrm>
        <a:graphic>
          <a:graphicData uri="http://schemas.openxmlformats.org/drawingml/2006/table">
            <a:tbl>
              <a:tblPr firstRow="1" bandRow="1"/>
              <a:tblGrid>
                <a:gridCol w="344869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56502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40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56502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="" xmlns:a16="http://schemas.microsoft.com/office/drawing/2014/main" id="{A190885D-48D0-459D-A461-8221A8AD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93872"/>
              </p:ext>
            </p:extLst>
          </p:nvPr>
        </p:nvGraphicFramePr>
        <p:xfrm>
          <a:off x="8862197" y="1473778"/>
          <a:ext cx="430305" cy="2072640"/>
        </p:xfrm>
        <a:graphic>
          <a:graphicData uri="http://schemas.openxmlformats.org/drawingml/2006/table">
            <a:tbl>
              <a:tblPr firstRow="1" bandRow="1"/>
              <a:tblGrid>
                <a:gridCol w="430305">
                  <a:extLst>
                    <a:ext uri="{9D8B030D-6E8A-4147-A177-3AD203B41FA5}">
                      <a16:colId xmlns="" xmlns:a16="http://schemas.microsoft.com/office/drawing/2014/main" val="424362324"/>
                    </a:ext>
                  </a:extLst>
                </a:gridCol>
              </a:tblGrid>
              <a:tr h="212144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50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031767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402218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901568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568993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3680984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762006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2759763"/>
                  </a:ext>
                </a:extLst>
              </a:tr>
              <a:tr h="212144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9873936"/>
                  </a:ext>
                </a:extLst>
              </a:tr>
            </a:tbl>
          </a:graphicData>
        </a:graphic>
      </p:graphicFrame>
      <p:sp>
        <p:nvSpPr>
          <p:cNvPr id="54" name="Oval 53">
            <a:extLst>
              <a:ext uri="{FF2B5EF4-FFF2-40B4-BE49-F238E27FC236}">
                <a16:creationId xmlns="" xmlns:a16="http://schemas.microsoft.com/office/drawing/2014/main" id="{09AF5B90-62C0-4C90-B727-5850E83DA49A}"/>
              </a:ext>
            </a:extLst>
          </p:cNvPr>
          <p:cNvSpPr/>
          <p:nvPr/>
        </p:nvSpPr>
        <p:spPr>
          <a:xfrm>
            <a:off x="5194797" y="1736948"/>
            <a:ext cx="142217" cy="188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C2A3FF96-1A13-4CC1-ACFC-7EC81A28566C}"/>
              </a:ext>
            </a:extLst>
          </p:cNvPr>
          <p:cNvSpPr/>
          <p:nvPr/>
        </p:nvSpPr>
        <p:spPr>
          <a:xfrm>
            <a:off x="5135231" y="4079868"/>
            <a:ext cx="142217" cy="188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860210D7-B938-462E-8FC7-06DD249F008C}"/>
              </a:ext>
            </a:extLst>
          </p:cNvPr>
          <p:cNvCxnSpPr/>
          <p:nvPr/>
        </p:nvCxnSpPr>
        <p:spPr>
          <a:xfrm flipV="1">
            <a:off x="2585895" y="1793289"/>
            <a:ext cx="15262" cy="1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7BD4F2-9ACF-447F-913A-72F69EB6FBB5}"/>
              </a:ext>
            </a:extLst>
          </p:cNvPr>
          <p:cNvSpPr txBox="1"/>
          <p:nvPr/>
        </p:nvSpPr>
        <p:spPr>
          <a:xfrm>
            <a:off x="1056766" y="161803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C148E0C-AFB5-4D0B-9ED9-DF637EA77DC8}"/>
              </a:ext>
            </a:extLst>
          </p:cNvPr>
          <p:cNvSpPr txBox="1"/>
          <p:nvPr/>
        </p:nvSpPr>
        <p:spPr>
          <a:xfrm>
            <a:off x="8079710" y="2307251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58C3F0D-CEB1-4C9C-8690-2828C5E8F483}"/>
              </a:ext>
            </a:extLst>
          </p:cNvPr>
          <p:cNvSpPr txBox="1"/>
          <p:nvPr/>
        </p:nvSpPr>
        <p:spPr>
          <a:xfrm>
            <a:off x="3338884" y="5541313"/>
            <a:ext cx="1571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CAS0  CAS1    CAS2  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C6CF3E18-183E-4DF2-91DA-407A38E5B8B9}"/>
              </a:ext>
            </a:extLst>
          </p:cNvPr>
          <p:cNvSpPr txBox="1"/>
          <p:nvPr/>
        </p:nvSpPr>
        <p:spPr>
          <a:xfrm>
            <a:off x="7100833" y="1350026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DCFF57A-7D69-4BBF-BE5F-D99126DEB10C}"/>
              </a:ext>
            </a:extLst>
          </p:cNvPr>
          <p:cNvSpPr txBox="1"/>
          <p:nvPr/>
        </p:nvSpPr>
        <p:spPr>
          <a:xfrm>
            <a:off x="3349344" y="3360129"/>
            <a:ext cx="744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8259 Master</a:t>
            </a:r>
            <a:endParaRPr lang="en-US" sz="1400" b="1" dirty="0"/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6857EAF-2374-465F-8272-2C7BB088346E}"/>
              </a:ext>
            </a:extLst>
          </p:cNvPr>
          <p:cNvCxnSpPr/>
          <p:nvPr/>
        </p:nvCxnSpPr>
        <p:spPr>
          <a:xfrm>
            <a:off x="2647281" y="369563"/>
            <a:ext cx="4760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BC9891FE-0298-432D-B25C-2C5746D32B5A}"/>
              </a:ext>
            </a:extLst>
          </p:cNvPr>
          <p:cNvGrpSpPr/>
          <p:nvPr/>
        </p:nvGrpSpPr>
        <p:grpSpPr>
          <a:xfrm>
            <a:off x="1971254" y="320356"/>
            <a:ext cx="6265750" cy="5405622"/>
            <a:chOff x="1971254" y="320356"/>
            <a:chExt cx="6265750" cy="540562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="" xmlns:a16="http://schemas.microsoft.com/office/drawing/2014/main" id="{8729925C-79EA-433C-8135-462B0A6A0305}"/>
                </a:ext>
              </a:extLst>
            </p:cNvPr>
            <p:cNvCxnSpPr>
              <a:stCxn id="69" idx="3"/>
            </p:cNvCxnSpPr>
            <p:nvPr/>
          </p:nvCxnSpPr>
          <p:spPr>
            <a:xfrm flipV="1">
              <a:off x="1971254" y="1793289"/>
              <a:ext cx="1352054" cy="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23DE72F6-4E4E-4C27-B677-6EB277692BF0}"/>
                </a:ext>
              </a:extLst>
            </p:cNvPr>
            <p:cNvCxnSpPr/>
            <p:nvPr/>
          </p:nvCxnSpPr>
          <p:spPr>
            <a:xfrm flipV="1">
              <a:off x="2651371" y="320356"/>
              <a:ext cx="0" cy="1472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02B53DCF-7180-4F3F-B494-2904A7A31AF8}"/>
                </a:ext>
              </a:extLst>
            </p:cNvPr>
            <p:cNvCxnSpPr/>
            <p:nvPr/>
          </p:nvCxnSpPr>
          <p:spPr>
            <a:xfrm>
              <a:off x="7407675" y="369563"/>
              <a:ext cx="0" cy="30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="" xmlns:a16="http://schemas.microsoft.com/office/drawing/2014/main" id="{DADD5879-97A1-48CF-A0E8-1BA21E3950A2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42" y="349612"/>
              <a:ext cx="33228" cy="1786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="" xmlns:a16="http://schemas.microsoft.com/office/drawing/2014/main" id="{773BF8B4-992A-40E4-8E84-BAC110ABEC62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6397770" y="2127429"/>
              <a:ext cx="1518495" cy="8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="" xmlns:a16="http://schemas.microsoft.com/office/drawing/2014/main" id="{15F52D1F-017E-4F00-904C-9C78330E0A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920" y="382737"/>
              <a:ext cx="63663" cy="5343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A260F784-685F-4C21-8E84-3ED36117409C}"/>
                </a:ext>
              </a:extLst>
            </p:cNvPr>
            <p:cNvCxnSpPr>
              <a:cxnSpLocks/>
            </p:cNvCxnSpPr>
            <p:nvPr/>
          </p:nvCxnSpPr>
          <p:spPr>
            <a:xfrm>
              <a:off x="6606934" y="5721426"/>
              <a:ext cx="1630070" cy="4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171FFC6-337E-4BC5-974C-3F45931C5882}"/>
              </a:ext>
            </a:extLst>
          </p:cNvPr>
          <p:cNvSpPr txBox="1"/>
          <p:nvPr/>
        </p:nvSpPr>
        <p:spPr>
          <a:xfrm>
            <a:off x="4692822" y="39182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F9CABF6D-BF9F-48EA-B28A-72DBE80FB24C}"/>
              </a:ext>
            </a:extLst>
          </p:cNvPr>
          <p:cNvSpPr txBox="1"/>
          <p:nvPr/>
        </p:nvSpPr>
        <p:spPr>
          <a:xfrm>
            <a:off x="6838840" y="2135658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EFA6192-167F-4636-8120-22E8EB82015C}"/>
              </a:ext>
            </a:extLst>
          </p:cNvPr>
          <p:cNvSpPr txBox="1"/>
          <p:nvPr/>
        </p:nvSpPr>
        <p:spPr>
          <a:xfrm>
            <a:off x="6757352" y="5738957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405A7E1-B89C-4F7F-A3DB-0C08E2517B02}"/>
              </a:ext>
            </a:extLst>
          </p:cNvPr>
          <p:cNvSpPr txBox="1"/>
          <p:nvPr/>
        </p:nvSpPr>
        <p:spPr>
          <a:xfrm>
            <a:off x="7087401" y="4518583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005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7C1CABF-0CFE-4E04-A6C3-11D0DD2161DC}"/>
              </a:ext>
            </a:extLst>
          </p:cNvPr>
          <p:cNvSpPr txBox="1"/>
          <p:nvPr/>
        </p:nvSpPr>
        <p:spPr>
          <a:xfrm>
            <a:off x="4703241" y="1066749"/>
            <a:ext cx="91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000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1" grpId="0"/>
      <p:bldP spid="54" grpId="0" animBg="1"/>
      <p:bldP spid="55" grpId="0" animBg="1"/>
      <p:bldP spid="114" grpId="0"/>
      <p:bldP spid="68" grpId="0"/>
      <p:bldP spid="89" grpId="0"/>
      <p:bldP spid="90" grpId="0"/>
      <p:bldP spid="91" grpId="0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61BED8-52C3-45A8-AF8A-B5FEBAD7B788}"/>
              </a:ext>
            </a:extLst>
          </p:cNvPr>
          <p:cNvSpPr txBox="1"/>
          <p:nvPr/>
        </p:nvSpPr>
        <p:spPr>
          <a:xfrm>
            <a:off x="80303" y="36091"/>
            <a:ext cx="10577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>
                <a:solidFill>
                  <a:srgbClr val="FF0000"/>
                </a:solidFill>
              </a:rPr>
              <a:t>Interrupt :</a:t>
            </a:r>
          </a:p>
          <a:p>
            <a:pPr marL="342900" indent="-342900"/>
            <a:endParaRPr lang="en-US" b="1" u="sng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In interrupt method, whenever any device needs its service, the device notifies the microcontroller by sending it an interrupt signal</a:t>
            </a:r>
          </a:p>
          <a:p>
            <a:pPr marL="342900" indent="-342900">
              <a:buAutoNum type="arabicPeriod"/>
            </a:pPr>
            <a:r>
              <a:rPr lang="en-US" dirty="0"/>
              <a:t>Upon receiving an interrupt signal, the microcontroller interrupts whatever it is doing and serves the device.</a:t>
            </a:r>
          </a:p>
          <a:p>
            <a:pPr marL="342900" indent="-342900">
              <a:buAutoNum type="arabicPeriod"/>
            </a:pPr>
            <a:r>
              <a:rPr lang="en-US" dirty="0"/>
              <a:t>Program associated with interrupt is called as </a:t>
            </a:r>
            <a:r>
              <a:rPr lang="en-US" dirty="0">
                <a:solidFill>
                  <a:srgbClr val="FF0000"/>
                </a:solidFill>
              </a:rPr>
              <a:t>ISR (interrupt service routine) .</a:t>
            </a:r>
          </a:p>
          <a:p>
            <a:pPr marL="342900" indent="-342900">
              <a:buAutoNum type="arabicPeriod"/>
            </a:pPr>
            <a:r>
              <a:rPr lang="en-US" dirty="0"/>
              <a:t>Advantage of interrupt is that the microcontroller can serve many device as per</a:t>
            </a:r>
            <a:r>
              <a:rPr lang="en-US" dirty="0">
                <a:solidFill>
                  <a:srgbClr val="FF0000"/>
                </a:solidFill>
              </a:rPr>
              <a:t> priority.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method microcontroller can ignore the interrupt request of device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1F7C30-7962-49D8-A398-9811685E51DE}"/>
              </a:ext>
            </a:extLst>
          </p:cNvPr>
          <p:cNvSpPr txBox="1"/>
          <p:nvPr/>
        </p:nvSpPr>
        <p:spPr>
          <a:xfrm>
            <a:off x="66667" y="2356266"/>
            <a:ext cx="911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(Interrupt Service Routine :</a:t>
            </a:r>
          </a:p>
          <a:p>
            <a:pPr marL="342900" indent="-342900"/>
            <a:endParaRPr lang="en-US" b="1" u="sng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For every interrupt, there must be an interrupt service routine (ISR), or interrupt handler.</a:t>
            </a:r>
          </a:p>
          <a:p>
            <a:pPr marL="342900" indent="-342900">
              <a:buAutoNum type="arabicPeriod"/>
            </a:pPr>
            <a:r>
              <a:rPr lang="en-US" dirty="0"/>
              <a:t>When an interrupt invoked, the microcontroller runs the interrupt service routine.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7AFBD58-C631-4B31-92B8-72863FB113D9}"/>
              </a:ext>
            </a:extLst>
          </p:cNvPr>
          <p:cNvGrpSpPr/>
          <p:nvPr/>
        </p:nvGrpSpPr>
        <p:grpSpPr>
          <a:xfrm>
            <a:off x="3659067" y="3547172"/>
            <a:ext cx="5331012" cy="3123817"/>
            <a:chOff x="1242161" y="1813943"/>
            <a:chExt cx="5331012" cy="3123817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54AD4445-5BA6-4AD8-B197-D51EBE66094F}"/>
                </a:ext>
              </a:extLst>
            </p:cNvPr>
            <p:cNvGrpSpPr/>
            <p:nvPr/>
          </p:nvGrpSpPr>
          <p:grpSpPr>
            <a:xfrm>
              <a:off x="1987297" y="1813943"/>
              <a:ext cx="4585876" cy="3123817"/>
              <a:chOff x="7206729" y="1957945"/>
              <a:chExt cx="3988013" cy="2655720"/>
            </a:xfrm>
          </p:grpSpPr>
          <p:grpSp>
            <p:nvGrpSpPr>
              <p:cNvPr id="14" name="Group 15">
                <a:extLst>
                  <a:ext uri="{FF2B5EF4-FFF2-40B4-BE49-F238E27FC236}">
                    <a16:creationId xmlns="" xmlns:a16="http://schemas.microsoft.com/office/drawing/2014/main" id="{1FCA8CAA-1B7D-4E8D-9463-DE6E04E88F5A}"/>
                  </a:ext>
                </a:extLst>
              </p:cNvPr>
              <p:cNvGrpSpPr/>
              <p:nvPr/>
            </p:nvGrpSpPr>
            <p:grpSpPr>
              <a:xfrm>
                <a:off x="7206729" y="1957945"/>
                <a:ext cx="3988013" cy="2655720"/>
                <a:chOff x="1294201" y="3467149"/>
                <a:chExt cx="3988013" cy="265572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="" xmlns:a16="http://schemas.microsoft.com/office/drawing/2014/main" id="{E3734F98-61DA-4B08-8786-34F4673645CA}"/>
                    </a:ext>
                  </a:extLst>
                </p:cNvPr>
                <p:cNvSpPr/>
                <p:nvPr/>
              </p:nvSpPr>
              <p:spPr>
                <a:xfrm>
                  <a:off x="1294201" y="3467149"/>
                  <a:ext cx="1696404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Program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7" name="Group 4">
                  <a:extLst>
                    <a:ext uri="{FF2B5EF4-FFF2-40B4-BE49-F238E27FC236}">
                      <a16:creationId xmlns="" xmlns:a16="http://schemas.microsoft.com/office/drawing/2014/main" id="{FDD1F2C4-D2E1-4DF0-AC7D-249989DBA981}"/>
                    </a:ext>
                  </a:extLst>
                </p:cNvPr>
                <p:cNvGrpSpPr/>
                <p:nvPr/>
              </p:nvGrpSpPr>
              <p:grpSpPr>
                <a:xfrm>
                  <a:off x="1898544" y="3481633"/>
                  <a:ext cx="2844293" cy="2641236"/>
                  <a:chOff x="1898544" y="3481633"/>
                  <a:chExt cx="2844293" cy="2641236"/>
                </a:xfrm>
              </p:grpSpPr>
              <p:grpSp>
                <p:nvGrpSpPr>
                  <p:cNvPr id="19" name="Group 5">
                    <a:extLst>
                      <a:ext uri="{FF2B5EF4-FFF2-40B4-BE49-F238E27FC236}">
                        <a16:creationId xmlns="" xmlns:a16="http://schemas.microsoft.com/office/drawing/2014/main" id="{F58C8E2B-F556-4E8F-8CF4-9CEC1C45C9BC}"/>
                      </a:ext>
                    </a:extLst>
                  </p:cNvPr>
                  <p:cNvGrpSpPr/>
                  <p:nvPr/>
                </p:nvGrpSpPr>
                <p:grpSpPr>
                  <a:xfrm>
                    <a:off x="1898544" y="3687370"/>
                    <a:ext cx="1847862" cy="2435499"/>
                    <a:chOff x="4676262" y="3714930"/>
                    <a:chExt cx="1847862" cy="2435499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="" xmlns:a16="http://schemas.microsoft.com/office/drawing/2014/main" id="{1FA3ED25-632B-4BA1-B105-95C01AA08E80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43586" y="5013158"/>
                      <a:ext cx="2269947" cy="459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="" xmlns:a16="http://schemas.microsoft.com/office/drawing/2014/main" id="{951E1C19-2403-446C-869D-3594B92C767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680857" y="3722914"/>
                      <a:ext cx="1676400" cy="94127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="" xmlns:a16="http://schemas.microsoft.com/office/drawing/2014/main" id="{3BBCE3A8-7CD8-452F-ACC6-6DA9A4CC49C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80857" y="4968985"/>
                      <a:ext cx="1676400" cy="104283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="" xmlns:a16="http://schemas.microsoft.com/office/drawing/2014/main" id="{CEB9DA4E-0017-44EE-89A1-9B99BD5FCBD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57257" y="3722914"/>
                      <a:ext cx="0" cy="228890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="" xmlns:a16="http://schemas.microsoft.com/office/drawing/2014/main" id="{12679D93-87F7-4A81-A0E9-DD025EC69A0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6022702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="" xmlns:a16="http://schemas.microsoft.com/office/drawing/2014/main" id="{3A6857FA-2DA9-4957-B626-AD85EE07682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139543" y="3714930"/>
                      <a:ext cx="38458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 7">
                    <a:extLst>
                      <a:ext uri="{FF2B5EF4-FFF2-40B4-BE49-F238E27FC236}">
                        <a16:creationId xmlns="" xmlns:a16="http://schemas.microsoft.com/office/drawing/2014/main" id="{4691A3E8-E7BD-4927-8B79-3C0ECD54656C}"/>
                      </a:ext>
                    </a:extLst>
                  </p:cNvPr>
                  <p:cNvSpPr/>
                  <p:nvPr/>
                </p:nvSpPr>
                <p:spPr>
                  <a:xfrm>
                    <a:off x="3726247" y="3481633"/>
                    <a:ext cx="101659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IN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ISR</a:t>
                    </a:r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17FD583A-0876-442C-8E1B-05E8C45D4D53}"/>
                    </a:ext>
                  </a:extLst>
                </p:cNvPr>
                <p:cNvSpPr/>
                <p:nvPr/>
              </p:nvSpPr>
              <p:spPr>
                <a:xfrm>
                  <a:off x="3369253" y="4419620"/>
                  <a:ext cx="1912961" cy="3139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    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4484C9D-9945-46B4-A9F4-93C1423E582B}"/>
                  </a:ext>
                </a:extLst>
              </p:cNvPr>
              <p:cNvSpPr/>
              <p:nvPr/>
            </p:nvSpPr>
            <p:spPr>
              <a:xfrm>
                <a:off x="9569233" y="4082068"/>
                <a:ext cx="1016590" cy="313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RETI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66ADD321-EA10-4977-BFC9-12D33C945B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03126" y="2716383"/>
              <a:ext cx="385976" cy="6999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660100B-F0E3-4D94-B127-5A006DEDC42B}"/>
                </a:ext>
              </a:extLst>
            </p:cNvPr>
            <p:cNvSpPr txBox="1"/>
            <p:nvPr/>
          </p:nvSpPr>
          <p:spPr>
            <a:xfrm>
              <a:off x="1242161" y="2553390"/>
              <a:ext cx="969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Interrupt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E7C18681-203B-4BDB-8595-B0A67AB37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574" y="2084832"/>
              <a:ext cx="1949197" cy="109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8400429C-1E80-4611-A3CA-C1CB98067B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32716" y="3427788"/>
              <a:ext cx="2747150" cy="45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072028A-EA3F-403E-A4D9-E556B2D689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70048" y="3535680"/>
              <a:ext cx="1921766" cy="123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7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3734F98-61DA-4B08-8786-34F4673645CA}"/>
              </a:ext>
            </a:extLst>
          </p:cNvPr>
          <p:cNvSpPr/>
          <p:nvPr/>
        </p:nvSpPr>
        <p:spPr>
          <a:xfrm>
            <a:off x="909812" y="536789"/>
            <a:ext cx="195072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FA3ED25-632B-4BA1-B105-95C01AA08E80}"/>
              </a:ext>
            </a:extLst>
          </p:cNvPr>
          <p:cNvCxnSpPr/>
          <p:nvPr/>
        </p:nvCxnSpPr>
        <p:spPr>
          <a:xfrm rot="16200000" flipH="1">
            <a:off x="272373" y="2322940"/>
            <a:ext cx="2670048" cy="5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2679D93-87F7-4A81-A0E9-DD025EC69A0F}"/>
              </a:ext>
            </a:extLst>
          </p:cNvPr>
          <p:cNvCxnSpPr/>
          <p:nvPr/>
        </p:nvCxnSpPr>
        <p:spPr>
          <a:xfrm flipH="1">
            <a:off x="4539762" y="4117144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A6857FA-2DA9-4957-B626-AD85EE076821}"/>
              </a:ext>
            </a:extLst>
          </p:cNvPr>
          <p:cNvCxnSpPr/>
          <p:nvPr/>
        </p:nvCxnSpPr>
        <p:spPr>
          <a:xfrm flipH="1">
            <a:off x="4579862" y="779196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>
            <a:off x="5032993" y="536789"/>
            <a:ext cx="1168992" cy="43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7FD583A-0876-442C-8E1B-05E8C45D4D53}"/>
              </a:ext>
            </a:extLst>
          </p:cNvPr>
          <p:cNvSpPr/>
          <p:nvPr/>
        </p:nvSpPr>
        <p:spPr>
          <a:xfrm>
            <a:off x="3295945" y="1657142"/>
            <a:ext cx="219974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4911191" y="3828940"/>
            <a:ext cx="584496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642" y="1439229"/>
            <a:ext cx="385976" cy="6999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52001" y="115736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7C18681-203B-4BDB-8595-B0A67AB370B7}"/>
              </a:ext>
            </a:extLst>
          </p:cNvPr>
          <p:cNvCxnSpPr>
            <a:cxnSpLocks/>
          </p:cNvCxnSpPr>
          <p:nvPr/>
        </p:nvCxnSpPr>
        <p:spPr>
          <a:xfrm flipV="1">
            <a:off x="1630726" y="779344"/>
            <a:ext cx="3170255" cy="12004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400429C-1E80-4611-A3CA-C1CB98067B5D}"/>
              </a:ext>
            </a:extLst>
          </p:cNvPr>
          <p:cNvCxnSpPr>
            <a:cxnSpLocks/>
          </p:cNvCxnSpPr>
          <p:nvPr/>
        </p:nvCxnSpPr>
        <p:spPr>
          <a:xfrm>
            <a:off x="4796411" y="779344"/>
            <a:ext cx="4570" cy="333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072028A-EA3F-403E-A4D9-E556B2D68995}"/>
              </a:ext>
            </a:extLst>
          </p:cNvPr>
          <p:cNvCxnSpPr>
            <a:cxnSpLocks/>
          </p:cNvCxnSpPr>
          <p:nvPr/>
        </p:nvCxnSpPr>
        <p:spPr>
          <a:xfrm flipH="1" flipV="1">
            <a:off x="1592564" y="2258526"/>
            <a:ext cx="3202920" cy="1858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17489" y="167457"/>
            <a:ext cx="642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processor is busy with its program execution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617489" y="531743"/>
            <a:ext cx="642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interrupt is occurred during the execution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598810" y="906904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 interrupt is a condition that make the processor to execute ISR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495687" y="1245178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 is stored into the Code segment and IP is used to give the offset address 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25316" y="271982"/>
            <a:ext cx="116899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682147" y="989078"/>
            <a:ext cx="3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>
            <a:off x="1021065" y="1154475"/>
            <a:ext cx="57150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81867" y="1891509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n interrupts i.e. 256 (0-255)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86119" y="1465146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INT 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65969" y="2257975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Whenever interrupt occurred processor will executes its current instruction and </a:t>
            </a:r>
            <a:r>
              <a:rPr lang="en-US" dirty="0"/>
              <a:t>e</a:t>
            </a:r>
            <a:r>
              <a:rPr lang="en-US" dirty="0" smtClean="0"/>
              <a:t>ntered into the ISR of respective interrupt.  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5265969" y="2864669"/>
            <a:ext cx="642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this processor assign ISR </a:t>
            </a:r>
            <a:r>
              <a:rPr lang="en-US" dirty="0" err="1" smtClean="0"/>
              <a:t>Addr</a:t>
            </a:r>
            <a:r>
              <a:rPr lang="en-US" dirty="0" smtClean="0"/>
              <a:t> to IP.</a:t>
            </a:r>
            <a:endParaRPr lang="en-IN" dirty="0"/>
          </a:p>
        </p:txBody>
      </p:sp>
      <p:sp>
        <p:nvSpPr>
          <p:cNvPr id="39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2416453" y="1413909"/>
            <a:ext cx="1758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= ISR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5946" y="3257487"/>
            <a:ext cx="642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processor executes the ISR of respective interrupt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5495687" y="3626819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completion of ISR processor has to return to the main program and for that it requires return address (RA)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1125845" y="214091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872137">
            <a:off x="2441890" y="2882856"/>
            <a:ext cx="1968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= Return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6119" y="4088484"/>
            <a:ext cx="3752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get return address processor has to save this next instruction address or return address.</a:t>
            </a:r>
            <a:endParaRPr lang="en-IN" b="1" dirty="0"/>
          </a:p>
        </p:txBody>
      </p:sp>
      <p:sp>
        <p:nvSpPr>
          <p:cNvPr id="46" name="Rectangle 45"/>
          <p:cNvSpPr/>
          <p:nvPr/>
        </p:nvSpPr>
        <p:spPr>
          <a:xfrm>
            <a:off x="5203439" y="4391229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 entering into ISR of respective interrupt processor will save next instruction address i.e. RA on to the stack.</a:t>
            </a:r>
            <a:endParaRPr lang="en-IN" dirty="0"/>
          </a:p>
        </p:txBody>
      </p:sp>
      <p:sp>
        <p:nvSpPr>
          <p:cNvPr id="4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1925960" y="906904"/>
            <a:ext cx="243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Return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32993" y="5037560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 when processor returns from the ISR execution it will refer the saved return address.</a:t>
            </a:r>
            <a:endParaRPr lang="en-IN" dirty="0"/>
          </a:p>
        </p:txBody>
      </p:sp>
      <p:sp>
        <p:nvSpPr>
          <p:cNvPr id="49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825026">
            <a:off x="1925960" y="3311683"/>
            <a:ext cx="243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Return </a:t>
            </a:r>
            <a:r>
              <a:rPr lang="en-I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2" grpId="0"/>
      <p:bldP spid="7" grpId="0"/>
      <p:bldP spid="27" grpId="0"/>
      <p:bldP spid="28" grpId="0"/>
      <p:bldP spid="29" grpId="0"/>
      <p:bldP spid="30" grpId="0"/>
      <p:bldP spid="3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3734F98-61DA-4B08-8786-34F4673645CA}"/>
              </a:ext>
            </a:extLst>
          </p:cNvPr>
          <p:cNvSpPr/>
          <p:nvPr/>
        </p:nvSpPr>
        <p:spPr>
          <a:xfrm>
            <a:off x="909812" y="536789"/>
            <a:ext cx="195072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FA3ED25-632B-4BA1-B105-95C01AA08E80}"/>
              </a:ext>
            </a:extLst>
          </p:cNvPr>
          <p:cNvCxnSpPr/>
          <p:nvPr/>
        </p:nvCxnSpPr>
        <p:spPr>
          <a:xfrm rot="16200000" flipH="1">
            <a:off x="272373" y="2322940"/>
            <a:ext cx="2670048" cy="5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2679D93-87F7-4A81-A0E9-DD025EC69A0F}"/>
              </a:ext>
            </a:extLst>
          </p:cNvPr>
          <p:cNvCxnSpPr/>
          <p:nvPr/>
        </p:nvCxnSpPr>
        <p:spPr>
          <a:xfrm flipH="1">
            <a:off x="4539762" y="4117144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A6857FA-2DA9-4957-B626-AD85EE076821}"/>
              </a:ext>
            </a:extLst>
          </p:cNvPr>
          <p:cNvCxnSpPr/>
          <p:nvPr/>
        </p:nvCxnSpPr>
        <p:spPr>
          <a:xfrm flipH="1">
            <a:off x="4579862" y="779196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>
            <a:off x="5032993" y="536789"/>
            <a:ext cx="1168992" cy="43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7FD583A-0876-442C-8E1B-05E8C45D4D53}"/>
              </a:ext>
            </a:extLst>
          </p:cNvPr>
          <p:cNvSpPr/>
          <p:nvPr/>
        </p:nvSpPr>
        <p:spPr>
          <a:xfrm>
            <a:off x="3295945" y="1657142"/>
            <a:ext cx="219974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642" y="1439229"/>
            <a:ext cx="385976" cy="6999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52001" y="115736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7C18681-203B-4BDB-8595-B0A67AB370B7}"/>
              </a:ext>
            </a:extLst>
          </p:cNvPr>
          <p:cNvCxnSpPr>
            <a:cxnSpLocks/>
          </p:cNvCxnSpPr>
          <p:nvPr/>
        </p:nvCxnSpPr>
        <p:spPr>
          <a:xfrm flipV="1">
            <a:off x="1630726" y="779344"/>
            <a:ext cx="3170255" cy="12004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400429C-1E80-4611-A3CA-C1CB98067B5D}"/>
              </a:ext>
            </a:extLst>
          </p:cNvPr>
          <p:cNvCxnSpPr>
            <a:cxnSpLocks/>
          </p:cNvCxnSpPr>
          <p:nvPr/>
        </p:nvCxnSpPr>
        <p:spPr>
          <a:xfrm>
            <a:off x="4796411" y="779344"/>
            <a:ext cx="4570" cy="333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072028A-EA3F-403E-A4D9-E556B2D68995}"/>
              </a:ext>
            </a:extLst>
          </p:cNvPr>
          <p:cNvCxnSpPr>
            <a:cxnSpLocks/>
          </p:cNvCxnSpPr>
          <p:nvPr/>
        </p:nvCxnSpPr>
        <p:spPr>
          <a:xfrm flipH="1" flipV="1">
            <a:off x="1592564" y="2258526"/>
            <a:ext cx="3202920" cy="1858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33387" y="149948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not always necessary that, ISR and main program are </a:t>
            </a:r>
            <a:r>
              <a:rPr lang="en-US" smtClean="0"/>
              <a:t>in the </a:t>
            </a:r>
            <a:r>
              <a:rPr lang="en-US" dirty="0" smtClean="0"/>
              <a:t>same code segment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495687" y="916565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ISR and main program are in the same code segment it is called as </a:t>
            </a:r>
            <a:r>
              <a:rPr lang="en-US" b="1" dirty="0" smtClean="0">
                <a:solidFill>
                  <a:srgbClr val="FF0000"/>
                </a:solidFill>
              </a:rPr>
              <a:t>intra segment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32993" y="3016953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Normal jumps of 8086 can be in intersegment or intra segment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25316" y="271982"/>
            <a:ext cx="116899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682147" y="989078"/>
            <a:ext cx="3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>
            <a:off x="1021065" y="1154475"/>
            <a:ext cx="57150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86119" y="1465146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INT 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5845" y="214091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1966758" y="994323"/>
            <a:ext cx="1147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49285" y="2008799"/>
            <a:ext cx="6424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ISR and main program are in the different code segment it is called as </a:t>
            </a:r>
            <a:r>
              <a:rPr lang="en-US" b="1" dirty="0" smtClean="0">
                <a:solidFill>
                  <a:srgbClr val="FF0000"/>
                </a:solidFill>
              </a:rPr>
              <a:t>intersegment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49285" y="1562896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Only IP will change CS will remains same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95687" y="2661081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IP and CS both will change.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32581" y="3475940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 but every 8086 interrupt is in intersegment branch. Which means CS and IP both will change.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0350156">
            <a:off x="3163700" y="611613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20350156">
            <a:off x="3441193" y="1055063"/>
            <a:ext cx="142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2371935" y="1614148"/>
            <a:ext cx="83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945877">
            <a:off x="1910807" y="2972441"/>
            <a:ext cx="1147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843698">
            <a:off x="3005468" y="3706453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735396">
            <a:off x="2716021" y="2464425"/>
            <a:ext cx="83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843698">
            <a:off x="3185834" y="3035265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7" grpId="0"/>
      <p:bldP spid="44" grpId="0"/>
      <p:bldP spid="50" grpId="0"/>
      <p:bldP spid="51" grpId="0"/>
      <p:bldP spid="52" grpId="0"/>
      <p:bldP spid="2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3734F98-61DA-4B08-8786-34F4673645CA}"/>
              </a:ext>
            </a:extLst>
          </p:cNvPr>
          <p:cNvSpPr/>
          <p:nvPr/>
        </p:nvSpPr>
        <p:spPr>
          <a:xfrm>
            <a:off x="909812" y="536789"/>
            <a:ext cx="1950720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FA3ED25-632B-4BA1-B105-95C01AA08E80}"/>
              </a:ext>
            </a:extLst>
          </p:cNvPr>
          <p:cNvCxnSpPr/>
          <p:nvPr/>
        </p:nvCxnSpPr>
        <p:spPr>
          <a:xfrm rot="16200000" flipH="1">
            <a:off x="272373" y="2322940"/>
            <a:ext cx="2670048" cy="5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2679D93-87F7-4A81-A0E9-DD025EC69A0F}"/>
              </a:ext>
            </a:extLst>
          </p:cNvPr>
          <p:cNvCxnSpPr/>
          <p:nvPr/>
        </p:nvCxnSpPr>
        <p:spPr>
          <a:xfrm flipH="1">
            <a:off x="4539762" y="4117144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A6857FA-2DA9-4957-B626-AD85EE076821}"/>
              </a:ext>
            </a:extLst>
          </p:cNvPr>
          <p:cNvCxnSpPr/>
          <p:nvPr/>
        </p:nvCxnSpPr>
        <p:spPr>
          <a:xfrm flipH="1">
            <a:off x="4579862" y="779196"/>
            <a:ext cx="4422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>
            <a:off x="5032993" y="536789"/>
            <a:ext cx="1168992" cy="43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7FD583A-0876-442C-8E1B-05E8C45D4D53}"/>
              </a:ext>
            </a:extLst>
          </p:cNvPr>
          <p:cNvSpPr/>
          <p:nvPr/>
        </p:nvSpPr>
        <p:spPr>
          <a:xfrm>
            <a:off x="3295945" y="1657142"/>
            <a:ext cx="219974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642" y="1439229"/>
            <a:ext cx="385976" cy="6999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52001" y="1157369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7C18681-203B-4BDB-8595-B0A67AB370B7}"/>
              </a:ext>
            </a:extLst>
          </p:cNvPr>
          <p:cNvCxnSpPr>
            <a:cxnSpLocks/>
          </p:cNvCxnSpPr>
          <p:nvPr/>
        </p:nvCxnSpPr>
        <p:spPr>
          <a:xfrm flipV="1">
            <a:off x="1630726" y="779344"/>
            <a:ext cx="3170255" cy="12004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400429C-1E80-4611-A3CA-C1CB98067B5D}"/>
              </a:ext>
            </a:extLst>
          </p:cNvPr>
          <p:cNvCxnSpPr>
            <a:cxnSpLocks/>
          </p:cNvCxnSpPr>
          <p:nvPr/>
        </p:nvCxnSpPr>
        <p:spPr>
          <a:xfrm>
            <a:off x="4796411" y="779344"/>
            <a:ext cx="4570" cy="333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072028A-EA3F-403E-A4D9-E556B2D68995}"/>
              </a:ext>
            </a:extLst>
          </p:cNvPr>
          <p:cNvCxnSpPr>
            <a:cxnSpLocks/>
          </p:cNvCxnSpPr>
          <p:nvPr/>
        </p:nvCxnSpPr>
        <p:spPr>
          <a:xfrm flipH="1" flipV="1">
            <a:off x="1592564" y="2258526"/>
            <a:ext cx="3202920" cy="18586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33387" y="149948"/>
            <a:ext cx="6424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 and IP are the 16 bit registers are used to store 16 bit number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25316" y="271982"/>
            <a:ext cx="1168992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682147" y="989078"/>
            <a:ext cx="37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66ADD321-EA10-4977-BFC9-12D33C945B2A}"/>
              </a:ext>
            </a:extLst>
          </p:cNvPr>
          <p:cNvCxnSpPr>
            <a:cxnSpLocks/>
          </p:cNvCxnSpPr>
          <p:nvPr/>
        </p:nvCxnSpPr>
        <p:spPr>
          <a:xfrm>
            <a:off x="1021065" y="1154475"/>
            <a:ext cx="57150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660100B-F0E3-4D94-B127-5A006DEDC42B}"/>
              </a:ext>
            </a:extLst>
          </p:cNvPr>
          <p:cNvSpPr txBox="1"/>
          <p:nvPr/>
        </p:nvSpPr>
        <p:spPr>
          <a:xfrm>
            <a:off x="86119" y="1465146"/>
            <a:ext cx="9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INT 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5845" y="214091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1966758" y="994323"/>
            <a:ext cx="1147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65183" y="4027289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There are total 256 interrupts and processor has to remember addresses of all interrupts ISR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0350156">
            <a:off x="3163700" y="611613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20350156">
            <a:off x="3441193" y="1055063"/>
            <a:ext cx="142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20371618">
            <a:off x="2371935" y="1614148"/>
            <a:ext cx="83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945877">
            <a:off x="1910807" y="2972441"/>
            <a:ext cx="1147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843698">
            <a:off x="3005468" y="3706453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="" xmlns:a16="http://schemas.microsoft.com/office/drawing/2014/main" id="{4691A3E8-E7BD-4927-8B79-3C0ECD54656C}"/>
              </a:ext>
            </a:extLst>
          </p:cNvPr>
          <p:cNvSpPr/>
          <p:nvPr/>
        </p:nvSpPr>
        <p:spPr>
          <a:xfrm rot="1735396">
            <a:off x="2716021" y="2464425"/>
            <a:ext cx="83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843698">
            <a:off x="3185834" y="3035265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33326"/>
              </p:ext>
            </p:extLst>
          </p:nvPr>
        </p:nvGraphicFramePr>
        <p:xfrm>
          <a:off x="8202440" y="641313"/>
          <a:ext cx="1942412" cy="370840"/>
        </p:xfrm>
        <a:graphic>
          <a:graphicData uri="http://schemas.openxmlformats.org/drawingml/2006/table">
            <a:tbl>
              <a:tblPr firstRow="1" bandRow="1"/>
              <a:tblGrid>
                <a:gridCol w="971206"/>
                <a:gridCol w="971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7324253" y="641313"/>
            <a:ext cx="509111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42725"/>
              </p:ext>
            </p:extLst>
          </p:nvPr>
        </p:nvGraphicFramePr>
        <p:xfrm>
          <a:off x="8229807" y="1154476"/>
          <a:ext cx="1942412" cy="370840"/>
        </p:xfrm>
        <a:graphic>
          <a:graphicData uri="http://schemas.openxmlformats.org/drawingml/2006/table">
            <a:tbl>
              <a:tblPr firstRow="1" bandRow="1"/>
              <a:tblGrid>
                <a:gridCol w="971206"/>
                <a:gridCol w="971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7351620" y="1154476"/>
            <a:ext cx="509111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78355"/>
              </p:ext>
            </p:extLst>
          </p:nvPr>
        </p:nvGraphicFramePr>
        <p:xfrm>
          <a:off x="8229807" y="2026473"/>
          <a:ext cx="1942412" cy="1483360"/>
        </p:xfrm>
        <a:graphic>
          <a:graphicData uri="http://schemas.openxmlformats.org/drawingml/2006/table">
            <a:tbl>
              <a:tblPr firstRow="1" bandRow="1"/>
              <a:tblGrid>
                <a:gridCol w="971206"/>
                <a:gridCol w="9712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r>
                        <a:rPr lang="en-US" b="1" baseline="0" dirty="0" smtClean="0"/>
                        <a:t>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r>
                        <a:rPr lang="en-US" b="1" baseline="0" dirty="0" smtClean="0"/>
                        <a:t>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r>
                        <a:rPr lang="en-US" b="1" baseline="0" dirty="0" smtClean="0"/>
                        <a:t>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</a:t>
                      </a:r>
                      <a:r>
                        <a:rPr lang="en-US" b="1" baseline="0" dirty="0" smtClean="0"/>
                        <a:t>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5146391" y="4826020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store those addresses IVT is used i.e. Interrupt Vector Table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2800" y="5558237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 IVT is not used to store ISR of an interrupt. It is used to store address of that ISR .*****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9862" y="6035237"/>
            <a:ext cx="6593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IVT is also stored into the memory*******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29599"/>
              </p:ext>
            </p:extLst>
          </p:nvPr>
        </p:nvGraphicFramePr>
        <p:xfrm>
          <a:off x="1362044" y="564848"/>
          <a:ext cx="2186914" cy="5191760"/>
        </p:xfrm>
        <a:graphic>
          <a:graphicData uri="http://schemas.openxmlformats.org/drawingml/2006/table">
            <a:tbl>
              <a:tblPr firstRow="1" bandRow="1"/>
              <a:tblGrid>
                <a:gridCol w="1093457"/>
                <a:gridCol w="109345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 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IP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L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CS</a:t>
                      </a:r>
                      <a:r>
                        <a:rPr lang="en-US" sz="1400" b="1" baseline="0" dirty="0" smtClean="0"/>
                        <a:t>H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 255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1903156" y="101799"/>
            <a:ext cx="584496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89300" y="543909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167" y="241681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Whenever interrupt occurred, processor save the next instruction address and first go to the IVT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110177" y="1006959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From IVT processor will take the ISR address and then it will jump to that ISR for execution.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89300" y="918892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00001H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87786" y="1298400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00002H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86274" y="1668117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00003H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96839" y="2027306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00004H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96839" y="2402289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00005H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95325" y="2781797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00006H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393813" y="3151514"/>
            <a:ext cx="103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00007H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4601066" y="2418795"/>
            <a:ext cx="1202205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= 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4484C9D-9945-46B4-A9F4-93C1423E582B}"/>
              </a:ext>
            </a:extLst>
          </p:cNvPr>
          <p:cNvSpPr/>
          <p:nvPr/>
        </p:nvSpPr>
        <p:spPr>
          <a:xfrm>
            <a:off x="5803271" y="2418795"/>
            <a:ext cx="2018923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= 2345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3856" y="1772464"/>
            <a:ext cx="659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example, INT 1 interrupt occurred, and ISR address of this interrupt is 12345 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82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42" y="161313"/>
            <a:ext cx="411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6" y="1290119"/>
            <a:ext cx="111728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4" y="87470"/>
            <a:ext cx="6134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" y="514587"/>
            <a:ext cx="10455998" cy="446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1" y="4979406"/>
            <a:ext cx="10311144" cy="172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8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219871-6ACB-4916-8A25-D8A8D7107998}"/>
</file>

<file path=customXml/itemProps2.xml><?xml version="1.0" encoding="utf-8"?>
<ds:datastoreItem xmlns:ds="http://schemas.openxmlformats.org/officeDocument/2006/customXml" ds:itemID="{44772757-0FE1-4ADB-8828-F6C877EDA3B0}"/>
</file>

<file path=customXml/itemProps3.xml><?xml version="1.0" encoding="utf-8"?>
<ds:datastoreItem xmlns:ds="http://schemas.openxmlformats.org/officeDocument/2006/customXml" ds:itemID="{E4F75191-7B76-46F2-AC2C-9CC862DDA9C2}"/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2264</Words>
  <Application>Microsoft Office PowerPoint</Application>
  <PresentationFormat>Custom</PresentationFormat>
  <Paragraphs>707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Interrupt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Sharyu Kadam</dc:creator>
  <cp:lastModifiedBy>dell</cp:lastModifiedBy>
  <cp:revision>132</cp:revision>
  <dcterms:created xsi:type="dcterms:W3CDTF">2018-03-23T05:23:46Z</dcterms:created>
  <dcterms:modified xsi:type="dcterms:W3CDTF">2021-07-11T19:38:05Z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