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5" r:id="rId3"/>
    <p:sldId id="266" r:id="rId4"/>
    <p:sldId id="267" r:id="rId5"/>
    <p:sldId id="268" r:id="rId6"/>
    <p:sldId id="269" r:id="rId7"/>
    <p:sldId id="270" r:id="rId8"/>
    <p:sldId id="271" r:id="rId9"/>
    <p:sldId id="257" r:id="rId10"/>
    <p:sldId id="258" r:id="rId11"/>
    <p:sldId id="259" r:id="rId12"/>
    <p:sldId id="260" r:id="rId13"/>
    <p:sldId id="262" r:id="rId14"/>
    <p:sldId id="261" r:id="rId15"/>
    <p:sldId id="263"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4E99F06-8141-4B43-AA5B-ACC6761B373A}" type="datetimeFigureOut">
              <a:rPr lang="en-US" smtClean="0"/>
              <a:pPr/>
              <a:t>3/27/2023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91A296E-36CF-4DC0-8355-10C39513FCE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E99F06-8141-4B43-AA5B-ACC6761B373A}"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A296E-36CF-4DC0-8355-10C39513FC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E99F06-8141-4B43-AA5B-ACC6761B373A}"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A296E-36CF-4DC0-8355-10C39513FC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4E99F06-8141-4B43-AA5B-ACC6761B373A}"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A296E-36CF-4DC0-8355-10C39513FCE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E99F06-8141-4B43-AA5B-ACC6761B373A}" type="datetimeFigureOut">
              <a:rPr lang="en-US" smtClean="0"/>
              <a:pPr/>
              <a:t>3/27/2023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91A296E-36CF-4DC0-8355-10C39513FCE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4E99F06-8141-4B43-AA5B-ACC6761B373A}"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A296E-36CF-4DC0-8355-10C39513FCE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4E99F06-8141-4B43-AA5B-ACC6761B373A}" type="datetimeFigureOut">
              <a:rPr lang="en-US" smtClean="0"/>
              <a:pPr/>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A296E-36CF-4DC0-8355-10C39513FCE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E99F06-8141-4B43-AA5B-ACC6761B373A}" type="datetimeFigureOut">
              <a:rPr lang="en-US" smtClean="0"/>
              <a:pPr/>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A296E-36CF-4DC0-8355-10C39513FC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99F06-8141-4B43-AA5B-ACC6761B373A}" type="datetimeFigureOut">
              <a:rPr lang="en-US" smtClean="0"/>
              <a:pPr/>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A296E-36CF-4DC0-8355-10C39513FC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E99F06-8141-4B43-AA5B-ACC6761B373A}"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A296E-36CF-4DC0-8355-10C39513FCE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E99F06-8141-4B43-AA5B-ACC6761B373A}" type="datetimeFigureOut">
              <a:rPr lang="en-US" smtClean="0"/>
              <a:pPr/>
              <a:t>3/27/2023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91A296E-36CF-4DC0-8355-10C39513FCE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4E99F06-8141-4B43-AA5B-ACC6761B373A}" type="datetimeFigureOut">
              <a:rPr lang="en-US" smtClean="0"/>
              <a:pPr/>
              <a:t>3/27/2023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91A296E-36CF-4DC0-8355-10C39513FC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11760" y="4941168"/>
            <a:ext cx="6400800" cy="1600200"/>
          </a:xfrm>
        </p:spPr>
        <p:txBody>
          <a:bodyPr/>
          <a:lstStyle/>
          <a:p>
            <a:pPr algn="r"/>
            <a:r>
              <a:rPr lang="en-IN" dirty="0" smtClean="0"/>
              <a:t>P N</a:t>
            </a:r>
            <a:endParaRPr lang="en-US" dirty="0"/>
          </a:p>
        </p:txBody>
      </p:sp>
      <p:sp>
        <p:nvSpPr>
          <p:cNvPr id="2" name="Title 1"/>
          <p:cNvSpPr>
            <a:spLocks noGrp="1"/>
          </p:cNvSpPr>
          <p:nvPr>
            <p:ph type="ctrTitle"/>
          </p:nvPr>
        </p:nvSpPr>
        <p:spPr/>
        <p:txBody>
          <a:bodyPr/>
          <a:lstStyle/>
          <a:p>
            <a:r>
              <a:rPr lang="en-IN" dirty="0" smtClean="0"/>
              <a:t>Chapter 3: Memory Management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1143000"/>
          </a:xfrm>
        </p:spPr>
        <p:txBody>
          <a:bodyPr anchor="t"/>
          <a:lstStyle/>
          <a:p>
            <a:r>
              <a:rPr lang="en-IN" dirty="0" smtClean="0"/>
              <a:t>Relocation</a:t>
            </a:r>
            <a:endParaRPr lang="en-US" dirty="0"/>
          </a:p>
        </p:txBody>
      </p:sp>
      <p:sp>
        <p:nvSpPr>
          <p:cNvPr id="3" name="Content Placeholder 2"/>
          <p:cNvSpPr>
            <a:spLocks noGrp="1"/>
          </p:cNvSpPr>
          <p:nvPr>
            <p:ph sz="quarter" idx="1"/>
          </p:nvPr>
        </p:nvSpPr>
        <p:spPr>
          <a:xfrm>
            <a:off x="323528" y="1447800"/>
            <a:ext cx="8363272" cy="5005536"/>
          </a:xfrm>
        </p:spPr>
        <p:txBody>
          <a:bodyPr>
            <a:normAutofit lnSpcReduction="10000"/>
          </a:bodyPr>
          <a:lstStyle/>
          <a:p>
            <a:r>
              <a:rPr lang="en-IN" dirty="0" smtClean="0"/>
              <a:t>Relocation refers to the ability to load and execute a given program into arbitrary , place in memory as opposed to a fixed set of locations specified at program-translation time.</a:t>
            </a:r>
          </a:p>
          <a:p>
            <a:pPr>
              <a:buNone/>
            </a:pPr>
            <a:endParaRPr lang="en-IN" dirty="0" smtClean="0"/>
          </a:p>
          <a:p>
            <a:r>
              <a:rPr lang="en-IN" dirty="0" smtClean="0"/>
              <a:t>Since different load addresses may be assigned during different executions of a single relocatable program, a distinction is often made between virtual addresses and the physical addresses where the program and its data  are stored in memory during the given execution.</a:t>
            </a:r>
          </a:p>
          <a:p>
            <a:r>
              <a:rPr lang="en-IN" dirty="0" smtClean="0"/>
              <a:t>Two types:</a:t>
            </a:r>
          </a:p>
          <a:p>
            <a:pPr marL="514350" indent="-514350">
              <a:buAutoNum type="arabicPeriod"/>
            </a:pPr>
            <a:r>
              <a:rPr lang="en-IN" dirty="0" smtClean="0"/>
              <a:t>Static Relocation</a:t>
            </a:r>
          </a:p>
          <a:p>
            <a:pPr marL="514350" indent="-514350">
              <a:buAutoNum type="arabicPeriod"/>
            </a:pPr>
            <a:r>
              <a:rPr lang="en-IN" dirty="0" smtClean="0"/>
              <a:t>Dynamic Relocation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1143000"/>
          </a:xfrm>
        </p:spPr>
        <p:txBody>
          <a:bodyPr anchor="t"/>
          <a:lstStyle/>
          <a:p>
            <a:r>
              <a:rPr lang="en-IN" dirty="0" smtClean="0"/>
              <a:t>Static Relocation</a:t>
            </a:r>
            <a:endParaRPr lang="en-US" dirty="0"/>
          </a:p>
        </p:txBody>
      </p:sp>
      <p:sp>
        <p:nvSpPr>
          <p:cNvPr id="3" name="Content Placeholder 2"/>
          <p:cNvSpPr>
            <a:spLocks noGrp="1"/>
          </p:cNvSpPr>
          <p:nvPr>
            <p:ph sz="quarter" idx="1"/>
          </p:nvPr>
        </p:nvSpPr>
        <p:spPr>
          <a:xfrm>
            <a:off x="323528" y="1447800"/>
            <a:ext cx="8363272" cy="4572000"/>
          </a:xfrm>
        </p:spPr>
        <p:txBody>
          <a:bodyPr/>
          <a:lstStyle/>
          <a:p>
            <a:r>
              <a:rPr lang="en-US" dirty="0" smtClean="0"/>
              <a:t>The first method of relocation is known as </a:t>
            </a:r>
            <a:r>
              <a:rPr lang="en-US" i="1" dirty="0" smtClean="0"/>
              <a:t>static relocation</a:t>
            </a:r>
            <a:r>
              <a:rPr lang="en-US" dirty="0" smtClean="0"/>
              <a:t>.  In this process, the operating system adjusts the memory address of a process to reflect its starting position in memory. Once a process is assigned a starting position in memory, it executes within the space it has been allocated.  Once the static relocation process has completed, the operating system can no longer relocate the process until it terminates.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1143000"/>
          </a:xfrm>
        </p:spPr>
        <p:txBody>
          <a:bodyPr anchor="t"/>
          <a:lstStyle/>
          <a:p>
            <a:r>
              <a:rPr lang="en-IN" dirty="0" smtClean="0"/>
              <a:t>Dynamic Relocation</a:t>
            </a:r>
            <a:endParaRPr lang="en-US" dirty="0"/>
          </a:p>
        </p:txBody>
      </p:sp>
      <p:sp>
        <p:nvSpPr>
          <p:cNvPr id="3" name="Content Placeholder 2"/>
          <p:cNvSpPr>
            <a:spLocks noGrp="1"/>
          </p:cNvSpPr>
          <p:nvPr>
            <p:ph sz="quarter" idx="1"/>
          </p:nvPr>
        </p:nvSpPr>
        <p:spPr>
          <a:xfrm>
            <a:off x="323528" y="1447800"/>
            <a:ext cx="8363272" cy="4572000"/>
          </a:xfrm>
        </p:spPr>
        <p:txBody>
          <a:bodyPr>
            <a:normAutofit/>
          </a:bodyPr>
          <a:lstStyle/>
          <a:p>
            <a:r>
              <a:rPr lang="en-US" i="1" dirty="0" smtClean="0"/>
              <a:t>Dynamic relocation</a:t>
            </a:r>
            <a:r>
              <a:rPr lang="en-US" dirty="0" smtClean="0"/>
              <a:t> is the second (and more advanced) method of relocation.  In this method, hardware adds relocation register (base value ) to the virtual address generated by the compiler.  The relocation register allows translation to a physical memory address.  Hardware compares this memory address with the limit register (the highest value available in the allocated section – this memory address must be less than the limit).  If the memory address is higher than the limit, the processor takes an address trap and ignores the physical address.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Content Placeholder 34" descr="Dynamicrelocation.jpg"/>
          <p:cNvPicPr>
            <a:picLocks noGrp="1" noChangeAspect="1"/>
          </p:cNvPicPr>
          <p:nvPr>
            <p:ph sz="quarter" idx="1"/>
          </p:nvPr>
        </p:nvPicPr>
        <p:blipFill>
          <a:blip r:embed="rId2" cstate="print"/>
          <a:srcRect b="12903"/>
          <a:stretch>
            <a:fillRect/>
          </a:stretch>
        </p:blipFill>
        <p:spPr>
          <a:xfrm>
            <a:off x="323528" y="1196752"/>
            <a:ext cx="8640960" cy="3888432"/>
          </a:xfrm>
          <a:ln>
            <a:noFill/>
          </a:ln>
        </p:spPr>
      </p:pic>
      <p:cxnSp>
        <p:nvCxnSpPr>
          <p:cNvPr id="37" name="Straight Connector 36"/>
          <p:cNvCxnSpPr/>
          <p:nvPr/>
        </p:nvCxnSpPr>
        <p:spPr>
          <a:xfrm>
            <a:off x="6372200" y="5085184"/>
            <a:ext cx="15121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332656"/>
            <a:ext cx="8435280" cy="6192688"/>
          </a:xfrm>
        </p:spPr>
        <p:txBody>
          <a:bodyPr>
            <a:normAutofit/>
          </a:bodyPr>
          <a:lstStyle/>
          <a:p>
            <a:pPr marL="0" indent="0" algn="just">
              <a:buNone/>
            </a:pPr>
            <a:r>
              <a:rPr lang="en-US" dirty="0" smtClean="0"/>
              <a:t>Advantages of dynamic relocation.  </a:t>
            </a:r>
          </a:p>
          <a:p>
            <a:pPr algn="just"/>
            <a:r>
              <a:rPr lang="en-US" dirty="0" smtClean="0"/>
              <a:t>The first and most important advantage is that the operating system can easily move a process if necessary. This leads to the second advantage: </a:t>
            </a:r>
          </a:p>
          <a:p>
            <a:pPr algn="just"/>
            <a:r>
              <a:rPr lang="en-US" dirty="0" smtClean="0"/>
              <a:t>A process can grow over time (because it can easily be relocated to a larger memory block).  Dynamic relocation is performed by hardware and is simple – it requires two special registers, a simple addition, and a simple comparison.  This is very inexpensive in computing terms.</a:t>
            </a: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3528" y="548680"/>
            <a:ext cx="7772400" cy="4572000"/>
          </a:xfrm>
        </p:spPr>
        <p:txBody>
          <a:bodyPr/>
          <a:lstStyle/>
          <a:p>
            <a:pPr marL="0" indent="0">
              <a:buNone/>
            </a:pPr>
            <a:r>
              <a:rPr lang="en-US" dirty="0" smtClean="0"/>
              <a:t>Disadvantages Of </a:t>
            </a:r>
            <a:r>
              <a:rPr lang="en-US" dirty="0"/>
              <a:t>dynamic relocation.  </a:t>
            </a:r>
            <a:endParaRPr lang="en-US" dirty="0" smtClean="0"/>
          </a:p>
          <a:p>
            <a:r>
              <a:rPr lang="en-US" dirty="0" smtClean="0"/>
              <a:t>Although </a:t>
            </a:r>
            <a:r>
              <a:rPr lang="en-US" dirty="0"/>
              <a:t>relatively inexpensive, it does slow down hardware because of the additional operations outlined above. </a:t>
            </a:r>
            <a:endParaRPr lang="en-US" dirty="0" smtClean="0"/>
          </a:p>
          <a:p>
            <a:r>
              <a:rPr lang="en-US" dirty="0"/>
              <a:t> Another consequence of dynamic relocation is that processes cannot share memory.  Processes still require a fixed amount of physical memory (whatever size the entire process is), and this can result in a limiting of multiprogramming because each active process must fit into memory.</a:t>
            </a:r>
          </a:p>
          <a:p>
            <a:endParaRPr lang="en-IN" dirty="0"/>
          </a:p>
        </p:txBody>
      </p:sp>
    </p:spTree>
    <p:extLst>
      <p:ext uri="{BB962C8B-B14F-4D97-AF65-F5344CB8AC3E}">
        <p14:creationId xmlns:p14="http://schemas.microsoft.com/office/powerpoint/2010/main" val="19189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Protection</a:t>
            </a:r>
            <a:endParaRPr lang="en-IN" dirty="0"/>
          </a:p>
        </p:txBody>
      </p:sp>
      <p:sp>
        <p:nvSpPr>
          <p:cNvPr id="3" name="Content Placeholder 2"/>
          <p:cNvSpPr>
            <a:spLocks noGrp="1"/>
          </p:cNvSpPr>
          <p:nvPr>
            <p:ph sz="quarter"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CPU</a:t>
            </a:r>
            <a:endParaRPr lang="en-IN" dirty="0"/>
          </a:p>
        </p:txBody>
      </p:sp>
      <p:cxnSp>
        <p:nvCxnSpPr>
          <p:cNvPr id="6" name="Straight Connector 5"/>
          <p:cNvCxnSpPr/>
          <p:nvPr/>
        </p:nvCxnSpPr>
        <p:spPr>
          <a:xfrm>
            <a:off x="1115616" y="2708920"/>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7704" y="2708920"/>
            <a:ext cx="0"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187624" y="436510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07704" y="3501008"/>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2658250" y="2924944"/>
            <a:ext cx="2129774" cy="115212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281028" y="3121513"/>
            <a:ext cx="858923" cy="523220"/>
          </a:xfrm>
          <a:prstGeom prst="rect">
            <a:avLst/>
          </a:prstGeom>
          <a:noFill/>
        </p:spPr>
        <p:txBody>
          <a:bodyPr wrap="square" rtlCol="0">
            <a:spAutoFit/>
          </a:bodyPr>
          <a:lstStyle/>
          <a:p>
            <a:r>
              <a:rPr lang="en-IN" sz="1400" dirty="0" smtClean="0"/>
              <a:t>&lt;=[Limit Register]</a:t>
            </a:r>
            <a:endParaRPr lang="en-IN" sz="1400" dirty="0"/>
          </a:p>
        </p:txBody>
      </p:sp>
      <p:cxnSp>
        <p:nvCxnSpPr>
          <p:cNvPr id="16" name="Straight Arrow Connector 15"/>
          <p:cNvCxnSpPr>
            <a:stCxn id="13" idx="2"/>
          </p:cNvCxnSpPr>
          <p:nvPr/>
        </p:nvCxnSpPr>
        <p:spPr>
          <a:xfrm flipH="1">
            <a:off x="3707904" y="4077072"/>
            <a:ext cx="15233"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87824" y="4869160"/>
            <a:ext cx="1656184" cy="646331"/>
          </a:xfrm>
          <a:prstGeom prst="rect">
            <a:avLst/>
          </a:prstGeom>
          <a:noFill/>
        </p:spPr>
        <p:txBody>
          <a:bodyPr wrap="square" rtlCol="0">
            <a:spAutoFit/>
          </a:bodyPr>
          <a:lstStyle/>
          <a:p>
            <a:pPr algn="ctr"/>
            <a:r>
              <a:rPr lang="en-IN" dirty="0" smtClean="0"/>
              <a:t>Protection Violation</a:t>
            </a:r>
            <a:endParaRPr lang="en-IN" dirty="0"/>
          </a:p>
        </p:txBody>
      </p:sp>
      <p:sp>
        <p:nvSpPr>
          <p:cNvPr id="18" name="TextBox 17"/>
          <p:cNvSpPr txBox="1"/>
          <p:nvPr/>
        </p:nvSpPr>
        <p:spPr>
          <a:xfrm>
            <a:off x="3815916" y="4365104"/>
            <a:ext cx="627301" cy="369332"/>
          </a:xfrm>
          <a:prstGeom prst="rect">
            <a:avLst/>
          </a:prstGeom>
          <a:noFill/>
        </p:spPr>
        <p:txBody>
          <a:bodyPr wrap="square" rtlCol="0">
            <a:spAutoFit/>
          </a:bodyPr>
          <a:lstStyle/>
          <a:p>
            <a:r>
              <a:rPr lang="en-IN" dirty="0" smtClean="0"/>
              <a:t>No</a:t>
            </a:r>
            <a:endParaRPr lang="en-IN" dirty="0"/>
          </a:p>
        </p:txBody>
      </p:sp>
      <p:cxnSp>
        <p:nvCxnSpPr>
          <p:cNvPr id="20" name="Straight Arrow Connector 19"/>
          <p:cNvCxnSpPr/>
          <p:nvPr/>
        </p:nvCxnSpPr>
        <p:spPr>
          <a:xfrm>
            <a:off x="4788024" y="3501008"/>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18943" y="3167680"/>
            <a:ext cx="504057" cy="369332"/>
          </a:xfrm>
          <a:prstGeom prst="rect">
            <a:avLst/>
          </a:prstGeom>
          <a:noFill/>
        </p:spPr>
        <p:txBody>
          <a:bodyPr wrap="square" rtlCol="0">
            <a:spAutoFit/>
          </a:bodyPr>
          <a:lstStyle/>
          <a:p>
            <a:r>
              <a:rPr lang="en-IN" dirty="0" smtClean="0"/>
              <a:t>Yes</a:t>
            </a:r>
            <a:endParaRPr lang="en-IN" dirty="0"/>
          </a:p>
        </p:txBody>
      </p:sp>
      <p:sp>
        <p:nvSpPr>
          <p:cNvPr id="22" name="Flowchart: Or 21"/>
          <p:cNvSpPr/>
          <p:nvPr/>
        </p:nvSpPr>
        <p:spPr>
          <a:xfrm>
            <a:off x="5508104" y="3383123"/>
            <a:ext cx="288032" cy="261610"/>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p:cNvCxnSpPr>
            <a:stCxn id="22" idx="6"/>
          </p:cNvCxnSpPr>
          <p:nvPr/>
        </p:nvCxnSpPr>
        <p:spPr>
          <a:xfrm flipV="1">
            <a:off x="5796136" y="3501008"/>
            <a:ext cx="720080" cy="12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0"/>
          </p:cNvCxnSpPr>
          <p:nvPr/>
        </p:nvCxnSpPr>
        <p:spPr>
          <a:xfrm>
            <a:off x="5652120" y="2348880"/>
            <a:ext cx="0" cy="103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076056" y="1750966"/>
            <a:ext cx="1152128" cy="597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Base Register</a:t>
            </a:r>
            <a:endParaRPr lang="en-IN" dirty="0"/>
          </a:p>
        </p:txBody>
      </p:sp>
      <p:sp>
        <p:nvSpPr>
          <p:cNvPr id="28" name="Rectangle 27"/>
          <p:cNvSpPr/>
          <p:nvPr/>
        </p:nvSpPr>
        <p:spPr>
          <a:xfrm>
            <a:off x="6516216" y="2132856"/>
            <a:ext cx="1440160"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645425" y="3383704"/>
            <a:ext cx="1223710" cy="461665"/>
          </a:xfrm>
          <a:prstGeom prst="rect">
            <a:avLst/>
          </a:prstGeom>
          <a:noFill/>
        </p:spPr>
        <p:txBody>
          <a:bodyPr wrap="square" rtlCol="0">
            <a:spAutoFit/>
          </a:bodyPr>
          <a:lstStyle/>
          <a:p>
            <a:r>
              <a:rPr lang="en-IN" sz="2400" dirty="0" smtClean="0"/>
              <a:t>Memory</a:t>
            </a:r>
            <a:endParaRPr lang="en-IN" sz="2400" dirty="0"/>
          </a:p>
        </p:txBody>
      </p:sp>
    </p:spTree>
    <p:extLst>
      <p:ext uri="{BB962C8B-B14F-4D97-AF65-F5344CB8AC3E}">
        <p14:creationId xmlns:p14="http://schemas.microsoft.com/office/powerpoint/2010/main" val="2963100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435280" cy="778098"/>
          </a:xfrm>
        </p:spPr>
        <p:txBody>
          <a:bodyPr>
            <a:normAutofit/>
          </a:bodyPr>
          <a:lstStyle/>
          <a:p>
            <a:r>
              <a:rPr lang="en-IN" sz="3200" dirty="0" smtClean="0"/>
              <a:t>Partitioned Memory Allocation- Dynamic</a:t>
            </a:r>
            <a:endParaRPr lang="en-US" sz="3200" dirty="0"/>
          </a:p>
        </p:txBody>
      </p:sp>
      <p:graphicFrame>
        <p:nvGraphicFramePr>
          <p:cNvPr id="4" name="Content Placeholder 3"/>
          <p:cNvGraphicFramePr>
            <a:graphicFrameLocks noGrp="1"/>
          </p:cNvGraphicFramePr>
          <p:nvPr>
            <p:ph sz="quarter" idx="1"/>
          </p:nvPr>
        </p:nvGraphicFramePr>
        <p:xfrm>
          <a:off x="467544" y="1268760"/>
          <a:ext cx="2808312" cy="5040560"/>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630070">
                <a:tc>
                  <a:txBody>
                    <a:bodyPr/>
                    <a:lstStyle/>
                    <a:p>
                      <a:r>
                        <a:rPr lang="en-IN"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smtClean="0">
                          <a:solidFill>
                            <a:schemeClr val="tx1"/>
                          </a:solidFill>
                        </a:rPr>
                        <a:t>0k</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smtClean="0">
                          <a:solidFill>
                            <a:schemeClr val="tx1"/>
                          </a:solidFill>
                        </a:rPr>
                        <a:t>100k</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smtClean="0">
                          <a:solidFill>
                            <a:schemeClr val="tx1"/>
                          </a:solidFill>
                        </a:rPr>
                        <a:t>Allocated</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30070">
                <a:tc>
                  <a:txBody>
                    <a:bodyPr/>
                    <a:lstStyle/>
                    <a:p>
                      <a:r>
                        <a:rPr lang="en-IN"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70">
                <a:tc>
                  <a:txBody>
                    <a:bodyPr/>
                    <a:lstStyle/>
                    <a:p>
                      <a:r>
                        <a:rPr lang="en-IN"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400k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100k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Allocated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0070">
                <a:tc>
                  <a:txBody>
                    <a:bodyPr/>
                    <a:lstStyle/>
                    <a:p>
                      <a:r>
                        <a:rPr lang="en-IN"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500k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250k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Allocated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0070">
                <a:tc>
                  <a:txBody>
                    <a:bodyPr/>
                    <a:lstStyle/>
                    <a:p>
                      <a:r>
                        <a:rPr lang="en-IN"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750k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150k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Allocated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30070">
                <a:tc>
                  <a:txBody>
                    <a:bodyPr/>
                    <a:lstStyle/>
                    <a:p>
                      <a:r>
                        <a:rPr lang="en-IN"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630070">
                <a:tc>
                  <a:txBody>
                    <a:bodyPr/>
                    <a:lstStyle/>
                    <a:p>
                      <a:r>
                        <a:rPr lang="en-IN"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630070">
                <a:tc>
                  <a:txBody>
                    <a:bodyPr/>
                    <a:lstStyle/>
                    <a:p>
                      <a:r>
                        <a:rPr lang="en-IN"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3491880" y="1268761"/>
          <a:ext cx="2016224" cy="5129098"/>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tblGrid>
              <a:tr h="706228">
                <a:tc>
                  <a:txBody>
                    <a:bodyPr/>
                    <a:lstStyle/>
                    <a:p>
                      <a:r>
                        <a:rPr lang="en-IN" sz="1600" b="0" dirty="0" smtClean="0">
                          <a:solidFill>
                            <a:schemeClr val="tx1"/>
                          </a:solidFill>
                        </a:rPr>
                        <a:t>0k</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0" dirty="0" smtClean="0">
                          <a:solidFill>
                            <a:schemeClr val="tx1"/>
                          </a:solidFill>
                        </a:rPr>
                        <a:t>Operating System</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77951">
                <a:tc>
                  <a:txBody>
                    <a:bodyPr/>
                    <a:lstStyle/>
                    <a:p>
                      <a:r>
                        <a:rPr lang="en-IN" sz="1600" dirty="0" smtClean="0">
                          <a:solidFill>
                            <a:schemeClr val="tx1"/>
                          </a:solidFill>
                        </a:rPr>
                        <a:t>100k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474590">
                <a:tc>
                  <a:txBody>
                    <a:bodyPr/>
                    <a:lstStyle/>
                    <a:p>
                      <a:r>
                        <a:rPr lang="en-IN" sz="1600" dirty="0" smtClean="0">
                          <a:solidFill>
                            <a:schemeClr val="tx1"/>
                          </a:solidFill>
                        </a:rPr>
                        <a:t>400k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Pi</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49578">
                <a:tc>
                  <a:txBody>
                    <a:bodyPr/>
                    <a:lstStyle/>
                    <a:p>
                      <a:r>
                        <a:rPr lang="en-IN" sz="1600" dirty="0" smtClean="0">
                          <a:solidFill>
                            <a:schemeClr val="tx1"/>
                          </a:solidFill>
                        </a:rPr>
                        <a:t>500k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err="1" smtClean="0">
                          <a:solidFill>
                            <a:schemeClr val="tx1"/>
                          </a:solidFill>
                        </a:rPr>
                        <a:t>Pj</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849893">
                <a:tc>
                  <a:txBody>
                    <a:bodyPr/>
                    <a:lstStyle/>
                    <a:p>
                      <a:r>
                        <a:rPr lang="en-IN" sz="1600" dirty="0" smtClean="0">
                          <a:solidFill>
                            <a:schemeClr val="tx1"/>
                          </a:solidFill>
                        </a:rPr>
                        <a:t>750k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err="1" smtClean="0">
                          <a:solidFill>
                            <a:schemeClr val="tx1"/>
                          </a:solidFill>
                        </a:rPr>
                        <a:t>Pk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770858">
                <a:tc>
                  <a:txBody>
                    <a:bodyPr/>
                    <a:lstStyle/>
                    <a:p>
                      <a:r>
                        <a:rPr lang="en-IN" sz="1600" dirty="0" smtClean="0">
                          <a:solidFill>
                            <a:schemeClr val="tx1"/>
                          </a:solidFill>
                        </a:rPr>
                        <a:t>900k</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5"/>
                  </a:ext>
                </a:extLst>
              </a:tr>
            </a:tbl>
          </a:graphicData>
        </a:graphic>
      </p:graphicFrame>
      <p:sp>
        <p:nvSpPr>
          <p:cNvPr id="6" name="Flowchart: Document 5"/>
          <p:cNvSpPr/>
          <p:nvPr/>
        </p:nvSpPr>
        <p:spPr>
          <a:xfrm>
            <a:off x="6588224" y="1340768"/>
            <a:ext cx="1872208" cy="1080120"/>
          </a:xfrm>
          <a:prstGeom prst="flowChartDocumen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588224" y="1844824"/>
            <a:ext cx="18722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88224" y="2132856"/>
            <a:ext cx="187220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20272" y="1412776"/>
            <a:ext cx="864096" cy="369332"/>
          </a:xfrm>
          <a:prstGeom prst="rect">
            <a:avLst/>
          </a:prstGeom>
          <a:noFill/>
        </p:spPr>
        <p:txBody>
          <a:bodyPr wrap="square" rtlCol="0">
            <a:spAutoFit/>
          </a:bodyPr>
          <a:lstStyle/>
          <a:p>
            <a:pPr algn="ctr"/>
            <a:r>
              <a:rPr lang="en-IN" dirty="0" smtClean="0"/>
              <a:t>900k</a:t>
            </a:r>
            <a:endParaRPr lang="en-US" dirty="0"/>
          </a:p>
        </p:txBody>
      </p:sp>
      <p:sp>
        <p:nvSpPr>
          <p:cNvPr id="12" name="TextBox 11"/>
          <p:cNvSpPr txBox="1"/>
          <p:nvPr/>
        </p:nvSpPr>
        <p:spPr>
          <a:xfrm>
            <a:off x="7164288" y="1844824"/>
            <a:ext cx="720080" cy="369332"/>
          </a:xfrm>
          <a:prstGeom prst="rect">
            <a:avLst/>
          </a:prstGeom>
          <a:noFill/>
        </p:spPr>
        <p:txBody>
          <a:bodyPr wrap="square" rtlCol="0">
            <a:spAutoFit/>
          </a:bodyPr>
          <a:lstStyle/>
          <a:p>
            <a:pPr algn="ctr"/>
            <a:r>
              <a:rPr lang="en-IN" dirty="0" smtClean="0"/>
              <a:t>300k</a:t>
            </a:r>
            <a:endParaRPr lang="en-US" dirty="0"/>
          </a:p>
        </p:txBody>
      </p:sp>
      <p:cxnSp>
        <p:nvCxnSpPr>
          <p:cNvPr id="14" name="Elbow Connector 13"/>
          <p:cNvCxnSpPr/>
          <p:nvPr/>
        </p:nvCxnSpPr>
        <p:spPr>
          <a:xfrm flipV="1">
            <a:off x="6084168" y="1628800"/>
            <a:ext cx="504056" cy="468052"/>
          </a:xfrm>
          <a:prstGeom prst="bent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24128" y="2060848"/>
            <a:ext cx="648072" cy="369332"/>
          </a:xfrm>
          <a:prstGeom prst="rect">
            <a:avLst/>
          </a:prstGeom>
          <a:noFill/>
        </p:spPr>
        <p:txBody>
          <a:bodyPr wrap="square" rtlCol="0">
            <a:spAutoFit/>
          </a:bodyPr>
          <a:lstStyle/>
          <a:p>
            <a:r>
              <a:rPr lang="en-IN" dirty="0" smtClean="0"/>
              <a:t>Head</a:t>
            </a:r>
            <a:endParaRPr lang="en-US" dirty="0"/>
          </a:p>
        </p:txBody>
      </p:sp>
      <p:sp>
        <p:nvSpPr>
          <p:cNvPr id="17" name="Flowchart: Document 16"/>
          <p:cNvSpPr/>
          <p:nvPr/>
        </p:nvSpPr>
        <p:spPr>
          <a:xfrm>
            <a:off x="6732240" y="5229200"/>
            <a:ext cx="1800200" cy="936104"/>
          </a:xfrm>
          <a:prstGeom prst="flowChart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6732240" y="5517232"/>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32240" y="5805264"/>
            <a:ext cx="18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20272" y="5229200"/>
            <a:ext cx="1152128" cy="369332"/>
          </a:xfrm>
          <a:prstGeom prst="rect">
            <a:avLst/>
          </a:prstGeom>
          <a:noFill/>
        </p:spPr>
        <p:txBody>
          <a:bodyPr wrap="square" rtlCol="0">
            <a:spAutoFit/>
          </a:bodyPr>
          <a:lstStyle/>
          <a:p>
            <a:pPr algn="ctr"/>
            <a:r>
              <a:rPr lang="en-IN" dirty="0" smtClean="0"/>
              <a:t>---</a:t>
            </a:r>
            <a:endParaRPr lang="en-US" dirty="0"/>
          </a:p>
        </p:txBody>
      </p:sp>
      <p:sp>
        <p:nvSpPr>
          <p:cNvPr id="23" name="TextBox 22"/>
          <p:cNvSpPr txBox="1"/>
          <p:nvPr/>
        </p:nvSpPr>
        <p:spPr>
          <a:xfrm>
            <a:off x="7164288" y="5517232"/>
            <a:ext cx="864096" cy="369332"/>
          </a:xfrm>
          <a:prstGeom prst="rect">
            <a:avLst/>
          </a:prstGeom>
          <a:noFill/>
        </p:spPr>
        <p:txBody>
          <a:bodyPr wrap="square" rtlCol="0">
            <a:spAutoFit/>
          </a:bodyPr>
          <a:lstStyle/>
          <a:p>
            <a:pPr algn="ctr"/>
            <a:r>
              <a:rPr lang="en-IN" dirty="0" smtClean="0"/>
              <a:t>100k</a:t>
            </a:r>
            <a:endParaRPr lang="en-US" dirty="0"/>
          </a:p>
        </p:txBody>
      </p:sp>
      <p:sp>
        <p:nvSpPr>
          <p:cNvPr id="24" name="TextBox 23"/>
          <p:cNvSpPr txBox="1"/>
          <p:nvPr/>
        </p:nvSpPr>
        <p:spPr>
          <a:xfrm>
            <a:off x="7020272" y="6237312"/>
            <a:ext cx="1440160" cy="369332"/>
          </a:xfrm>
          <a:prstGeom prst="rect">
            <a:avLst/>
          </a:prstGeom>
          <a:noFill/>
        </p:spPr>
        <p:txBody>
          <a:bodyPr wrap="square" rtlCol="0">
            <a:spAutoFit/>
          </a:bodyPr>
          <a:lstStyle/>
          <a:p>
            <a:pPr algn="ctr"/>
            <a:r>
              <a:rPr lang="en-IN" dirty="0" smtClean="0"/>
              <a:t>Free List</a:t>
            </a:r>
            <a:endParaRPr lang="en-US" dirty="0"/>
          </a:p>
        </p:txBody>
      </p:sp>
      <p:grpSp>
        <p:nvGrpSpPr>
          <p:cNvPr id="38" name="Group 37"/>
          <p:cNvGrpSpPr/>
          <p:nvPr/>
        </p:nvGrpSpPr>
        <p:grpSpPr>
          <a:xfrm>
            <a:off x="6300192" y="1628800"/>
            <a:ext cx="2520280" cy="3744416"/>
            <a:chOff x="6300192" y="1628800"/>
            <a:chExt cx="2520280" cy="3744416"/>
          </a:xfrm>
        </p:grpSpPr>
        <p:cxnSp>
          <p:nvCxnSpPr>
            <p:cNvPr id="29" name="Straight Connector 28"/>
            <p:cNvCxnSpPr/>
            <p:nvPr/>
          </p:nvCxnSpPr>
          <p:spPr>
            <a:xfrm>
              <a:off x="8244408" y="1628800"/>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820472" y="1628800"/>
              <a:ext cx="0"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6300192" y="4869160"/>
              <a:ext cx="252028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300192" y="4941168"/>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300192" y="5373216"/>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1" name="Straight Connector 40"/>
          <p:cNvCxnSpPr/>
          <p:nvPr/>
        </p:nvCxnSpPr>
        <p:spPr>
          <a:xfrm>
            <a:off x="8388424" y="5373216"/>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820472" y="5373216"/>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676456" y="6093296"/>
            <a:ext cx="28803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 Process Monitor</a:t>
            </a:r>
            <a:endParaRPr lang="en-IN" dirty="0"/>
          </a:p>
        </p:txBody>
      </p:sp>
      <p:sp>
        <p:nvSpPr>
          <p:cNvPr id="11" name="Content Placeholder 10"/>
          <p:cNvSpPr>
            <a:spLocks noGrp="1"/>
          </p:cNvSpPr>
          <p:nvPr>
            <p:ph sz="quarter" idx="2"/>
          </p:nvPr>
        </p:nvSpPr>
        <p:spPr>
          <a:xfrm>
            <a:off x="2771800" y="1447800"/>
            <a:ext cx="5911190" cy="4572000"/>
          </a:xfrm>
        </p:spPr>
        <p:txBody>
          <a:bodyPr>
            <a:normAutofit fontScale="92500" lnSpcReduction="20000"/>
          </a:bodyPr>
          <a:lstStyle/>
          <a:p>
            <a:r>
              <a:rPr lang="en-IN" dirty="0" smtClean="0"/>
              <a:t>Single process monitor is the simplest way of managing memory.</a:t>
            </a:r>
          </a:p>
          <a:p>
            <a:r>
              <a:rPr lang="en-IN" dirty="0" smtClean="0"/>
              <a:t>Memory is divided into two contiguous areas.</a:t>
            </a:r>
          </a:p>
          <a:p>
            <a:r>
              <a:rPr lang="en-IN" dirty="0" smtClean="0"/>
              <a:t>One partition is permanently allocated to the resident portion of operating system.</a:t>
            </a:r>
          </a:p>
          <a:p>
            <a:r>
              <a:rPr lang="en-IN" dirty="0" smtClean="0"/>
              <a:t> </a:t>
            </a:r>
            <a:r>
              <a:rPr lang="en-IN" dirty="0"/>
              <a:t>The remaining memory is allocated to the so-called transient processes, which are loaded and executed one at a time, in response to user commands. </a:t>
            </a:r>
            <a:endParaRPr lang="en-IN" dirty="0" smtClean="0"/>
          </a:p>
          <a:p>
            <a:r>
              <a:rPr lang="en-IN" dirty="0" smtClean="0"/>
              <a:t>When </a:t>
            </a:r>
            <a:r>
              <a:rPr lang="en-IN" dirty="0"/>
              <a:t>a transient process is completed, the operating system may load another one for </a:t>
            </a:r>
            <a:r>
              <a:rPr lang="en-IN" dirty="0" smtClean="0"/>
              <a:t>execution. Both </a:t>
            </a:r>
            <a:r>
              <a:rPr lang="en-IN" dirty="0"/>
              <a:t>user processes and </a:t>
            </a:r>
            <a:r>
              <a:rPr lang="en-IN" dirty="0" smtClean="0"/>
              <a:t>non resident </a:t>
            </a:r>
            <a:r>
              <a:rPr lang="en-IN" dirty="0"/>
              <a:t>portions of the operating system may be executed in the transient process area. </a:t>
            </a:r>
          </a:p>
        </p:txBody>
      </p:sp>
      <p:grpSp>
        <p:nvGrpSpPr>
          <p:cNvPr id="9" name="Group 8"/>
          <p:cNvGrpSpPr/>
          <p:nvPr/>
        </p:nvGrpSpPr>
        <p:grpSpPr>
          <a:xfrm>
            <a:off x="467544" y="1700808"/>
            <a:ext cx="2088232" cy="3528392"/>
            <a:chOff x="1547664" y="1409171"/>
            <a:chExt cx="2088232" cy="3528392"/>
          </a:xfrm>
        </p:grpSpPr>
        <p:sp>
          <p:nvSpPr>
            <p:cNvPr id="4" name="Rectangle 3"/>
            <p:cNvSpPr/>
            <p:nvPr/>
          </p:nvSpPr>
          <p:spPr>
            <a:xfrm>
              <a:off x="1547664" y="1409171"/>
              <a:ext cx="2088232" cy="3528392"/>
            </a:xfrm>
            <a:prstGeom prst="rect">
              <a:avLst/>
            </a:prstGeom>
            <a:ln w="31750" cap="rnd" cmpd="dbl">
              <a:beve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cxnSp>
          <p:nvCxnSpPr>
            <p:cNvPr id="6" name="Straight Connector 5"/>
            <p:cNvCxnSpPr/>
            <p:nvPr/>
          </p:nvCxnSpPr>
          <p:spPr>
            <a:xfrm>
              <a:off x="1547664" y="2420888"/>
              <a:ext cx="2088232" cy="0"/>
            </a:xfrm>
            <a:prstGeom prst="line">
              <a:avLst/>
            </a:prstGeom>
          </p:spPr>
          <p:style>
            <a:lnRef idx="1">
              <a:schemeClr val="accent5"/>
            </a:lnRef>
            <a:fillRef idx="0">
              <a:schemeClr val="accent5"/>
            </a:fillRef>
            <a:effectRef idx="0">
              <a:schemeClr val="accent5"/>
            </a:effectRef>
            <a:fontRef idx="minor">
              <a:schemeClr val="tx1"/>
            </a:fontRef>
          </p:style>
        </p:cxnSp>
        <p:sp>
          <p:nvSpPr>
            <p:cNvPr id="7" name="TextBox 6"/>
            <p:cNvSpPr txBox="1"/>
            <p:nvPr/>
          </p:nvSpPr>
          <p:spPr>
            <a:xfrm>
              <a:off x="1619672" y="1700808"/>
              <a:ext cx="2016224" cy="646331"/>
            </a:xfrm>
            <a:prstGeom prst="rect">
              <a:avLst/>
            </a:prstGeom>
            <a:noFill/>
          </p:spPr>
          <p:txBody>
            <a:bodyPr wrap="square" rtlCol="0">
              <a:spAutoFit/>
            </a:bodyPr>
            <a:lstStyle/>
            <a:p>
              <a:r>
                <a:rPr lang="en-IN" dirty="0" smtClean="0"/>
                <a:t>Operating System (Monitor)</a:t>
              </a:r>
              <a:endParaRPr lang="en-IN" dirty="0"/>
            </a:p>
          </p:txBody>
        </p:sp>
        <p:sp>
          <p:nvSpPr>
            <p:cNvPr id="8" name="TextBox 7"/>
            <p:cNvSpPr txBox="1"/>
            <p:nvPr/>
          </p:nvSpPr>
          <p:spPr>
            <a:xfrm>
              <a:off x="1619672" y="2708920"/>
              <a:ext cx="1944216" cy="646331"/>
            </a:xfrm>
            <a:prstGeom prst="rect">
              <a:avLst/>
            </a:prstGeom>
            <a:noFill/>
          </p:spPr>
          <p:txBody>
            <a:bodyPr wrap="square" rtlCol="0">
              <a:spAutoFit/>
            </a:bodyPr>
            <a:lstStyle/>
            <a:p>
              <a:pPr algn="ctr"/>
              <a:r>
                <a:rPr lang="en-IN" dirty="0" smtClean="0"/>
                <a:t>Transient Process Area</a:t>
              </a:r>
              <a:endParaRPr lang="en-IN" dirty="0"/>
            </a:p>
          </p:txBody>
        </p:sp>
      </p:grpSp>
    </p:spTree>
    <p:extLst>
      <p:ext uri="{BB962C8B-B14F-4D97-AF65-F5344CB8AC3E}">
        <p14:creationId xmlns:p14="http://schemas.microsoft.com/office/powerpoint/2010/main" val="2026691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normAutofit lnSpcReduction="10000"/>
          </a:bodyPr>
          <a:lstStyle/>
          <a:p>
            <a:r>
              <a:rPr lang="en-IN" dirty="0" smtClean="0"/>
              <a:t>Protection </a:t>
            </a:r>
            <a:r>
              <a:rPr lang="en-IN" dirty="0"/>
              <a:t>between user processes is rarely supported a single-process monitor, since at most one process is allowed to be resident in memory at any given time. However, it is desirable to protect the operating system code from being tampered by the executing transient process. </a:t>
            </a:r>
            <a:endParaRPr lang="en-IN" dirty="0" smtClean="0"/>
          </a:p>
          <a:p>
            <a:r>
              <a:rPr lang="en-IN" dirty="0" smtClean="0"/>
              <a:t>Protection may </a:t>
            </a:r>
            <a:r>
              <a:rPr lang="en-IN" dirty="0"/>
              <a:t>be accomplished by means of a dedicated register, often called the fence register, used to draw a boundary between the operating system and the transient-process area. Assuming that the resident portion of the operating system is in low memory, the fence register is set to the highest address occupied by OS code (hence the name fence). </a:t>
            </a:r>
          </a:p>
        </p:txBody>
      </p:sp>
    </p:spTree>
    <p:extLst>
      <p:ext uri="{BB962C8B-B14F-4D97-AF65-F5344CB8AC3E}">
        <p14:creationId xmlns:p14="http://schemas.microsoft.com/office/powerpoint/2010/main" val="124489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50106"/>
          </a:xfrm>
        </p:spPr>
        <p:txBody>
          <a:bodyPr>
            <a:normAutofit fontScale="90000"/>
          </a:bodyPr>
          <a:lstStyle/>
          <a:p>
            <a:r>
              <a:rPr lang="en-IN" dirty="0" smtClean="0"/>
              <a:t>Partitioned Memory allocation- STATIC</a:t>
            </a:r>
            <a:endParaRPr lang="en-IN" dirty="0"/>
          </a:p>
        </p:txBody>
      </p:sp>
      <p:sp>
        <p:nvSpPr>
          <p:cNvPr id="3" name="Content Placeholder 2"/>
          <p:cNvSpPr>
            <a:spLocks noGrp="1"/>
          </p:cNvSpPr>
          <p:nvPr>
            <p:ph sz="quarter" idx="1"/>
          </p:nvPr>
        </p:nvSpPr>
        <p:spPr/>
        <p:txBody>
          <a:bodyPr>
            <a:normAutofit fontScale="92500" lnSpcReduction="10000"/>
          </a:bodyPr>
          <a:lstStyle/>
          <a:p>
            <a:r>
              <a:rPr lang="en-IN" dirty="0" smtClean="0"/>
              <a:t>One </a:t>
            </a:r>
            <a:r>
              <a:rPr lang="en-IN" dirty="0"/>
              <a:t>way to support multiprogramming is to divide the available (installed) physical memory into several partitions, each of which may be allocated to a different process. </a:t>
            </a:r>
            <a:endParaRPr lang="en-IN" dirty="0" smtClean="0"/>
          </a:p>
          <a:p>
            <a:r>
              <a:rPr lang="en-IN" dirty="0" smtClean="0"/>
              <a:t>Depending </a:t>
            </a:r>
            <a:r>
              <a:rPr lang="en-IN" dirty="0"/>
              <a:t>on when and how partitions are created and modified, memory partitioning may be static or dynamic. </a:t>
            </a:r>
            <a:endParaRPr lang="en-IN" dirty="0" smtClean="0"/>
          </a:p>
          <a:p>
            <a:r>
              <a:rPr lang="en-IN" dirty="0" smtClean="0"/>
              <a:t>Static </a:t>
            </a:r>
            <a:r>
              <a:rPr lang="en-IN" dirty="0"/>
              <a:t>partitioning generally implies that the division of memory is made at some time prior to the execution of user programs, and that partitions remain fixed thereafter. </a:t>
            </a:r>
            <a:endParaRPr lang="en-IN" dirty="0" smtClean="0"/>
          </a:p>
          <a:p>
            <a:r>
              <a:rPr lang="en-IN" dirty="0" smtClean="0"/>
              <a:t>Current </a:t>
            </a:r>
            <a:r>
              <a:rPr lang="en-IN" dirty="0"/>
              <a:t>partition status and </a:t>
            </a:r>
            <a:r>
              <a:rPr lang="en-IN" dirty="0" smtClean="0"/>
              <a:t>once </a:t>
            </a:r>
            <a:r>
              <a:rPr lang="en-IN" dirty="0"/>
              <a:t>partitions are defined, an operating system needs to keep track of their attributes are often collected in a data structure called the partition description table (PDT). </a:t>
            </a:r>
          </a:p>
        </p:txBody>
      </p:sp>
    </p:spTree>
    <p:extLst>
      <p:ext uri="{BB962C8B-B14F-4D97-AF65-F5344CB8AC3E}">
        <p14:creationId xmlns:p14="http://schemas.microsoft.com/office/powerpoint/2010/main" val="3613691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Principles of Operation</a:t>
            </a:r>
            <a:endParaRPr lang="en-IN" dirty="0"/>
          </a:p>
        </p:txBody>
      </p:sp>
      <p:sp>
        <p:nvSpPr>
          <p:cNvPr id="3" name="Content Placeholder 2"/>
          <p:cNvSpPr>
            <a:spLocks noGrp="1"/>
          </p:cNvSpPr>
          <p:nvPr>
            <p:ph sz="quarter" idx="1"/>
          </p:nvPr>
        </p:nvSpPr>
        <p:spPr/>
        <p:txBody>
          <a:bodyPr>
            <a:normAutofit fontScale="92500"/>
          </a:bodyPr>
          <a:lstStyle/>
          <a:p>
            <a:r>
              <a:rPr lang="en-IN" dirty="0" smtClean="0"/>
              <a:t>In Figure, out </a:t>
            </a:r>
            <a:r>
              <a:rPr lang="en-IN" dirty="0"/>
              <a:t>of the six partitions, one is assumed to be occupied by the resident portion of the operating system, and three others by user processes Pi, </a:t>
            </a:r>
            <a:r>
              <a:rPr lang="en-IN" dirty="0" err="1"/>
              <a:t>Pj</a:t>
            </a:r>
            <a:r>
              <a:rPr lang="en-IN" dirty="0"/>
              <a:t>, and </a:t>
            </a:r>
            <a:r>
              <a:rPr lang="en-IN" dirty="0" err="1"/>
              <a:t>Pk</a:t>
            </a:r>
            <a:r>
              <a:rPr lang="en-IN" dirty="0"/>
              <a:t>, as indicated. </a:t>
            </a:r>
            <a:endParaRPr lang="en-IN" dirty="0" smtClean="0"/>
          </a:p>
          <a:p>
            <a:r>
              <a:rPr lang="en-IN" dirty="0" smtClean="0"/>
              <a:t>The </a:t>
            </a:r>
            <a:r>
              <a:rPr lang="en-IN" dirty="0"/>
              <a:t>remaining two partitions, shaded in </a:t>
            </a:r>
            <a:r>
              <a:rPr lang="en-IN" dirty="0" smtClean="0"/>
              <a:t>Figure, are </a:t>
            </a:r>
            <a:r>
              <a:rPr lang="en-IN" dirty="0"/>
              <a:t>free and available for allocation</a:t>
            </a:r>
            <a:r>
              <a:rPr lang="en-IN" dirty="0" smtClean="0"/>
              <a:t>.</a:t>
            </a:r>
          </a:p>
          <a:p>
            <a:r>
              <a:rPr lang="en-IN" dirty="0" smtClean="0"/>
              <a:t>Current </a:t>
            </a:r>
            <a:r>
              <a:rPr lang="en-IN" dirty="0"/>
              <a:t>partition status and Once partitions are defined, an operating system needs to keep track of their attributes are often collected in a data structure called the partition description table (PDT</a:t>
            </a:r>
            <a:r>
              <a:rPr lang="en-IN" dirty="0" smtClean="0"/>
              <a:t>).</a:t>
            </a:r>
          </a:p>
          <a:p>
            <a:r>
              <a:rPr lang="en-IN" dirty="0" smtClean="0"/>
              <a:t> </a:t>
            </a:r>
            <a:r>
              <a:rPr lang="en-IN" dirty="0"/>
              <a:t>A sample PDT format is given in </a:t>
            </a:r>
            <a:r>
              <a:rPr lang="en-IN" dirty="0" smtClean="0"/>
              <a:t>Figure. As </a:t>
            </a:r>
            <a:r>
              <a:rPr lang="en-IN" dirty="0"/>
              <a:t>indicated, each partition is described by its starting address (base), size, and status. </a:t>
            </a:r>
          </a:p>
        </p:txBody>
      </p:sp>
    </p:spTree>
    <p:extLst>
      <p:ext uri="{BB962C8B-B14F-4D97-AF65-F5344CB8AC3E}">
        <p14:creationId xmlns:p14="http://schemas.microsoft.com/office/powerpoint/2010/main" val="113505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35590"/>
          </a:xfrm>
        </p:spPr>
        <p:txBody>
          <a:bodyPr>
            <a:normAutofit/>
          </a:bodyPr>
          <a:lstStyle/>
          <a:p>
            <a:r>
              <a:rPr lang="en-IN" sz="3600" dirty="0" smtClean="0"/>
              <a:t>Static Partitions</a:t>
            </a:r>
            <a:endParaRPr lang="en-IN" sz="3600" dirty="0"/>
          </a:p>
        </p:txBody>
      </p:sp>
      <p:graphicFrame>
        <p:nvGraphicFramePr>
          <p:cNvPr id="31" name="Content Placeholder 30"/>
          <p:cNvGraphicFramePr>
            <a:graphicFrameLocks noGrp="1"/>
          </p:cNvGraphicFramePr>
          <p:nvPr>
            <p:ph sz="quarter" idx="2"/>
            <p:extLst>
              <p:ext uri="{D42A27DB-BD31-4B8C-83A1-F6EECF244321}">
                <p14:modId xmlns:p14="http://schemas.microsoft.com/office/powerpoint/2010/main" val="3173206346"/>
              </p:ext>
            </p:extLst>
          </p:nvPr>
        </p:nvGraphicFramePr>
        <p:xfrm>
          <a:off x="3405188" y="1557338"/>
          <a:ext cx="5278436" cy="2865120"/>
        </p:xfrm>
        <a:graphic>
          <a:graphicData uri="http://schemas.openxmlformats.org/drawingml/2006/table">
            <a:tbl>
              <a:tblPr firstRow="1" bandRow="1">
                <a:effectLst>
                  <a:innerShdw blurRad="114300">
                    <a:prstClr val="black"/>
                  </a:innerShdw>
                </a:effectLst>
                <a:tableStyleId>{5C22544A-7EE6-4342-B048-85BDC9FD1C3A}</a:tableStyleId>
              </a:tblPr>
              <a:tblGrid>
                <a:gridCol w="1319609">
                  <a:extLst>
                    <a:ext uri="{9D8B030D-6E8A-4147-A177-3AD203B41FA5}">
                      <a16:colId xmlns:a16="http://schemas.microsoft.com/office/drawing/2014/main" val="20000"/>
                    </a:ext>
                  </a:extLst>
                </a:gridCol>
                <a:gridCol w="1319609">
                  <a:extLst>
                    <a:ext uri="{9D8B030D-6E8A-4147-A177-3AD203B41FA5}">
                      <a16:colId xmlns:a16="http://schemas.microsoft.com/office/drawing/2014/main" val="20001"/>
                    </a:ext>
                  </a:extLst>
                </a:gridCol>
                <a:gridCol w="1319609">
                  <a:extLst>
                    <a:ext uri="{9D8B030D-6E8A-4147-A177-3AD203B41FA5}">
                      <a16:colId xmlns:a16="http://schemas.microsoft.com/office/drawing/2014/main" val="20002"/>
                    </a:ext>
                  </a:extLst>
                </a:gridCol>
                <a:gridCol w="1319609">
                  <a:extLst>
                    <a:ext uri="{9D8B030D-6E8A-4147-A177-3AD203B41FA5}">
                      <a16:colId xmlns:a16="http://schemas.microsoft.com/office/drawing/2014/main" val="20003"/>
                    </a:ext>
                  </a:extLst>
                </a:gridCol>
              </a:tblGrid>
              <a:tr h="370840">
                <a:tc>
                  <a:txBody>
                    <a:bodyPr/>
                    <a:lstStyle/>
                    <a:p>
                      <a:r>
                        <a:rPr lang="en-IN" dirty="0" smtClean="0"/>
                        <a:t>Partition Number</a:t>
                      </a:r>
                      <a:endParaRPr lang="en-IN" dirty="0"/>
                    </a:p>
                  </a:txBody>
                  <a:tcPr/>
                </a:tc>
                <a:tc>
                  <a:txBody>
                    <a:bodyPr/>
                    <a:lstStyle/>
                    <a:p>
                      <a:r>
                        <a:rPr lang="en-IN" dirty="0" smtClean="0"/>
                        <a:t>Partition Base</a:t>
                      </a:r>
                      <a:endParaRPr lang="en-IN" dirty="0"/>
                    </a:p>
                  </a:txBody>
                  <a:tcPr/>
                </a:tc>
                <a:tc>
                  <a:txBody>
                    <a:bodyPr/>
                    <a:lstStyle/>
                    <a:p>
                      <a:r>
                        <a:rPr lang="en-IN" dirty="0" smtClean="0"/>
                        <a:t>Partition size</a:t>
                      </a:r>
                      <a:endParaRPr lang="en-IN" dirty="0"/>
                    </a:p>
                  </a:txBody>
                  <a:tcPr/>
                </a:tc>
                <a:tc>
                  <a:txBody>
                    <a:bodyPr/>
                    <a:lstStyle/>
                    <a:p>
                      <a:r>
                        <a:rPr lang="en-IN" dirty="0" smtClean="0"/>
                        <a:t>Partition Status</a:t>
                      </a:r>
                      <a:endParaRPr lang="en-IN" dirty="0"/>
                    </a:p>
                  </a:txBody>
                  <a:tcPr/>
                </a:tc>
                <a:extLst>
                  <a:ext uri="{0D108BD9-81ED-4DB2-BD59-A6C34878D82A}">
                    <a16:rowId xmlns:a16="http://schemas.microsoft.com/office/drawing/2014/main" val="10000"/>
                  </a:ext>
                </a:extLst>
              </a:tr>
              <a:tr h="370840">
                <a:tc>
                  <a:txBody>
                    <a:bodyPr/>
                    <a:lstStyle/>
                    <a:p>
                      <a:r>
                        <a:rPr lang="en-IN" dirty="0" smtClean="0"/>
                        <a:t>0</a:t>
                      </a:r>
                      <a:endParaRPr lang="en-IN" dirty="0"/>
                    </a:p>
                  </a:txBody>
                  <a:tcPr/>
                </a:tc>
                <a:tc>
                  <a:txBody>
                    <a:bodyPr/>
                    <a:lstStyle/>
                    <a:p>
                      <a:r>
                        <a:rPr lang="en-IN" dirty="0" smtClean="0"/>
                        <a:t>0k</a:t>
                      </a:r>
                    </a:p>
                  </a:txBody>
                  <a:tcPr/>
                </a:tc>
                <a:tc>
                  <a:txBody>
                    <a:bodyPr/>
                    <a:lstStyle/>
                    <a:p>
                      <a:r>
                        <a:rPr lang="en-IN" dirty="0" smtClean="0"/>
                        <a:t>100k</a:t>
                      </a:r>
                      <a:endParaRPr lang="en-IN" dirty="0"/>
                    </a:p>
                  </a:txBody>
                  <a:tcPr/>
                </a:tc>
                <a:tc>
                  <a:txBody>
                    <a:bodyPr/>
                    <a:lstStyle/>
                    <a:p>
                      <a:r>
                        <a:rPr lang="en-IN" sz="1400" dirty="0" smtClean="0"/>
                        <a:t>ALLOCATED</a:t>
                      </a:r>
                      <a:endParaRPr lang="en-IN" sz="1400" dirty="0"/>
                    </a:p>
                  </a:txBody>
                  <a:tcPr/>
                </a:tc>
                <a:extLst>
                  <a:ext uri="{0D108BD9-81ED-4DB2-BD59-A6C34878D82A}">
                    <a16:rowId xmlns:a16="http://schemas.microsoft.com/office/drawing/2014/main" val="10001"/>
                  </a:ext>
                </a:extLst>
              </a:tr>
              <a:tr h="370840">
                <a:tc>
                  <a:txBody>
                    <a:bodyPr/>
                    <a:lstStyle/>
                    <a:p>
                      <a:r>
                        <a:rPr lang="en-IN" dirty="0" smtClean="0"/>
                        <a:t>1</a:t>
                      </a:r>
                      <a:endParaRPr lang="en-IN" dirty="0"/>
                    </a:p>
                  </a:txBody>
                  <a:tcPr/>
                </a:tc>
                <a:tc>
                  <a:txBody>
                    <a:bodyPr/>
                    <a:lstStyle/>
                    <a:p>
                      <a:r>
                        <a:rPr lang="en-IN" dirty="0" smtClean="0"/>
                        <a:t>100k</a:t>
                      </a:r>
                      <a:endParaRPr lang="en-IN" dirty="0"/>
                    </a:p>
                  </a:txBody>
                  <a:tcPr/>
                </a:tc>
                <a:tc>
                  <a:txBody>
                    <a:bodyPr/>
                    <a:lstStyle/>
                    <a:p>
                      <a:r>
                        <a:rPr lang="en-IN" dirty="0" smtClean="0"/>
                        <a:t>300k</a:t>
                      </a:r>
                      <a:endParaRPr lang="en-IN" dirty="0"/>
                    </a:p>
                  </a:txBody>
                  <a:tcPr/>
                </a:tc>
                <a:tc>
                  <a:txBody>
                    <a:bodyPr/>
                    <a:lstStyle/>
                    <a:p>
                      <a:r>
                        <a:rPr kumimoji="0" lang="en-IN" sz="1400" kern="1200" dirty="0" smtClean="0">
                          <a:solidFill>
                            <a:schemeClr val="dk1"/>
                          </a:solidFill>
                          <a:latin typeface="+mn-lt"/>
                          <a:ea typeface="+mn-ea"/>
                          <a:cs typeface="+mn-cs"/>
                        </a:rPr>
                        <a:t>FREE</a:t>
                      </a:r>
                      <a:endParaRPr kumimoji="0" lang="en-IN" sz="14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IN" dirty="0" smtClean="0"/>
                        <a:t>2</a:t>
                      </a:r>
                      <a:endParaRPr lang="en-IN" dirty="0"/>
                    </a:p>
                  </a:txBody>
                  <a:tcPr/>
                </a:tc>
                <a:tc>
                  <a:txBody>
                    <a:bodyPr/>
                    <a:lstStyle/>
                    <a:p>
                      <a:r>
                        <a:rPr lang="en-IN" dirty="0" smtClean="0"/>
                        <a:t>400k</a:t>
                      </a:r>
                      <a:endParaRPr lang="en-IN" dirty="0"/>
                    </a:p>
                  </a:txBody>
                  <a:tcPr/>
                </a:tc>
                <a:tc>
                  <a:txBody>
                    <a:bodyPr/>
                    <a:lstStyle/>
                    <a:p>
                      <a:r>
                        <a:rPr lang="en-IN" dirty="0" smtClean="0"/>
                        <a:t>100k</a:t>
                      </a:r>
                      <a:endParaRPr lang="en-IN" dirty="0"/>
                    </a:p>
                  </a:txBody>
                  <a:tcPr/>
                </a:tc>
                <a:tc>
                  <a:txBody>
                    <a:bodyPr/>
                    <a:lstStyle/>
                    <a:p>
                      <a:r>
                        <a:rPr lang="en-IN" sz="1400" dirty="0" smtClean="0"/>
                        <a:t>ALLOCATED</a:t>
                      </a:r>
                      <a:endParaRPr lang="en-IN" sz="1400" dirty="0"/>
                    </a:p>
                  </a:txBody>
                  <a:tcPr/>
                </a:tc>
                <a:extLst>
                  <a:ext uri="{0D108BD9-81ED-4DB2-BD59-A6C34878D82A}">
                    <a16:rowId xmlns:a16="http://schemas.microsoft.com/office/drawing/2014/main" val="10003"/>
                  </a:ext>
                </a:extLst>
              </a:tr>
              <a:tr h="370840">
                <a:tc>
                  <a:txBody>
                    <a:bodyPr/>
                    <a:lstStyle/>
                    <a:p>
                      <a:r>
                        <a:rPr lang="en-IN" dirty="0" smtClean="0"/>
                        <a:t>3</a:t>
                      </a:r>
                      <a:endParaRPr lang="en-IN" dirty="0"/>
                    </a:p>
                  </a:txBody>
                  <a:tcPr/>
                </a:tc>
                <a:tc>
                  <a:txBody>
                    <a:bodyPr/>
                    <a:lstStyle/>
                    <a:p>
                      <a:r>
                        <a:rPr lang="en-IN" dirty="0" smtClean="0"/>
                        <a:t>500k</a:t>
                      </a:r>
                      <a:endParaRPr lang="en-IN" dirty="0"/>
                    </a:p>
                  </a:txBody>
                  <a:tcPr/>
                </a:tc>
                <a:tc>
                  <a:txBody>
                    <a:bodyPr/>
                    <a:lstStyle/>
                    <a:p>
                      <a:r>
                        <a:rPr lang="en-IN" dirty="0" smtClean="0"/>
                        <a:t>250k</a:t>
                      </a:r>
                      <a:endParaRPr lang="en-IN" dirty="0"/>
                    </a:p>
                  </a:txBody>
                  <a:tcPr/>
                </a:tc>
                <a:tc>
                  <a:txBody>
                    <a:bodyPr/>
                    <a:lstStyle/>
                    <a:p>
                      <a:r>
                        <a:rPr lang="en-IN" sz="1400" dirty="0" smtClean="0"/>
                        <a:t>ALLOCATED</a:t>
                      </a:r>
                      <a:endParaRPr lang="en-IN" sz="1400" dirty="0"/>
                    </a:p>
                  </a:txBody>
                  <a:tcPr/>
                </a:tc>
                <a:extLst>
                  <a:ext uri="{0D108BD9-81ED-4DB2-BD59-A6C34878D82A}">
                    <a16:rowId xmlns:a16="http://schemas.microsoft.com/office/drawing/2014/main" val="10004"/>
                  </a:ext>
                </a:extLst>
              </a:tr>
              <a:tr h="370840">
                <a:tc>
                  <a:txBody>
                    <a:bodyPr/>
                    <a:lstStyle/>
                    <a:p>
                      <a:r>
                        <a:rPr lang="en-IN" dirty="0" smtClean="0"/>
                        <a:t>4</a:t>
                      </a:r>
                      <a:endParaRPr lang="en-IN" dirty="0"/>
                    </a:p>
                  </a:txBody>
                  <a:tcPr/>
                </a:tc>
                <a:tc>
                  <a:txBody>
                    <a:bodyPr/>
                    <a:lstStyle/>
                    <a:p>
                      <a:r>
                        <a:rPr lang="en-IN" dirty="0" smtClean="0"/>
                        <a:t>750k</a:t>
                      </a:r>
                      <a:endParaRPr lang="en-IN" dirty="0"/>
                    </a:p>
                  </a:txBody>
                  <a:tcPr/>
                </a:tc>
                <a:tc>
                  <a:txBody>
                    <a:bodyPr/>
                    <a:lstStyle/>
                    <a:p>
                      <a:r>
                        <a:rPr lang="en-IN" dirty="0" smtClean="0"/>
                        <a:t>150k</a:t>
                      </a:r>
                      <a:endParaRPr lang="en-IN" dirty="0"/>
                    </a:p>
                  </a:txBody>
                  <a:tcPr/>
                </a:tc>
                <a:tc>
                  <a:txBody>
                    <a:bodyPr/>
                    <a:lstStyle/>
                    <a:p>
                      <a:r>
                        <a:rPr lang="en-IN" sz="1400" dirty="0" smtClean="0"/>
                        <a:t>ALLOCATED</a:t>
                      </a:r>
                      <a:endParaRPr lang="en-IN" sz="1400" dirty="0"/>
                    </a:p>
                  </a:txBody>
                  <a:tcPr/>
                </a:tc>
                <a:extLst>
                  <a:ext uri="{0D108BD9-81ED-4DB2-BD59-A6C34878D82A}">
                    <a16:rowId xmlns:a16="http://schemas.microsoft.com/office/drawing/2014/main" val="10005"/>
                  </a:ext>
                </a:extLst>
              </a:tr>
              <a:tr h="370840">
                <a:tc>
                  <a:txBody>
                    <a:bodyPr/>
                    <a:lstStyle/>
                    <a:p>
                      <a:r>
                        <a:rPr lang="en-IN" dirty="0" smtClean="0"/>
                        <a:t>5</a:t>
                      </a:r>
                      <a:endParaRPr lang="en-IN" dirty="0"/>
                    </a:p>
                  </a:txBody>
                  <a:tcPr/>
                </a:tc>
                <a:tc>
                  <a:txBody>
                    <a:bodyPr/>
                    <a:lstStyle/>
                    <a:p>
                      <a:r>
                        <a:rPr lang="en-IN" dirty="0" smtClean="0"/>
                        <a:t>900k</a:t>
                      </a:r>
                      <a:endParaRPr lang="en-IN" dirty="0"/>
                    </a:p>
                  </a:txBody>
                  <a:tcPr/>
                </a:tc>
                <a:tc>
                  <a:txBody>
                    <a:bodyPr/>
                    <a:lstStyle/>
                    <a:p>
                      <a:r>
                        <a:rPr lang="en-IN" dirty="0" smtClean="0"/>
                        <a:t>100k</a:t>
                      </a:r>
                      <a:endParaRPr lang="en-IN" dirty="0"/>
                    </a:p>
                  </a:txBody>
                  <a:tcPr/>
                </a:tc>
                <a:tc>
                  <a:txBody>
                    <a:bodyPr/>
                    <a:lstStyle/>
                    <a:p>
                      <a:pPr marL="0" algn="l" rtl="0" eaLnBrk="1" latinLnBrk="0" hangingPunct="1"/>
                      <a:r>
                        <a:rPr kumimoji="0" lang="en-IN" sz="1400" kern="1200" dirty="0" smtClean="0">
                          <a:solidFill>
                            <a:schemeClr val="dk1"/>
                          </a:solidFill>
                          <a:latin typeface="+mn-lt"/>
                          <a:ea typeface="+mn-ea"/>
                          <a:cs typeface="+mn-cs"/>
                        </a:rPr>
                        <a:t>FREE</a:t>
                      </a:r>
                      <a:endParaRPr kumimoji="0" lang="en-IN" sz="1400"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grpSp>
        <p:nvGrpSpPr>
          <p:cNvPr id="28" name="Group 27"/>
          <p:cNvGrpSpPr/>
          <p:nvPr/>
        </p:nvGrpSpPr>
        <p:grpSpPr>
          <a:xfrm>
            <a:off x="252464" y="1447690"/>
            <a:ext cx="2735360" cy="5015518"/>
            <a:chOff x="252464" y="1447690"/>
            <a:chExt cx="2735360" cy="5015518"/>
          </a:xfrm>
        </p:grpSpPr>
        <p:sp>
          <p:nvSpPr>
            <p:cNvPr id="4" name="Rectangle 3"/>
            <p:cNvSpPr/>
            <p:nvPr/>
          </p:nvSpPr>
          <p:spPr>
            <a:xfrm>
              <a:off x="914400" y="1556792"/>
              <a:ext cx="2073424" cy="4680520"/>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p:cNvCxnSpPr/>
            <p:nvPr/>
          </p:nvCxnSpPr>
          <p:spPr>
            <a:xfrm>
              <a:off x="914400" y="2348880"/>
              <a:ext cx="2073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4400" y="3284984"/>
              <a:ext cx="2073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1"/>
              <a:endCxn id="4" idx="3"/>
            </p:cNvCxnSpPr>
            <p:nvPr/>
          </p:nvCxnSpPr>
          <p:spPr>
            <a:xfrm>
              <a:off x="914400" y="3897052"/>
              <a:ext cx="2073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14400" y="4869160"/>
              <a:ext cx="20734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14400" y="5589240"/>
              <a:ext cx="207342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7544" y="1447690"/>
              <a:ext cx="419224" cy="338554"/>
            </a:xfrm>
            <a:prstGeom prst="rect">
              <a:avLst/>
            </a:prstGeom>
            <a:noFill/>
          </p:spPr>
          <p:txBody>
            <a:bodyPr wrap="square" rtlCol="0">
              <a:spAutoFit/>
            </a:bodyPr>
            <a:lstStyle/>
            <a:p>
              <a:r>
                <a:rPr lang="en-IN" sz="1600" dirty="0"/>
                <a:t>0</a:t>
              </a:r>
              <a:r>
                <a:rPr lang="en-IN" sz="1600" dirty="0" smtClean="0"/>
                <a:t>K</a:t>
              </a:r>
              <a:endParaRPr lang="en-IN" sz="1600" dirty="0"/>
            </a:p>
          </p:txBody>
        </p:sp>
        <p:sp>
          <p:nvSpPr>
            <p:cNvPr id="17" name="TextBox 16"/>
            <p:cNvSpPr txBox="1"/>
            <p:nvPr/>
          </p:nvSpPr>
          <p:spPr>
            <a:xfrm>
              <a:off x="323528" y="2164214"/>
              <a:ext cx="563240" cy="307777"/>
            </a:xfrm>
            <a:prstGeom prst="rect">
              <a:avLst/>
            </a:prstGeom>
            <a:noFill/>
          </p:spPr>
          <p:txBody>
            <a:bodyPr wrap="square" rtlCol="0">
              <a:spAutoFit/>
            </a:bodyPr>
            <a:lstStyle/>
            <a:p>
              <a:r>
                <a:rPr lang="en-IN" sz="1400" dirty="0" smtClean="0"/>
                <a:t>100K</a:t>
              </a:r>
              <a:endParaRPr lang="en-IN" sz="1200" dirty="0"/>
            </a:p>
          </p:txBody>
        </p:sp>
        <p:sp>
          <p:nvSpPr>
            <p:cNvPr id="18" name="TextBox 17"/>
            <p:cNvSpPr txBox="1"/>
            <p:nvPr/>
          </p:nvSpPr>
          <p:spPr>
            <a:xfrm>
              <a:off x="252465" y="3131095"/>
              <a:ext cx="634303" cy="307777"/>
            </a:xfrm>
            <a:prstGeom prst="rect">
              <a:avLst/>
            </a:prstGeom>
            <a:noFill/>
          </p:spPr>
          <p:txBody>
            <a:bodyPr wrap="square" rtlCol="0">
              <a:spAutoFit/>
            </a:bodyPr>
            <a:lstStyle/>
            <a:p>
              <a:r>
                <a:rPr lang="en-IN" sz="1400" dirty="0"/>
                <a:t>400K</a:t>
              </a:r>
            </a:p>
          </p:txBody>
        </p:sp>
        <p:sp>
          <p:nvSpPr>
            <p:cNvPr id="19" name="TextBox 18"/>
            <p:cNvSpPr txBox="1"/>
            <p:nvPr/>
          </p:nvSpPr>
          <p:spPr>
            <a:xfrm>
              <a:off x="252464" y="3790199"/>
              <a:ext cx="634303" cy="307777"/>
            </a:xfrm>
            <a:prstGeom prst="rect">
              <a:avLst/>
            </a:prstGeom>
            <a:noFill/>
          </p:spPr>
          <p:txBody>
            <a:bodyPr wrap="square" rtlCol="0">
              <a:spAutoFit/>
            </a:bodyPr>
            <a:lstStyle/>
            <a:p>
              <a:r>
                <a:rPr lang="en-IN" sz="1400" dirty="0" smtClean="0"/>
                <a:t>500K</a:t>
              </a:r>
              <a:endParaRPr lang="en-IN" sz="1400" dirty="0"/>
            </a:p>
          </p:txBody>
        </p:sp>
        <p:sp>
          <p:nvSpPr>
            <p:cNvPr id="20" name="TextBox 19"/>
            <p:cNvSpPr txBox="1"/>
            <p:nvPr/>
          </p:nvSpPr>
          <p:spPr>
            <a:xfrm>
              <a:off x="315142" y="4767535"/>
              <a:ext cx="634303" cy="307777"/>
            </a:xfrm>
            <a:prstGeom prst="rect">
              <a:avLst/>
            </a:prstGeom>
            <a:noFill/>
          </p:spPr>
          <p:txBody>
            <a:bodyPr wrap="square" rtlCol="0">
              <a:spAutoFit/>
            </a:bodyPr>
            <a:lstStyle/>
            <a:p>
              <a:r>
                <a:rPr lang="en-IN" sz="1400" dirty="0" smtClean="0"/>
                <a:t>750K</a:t>
              </a:r>
              <a:endParaRPr lang="en-IN" sz="1400" dirty="0"/>
            </a:p>
          </p:txBody>
        </p:sp>
        <p:sp>
          <p:nvSpPr>
            <p:cNvPr id="21" name="TextBox 20"/>
            <p:cNvSpPr txBox="1"/>
            <p:nvPr/>
          </p:nvSpPr>
          <p:spPr>
            <a:xfrm>
              <a:off x="280097" y="5453198"/>
              <a:ext cx="634303" cy="307777"/>
            </a:xfrm>
            <a:prstGeom prst="rect">
              <a:avLst/>
            </a:prstGeom>
            <a:noFill/>
          </p:spPr>
          <p:txBody>
            <a:bodyPr wrap="square" rtlCol="0">
              <a:spAutoFit/>
            </a:bodyPr>
            <a:lstStyle/>
            <a:p>
              <a:r>
                <a:rPr lang="en-IN" sz="1400" dirty="0" smtClean="0"/>
                <a:t>900K</a:t>
              </a:r>
              <a:endParaRPr lang="en-IN" sz="1400" dirty="0"/>
            </a:p>
          </p:txBody>
        </p:sp>
        <p:sp>
          <p:nvSpPr>
            <p:cNvPr id="22" name="TextBox 21"/>
            <p:cNvSpPr txBox="1"/>
            <p:nvPr/>
          </p:nvSpPr>
          <p:spPr>
            <a:xfrm>
              <a:off x="323528" y="6155431"/>
              <a:ext cx="634303" cy="307777"/>
            </a:xfrm>
            <a:prstGeom prst="rect">
              <a:avLst/>
            </a:prstGeom>
            <a:noFill/>
          </p:spPr>
          <p:txBody>
            <a:bodyPr wrap="square" rtlCol="0">
              <a:spAutoFit/>
            </a:bodyPr>
            <a:lstStyle/>
            <a:p>
              <a:r>
                <a:rPr lang="en-IN" sz="1400" dirty="0" smtClean="0"/>
                <a:t>1000K</a:t>
              </a:r>
              <a:endParaRPr lang="en-IN" sz="1400" dirty="0"/>
            </a:p>
          </p:txBody>
        </p:sp>
        <p:sp>
          <p:nvSpPr>
            <p:cNvPr id="23" name="TextBox 22"/>
            <p:cNvSpPr txBox="1"/>
            <p:nvPr/>
          </p:nvSpPr>
          <p:spPr>
            <a:xfrm>
              <a:off x="1331640" y="1786244"/>
              <a:ext cx="1224136" cy="369332"/>
            </a:xfrm>
            <a:prstGeom prst="rect">
              <a:avLst/>
            </a:prstGeom>
            <a:noFill/>
          </p:spPr>
          <p:txBody>
            <a:bodyPr wrap="square" rtlCol="0">
              <a:spAutoFit/>
            </a:bodyPr>
            <a:lstStyle/>
            <a:p>
              <a:pPr algn="ctr"/>
              <a:r>
                <a:rPr lang="en-IN" dirty="0" smtClean="0"/>
                <a:t>OS</a:t>
              </a:r>
              <a:endParaRPr lang="en-IN" dirty="0"/>
            </a:p>
          </p:txBody>
        </p:sp>
        <p:sp>
          <p:nvSpPr>
            <p:cNvPr id="25" name="TextBox 24"/>
            <p:cNvSpPr txBox="1"/>
            <p:nvPr/>
          </p:nvSpPr>
          <p:spPr>
            <a:xfrm>
              <a:off x="1331640" y="3438872"/>
              <a:ext cx="1008112" cy="369332"/>
            </a:xfrm>
            <a:prstGeom prst="rect">
              <a:avLst/>
            </a:prstGeom>
            <a:noFill/>
          </p:spPr>
          <p:txBody>
            <a:bodyPr wrap="square" rtlCol="0">
              <a:spAutoFit/>
            </a:bodyPr>
            <a:lstStyle/>
            <a:p>
              <a:pPr algn="ctr"/>
              <a:r>
                <a:rPr lang="en-IN" dirty="0" smtClean="0"/>
                <a:t>Pi</a:t>
              </a:r>
              <a:endParaRPr lang="en-IN" dirty="0"/>
            </a:p>
          </p:txBody>
        </p:sp>
        <p:sp>
          <p:nvSpPr>
            <p:cNvPr id="26" name="TextBox 25"/>
            <p:cNvSpPr txBox="1"/>
            <p:nvPr/>
          </p:nvSpPr>
          <p:spPr>
            <a:xfrm>
              <a:off x="1331640" y="4343617"/>
              <a:ext cx="1008112" cy="369332"/>
            </a:xfrm>
            <a:prstGeom prst="rect">
              <a:avLst/>
            </a:prstGeom>
            <a:noFill/>
          </p:spPr>
          <p:txBody>
            <a:bodyPr wrap="square" rtlCol="0">
              <a:spAutoFit/>
            </a:bodyPr>
            <a:lstStyle/>
            <a:p>
              <a:pPr algn="ctr"/>
              <a:r>
                <a:rPr lang="en-IN" dirty="0" err="1" smtClean="0"/>
                <a:t>Pj</a:t>
              </a:r>
              <a:endParaRPr lang="en-IN" dirty="0"/>
            </a:p>
          </p:txBody>
        </p:sp>
        <p:sp>
          <p:nvSpPr>
            <p:cNvPr id="27" name="TextBox 26"/>
            <p:cNvSpPr txBox="1"/>
            <p:nvPr/>
          </p:nvSpPr>
          <p:spPr>
            <a:xfrm>
              <a:off x="1331640" y="5023839"/>
              <a:ext cx="1008112" cy="369332"/>
            </a:xfrm>
            <a:prstGeom prst="rect">
              <a:avLst/>
            </a:prstGeom>
            <a:noFill/>
          </p:spPr>
          <p:txBody>
            <a:bodyPr wrap="square" rtlCol="0">
              <a:spAutoFit/>
            </a:bodyPr>
            <a:lstStyle/>
            <a:p>
              <a:pPr algn="ctr"/>
              <a:r>
                <a:rPr lang="en-IN" dirty="0" err="1" smtClean="0"/>
                <a:t>Pk</a:t>
              </a:r>
              <a:endParaRPr lang="en-IN" dirty="0"/>
            </a:p>
          </p:txBody>
        </p:sp>
      </p:grpSp>
    </p:spTree>
    <p:extLst>
      <p:ext uri="{BB962C8B-B14F-4D97-AF65-F5344CB8AC3E}">
        <p14:creationId xmlns:p14="http://schemas.microsoft.com/office/powerpoint/2010/main" val="291819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Partition Allocation Strategy</a:t>
            </a:r>
            <a:endParaRPr lang="en-IN" dirty="0"/>
          </a:p>
        </p:txBody>
      </p:sp>
      <p:sp>
        <p:nvSpPr>
          <p:cNvPr id="8" name="Content Placeholder 7"/>
          <p:cNvSpPr>
            <a:spLocks noGrp="1"/>
          </p:cNvSpPr>
          <p:nvPr>
            <p:ph sz="quarter" idx="1"/>
          </p:nvPr>
        </p:nvSpPr>
        <p:spPr/>
        <p:txBody>
          <a:bodyPr/>
          <a:lstStyle/>
          <a:p>
            <a:r>
              <a:rPr lang="en-IN" dirty="0" smtClean="0"/>
              <a:t>First Fit</a:t>
            </a:r>
          </a:p>
          <a:p>
            <a:pPr marL="0" indent="0">
              <a:buNone/>
            </a:pPr>
            <a:r>
              <a:rPr lang="en-IN" dirty="0"/>
              <a:t>	</a:t>
            </a:r>
            <a:r>
              <a:rPr lang="en-IN" dirty="0" smtClean="0"/>
              <a:t>It consists of allocating the first free partition large enough to accommodate the process being created.</a:t>
            </a:r>
          </a:p>
          <a:p>
            <a:r>
              <a:rPr lang="en-IN" dirty="0" smtClean="0"/>
              <a:t>Best Fit</a:t>
            </a:r>
          </a:p>
          <a:p>
            <a:pPr marL="0" indent="0">
              <a:buNone/>
            </a:pPr>
            <a:r>
              <a:rPr lang="en-IN" dirty="0"/>
              <a:t>	</a:t>
            </a:r>
            <a:r>
              <a:rPr lang="en-IN" dirty="0" smtClean="0"/>
              <a:t>It allocates the smallest free partition that meets the requirement of the process under consideration.</a:t>
            </a:r>
            <a:endParaRPr lang="en-IN" dirty="0"/>
          </a:p>
        </p:txBody>
      </p:sp>
    </p:spTree>
    <p:extLst>
      <p:ext uri="{BB962C8B-B14F-4D97-AF65-F5344CB8AC3E}">
        <p14:creationId xmlns:p14="http://schemas.microsoft.com/office/powerpoint/2010/main" val="473750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467544" y="404664"/>
            <a:ext cx="8219256" cy="5615136"/>
          </a:xfrm>
        </p:spPr>
        <p:txBody>
          <a:bodyPr/>
          <a:lstStyle/>
          <a:p>
            <a:r>
              <a:rPr lang="en-IN" dirty="0" smtClean="0"/>
              <a:t>Requests for partition may come from one of two primary sources:</a:t>
            </a:r>
          </a:p>
          <a:p>
            <a:pPr marL="514350" indent="-514350">
              <a:buAutoNum type="alphaLcPeriod"/>
            </a:pPr>
            <a:r>
              <a:rPr lang="en-IN" dirty="0" smtClean="0"/>
              <a:t>Creation of new process </a:t>
            </a:r>
          </a:p>
          <a:p>
            <a:pPr marL="514350" indent="-514350">
              <a:buAutoNum type="alphaLcPeriod"/>
            </a:pPr>
            <a:r>
              <a:rPr lang="en-IN" dirty="0" smtClean="0"/>
              <a:t>Reactivation of swapped-out processes</a:t>
            </a:r>
          </a:p>
          <a:p>
            <a:r>
              <a:rPr lang="en-IN" dirty="0" smtClean="0"/>
              <a:t>The memory manager attempts to satisfy these requests from the pool of free partitions.</a:t>
            </a:r>
          </a:p>
          <a:p>
            <a:r>
              <a:rPr lang="en-IN" dirty="0" smtClean="0"/>
              <a:t>However, certain situations may prevent it from doing so.</a:t>
            </a:r>
          </a:p>
          <a:p>
            <a:pPr marL="571500" indent="-571500">
              <a:buAutoNum type="romanLcPeriod"/>
            </a:pPr>
            <a:r>
              <a:rPr lang="en-IN" dirty="0" smtClean="0"/>
              <a:t>No partition is large enough to accommodate the incoming process.</a:t>
            </a:r>
          </a:p>
          <a:p>
            <a:pPr marL="571500" indent="-571500">
              <a:buAutoNum type="romanLcPeriod"/>
            </a:pPr>
            <a:r>
              <a:rPr lang="en-IN" dirty="0" smtClean="0"/>
              <a:t>All partitions are allocated.</a:t>
            </a:r>
          </a:p>
          <a:p>
            <a:pPr marL="571500" indent="-571500">
              <a:buAutoNum type="romanLcPeriod"/>
            </a:pPr>
            <a:r>
              <a:rPr lang="en-IN" dirty="0" smtClean="0"/>
              <a:t>Some partitions are free, but none of them is large enough to accommodate the incoming process.</a:t>
            </a:r>
            <a:endParaRPr lang="en-IN" dirty="0"/>
          </a:p>
        </p:txBody>
      </p:sp>
    </p:spTree>
    <p:extLst>
      <p:ext uri="{BB962C8B-B14F-4D97-AF65-F5344CB8AC3E}">
        <p14:creationId xmlns:p14="http://schemas.microsoft.com/office/powerpoint/2010/main" val="393334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8291264" cy="1143000"/>
          </a:xfrm>
        </p:spPr>
        <p:txBody>
          <a:bodyPr anchor="t"/>
          <a:lstStyle/>
          <a:p>
            <a:r>
              <a:rPr lang="en-IN" dirty="0" smtClean="0"/>
              <a:t>Swapping</a:t>
            </a:r>
            <a:endParaRPr lang="en-US" dirty="0"/>
          </a:p>
        </p:txBody>
      </p:sp>
      <p:sp>
        <p:nvSpPr>
          <p:cNvPr id="3" name="Content Placeholder 2"/>
          <p:cNvSpPr>
            <a:spLocks noGrp="1"/>
          </p:cNvSpPr>
          <p:nvPr>
            <p:ph sz="quarter" idx="1"/>
          </p:nvPr>
        </p:nvSpPr>
        <p:spPr>
          <a:xfrm>
            <a:off x="395536" y="1196752"/>
            <a:ext cx="8291264" cy="4823048"/>
          </a:xfrm>
        </p:spPr>
        <p:txBody>
          <a:bodyPr/>
          <a:lstStyle/>
          <a:p>
            <a:r>
              <a:rPr lang="en-IN" dirty="0" smtClean="0"/>
              <a:t>Removing suspended or pre empted process from memory and their subsequent bringing back is called “Swapping”.</a:t>
            </a:r>
          </a:p>
          <a:p>
            <a:pPr>
              <a:buNone/>
            </a:pPr>
            <a:endParaRPr lang="en-IN" dirty="0" smtClean="0"/>
          </a:p>
          <a:p>
            <a:r>
              <a:rPr lang="en-IN" dirty="0" smtClean="0"/>
              <a:t>The Swapper is an Operating system process whose major responsibilities include:</a:t>
            </a:r>
          </a:p>
          <a:p>
            <a:pPr>
              <a:buNone/>
            </a:pPr>
            <a:endParaRPr lang="en-IN" dirty="0" smtClean="0"/>
          </a:p>
          <a:p>
            <a:pPr marL="514350" indent="-514350">
              <a:buAutoNum type="arabicPeriod"/>
            </a:pPr>
            <a:r>
              <a:rPr lang="en-IN" dirty="0" smtClean="0"/>
              <a:t>Selection of process to swap out</a:t>
            </a:r>
          </a:p>
          <a:p>
            <a:pPr marL="514350" indent="-514350">
              <a:buAutoNum type="arabicPeriod"/>
            </a:pPr>
            <a:r>
              <a:rPr lang="en-IN" dirty="0" smtClean="0"/>
              <a:t>Selection of process to swap in</a:t>
            </a:r>
          </a:p>
          <a:p>
            <a:pPr marL="514350" indent="-514350">
              <a:buAutoNum type="arabicPeriod"/>
            </a:pPr>
            <a:r>
              <a:rPr lang="en-IN" dirty="0" smtClean="0"/>
              <a:t>Allocation and management of swap space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9DB8D9C4A7746B534B856B5AF800E" ma:contentTypeVersion="8" ma:contentTypeDescription="Create a new document." ma:contentTypeScope="" ma:versionID="f3e9510127eda11193cf96a722e3a5ef">
  <xsd:schema xmlns:xsd="http://www.w3.org/2001/XMLSchema" xmlns:xs="http://www.w3.org/2001/XMLSchema" xmlns:p="http://schemas.microsoft.com/office/2006/metadata/properties" xmlns:ns2="39493e8b-8bd2-4799-aac4-5ec517ca055f" xmlns:ns3="f92aa156-c57a-409f-85ce-1813cc42887b" targetNamespace="http://schemas.microsoft.com/office/2006/metadata/properties" ma:root="true" ma:fieldsID="4f6f626ff97d899bcce532ed3eafcfa6" ns2:_="" ns3:_="">
    <xsd:import namespace="39493e8b-8bd2-4799-aac4-5ec517ca055f"/>
    <xsd:import namespace="f92aa156-c57a-409f-85ce-1813cc42887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93e8b-8bd2-4799-aac4-5ec517ca0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2aa156-c57a-409f-85ce-1813cc42887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e16aa37-19d6-45b9-927f-2072b40f9743}" ma:internalName="TaxCatchAll" ma:showField="CatchAllData" ma:web="f92aa156-c57a-409f-85ce-1813cc4288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493e8b-8bd2-4799-aac4-5ec517ca055f">
      <Terms xmlns="http://schemas.microsoft.com/office/infopath/2007/PartnerControls"/>
    </lcf76f155ced4ddcb4097134ff3c332f>
    <TaxCatchAll xmlns="f92aa156-c57a-409f-85ce-1813cc42887b" xsi:nil="true"/>
  </documentManagement>
</p:properties>
</file>

<file path=customXml/itemProps1.xml><?xml version="1.0" encoding="utf-8"?>
<ds:datastoreItem xmlns:ds="http://schemas.openxmlformats.org/officeDocument/2006/customXml" ds:itemID="{B4530421-E8C3-4B0B-A197-6E47098863AF}"/>
</file>

<file path=customXml/itemProps2.xml><?xml version="1.0" encoding="utf-8"?>
<ds:datastoreItem xmlns:ds="http://schemas.openxmlformats.org/officeDocument/2006/customXml" ds:itemID="{C3D94719-E380-4AB0-80B0-638A6F547C5E}"/>
</file>

<file path=customXml/itemProps3.xml><?xml version="1.0" encoding="utf-8"?>
<ds:datastoreItem xmlns:ds="http://schemas.openxmlformats.org/officeDocument/2006/customXml" ds:itemID="{7D124E3D-6DB6-40CB-8F6E-D23630A5D9CD}"/>
</file>

<file path=docProps/app.xml><?xml version="1.0" encoding="utf-8"?>
<Properties xmlns="http://schemas.openxmlformats.org/officeDocument/2006/extended-properties" xmlns:vt="http://schemas.openxmlformats.org/officeDocument/2006/docPropsVTypes">
  <Template>Equity</Template>
  <TotalTime>369</TotalTime>
  <Words>818</Words>
  <Application>Microsoft Office PowerPoint</Application>
  <PresentationFormat>On-screen Show (4:3)</PresentationFormat>
  <Paragraphs>161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Franklin Gothic Book</vt:lpstr>
      <vt:lpstr>Perpetua</vt:lpstr>
      <vt:lpstr>Wingdings 2</vt:lpstr>
      <vt:lpstr>Equity</vt:lpstr>
      <vt:lpstr>Chapter 3: Memory Management</vt:lpstr>
      <vt:lpstr>Single Process Monitor</vt:lpstr>
      <vt:lpstr>PowerPoint Presentation</vt:lpstr>
      <vt:lpstr>Partitioned Memory allocation- STATIC</vt:lpstr>
      <vt:lpstr>Principles of Operation</vt:lpstr>
      <vt:lpstr>Static Partitions</vt:lpstr>
      <vt:lpstr>Partition Allocation Strategy</vt:lpstr>
      <vt:lpstr>PowerPoint Presentation</vt:lpstr>
      <vt:lpstr>Swapping</vt:lpstr>
      <vt:lpstr>Relocation</vt:lpstr>
      <vt:lpstr>Static Relocation</vt:lpstr>
      <vt:lpstr>Dynamic Relocation</vt:lpstr>
      <vt:lpstr>PowerPoint Presentation</vt:lpstr>
      <vt:lpstr>PowerPoint Presentation</vt:lpstr>
      <vt:lpstr>PowerPoint Presentation</vt:lpstr>
      <vt:lpstr>Protection</vt:lpstr>
      <vt:lpstr>Partitioned Memory Allocation- Dynamic</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Memory Management</dc:title>
  <dc:creator>Windows User</dc:creator>
  <cp:lastModifiedBy>Pradnya Natekar</cp:lastModifiedBy>
  <cp:revision>25</cp:revision>
  <dcterms:created xsi:type="dcterms:W3CDTF">2021-05-18T10:15:04Z</dcterms:created>
  <dcterms:modified xsi:type="dcterms:W3CDTF">2023-03-27T05:13:24Z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0x010100F0F9DB8D9C4A7746B534B856B5AF800E</vt:lpwstr>
  </property>
</Properties>
</file>