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1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handoutMasters/handoutMaster1.xml" ContentType="application/vnd.openxmlformats-officedocument.presentationml.handout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4"/>
  </p:handoutMasterIdLst>
  <p:sldIdLst>
    <p:sldId id="256" r:id="rId2"/>
    <p:sldId id="257" r:id="rId3"/>
    <p:sldId id="258" r:id="rId4"/>
    <p:sldId id="259" r:id="rId5"/>
    <p:sldId id="262" r:id="rId6"/>
    <p:sldId id="263" r:id="rId7"/>
    <p:sldId id="260"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76" r:id="rId23"/>
  </p:sldIdLst>
  <p:sldSz cx="12192000" cy="6858000"/>
  <p:notesSz cx="9929813"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4596" y="1"/>
            <a:ext cx="4302919" cy="341064"/>
          </a:xfrm>
          <a:prstGeom prst="rect">
            <a:avLst/>
          </a:prstGeom>
        </p:spPr>
        <p:txBody>
          <a:bodyPr vert="horz" lIns="91440" tIns="45720" rIns="91440" bIns="45720" rtlCol="0"/>
          <a:lstStyle>
            <a:lvl1pPr algn="r">
              <a:defRPr sz="1200"/>
            </a:lvl1pPr>
          </a:lstStyle>
          <a:p>
            <a:fld id="{98AED81A-3EFB-4201-B0B5-DC16A90529DE}" type="datetimeFigureOut">
              <a:rPr lang="en-IN" smtClean="0"/>
              <a:t>14-03-2023</a:t>
            </a:fld>
            <a:endParaRPr lang="en-IN"/>
          </a:p>
        </p:txBody>
      </p:sp>
      <p:sp>
        <p:nvSpPr>
          <p:cNvPr id="4" name="Footer Placeholder 3"/>
          <p:cNvSpPr>
            <a:spLocks noGrp="1"/>
          </p:cNvSpPr>
          <p:nvPr>
            <p:ph type="ftr" sz="quarter" idx="2"/>
          </p:nvPr>
        </p:nvSpPr>
        <p:spPr>
          <a:xfrm>
            <a:off x="0" y="6456612"/>
            <a:ext cx="4302919" cy="341063"/>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4596" y="6456612"/>
            <a:ext cx="4302919" cy="341063"/>
          </a:xfrm>
          <a:prstGeom prst="rect">
            <a:avLst/>
          </a:prstGeom>
        </p:spPr>
        <p:txBody>
          <a:bodyPr vert="horz" lIns="91440" tIns="45720" rIns="91440" bIns="45720" rtlCol="0" anchor="b"/>
          <a:lstStyle>
            <a:lvl1pPr algn="r">
              <a:defRPr sz="1200"/>
            </a:lvl1pPr>
          </a:lstStyle>
          <a:p>
            <a:fld id="{E0DEBBEF-03E9-442F-8DA7-374117DC45E0}" type="slidenum">
              <a:rPr lang="en-IN" smtClean="0"/>
              <a:t>‹#›</a:t>
            </a:fld>
            <a:endParaRPr lang="en-IN"/>
          </a:p>
        </p:txBody>
      </p:sp>
    </p:spTree>
    <p:extLst>
      <p:ext uri="{BB962C8B-B14F-4D97-AF65-F5344CB8AC3E}">
        <p14:creationId xmlns:p14="http://schemas.microsoft.com/office/powerpoint/2010/main" val="299643030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091AB4F-9835-4A6C-B45A-CB28823F9E96}" type="datetimeFigureOut">
              <a:rPr lang="en-IN" smtClean="0"/>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34EE23-EE35-4CB8-A94A-ECDC426EA35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208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91AB4F-9835-4A6C-B45A-CB28823F9E96}" type="datetimeFigureOut">
              <a:rPr lang="en-IN" smtClean="0"/>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34EE23-EE35-4CB8-A94A-ECDC426EA35C}" type="slidenum">
              <a:rPr lang="en-IN" smtClean="0"/>
              <a:t>‹#›</a:t>
            </a:fld>
            <a:endParaRPr lang="en-IN"/>
          </a:p>
        </p:txBody>
      </p:sp>
    </p:spTree>
    <p:extLst>
      <p:ext uri="{BB962C8B-B14F-4D97-AF65-F5344CB8AC3E}">
        <p14:creationId xmlns:p14="http://schemas.microsoft.com/office/powerpoint/2010/main" val="323705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91AB4F-9835-4A6C-B45A-CB28823F9E96}" type="datetimeFigureOut">
              <a:rPr lang="en-IN" smtClean="0"/>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34EE23-EE35-4CB8-A94A-ECDC426EA35C}" type="slidenum">
              <a:rPr lang="en-IN" smtClean="0"/>
              <a:t>‹#›</a:t>
            </a:fld>
            <a:endParaRPr lang="en-IN"/>
          </a:p>
        </p:txBody>
      </p:sp>
    </p:spTree>
    <p:extLst>
      <p:ext uri="{BB962C8B-B14F-4D97-AF65-F5344CB8AC3E}">
        <p14:creationId xmlns:p14="http://schemas.microsoft.com/office/powerpoint/2010/main" val="526022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91AB4F-9835-4A6C-B45A-CB28823F9E96}" type="datetimeFigureOut">
              <a:rPr lang="en-IN" smtClean="0"/>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34EE23-EE35-4CB8-A94A-ECDC426EA35C}" type="slidenum">
              <a:rPr lang="en-IN" smtClean="0"/>
              <a:t>‹#›</a:t>
            </a:fld>
            <a:endParaRPr lang="en-IN"/>
          </a:p>
        </p:txBody>
      </p:sp>
    </p:spTree>
    <p:extLst>
      <p:ext uri="{BB962C8B-B14F-4D97-AF65-F5344CB8AC3E}">
        <p14:creationId xmlns:p14="http://schemas.microsoft.com/office/powerpoint/2010/main" val="572895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91AB4F-9835-4A6C-B45A-CB28823F9E96}" type="datetimeFigureOut">
              <a:rPr lang="en-IN" smtClean="0"/>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34EE23-EE35-4CB8-A94A-ECDC426EA35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1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091AB4F-9835-4A6C-B45A-CB28823F9E96}" type="datetimeFigureOut">
              <a:rPr lang="en-IN" smtClean="0"/>
              <a:t>14-03-2023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34EE23-EE35-4CB8-A94A-ECDC426EA35C}" type="slidenum">
              <a:rPr lang="en-IN" smtClean="0"/>
              <a:t>‹#›</a:t>
            </a:fld>
            <a:endParaRPr lang="en-IN"/>
          </a:p>
        </p:txBody>
      </p:sp>
    </p:spTree>
    <p:extLst>
      <p:ext uri="{BB962C8B-B14F-4D97-AF65-F5344CB8AC3E}">
        <p14:creationId xmlns:p14="http://schemas.microsoft.com/office/powerpoint/2010/main" val="1301585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91AB4F-9835-4A6C-B45A-CB28823F9E96}" type="datetimeFigureOut">
              <a:rPr lang="en-IN" smtClean="0"/>
              <a:t>14-03-2023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34EE23-EE35-4CB8-A94A-ECDC426EA35C}" type="slidenum">
              <a:rPr lang="en-IN" smtClean="0"/>
              <a:t>‹#›</a:t>
            </a:fld>
            <a:endParaRPr lang="en-IN"/>
          </a:p>
        </p:txBody>
      </p:sp>
    </p:spTree>
    <p:extLst>
      <p:ext uri="{BB962C8B-B14F-4D97-AF65-F5344CB8AC3E}">
        <p14:creationId xmlns:p14="http://schemas.microsoft.com/office/powerpoint/2010/main" val="492054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091AB4F-9835-4A6C-B45A-CB28823F9E96}" type="datetimeFigureOut">
              <a:rPr lang="en-IN" smtClean="0"/>
              <a:t>14-03-2023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34EE23-EE35-4CB8-A94A-ECDC426EA35C}" type="slidenum">
              <a:rPr lang="en-IN" smtClean="0"/>
              <a:t>‹#›</a:t>
            </a:fld>
            <a:endParaRPr lang="en-IN"/>
          </a:p>
        </p:txBody>
      </p:sp>
    </p:spTree>
    <p:extLst>
      <p:ext uri="{BB962C8B-B14F-4D97-AF65-F5344CB8AC3E}">
        <p14:creationId xmlns:p14="http://schemas.microsoft.com/office/powerpoint/2010/main" val="1348948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091AB4F-9835-4A6C-B45A-CB28823F9E96}" type="datetimeFigureOut">
              <a:rPr lang="en-IN" smtClean="0"/>
              <a:t>14-03-2023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D34EE23-EE35-4CB8-A94A-ECDC426EA35C}" type="slidenum">
              <a:rPr lang="en-IN" smtClean="0"/>
              <a:t>‹#›</a:t>
            </a:fld>
            <a:endParaRPr lang="en-IN"/>
          </a:p>
        </p:txBody>
      </p:sp>
    </p:spTree>
    <p:extLst>
      <p:ext uri="{BB962C8B-B14F-4D97-AF65-F5344CB8AC3E}">
        <p14:creationId xmlns:p14="http://schemas.microsoft.com/office/powerpoint/2010/main" val="3409642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091AB4F-9835-4A6C-B45A-CB28823F9E96}" type="datetimeFigureOut">
              <a:rPr lang="en-IN" smtClean="0"/>
              <a:t>14-03-2023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D34EE23-EE35-4CB8-A94A-ECDC426EA35C}" type="slidenum">
              <a:rPr lang="en-IN" smtClean="0"/>
              <a:t>‹#›</a:t>
            </a:fld>
            <a:endParaRPr lang="en-IN"/>
          </a:p>
        </p:txBody>
      </p:sp>
    </p:spTree>
    <p:extLst>
      <p:ext uri="{BB962C8B-B14F-4D97-AF65-F5344CB8AC3E}">
        <p14:creationId xmlns:p14="http://schemas.microsoft.com/office/powerpoint/2010/main" val="4148866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91AB4F-9835-4A6C-B45A-CB28823F9E96}" type="datetimeFigureOut">
              <a:rPr lang="en-IN" smtClean="0"/>
              <a:t>14-03-2023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34EE23-EE35-4CB8-A94A-ECDC426EA35C}" type="slidenum">
              <a:rPr lang="en-IN" smtClean="0"/>
              <a:t>‹#›</a:t>
            </a:fld>
            <a:endParaRPr lang="en-IN"/>
          </a:p>
        </p:txBody>
      </p:sp>
    </p:spTree>
    <p:extLst>
      <p:ext uri="{BB962C8B-B14F-4D97-AF65-F5344CB8AC3E}">
        <p14:creationId xmlns:p14="http://schemas.microsoft.com/office/powerpoint/2010/main" val="2257413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091AB4F-9835-4A6C-B45A-CB28823F9E96}" type="datetimeFigureOut">
              <a:rPr lang="en-IN" smtClean="0"/>
              <a:t>14-03-2023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D34EE23-EE35-4CB8-A94A-ECDC426EA35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725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1: Processes</a:t>
            </a:r>
            <a:br>
              <a:rPr lang="en-IN" dirty="0" smtClean="0"/>
            </a:br>
            <a:r>
              <a:rPr lang="en-IN" sz="1800" dirty="0" smtClean="0"/>
              <a:t>CO1: To implement process scheduling algorithms.</a:t>
            </a:r>
            <a:endParaRPr lang="en-IN" sz="1800" dirty="0"/>
          </a:p>
        </p:txBody>
      </p:sp>
      <p:sp>
        <p:nvSpPr>
          <p:cNvPr id="3" name="Subtitle 2"/>
          <p:cNvSpPr>
            <a:spLocks noGrp="1"/>
          </p:cNvSpPr>
          <p:nvPr>
            <p:ph type="subTitle" idx="1"/>
          </p:nvPr>
        </p:nvSpPr>
        <p:spPr/>
        <p:txBody>
          <a:bodyPr/>
          <a:lstStyle/>
          <a:p>
            <a:r>
              <a:rPr lang="en-IN" dirty="0" smtClean="0"/>
              <a:t>-PN</a:t>
            </a:r>
            <a:endParaRPr lang="en-IN" dirty="0"/>
          </a:p>
        </p:txBody>
      </p:sp>
    </p:spTree>
    <p:extLst>
      <p:ext uri="{BB962C8B-B14F-4D97-AF65-F5344CB8AC3E}">
        <p14:creationId xmlns:p14="http://schemas.microsoft.com/office/powerpoint/2010/main" val="2552632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07570"/>
            <a:ext cx="10058400" cy="955964"/>
          </a:xfrm>
        </p:spPr>
        <p:txBody>
          <a:bodyPr/>
          <a:lstStyle/>
          <a:p>
            <a:r>
              <a:rPr lang="en-IN" dirty="0" smtClean="0">
                <a:latin typeface="Times New Roman" panose="02020603050405020304" pitchFamily="18" charset="0"/>
                <a:cs typeface="Times New Roman" panose="02020603050405020304" pitchFamily="18" charset="0"/>
              </a:rPr>
              <a:t>Process </a:t>
            </a:r>
            <a:r>
              <a:rPr lang="en-IN" dirty="0">
                <a:latin typeface="Times New Roman" panose="02020603050405020304" pitchFamily="18" charset="0"/>
                <a:cs typeface="Times New Roman" panose="02020603050405020304" pitchFamily="18" charset="0"/>
              </a:rPr>
              <a:t>Relationship</a:t>
            </a:r>
          </a:p>
        </p:txBody>
      </p:sp>
      <p:sp>
        <p:nvSpPr>
          <p:cNvPr id="3" name="Content Placeholder 2"/>
          <p:cNvSpPr>
            <a:spLocks noGrp="1"/>
          </p:cNvSpPr>
          <p:nvPr>
            <p:ph idx="1"/>
          </p:nvPr>
        </p:nvSpPr>
        <p:spPr>
          <a:xfrm>
            <a:off x="1097279" y="1845734"/>
            <a:ext cx="10523913" cy="4023360"/>
          </a:xfrm>
        </p:spPr>
        <p:txBody>
          <a:bodyPr>
            <a:normAutofit/>
          </a:bodyPr>
          <a:lstStyle/>
          <a:p>
            <a:r>
              <a:rPr lang="en-US" sz="2400" dirty="0">
                <a:latin typeface="Times New Roman" panose="02020603050405020304" pitchFamily="18" charset="0"/>
                <a:cs typeface="Times New Roman" panose="02020603050405020304" pitchFamily="18" charset="0"/>
              </a:rPr>
              <a:t>Independent process: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These </a:t>
            </a:r>
            <a:r>
              <a:rPr lang="en-US" sz="2400" dirty="0">
                <a:latin typeface="Times New Roman" panose="02020603050405020304" pitchFamily="18" charset="0"/>
                <a:cs typeface="Times New Roman" panose="02020603050405020304" pitchFamily="18" charset="0"/>
              </a:rPr>
              <a:t>type of processes have following features:</a:t>
            </a:r>
          </a:p>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Their state is not shared in any way by any other </a:t>
            </a:r>
            <a:r>
              <a:rPr lang="en-US" sz="2400" dirty="0" smtClean="0">
                <a:latin typeface="Times New Roman" panose="02020603050405020304" pitchFamily="18" charset="0"/>
                <a:cs typeface="Times New Roman" panose="02020603050405020304" pitchFamily="18" charset="0"/>
              </a:rPr>
              <a:t>process.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Their </a:t>
            </a:r>
            <a:r>
              <a:rPr lang="en-US" sz="2400" dirty="0">
                <a:latin typeface="Times New Roman" panose="02020603050405020304" pitchFamily="18" charset="0"/>
                <a:cs typeface="Times New Roman" panose="02020603050405020304" pitchFamily="18" charset="0"/>
              </a:rPr>
              <a:t>execution is deterministic, i.e., the results of execution depend only on </a:t>
            </a:r>
            <a:r>
              <a:rPr lang="en-US" sz="2400" dirty="0" smtClean="0">
                <a:latin typeface="Times New Roman" panose="02020603050405020304" pitchFamily="18" charset="0"/>
                <a:cs typeface="Times New Roman" panose="02020603050405020304" pitchFamily="18" charset="0"/>
              </a:rPr>
              <a:t>the input values.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Their </a:t>
            </a:r>
            <a:r>
              <a:rPr lang="en-US" sz="2400" dirty="0">
                <a:latin typeface="Times New Roman" panose="02020603050405020304" pitchFamily="18" charset="0"/>
                <a:cs typeface="Times New Roman" panose="02020603050405020304" pitchFamily="18" charset="0"/>
              </a:rPr>
              <a:t>execution is reproducible, i.e., the results of execution will always be </a:t>
            </a:r>
            <a:r>
              <a:rPr lang="en-US" sz="2400" dirty="0" smtClean="0">
                <a:latin typeface="Times New Roman" panose="02020603050405020304" pitchFamily="18" charset="0"/>
                <a:cs typeface="Times New Roman" panose="02020603050405020304" pitchFamily="18" charset="0"/>
              </a:rPr>
              <a:t>the same </a:t>
            </a:r>
            <a:r>
              <a:rPr lang="en-US" sz="2400" dirty="0">
                <a:latin typeface="Times New Roman" panose="02020603050405020304" pitchFamily="18" charset="0"/>
                <a:cs typeface="Times New Roman" panose="02020603050405020304" pitchFamily="18" charset="0"/>
              </a:rPr>
              <a:t>for the same </a:t>
            </a:r>
            <a:r>
              <a:rPr lang="en-US" sz="2400" dirty="0" smtClean="0">
                <a:latin typeface="Times New Roman" panose="02020603050405020304" pitchFamily="18" charset="0"/>
                <a:cs typeface="Times New Roman" panose="02020603050405020304" pitchFamily="18" charset="0"/>
              </a:rPr>
              <a:t> input.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Their </a:t>
            </a:r>
            <a:r>
              <a:rPr lang="en-US" sz="2400" dirty="0">
                <a:latin typeface="Times New Roman" panose="02020603050405020304" pitchFamily="18" charset="0"/>
                <a:cs typeface="Times New Roman" panose="02020603050405020304" pitchFamily="18" charset="0"/>
              </a:rPr>
              <a:t>execution can be stopped and restarted without any negative effect.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3288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62495" y="224444"/>
            <a:ext cx="11108574" cy="5852159"/>
          </a:xfrm>
        </p:spPr>
        <p:txBody>
          <a:bodyPr>
            <a:normAutofit/>
          </a:bodyPr>
          <a:lstStyle/>
          <a:p>
            <a:r>
              <a:rPr lang="en-US" sz="2400" dirty="0">
                <a:latin typeface="Times New Roman" panose="02020603050405020304" pitchFamily="18" charset="0"/>
                <a:cs typeface="Times New Roman" panose="02020603050405020304" pitchFamily="18" charset="0"/>
              </a:rPr>
              <a:t>Cooperating process: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contrast to independent processes, cooperating processes can</a:t>
            </a:r>
          </a:p>
          <a:p>
            <a:r>
              <a:rPr lang="en-US" sz="2400" dirty="0">
                <a:latin typeface="Times New Roman" panose="02020603050405020304" pitchFamily="18" charset="0"/>
                <a:cs typeface="Times New Roman" panose="02020603050405020304" pitchFamily="18" charset="0"/>
              </a:rPr>
              <a:t>affect or be affected by other processes executing the system. They are </a:t>
            </a:r>
            <a:r>
              <a:rPr lang="en-US" sz="2400" dirty="0" smtClean="0">
                <a:latin typeface="Times New Roman" panose="02020603050405020304" pitchFamily="18" charset="0"/>
                <a:cs typeface="Times New Roman" panose="02020603050405020304" pitchFamily="18" charset="0"/>
              </a:rPr>
              <a:t>characterized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by:</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Their </a:t>
            </a:r>
            <a:r>
              <a:rPr lang="en-US" sz="2400" dirty="0">
                <a:latin typeface="Times New Roman" panose="02020603050405020304" pitchFamily="18" charset="0"/>
                <a:cs typeface="Times New Roman" panose="02020603050405020304" pitchFamily="18" charset="0"/>
              </a:rPr>
              <a:t>states are shared by other </a:t>
            </a:r>
            <a:r>
              <a:rPr lang="en-US" sz="2400" dirty="0" smtClean="0">
                <a:latin typeface="Times New Roman" panose="02020603050405020304" pitchFamily="18" charset="0"/>
                <a:cs typeface="Times New Roman" panose="02020603050405020304" pitchFamily="18" charset="0"/>
              </a:rPr>
              <a:t>processes.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Their </a:t>
            </a:r>
            <a:r>
              <a:rPr lang="en-US" sz="2400" dirty="0">
                <a:latin typeface="Times New Roman" panose="02020603050405020304" pitchFamily="18" charset="0"/>
                <a:cs typeface="Times New Roman" panose="02020603050405020304" pitchFamily="18" charset="0"/>
              </a:rPr>
              <a:t>execution is not deterministic, i.e., the results of execution depend </a:t>
            </a:r>
            <a:r>
              <a:rPr lang="en-US" sz="2400" dirty="0" smtClean="0">
                <a:latin typeface="Times New Roman" panose="02020603050405020304" pitchFamily="18" charset="0"/>
                <a:cs typeface="Times New Roman" panose="02020603050405020304" pitchFamily="18" charset="0"/>
              </a:rPr>
              <a:t>on relative </a:t>
            </a:r>
            <a:r>
              <a:rPr lang="en-US" sz="2400" dirty="0">
                <a:latin typeface="Times New Roman" panose="02020603050405020304" pitchFamily="18" charset="0"/>
                <a:cs typeface="Times New Roman" panose="02020603050405020304" pitchFamily="18" charset="0"/>
              </a:rPr>
              <a:t>execution sequence and cannot be predicted in </a:t>
            </a:r>
            <a:r>
              <a:rPr lang="en-US" sz="2400" dirty="0" smtClean="0">
                <a:latin typeface="Times New Roman" panose="02020603050405020304" pitchFamily="18" charset="0"/>
                <a:cs typeface="Times New Roman" panose="02020603050405020304" pitchFamily="18" charset="0"/>
              </a:rPr>
              <a:t>advance.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Their </a:t>
            </a:r>
            <a:r>
              <a:rPr lang="en-US" sz="2400" dirty="0">
                <a:latin typeface="Times New Roman" panose="02020603050405020304" pitchFamily="18" charset="0"/>
                <a:cs typeface="Times New Roman" panose="02020603050405020304" pitchFamily="18" charset="0"/>
              </a:rPr>
              <a:t>execution is irreproducible, i.e., the results of execution are not always the same</a:t>
            </a:r>
          </a:p>
          <a:p>
            <a:r>
              <a:rPr lang="en-US" sz="2400" dirty="0">
                <a:latin typeface="Times New Roman" panose="02020603050405020304" pitchFamily="18" charset="0"/>
                <a:cs typeface="Times New Roman" panose="02020603050405020304" pitchFamily="18" charset="0"/>
              </a:rPr>
              <a:t>for the same input.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388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Process </a:t>
            </a:r>
            <a:r>
              <a:rPr lang="en-IN" dirty="0" smtClean="0">
                <a:latin typeface="Times New Roman" panose="02020603050405020304" pitchFamily="18" charset="0"/>
                <a:cs typeface="Times New Roman" panose="02020603050405020304" pitchFamily="18" charset="0"/>
              </a:rPr>
              <a:t>Relationship (Contd…)</a:t>
            </a:r>
            <a:endParaRPr lang="en-IN"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In </a:t>
            </a:r>
            <a:r>
              <a:rPr lang="en-US" sz="2400" dirty="0">
                <a:latin typeface="Times New Roman" panose="02020603050405020304" pitchFamily="18" charset="0"/>
                <a:cs typeface="Times New Roman" panose="02020603050405020304" pitchFamily="18" charset="0"/>
              </a:rPr>
              <a:t>the concurrent environment basically processes have two relationships, competition and </a:t>
            </a:r>
            <a:r>
              <a:rPr lang="en-US" sz="2400" dirty="0" smtClean="0">
                <a:latin typeface="Times New Roman" panose="02020603050405020304" pitchFamily="18" charset="0"/>
                <a:cs typeface="Times New Roman" panose="02020603050405020304" pitchFamily="18" charset="0"/>
              </a:rPr>
              <a:t>cooperation</a:t>
            </a:r>
          </a:p>
          <a:p>
            <a:pPr marL="0" indent="0">
              <a:buNone/>
            </a:pP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In </a:t>
            </a:r>
            <a:r>
              <a:rPr lang="en-US" sz="2400" dirty="0">
                <a:latin typeface="Times New Roman" panose="02020603050405020304" pitchFamily="18" charset="0"/>
                <a:cs typeface="Times New Roman" panose="02020603050405020304" pitchFamily="18" charset="0"/>
              </a:rPr>
              <a:t>the concurrent environment, processes compete with each other for allocation of system resources to execute their </a:t>
            </a:r>
            <a:r>
              <a:rPr lang="en-US" sz="2400" dirty="0" smtClean="0">
                <a:latin typeface="Times New Roman" panose="02020603050405020304" pitchFamily="18" charset="0"/>
                <a:cs typeface="Times New Roman" panose="02020603050405020304" pitchFamily="18" charset="0"/>
              </a:rPr>
              <a:t>instructions</a:t>
            </a:r>
          </a:p>
          <a:p>
            <a:pPr marL="0" indent="0">
              <a:buNone/>
            </a:pPr>
            <a:endParaRPr lang="en-US" sz="24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In </a:t>
            </a:r>
            <a:r>
              <a:rPr lang="en-US" sz="2400" dirty="0">
                <a:latin typeface="Times New Roman" panose="02020603050405020304" pitchFamily="18" charset="0"/>
                <a:cs typeface="Times New Roman" panose="02020603050405020304" pitchFamily="18" charset="0"/>
              </a:rPr>
              <a:t>the competition, there should be proper resource allocation and protection in address generation.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9769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091" y="249382"/>
            <a:ext cx="10058400" cy="980902"/>
          </a:xfrm>
        </p:spPr>
        <p:txBody>
          <a:bodyPr>
            <a:normAutofit/>
          </a:bodyPr>
          <a:lstStyle/>
          <a:p>
            <a:r>
              <a:rPr lang="en-IN" dirty="0" smtClean="0">
                <a:latin typeface="Times New Roman" panose="02020603050405020304" pitchFamily="18" charset="0"/>
                <a:cs typeface="Times New Roman" panose="02020603050405020304" pitchFamily="18" charset="0"/>
              </a:rPr>
              <a:t>Operating System view </a:t>
            </a:r>
            <a:r>
              <a:rPr lang="en-IN" dirty="0">
                <a:latin typeface="Times New Roman" panose="02020603050405020304" pitchFamily="18" charset="0"/>
                <a:cs typeface="Times New Roman" panose="02020603050405020304" pitchFamily="18" charset="0"/>
              </a:rPr>
              <a:t>of processes</a:t>
            </a:r>
          </a:p>
        </p:txBody>
      </p:sp>
      <p:pic>
        <p:nvPicPr>
          <p:cNvPr id="7" name="Content Placeholder 6"/>
          <p:cNvPicPr>
            <a:picLocks noGrp="1" noChangeAspect="1"/>
          </p:cNvPicPr>
          <p:nvPr>
            <p:ph idx="1"/>
          </p:nvPr>
        </p:nvPicPr>
        <p:blipFill>
          <a:blip r:embed="rId2"/>
          <a:stretch>
            <a:fillRect/>
          </a:stretch>
        </p:blipFill>
        <p:spPr>
          <a:xfrm>
            <a:off x="6476915" y="3257433"/>
            <a:ext cx="1060796" cy="1091279"/>
          </a:xfrm>
          <a:prstGeom prst="rect">
            <a:avLst/>
          </a:prstGeom>
        </p:spPr>
      </p:pic>
      <p:sp>
        <p:nvSpPr>
          <p:cNvPr id="4" name="Oval 3"/>
          <p:cNvSpPr/>
          <p:nvPr/>
        </p:nvSpPr>
        <p:spPr>
          <a:xfrm>
            <a:off x="4696691" y="2020512"/>
            <a:ext cx="1188720" cy="107234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smtClean="0">
                <a:solidFill>
                  <a:schemeClr val="tx1"/>
                </a:solidFill>
              </a:rPr>
              <a:t>Running</a:t>
            </a:r>
            <a:endParaRPr lang="en-IN" sz="1500" dirty="0">
              <a:solidFill>
                <a:schemeClr val="tx1"/>
              </a:solidFill>
            </a:endParaRPr>
          </a:p>
        </p:txBody>
      </p:sp>
      <p:pic>
        <p:nvPicPr>
          <p:cNvPr id="8" name="Picture 7"/>
          <p:cNvPicPr>
            <a:picLocks noChangeAspect="1"/>
          </p:cNvPicPr>
          <p:nvPr/>
        </p:nvPicPr>
        <p:blipFill>
          <a:blip r:embed="rId2"/>
          <a:stretch>
            <a:fillRect/>
          </a:stretch>
        </p:blipFill>
        <p:spPr>
          <a:xfrm>
            <a:off x="4696691" y="4611771"/>
            <a:ext cx="1060796" cy="1091279"/>
          </a:xfrm>
          <a:prstGeom prst="rect">
            <a:avLst/>
          </a:prstGeom>
        </p:spPr>
      </p:pic>
      <p:pic>
        <p:nvPicPr>
          <p:cNvPr id="9" name="Picture 8"/>
          <p:cNvPicPr>
            <a:picLocks noChangeAspect="1"/>
          </p:cNvPicPr>
          <p:nvPr/>
        </p:nvPicPr>
        <p:blipFill>
          <a:blip r:embed="rId2"/>
          <a:stretch>
            <a:fillRect/>
          </a:stretch>
        </p:blipFill>
        <p:spPr>
          <a:xfrm>
            <a:off x="2724656" y="3178982"/>
            <a:ext cx="1060796" cy="1091279"/>
          </a:xfrm>
          <a:prstGeom prst="rect">
            <a:avLst/>
          </a:prstGeom>
        </p:spPr>
      </p:pic>
      <p:cxnSp>
        <p:nvCxnSpPr>
          <p:cNvPr id="11" name="Straight Arrow Connector 10"/>
          <p:cNvCxnSpPr>
            <a:stCxn id="4" idx="6"/>
          </p:cNvCxnSpPr>
          <p:nvPr/>
        </p:nvCxnSpPr>
        <p:spPr>
          <a:xfrm>
            <a:off x="5885411" y="2556683"/>
            <a:ext cx="897773" cy="769764"/>
          </a:xfrm>
          <a:prstGeom prst="straightConnector1">
            <a:avLst/>
          </a:prstGeom>
          <a:ln>
            <a:tailEnd type="triangle"/>
          </a:ln>
          <a:effectLst/>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flipH="1">
            <a:off x="5694218" y="4270261"/>
            <a:ext cx="1147157" cy="700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574473" y="4164676"/>
            <a:ext cx="1143923" cy="839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2"/>
          </p:cNvCxnSpPr>
          <p:nvPr/>
        </p:nvCxnSpPr>
        <p:spPr>
          <a:xfrm flipH="1">
            <a:off x="3561659" y="2556683"/>
            <a:ext cx="1135032" cy="752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370022" y="3041621"/>
            <a:ext cx="23595" cy="15790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p:nvPr/>
        </p:nvCxnSpPr>
        <p:spPr>
          <a:xfrm flipV="1">
            <a:off x="5062407" y="2975956"/>
            <a:ext cx="0" cy="1644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397210" y="3579181"/>
            <a:ext cx="1220206" cy="369332"/>
          </a:xfrm>
          <a:prstGeom prst="rect">
            <a:avLst/>
          </a:prstGeom>
          <a:noFill/>
        </p:spPr>
        <p:txBody>
          <a:bodyPr wrap="none" rtlCol="0">
            <a:spAutoFit/>
          </a:bodyPr>
          <a:lstStyle/>
          <a:p>
            <a:r>
              <a:rPr lang="en-IN" dirty="0" smtClean="0"/>
              <a:t>Suspended</a:t>
            </a:r>
            <a:endParaRPr lang="en-IN" dirty="0"/>
          </a:p>
        </p:txBody>
      </p:sp>
      <p:sp>
        <p:nvSpPr>
          <p:cNvPr id="32" name="TextBox 31"/>
          <p:cNvSpPr txBox="1"/>
          <p:nvPr/>
        </p:nvSpPr>
        <p:spPr>
          <a:xfrm>
            <a:off x="4859087" y="4971011"/>
            <a:ext cx="757708" cy="369332"/>
          </a:xfrm>
          <a:prstGeom prst="rect">
            <a:avLst/>
          </a:prstGeom>
          <a:noFill/>
        </p:spPr>
        <p:txBody>
          <a:bodyPr wrap="none" rtlCol="0">
            <a:spAutoFit/>
          </a:bodyPr>
          <a:lstStyle/>
          <a:p>
            <a:r>
              <a:rPr lang="en-IN" dirty="0" smtClean="0"/>
              <a:t>Ready</a:t>
            </a:r>
            <a:endParaRPr lang="en-IN" dirty="0"/>
          </a:p>
        </p:txBody>
      </p:sp>
      <p:sp>
        <p:nvSpPr>
          <p:cNvPr id="33" name="TextBox 32"/>
          <p:cNvSpPr txBox="1"/>
          <p:nvPr/>
        </p:nvSpPr>
        <p:spPr>
          <a:xfrm>
            <a:off x="2752160" y="3536058"/>
            <a:ext cx="1020921" cy="369332"/>
          </a:xfrm>
          <a:prstGeom prst="rect">
            <a:avLst/>
          </a:prstGeom>
          <a:noFill/>
        </p:spPr>
        <p:txBody>
          <a:bodyPr wrap="none" rtlCol="0">
            <a:spAutoFit/>
          </a:bodyPr>
          <a:lstStyle/>
          <a:p>
            <a:r>
              <a:rPr lang="en-IN" dirty="0" smtClean="0"/>
              <a:t>Dormant</a:t>
            </a:r>
            <a:endParaRPr lang="en-IN" dirty="0"/>
          </a:p>
        </p:txBody>
      </p:sp>
      <p:sp>
        <p:nvSpPr>
          <p:cNvPr id="34" name="TextBox 33"/>
          <p:cNvSpPr txBox="1"/>
          <p:nvPr/>
        </p:nvSpPr>
        <p:spPr>
          <a:xfrm rot="2454936">
            <a:off x="5474394" y="2674080"/>
            <a:ext cx="2170787" cy="261610"/>
          </a:xfrm>
          <a:prstGeom prst="rect">
            <a:avLst/>
          </a:prstGeom>
          <a:noFill/>
        </p:spPr>
        <p:txBody>
          <a:bodyPr wrap="none" rtlCol="0">
            <a:spAutoFit/>
          </a:bodyPr>
          <a:lstStyle/>
          <a:p>
            <a:r>
              <a:rPr lang="en-IN" sz="1100" dirty="0"/>
              <a:t>Awaits Event (I/O Synchronization)</a:t>
            </a:r>
          </a:p>
        </p:txBody>
      </p:sp>
      <p:sp>
        <p:nvSpPr>
          <p:cNvPr id="35" name="TextBox 34"/>
          <p:cNvSpPr txBox="1"/>
          <p:nvPr/>
        </p:nvSpPr>
        <p:spPr>
          <a:xfrm rot="19730631">
            <a:off x="5648916" y="4535228"/>
            <a:ext cx="1394036" cy="369332"/>
          </a:xfrm>
          <a:prstGeom prst="rect">
            <a:avLst/>
          </a:prstGeom>
          <a:noFill/>
        </p:spPr>
        <p:txBody>
          <a:bodyPr wrap="none" rtlCol="0">
            <a:spAutoFit/>
          </a:bodyPr>
          <a:lstStyle/>
          <a:p>
            <a:r>
              <a:rPr lang="en-IN" dirty="0" smtClean="0"/>
              <a:t>Event Occurs</a:t>
            </a:r>
            <a:endParaRPr lang="en-IN" dirty="0"/>
          </a:p>
        </p:txBody>
      </p:sp>
      <p:sp>
        <p:nvSpPr>
          <p:cNvPr id="36" name="TextBox 35"/>
          <p:cNvSpPr txBox="1"/>
          <p:nvPr/>
        </p:nvSpPr>
        <p:spPr>
          <a:xfrm rot="19573624">
            <a:off x="3547746" y="2591933"/>
            <a:ext cx="1219116" cy="369332"/>
          </a:xfrm>
          <a:prstGeom prst="rect">
            <a:avLst/>
          </a:prstGeom>
          <a:noFill/>
        </p:spPr>
        <p:txBody>
          <a:bodyPr wrap="none" rtlCol="0">
            <a:spAutoFit/>
          </a:bodyPr>
          <a:lstStyle/>
          <a:p>
            <a:r>
              <a:rPr lang="en-IN" dirty="0" smtClean="0"/>
              <a:t>Terminates</a:t>
            </a:r>
            <a:endParaRPr lang="en-IN" dirty="0"/>
          </a:p>
        </p:txBody>
      </p:sp>
      <p:sp>
        <p:nvSpPr>
          <p:cNvPr id="37" name="TextBox 36"/>
          <p:cNvSpPr txBox="1"/>
          <p:nvPr/>
        </p:nvSpPr>
        <p:spPr>
          <a:xfrm rot="2227756">
            <a:off x="3602101" y="4435969"/>
            <a:ext cx="920830" cy="369332"/>
          </a:xfrm>
          <a:prstGeom prst="rect">
            <a:avLst/>
          </a:prstGeom>
          <a:noFill/>
        </p:spPr>
        <p:txBody>
          <a:bodyPr wrap="none" rtlCol="0">
            <a:spAutoFit/>
          </a:bodyPr>
          <a:lstStyle/>
          <a:p>
            <a:r>
              <a:rPr lang="en-IN" dirty="0" smtClean="0"/>
              <a:t>Created</a:t>
            </a:r>
            <a:endParaRPr lang="en-IN" dirty="0"/>
          </a:p>
        </p:txBody>
      </p:sp>
      <p:sp>
        <p:nvSpPr>
          <p:cNvPr id="38" name="TextBox 37"/>
          <p:cNvSpPr txBox="1"/>
          <p:nvPr/>
        </p:nvSpPr>
        <p:spPr>
          <a:xfrm rot="16200000">
            <a:off x="4387804" y="3573962"/>
            <a:ext cx="1159292" cy="369332"/>
          </a:xfrm>
          <a:prstGeom prst="rect">
            <a:avLst/>
          </a:prstGeom>
          <a:noFill/>
        </p:spPr>
        <p:txBody>
          <a:bodyPr wrap="none" rtlCol="0">
            <a:spAutoFit/>
          </a:bodyPr>
          <a:lstStyle/>
          <a:p>
            <a:r>
              <a:rPr lang="en-IN" dirty="0" smtClean="0"/>
              <a:t>Scheduled</a:t>
            </a:r>
            <a:endParaRPr lang="en-IN" dirty="0"/>
          </a:p>
        </p:txBody>
      </p:sp>
      <p:sp>
        <p:nvSpPr>
          <p:cNvPr id="39" name="TextBox 38"/>
          <p:cNvSpPr txBox="1"/>
          <p:nvPr/>
        </p:nvSpPr>
        <p:spPr>
          <a:xfrm rot="5400000">
            <a:off x="4860639" y="3591249"/>
            <a:ext cx="1298625" cy="369332"/>
          </a:xfrm>
          <a:prstGeom prst="rect">
            <a:avLst/>
          </a:prstGeom>
          <a:noFill/>
        </p:spPr>
        <p:txBody>
          <a:bodyPr wrap="none" rtlCol="0">
            <a:spAutoFit/>
          </a:bodyPr>
          <a:lstStyle/>
          <a:p>
            <a:r>
              <a:rPr lang="en-IN" dirty="0" smtClean="0"/>
              <a:t>Pre-empted</a:t>
            </a:r>
            <a:endParaRPr lang="en-IN" dirty="0"/>
          </a:p>
        </p:txBody>
      </p:sp>
    </p:spTree>
    <p:extLst>
      <p:ext uri="{BB962C8B-B14F-4D97-AF65-F5344CB8AC3E}">
        <p14:creationId xmlns:p14="http://schemas.microsoft.com/office/powerpoint/2010/main" val="2883004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7999" y="473655"/>
            <a:ext cx="11083637" cy="4154984"/>
          </a:xfrm>
          <a:prstGeom prst="rect">
            <a:avLst/>
          </a:prstGeom>
        </p:spPr>
        <p:txBody>
          <a:bodyPr wrap="square">
            <a:spAutoFit/>
          </a:bodyPr>
          <a:lstStyle/>
          <a:p>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A process state may be in one of the following:</a:t>
            </a:r>
          </a:p>
          <a:p>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solidFill>
                  <a:schemeClr val="tx1">
                    <a:lumMod val="75000"/>
                    <a:lumOff val="25000"/>
                  </a:schemeClr>
                </a:solidFill>
                <a:latin typeface="Times New Roman" panose="02020603050405020304" pitchFamily="18" charset="0"/>
                <a:cs typeface="Times New Roman" panose="02020603050405020304" pitchFamily="18" charset="0"/>
              </a:rPr>
              <a:t>Dormant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The process is being </a:t>
            </a:r>
            <a:r>
              <a:rPr lang="en-US" sz="2400" dirty="0" smtClean="0">
                <a:solidFill>
                  <a:schemeClr val="tx1">
                    <a:lumMod val="75000"/>
                    <a:lumOff val="25000"/>
                  </a:schemeClr>
                </a:solidFill>
                <a:latin typeface="Times New Roman" panose="02020603050405020304" pitchFamily="18" charset="0"/>
                <a:cs typeface="Times New Roman" panose="02020603050405020304" pitchFamily="18" charset="0"/>
              </a:rPr>
              <a:t>created.</a:t>
            </a:r>
          </a:p>
          <a:p>
            <a:endParaRPr lang="en-US"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solidFill>
                  <a:schemeClr val="tx1">
                    <a:lumMod val="75000"/>
                    <a:lumOff val="25000"/>
                  </a:schemeClr>
                </a:solidFill>
                <a:latin typeface="Times New Roman" panose="02020603050405020304" pitchFamily="18" charset="0"/>
                <a:cs typeface="Times New Roman" panose="02020603050405020304" pitchFamily="18" charset="0"/>
              </a:rPr>
              <a:t>Ready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The process is waiting to be assigned to a </a:t>
            </a:r>
            <a:r>
              <a:rPr lang="en-US" sz="2400" dirty="0" smtClean="0">
                <a:solidFill>
                  <a:schemeClr val="tx1">
                    <a:lumMod val="75000"/>
                    <a:lumOff val="25000"/>
                  </a:schemeClr>
                </a:solidFill>
                <a:latin typeface="Times New Roman" panose="02020603050405020304" pitchFamily="18" charset="0"/>
                <a:cs typeface="Times New Roman" panose="02020603050405020304" pitchFamily="18" charset="0"/>
              </a:rPr>
              <a:t>processor.</a:t>
            </a:r>
          </a:p>
          <a:p>
            <a:endParaRPr lang="en-US"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solidFill>
                  <a:schemeClr val="tx1">
                    <a:lumMod val="75000"/>
                    <a:lumOff val="25000"/>
                  </a:schemeClr>
                </a:solidFill>
                <a:latin typeface="Times New Roman" panose="02020603050405020304" pitchFamily="18" charset="0"/>
                <a:cs typeface="Times New Roman" panose="02020603050405020304" pitchFamily="18" charset="0"/>
              </a:rPr>
              <a:t>Running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Instructions are being executed. </a:t>
            </a:r>
            <a:endParaRPr lang="en-US"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solidFill>
                  <a:schemeClr val="tx1">
                    <a:lumMod val="75000"/>
                    <a:lumOff val="25000"/>
                  </a:schemeClr>
                </a:solidFill>
                <a:latin typeface="Times New Roman" panose="02020603050405020304" pitchFamily="18" charset="0"/>
                <a:cs typeface="Times New Roman" panose="02020603050405020304" pitchFamily="18" charset="0"/>
              </a:rPr>
              <a:t>Waiting/Suspended/Blocked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The process is waiting for some event to </a:t>
            </a:r>
            <a:r>
              <a:rPr lang="en-US" sz="2400" dirty="0" smtClean="0">
                <a:solidFill>
                  <a:schemeClr val="tx1">
                    <a:lumMod val="75000"/>
                    <a:lumOff val="25000"/>
                  </a:schemeClr>
                </a:solidFill>
                <a:latin typeface="Times New Roman" panose="02020603050405020304" pitchFamily="18" charset="0"/>
                <a:cs typeface="Times New Roman" panose="02020603050405020304" pitchFamily="18" charset="0"/>
              </a:rPr>
              <a:t>occur.</a:t>
            </a:r>
          </a:p>
          <a:p>
            <a:endParaRPr lang="en-US"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solidFill>
                  <a:schemeClr val="tx1">
                    <a:lumMod val="75000"/>
                    <a:lumOff val="25000"/>
                  </a:schemeClr>
                </a:solidFill>
                <a:latin typeface="Times New Roman" panose="02020603050405020304" pitchFamily="18" charset="0"/>
                <a:cs typeface="Times New Roman" panose="02020603050405020304" pitchFamily="18" charset="0"/>
              </a:rPr>
              <a:t>Halted/Terminated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The process has finished execution. </a:t>
            </a:r>
            <a:endParaRPr lang="en-IN" sz="2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67260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Process Control Block (PCB)</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To </a:t>
            </a:r>
            <a:r>
              <a:rPr lang="en-US" sz="2400" dirty="0">
                <a:latin typeface="Times New Roman" panose="02020603050405020304" pitchFamily="18" charset="0"/>
                <a:cs typeface="Times New Roman" panose="02020603050405020304" pitchFamily="18" charset="0"/>
              </a:rPr>
              <a:t>implement the process model, the operating system maintains a table, an array of structures, called the process table or process control block (PCB</a:t>
            </a:r>
            <a:r>
              <a:rPr lang="en-US" sz="2400" dirty="0" smtClean="0">
                <a:latin typeface="Times New Roman" panose="02020603050405020304" pitchFamily="18" charset="0"/>
                <a:cs typeface="Times New Roman" panose="02020603050405020304" pitchFamily="18" charset="0"/>
              </a:rPr>
              <a:t>)</a:t>
            </a:r>
          </a:p>
          <a:p>
            <a:pPr marL="0" indent="0">
              <a:buNone/>
            </a:pPr>
            <a:endParaRPr lang="en-US" sz="24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Each </a:t>
            </a:r>
            <a:r>
              <a:rPr lang="en-US" sz="2400" dirty="0">
                <a:latin typeface="Times New Roman" panose="02020603050405020304" pitchFamily="18" charset="0"/>
                <a:cs typeface="Times New Roman" panose="02020603050405020304" pitchFamily="18" charset="0"/>
              </a:rPr>
              <a:t>entry identifies a process with information such as process state, its program counter, stack pointer, memory allocation, the status of its open files, its accounting and scheduling information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46387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94327" y="295564"/>
            <a:ext cx="11397673" cy="5573424"/>
          </a:xfrm>
        </p:spPr>
        <p:txBody>
          <a:bodyPr>
            <a:noAutofit/>
          </a:bodyPr>
          <a:lstStyle/>
          <a:p>
            <a:r>
              <a:rPr lang="en-US" sz="2200" dirty="0">
                <a:latin typeface="Times New Roman" panose="02020603050405020304" pitchFamily="18" charset="0"/>
                <a:cs typeface="Times New Roman" panose="02020603050405020304" pitchFamily="18" charset="0"/>
              </a:rPr>
              <a:t>The following is the information stored in a PCB</a:t>
            </a:r>
            <a:r>
              <a:rPr lang="en-US" sz="22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 Process name (ID)</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Priority</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State (ready, running, suspended)</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Hardware State (processor registers and flags)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Scheduling information and usage statistics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Memory management information (registers, tables)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I/O Status (allocated devices, pending operations)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File management information (open files, access rights)</a:t>
            </a:r>
          </a:p>
          <a:p>
            <a:pPr>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 Accounting information</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1143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rotWithShape="1">
          <a:blip r:embed="rId2"/>
          <a:srcRect l="42377" t="22751" r="37514" b="46227"/>
          <a:stretch/>
        </p:blipFill>
        <p:spPr bwMode="auto">
          <a:xfrm>
            <a:off x="1097280" y="1845734"/>
            <a:ext cx="9940175" cy="4305684"/>
          </a:xfrm>
          <a:prstGeom prst="rect">
            <a:avLst/>
          </a:prstGeom>
          <a:ln>
            <a:noFill/>
          </a:ln>
          <a:extLst>
            <a:ext uri="{53640926-AAD7-44D8-BBD7-CCE9431645EC}">
              <a14:shadowObscured xmlns:a14="http://schemas.microsoft.com/office/drawing/2010/main"/>
            </a:ext>
          </a:extLst>
        </p:spPr>
      </p:pic>
      <p:sp>
        <p:nvSpPr>
          <p:cNvPr id="4" name="Title 3"/>
          <p:cNvSpPr>
            <a:spLocks noGrp="1"/>
          </p:cNvSpPr>
          <p:nvPr>
            <p:ph type="title"/>
          </p:nvPr>
        </p:nvSpPr>
        <p:spPr>
          <a:xfrm>
            <a:off x="1097280" y="159128"/>
            <a:ext cx="10058400" cy="958154"/>
          </a:xfrm>
        </p:spPr>
        <p:txBody>
          <a:bodyPr/>
          <a:lstStyle/>
          <a:p>
            <a:r>
              <a:rPr lang="en-IN" dirty="0" smtClean="0"/>
              <a:t>Process Transition</a:t>
            </a:r>
            <a:endParaRPr lang="en-IN" dirty="0"/>
          </a:p>
        </p:txBody>
      </p:sp>
    </p:spTree>
    <p:extLst>
      <p:ext uri="{BB962C8B-B14F-4D97-AF65-F5344CB8AC3E}">
        <p14:creationId xmlns:p14="http://schemas.microsoft.com/office/powerpoint/2010/main" val="27557437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600" dirty="0" smtClean="0">
                <a:latin typeface="Times New Roman" panose="02020603050405020304" pitchFamily="18" charset="0"/>
                <a:cs typeface="Times New Roman" panose="02020603050405020304" pitchFamily="18" charset="0"/>
              </a:rPr>
              <a:t>Operating system services for process management</a:t>
            </a:r>
            <a:endParaRPr lang="en-IN" sz="4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CREATE (</a:t>
            </a:r>
            <a:r>
              <a:rPr lang="en-US" dirty="0" err="1" smtClean="0"/>
              <a:t>processID</a:t>
            </a:r>
            <a:r>
              <a:rPr lang="en-US" dirty="0" smtClean="0"/>
              <a:t>, </a:t>
            </a:r>
            <a:r>
              <a:rPr lang="en-US" smtClean="0"/>
              <a:t>attributes);</a:t>
            </a:r>
            <a:endParaRPr lang="en-US" dirty="0" smtClean="0"/>
          </a:p>
          <a:p>
            <a:r>
              <a:rPr lang="en-US" dirty="0" smtClean="0"/>
              <a:t>DELETE (</a:t>
            </a:r>
            <a:r>
              <a:rPr lang="en-US" dirty="0" err="1" smtClean="0"/>
              <a:t>processID</a:t>
            </a:r>
            <a:r>
              <a:rPr lang="en-US" dirty="0" smtClean="0"/>
              <a:t>);</a:t>
            </a:r>
          </a:p>
          <a:p>
            <a:r>
              <a:rPr lang="en-US" dirty="0" smtClean="0"/>
              <a:t>ABORT </a:t>
            </a:r>
            <a:r>
              <a:rPr lang="en-US" dirty="0"/>
              <a:t>(</a:t>
            </a:r>
            <a:r>
              <a:rPr lang="en-US" dirty="0" err="1"/>
              <a:t>processID</a:t>
            </a:r>
            <a:r>
              <a:rPr lang="en-US" dirty="0" smtClean="0"/>
              <a:t>);</a:t>
            </a:r>
            <a:endParaRPr lang="en-US" dirty="0"/>
          </a:p>
          <a:p>
            <a:r>
              <a:rPr lang="en-US" dirty="0" smtClean="0"/>
              <a:t>FORK/JOIN;</a:t>
            </a:r>
          </a:p>
          <a:p>
            <a:r>
              <a:rPr lang="en-US" dirty="0" smtClean="0"/>
              <a:t>SUSPEND </a:t>
            </a:r>
            <a:r>
              <a:rPr lang="en-US" dirty="0"/>
              <a:t>(</a:t>
            </a:r>
            <a:r>
              <a:rPr lang="en-US" dirty="0" err="1"/>
              <a:t>processID</a:t>
            </a:r>
            <a:r>
              <a:rPr lang="en-US" dirty="0" smtClean="0"/>
              <a:t>);</a:t>
            </a:r>
            <a:endParaRPr lang="en-US" dirty="0"/>
          </a:p>
          <a:p>
            <a:r>
              <a:rPr lang="en-US" dirty="0" smtClean="0"/>
              <a:t>RESUME </a:t>
            </a:r>
            <a:r>
              <a:rPr lang="en-US" dirty="0"/>
              <a:t>(</a:t>
            </a:r>
            <a:r>
              <a:rPr lang="en-US" dirty="0" err="1"/>
              <a:t>processID</a:t>
            </a:r>
            <a:r>
              <a:rPr lang="en-US" dirty="0" smtClean="0"/>
              <a:t>);</a:t>
            </a:r>
            <a:endParaRPr lang="en-US" dirty="0"/>
          </a:p>
          <a:p>
            <a:r>
              <a:rPr lang="en-US" dirty="0" smtClean="0"/>
              <a:t>DELAY </a:t>
            </a:r>
            <a:r>
              <a:rPr lang="en-US" dirty="0"/>
              <a:t>(</a:t>
            </a:r>
            <a:r>
              <a:rPr lang="en-US" dirty="0" err="1" smtClean="0"/>
              <a:t>processID</a:t>
            </a:r>
            <a:r>
              <a:rPr lang="en-US" dirty="0" smtClean="0"/>
              <a:t>, time);</a:t>
            </a:r>
          </a:p>
          <a:p>
            <a:r>
              <a:rPr lang="en-US" dirty="0" smtClean="0"/>
              <a:t>GET_ATTRIBUTES (</a:t>
            </a:r>
            <a:r>
              <a:rPr lang="en-US" dirty="0" err="1" smtClean="0"/>
              <a:t>processID</a:t>
            </a:r>
            <a:r>
              <a:rPr lang="en-US" dirty="0" smtClean="0"/>
              <a:t>, </a:t>
            </a:r>
            <a:r>
              <a:rPr lang="en-US" dirty="0" err="1" smtClean="0"/>
              <a:t>attribute_set</a:t>
            </a:r>
            <a:r>
              <a:rPr lang="en-US" dirty="0" smtClean="0"/>
              <a:t>);</a:t>
            </a:r>
          </a:p>
          <a:p>
            <a:r>
              <a:rPr lang="en-US" dirty="0" smtClean="0"/>
              <a:t>CHANGE_PRIORITY </a:t>
            </a:r>
            <a:r>
              <a:rPr lang="en-US" dirty="0"/>
              <a:t>(</a:t>
            </a:r>
            <a:r>
              <a:rPr lang="en-US" dirty="0" err="1" smtClean="0"/>
              <a:t>processID</a:t>
            </a:r>
            <a:r>
              <a:rPr lang="en-US" dirty="0" smtClean="0"/>
              <a:t>, </a:t>
            </a:r>
            <a:r>
              <a:rPr lang="en-US" dirty="0" err="1" smtClean="0"/>
              <a:t>new_priority</a:t>
            </a:r>
            <a:r>
              <a:rPr lang="en-US" dirty="0" smtClean="0"/>
              <a:t>);</a:t>
            </a:r>
            <a:endParaRPr lang="en-US" dirty="0"/>
          </a:p>
          <a:p>
            <a:endParaRPr lang="en-US" dirty="0"/>
          </a:p>
          <a:p>
            <a:pPr marL="0" indent="0">
              <a:buNone/>
            </a:pPr>
            <a:endParaRPr lang="en-US" dirty="0"/>
          </a:p>
          <a:p>
            <a:endParaRPr lang="en-IN" dirty="0"/>
          </a:p>
        </p:txBody>
      </p:sp>
    </p:spTree>
    <p:extLst>
      <p:ext uri="{BB962C8B-B14F-4D97-AF65-F5344CB8AC3E}">
        <p14:creationId xmlns:p14="http://schemas.microsoft.com/office/powerpoint/2010/main" val="2347837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Scheduling</a:t>
            </a:r>
          </a:p>
        </p:txBody>
      </p:sp>
      <p:sp>
        <p:nvSpPr>
          <p:cNvPr id="3" name="Content Placeholder 2"/>
          <p:cNvSpPr>
            <a:spLocks noGrp="1"/>
          </p:cNvSpPr>
          <p:nvPr>
            <p:ph idx="1"/>
          </p:nvPr>
        </p:nvSpPr>
        <p:spPr/>
        <p:txBody>
          <a:bodyPr/>
          <a:lstStyle/>
          <a:p>
            <a:pPr fontAlgn="base">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Scheduling refers to a set of policies and mechanisms built into the operating system that govern the order in which the work to be done by computer system is completed.</a:t>
            </a:r>
            <a:r>
              <a:rPr lang="en-US" dirty="0">
                <a:latin typeface="Times New Roman" panose="02020603050405020304" pitchFamily="18" charset="0"/>
                <a:cs typeface="Times New Roman" panose="02020603050405020304" pitchFamily="18" charset="0"/>
              </a:rPr>
              <a:t>​</a:t>
            </a:r>
          </a:p>
          <a:p>
            <a:pPr fontAlgn="base">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 Scheduler is an OS module that selects the next job to be admitted into the system and the next process to run.</a:t>
            </a:r>
            <a:r>
              <a:rPr lang="en-US" dirty="0">
                <a:latin typeface="Times New Roman" panose="02020603050405020304" pitchFamily="18" charset="0"/>
                <a:cs typeface="Times New Roman" panose="02020603050405020304" pitchFamily="18" charset="0"/>
              </a:rPr>
              <a:t>​</a:t>
            </a:r>
          </a:p>
          <a:p>
            <a:pPr marL="0" indent="0" fontAlgn="base">
              <a:buNone/>
            </a:pPr>
            <a:endParaRPr lang="en-IN" dirty="0">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primary objective of scheduling is to optimize system performance in accordance with the criteria deemed most important by the system designers.</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9484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What is an Operating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IN" spc="-50" dirty="0">
                <a:latin typeface="Times New Roman" panose="02020603050405020304" pitchFamily="18" charset="0"/>
                <a:ea typeface="+mj-ea"/>
                <a:cs typeface="Times New Roman" panose="02020603050405020304" pitchFamily="18" charset="0"/>
              </a:rPr>
              <a:t>An operating system is the most important software that runs on a computer. It manages the computer's memory and processes, as well as all of its software and hardware. It also allows you to communicate with the computer without knowing how to speak the computer's language. Without an operating system, a computer is useless</a:t>
            </a:r>
            <a:r>
              <a:rPr lang="en-IN" spc="-50" dirty="0" smtClean="0">
                <a:latin typeface="Times New Roman" panose="02020603050405020304" pitchFamily="18" charset="0"/>
                <a:ea typeface="+mj-ea"/>
                <a:cs typeface="Times New Roman" panose="02020603050405020304" pitchFamily="18" charset="0"/>
              </a:rPr>
              <a:t>.</a:t>
            </a:r>
          </a:p>
          <a:p>
            <a:endParaRPr lang="en-IN" spc="-50" dirty="0">
              <a:latin typeface="Times New Roman" panose="02020603050405020304" pitchFamily="18" charset="0"/>
              <a:ea typeface="+mj-ea"/>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913414" y="3086780"/>
            <a:ext cx="3477986" cy="2890688"/>
          </a:xfrm>
          <a:prstGeom prst="rect">
            <a:avLst/>
          </a:prstGeom>
        </p:spPr>
      </p:pic>
    </p:spTree>
    <p:extLst>
      <p:ext uri="{BB962C8B-B14F-4D97-AF65-F5344CB8AC3E}">
        <p14:creationId xmlns:p14="http://schemas.microsoft.com/office/powerpoint/2010/main" val="1136345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49135"/>
            <a:ext cx="10058400" cy="789709"/>
          </a:xfrm>
        </p:spPr>
        <p:txBody>
          <a:bodyPr>
            <a:normAutofit/>
          </a:bodyPr>
          <a:lstStyle/>
          <a:p>
            <a:r>
              <a:rPr lang="en-IN" sz="4600" dirty="0">
                <a:latin typeface="Times New Roman" panose="02020603050405020304" pitchFamily="18" charset="0"/>
                <a:cs typeface="Times New Roman" panose="02020603050405020304" pitchFamily="18" charset="0"/>
              </a:rPr>
              <a:t>Scheduling Criteria</a:t>
            </a:r>
          </a:p>
        </p:txBody>
      </p:sp>
      <p:sp>
        <p:nvSpPr>
          <p:cNvPr id="3" name="Content Placeholder 2"/>
          <p:cNvSpPr>
            <a:spLocks noGrp="1"/>
          </p:cNvSpPr>
          <p:nvPr>
            <p:ph idx="1"/>
          </p:nvPr>
        </p:nvSpPr>
        <p:spPr/>
        <p:txBody>
          <a:bodyPr/>
          <a:lstStyle/>
          <a:p>
            <a:r>
              <a:rPr lang="en-US" u="sng" dirty="0">
                <a:solidFill>
                  <a:srgbClr val="7030A0"/>
                </a:solidFill>
                <a:latin typeface="Times New Roman" panose="02020603050405020304" pitchFamily="18" charset="0"/>
                <a:cs typeface="Times New Roman" panose="02020603050405020304" pitchFamily="18" charset="0"/>
              </a:rPr>
              <a:t>CPU Utilization: </a:t>
            </a: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key idea is that if the CPU is busy all the time, the utilization factor of all the components of the system will be also high. CPU utilization is the ratio of busy time of the processor to the total time passes for processes to finish. </a:t>
            </a:r>
            <a:endParaRPr lang="en-US" dirty="0" smtClean="0">
              <a:latin typeface="Times New Roman" panose="02020603050405020304" pitchFamily="18" charset="0"/>
              <a:cs typeface="Times New Roman" panose="02020603050405020304" pitchFamily="18" charset="0"/>
            </a:endParaRPr>
          </a:p>
          <a:p>
            <a:r>
              <a:rPr lang="en-US" dirty="0" smtClean="0">
                <a:solidFill>
                  <a:schemeClr val="accent2">
                    <a:lumMod val="75000"/>
                  </a:schemeClr>
                </a:solidFill>
                <a:latin typeface="Times New Roman" panose="02020603050405020304" pitchFamily="18" charset="0"/>
                <a:cs typeface="Times New Roman" panose="02020603050405020304" pitchFamily="18" charset="0"/>
              </a:rPr>
              <a:t>Processor </a:t>
            </a:r>
            <a:r>
              <a:rPr lang="en-US" dirty="0">
                <a:solidFill>
                  <a:schemeClr val="accent2">
                    <a:lumMod val="75000"/>
                  </a:schemeClr>
                </a:solidFill>
                <a:latin typeface="Times New Roman" panose="02020603050405020304" pitchFamily="18" charset="0"/>
                <a:cs typeface="Times New Roman" panose="02020603050405020304" pitchFamily="18" charset="0"/>
              </a:rPr>
              <a:t>Utilization = (Processor busy time) / (Processor busy time + Processor idle time) </a:t>
            </a:r>
            <a:endParaRPr lang="en-US" dirty="0" smtClean="0">
              <a:solidFill>
                <a:schemeClr val="accent2">
                  <a:lumMod val="75000"/>
                </a:schemeClr>
              </a:solidFill>
              <a:latin typeface="Times New Roman" panose="02020603050405020304" pitchFamily="18" charset="0"/>
              <a:cs typeface="Times New Roman" panose="02020603050405020304" pitchFamily="18" charset="0"/>
            </a:endParaRPr>
          </a:p>
          <a:p>
            <a:r>
              <a:rPr lang="en-IN" u="sng" dirty="0">
                <a:solidFill>
                  <a:srgbClr val="7030A0"/>
                </a:solidFill>
                <a:latin typeface="Times New Roman" panose="02020603050405020304" pitchFamily="18" charset="0"/>
                <a:cs typeface="Times New Roman" panose="02020603050405020304" pitchFamily="18" charset="0"/>
              </a:rPr>
              <a:t>Throughput:</a:t>
            </a:r>
          </a:p>
          <a:p>
            <a:r>
              <a:rPr lang="en-US" dirty="0">
                <a:latin typeface="Times New Roman" panose="02020603050405020304" pitchFamily="18" charset="0"/>
                <a:cs typeface="Times New Roman" panose="02020603050405020304" pitchFamily="18" charset="0"/>
              </a:rPr>
              <a:t>It refers to the amount of work completed in a unit of time. One way to measure throughput is by means of the number of processes that are completed in a unit of </a:t>
            </a:r>
            <a:r>
              <a:rPr lang="en-US" dirty="0" smtClean="0">
                <a:latin typeface="Times New Roman" panose="02020603050405020304" pitchFamily="18" charset="0"/>
                <a:cs typeface="Times New Roman" panose="02020603050405020304" pitchFamily="18" charset="0"/>
              </a:rPr>
              <a:t>time</a:t>
            </a:r>
          </a:p>
          <a:p>
            <a:r>
              <a:rPr lang="en-US" dirty="0">
                <a:solidFill>
                  <a:schemeClr val="accent2">
                    <a:lumMod val="75000"/>
                  </a:schemeClr>
                </a:solidFill>
                <a:latin typeface="Times New Roman" panose="02020603050405020304" pitchFamily="18" charset="0"/>
                <a:cs typeface="Times New Roman" panose="02020603050405020304" pitchFamily="18" charset="0"/>
              </a:rPr>
              <a:t>Throughput = (No. of processes completed) / (Time unit)</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6243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45869" y="433100"/>
            <a:ext cx="10058400" cy="5552064"/>
          </a:xfrm>
        </p:spPr>
        <p:txBody>
          <a:bodyPr>
            <a:normAutofit/>
          </a:bodyPr>
          <a:lstStyle/>
          <a:p>
            <a:r>
              <a:rPr lang="en-IN" u="sng" dirty="0">
                <a:solidFill>
                  <a:srgbClr val="7030A0"/>
                </a:solidFill>
                <a:latin typeface="Times New Roman" panose="02020603050405020304" pitchFamily="18" charset="0"/>
                <a:cs typeface="Times New Roman" panose="02020603050405020304" pitchFamily="18" charset="0"/>
              </a:rPr>
              <a:t>Turnaround Time </a:t>
            </a:r>
            <a:r>
              <a:rPr lang="en-IN" u="sng" dirty="0" smtClean="0">
                <a:solidFill>
                  <a:srgbClr val="7030A0"/>
                </a:solidFill>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It may be defined as interval from the time of submission of a process to the time of its completion. It is the sum of the periods spent waiting to get into memory, waiting in the ready queue, CPU time and I/O </a:t>
            </a:r>
            <a:r>
              <a:rPr lang="en-US" dirty="0" smtClean="0">
                <a:latin typeface="Times New Roman" panose="02020603050405020304" pitchFamily="18" charset="0"/>
                <a:cs typeface="Times New Roman" panose="02020603050405020304" pitchFamily="18" charset="0"/>
              </a:rPr>
              <a:t>operations.</a:t>
            </a:r>
          </a:p>
          <a:p>
            <a:pPr algn="just"/>
            <a:r>
              <a:rPr lang="en-US" dirty="0">
                <a:solidFill>
                  <a:schemeClr val="accent2">
                    <a:lumMod val="75000"/>
                  </a:schemeClr>
                </a:solidFill>
                <a:latin typeface="Times New Roman" panose="02020603050405020304" pitchFamily="18" charset="0"/>
                <a:cs typeface="Times New Roman" panose="02020603050405020304" pitchFamily="18" charset="0"/>
              </a:rPr>
              <a:t>Turnaround Time = t(Process completed) – t(Process submitted</a:t>
            </a:r>
            <a:r>
              <a:rPr lang="en-US" dirty="0" smtClean="0">
                <a:solidFill>
                  <a:schemeClr val="accent2">
                    <a:lumMod val="75000"/>
                  </a:schemeClr>
                </a:solidFill>
                <a:latin typeface="Times New Roman" panose="02020603050405020304" pitchFamily="18" charset="0"/>
                <a:cs typeface="Times New Roman" panose="02020603050405020304" pitchFamily="18" charset="0"/>
              </a:rPr>
              <a:t>)</a:t>
            </a:r>
          </a:p>
          <a:p>
            <a:pPr algn="just"/>
            <a:endParaRPr lang="en-US" dirty="0">
              <a:solidFill>
                <a:schemeClr val="accent2">
                  <a:lumMod val="75000"/>
                </a:schemeClr>
              </a:solidFill>
              <a:latin typeface="Times New Roman" panose="02020603050405020304" pitchFamily="18" charset="0"/>
              <a:cs typeface="Times New Roman" panose="02020603050405020304" pitchFamily="18" charset="0"/>
            </a:endParaRPr>
          </a:p>
          <a:p>
            <a:pPr algn="just"/>
            <a:r>
              <a:rPr lang="en-IN" u="sng" dirty="0">
                <a:solidFill>
                  <a:srgbClr val="7030A0"/>
                </a:solidFill>
                <a:latin typeface="Times New Roman" panose="02020603050405020304" pitchFamily="18" charset="0"/>
                <a:cs typeface="Times New Roman" panose="02020603050405020304" pitchFamily="18" charset="0"/>
              </a:rPr>
              <a:t>Waiting Time:</a:t>
            </a:r>
          </a:p>
          <a:p>
            <a:pPr algn="just"/>
            <a:r>
              <a:rPr lang="en-US" dirty="0">
                <a:latin typeface="Times New Roman" panose="02020603050405020304" pitchFamily="18" charset="0"/>
                <a:cs typeface="Times New Roman" panose="02020603050405020304" pitchFamily="18" charset="0"/>
              </a:rPr>
              <a:t>This is the time spent in the ready </a:t>
            </a:r>
            <a:r>
              <a:rPr lang="en-US" dirty="0" smtClean="0">
                <a:latin typeface="Times New Roman" panose="02020603050405020304" pitchFamily="18" charset="0"/>
                <a:cs typeface="Times New Roman" panose="02020603050405020304" pitchFamily="18" charset="0"/>
              </a:rPr>
              <a:t>queue.</a:t>
            </a:r>
          </a:p>
          <a:p>
            <a:pPr algn="just"/>
            <a:r>
              <a:rPr lang="en-US" dirty="0">
                <a:solidFill>
                  <a:schemeClr val="accent2">
                    <a:lumMod val="75000"/>
                  </a:schemeClr>
                </a:solidFill>
                <a:latin typeface="Times New Roman" panose="02020603050405020304" pitchFamily="18" charset="0"/>
                <a:cs typeface="Times New Roman" panose="02020603050405020304" pitchFamily="18" charset="0"/>
              </a:rPr>
              <a:t>Waiting time = Turnaround Time - Processing </a:t>
            </a:r>
            <a:r>
              <a:rPr lang="en-US" dirty="0" smtClean="0">
                <a:solidFill>
                  <a:schemeClr val="accent2">
                    <a:lumMod val="75000"/>
                  </a:schemeClr>
                </a:solidFill>
                <a:latin typeface="Times New Roman" panose="02020603050405020304" pitchFamily="18" charset="0"/>
                <a:cs typeface="Times New Roman" panose="02020603050405020304" pitchFamily="18" charset="0"/>
              </a:rPr>
              <a:t>Time</a:t>
            </a:r>
          </a:p>
          <a:p>
            <a:pPr algn="just"/>
            <a:endParaRPr lang="en-US" dirty="0">
              <a:solidFill>
                <a:schemeClr val="accent2">
                  <a:lumMod val="75000"/>
                </a:schemeClr>
              </a:solidFill>
              <a:latin typeface="Times New Roman" panose="02020603050405020304" pitchFamily="18" charset="0"/>
              <a:cs typeface="Times New Roman" panose="02020603050405020304" pitchFamily="18" charset="0"/>
            </a:endParaRPr>
          </a:p>
          <a:p>
            <a:pPr algn="just"/>
            <a:r>
              <a:rPr lang="en-IN" u="sng" dirty="0">
                <a:solidFill>
                  <a:srgbClr val="7030A0"/>
                </a:solidFill>
                <a:latin typeface="Times New Roman" panose="02020603050405020304" pitchFamily="18" charset="0"/>
                <a:cs typeface="Times New Roman" panose="02020603050405020304" pitchFamily="18" charset="0"/>
              </a:rPr>
              <a:t>Response time:</a:t>
            </a:r>
          </a:p>
          <a:p>
            <a:pPr algn="just"/>
            <a:r>
              <a:rPr lang="en-US" dirty="0">
                <a:solidFill>
                  <a:schemeClr val="accent2">
                    <a:lumMod val="75000"/>
                  </a:schemeClr>
                </a:solidFill>
                <a:latin typeface="Times New Roman" panose="02020603050405020304" pitchFamily="18" charset="0"/>
                <a:cs typeface="Times New Roman" panose="02020603050405020304" pitchFamily="18" charset="0"/>
              </a:rPr>
              <a:t>Response time = t(first response) – t(submission of request) </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7116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schedulers</a:t>
            </a:r>
          </a:p>
        </p:txBody>
      </p:sp>
      <p:pic>
        <p:nvPicPr>
          <p:cNvPr id="1026" name="Picture 2" descr="Process Scheduling and Process Schedular - Tutorial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032" y="1903614"/>
            <a:ext cx="9958647" cy="4314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186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Functions of Operating System</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954338" y="2114550"/>
            <a:ext cx="6343650" cy="3486150"/>
          </a:xfrm>
          <a:prstGeom prst="rect">
            <a:avLst/>
          </a:prstGeom>
        </p:spPr>
      </p:pic>
    </p:spTree>
    <p:extLst>
      <p:ext uri="{BB962C8B-B14F-4D97-AF65-F5344CB8AC3E}">
        <p14:creationId xmlns:p14="http://schemas.microsoft.com/office/powerpoint/2010/main" val="31336016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69455"/>
            <a:ext cx="10058400" cy="702887"/>
          </a:xfrm>
        </p:spPr>
        <p:txBody>
          <a:bodyPr>
            <a:normAutofit fontScale="90000"/>
          </a:bodyPr>
          <a:lstStyle/>
          <a:p>
            <a:r>
              <a:rPr lang="en-IN" dirty="0" smtClean="0">
                <a:latin typeface="Times New Roman" panose="02020603050405020304" pitchFamily="18" charset="0"/>
                <a:cs typeface="Times New Roman" panose="02020603050405020304" pitchFamily="18" charset="0"/>
              </a:rPr>
              <a:t>The Process Concept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845734"/>
            <a:ext cx="10058400" cy="4342630"/>
          </a:xfrm>
        </p:spPr>
        <p:txBody>
          <a:bodyPr>
            <a:normAutofit fontScale="92500" lnSpcReduction="20000"/>
          </a:bodyPr>
          <a:lstStyle/>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 process is a program in execution which then forms the basis of all computation. The process is not as same as program code but a lot more than it. A process is an 'active' entity as opposed to the program which is considered to be a 'passive' entity. Attributes held by the process include hardware state, memory, CPU, </a:t>
            </a:r>
            <a:r>
              <a:rPr lang="en-IN" dirty="0" smtClean="0">
                <a:latin typeface="Times New Roman" panose="02020603050405020304" pitchFamily="18" charset="0"/>
                <a:cs typeface="Times New Roman" panose="02020603050405020304" pitchFamily="18" charset="0"/>
              </a:rPr>
              <a:t>etc. </a:t>
            </a:r>
          </a:p>
          <a:p>
            <a:pPr marL="0" indent="0">
              <a:buNone/>
            </a:pPr>
            <a:endParaRPr lang="en-IN"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Once created, a process becomes active and eligible to compete for system resources such as processor and I/O devices.</a:t>
            </a:r>
          </a:p>
          <a:p>
            <a:pPr>
              <a:buFont typeface="Arial" panose="020B0604020202020204" pitchFamily="34" charset="0"/>
              <a:buChar char="•"/>
            </a:pPr>
            <a:endParaRPr lang="en-IN"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Each active process is an individually schedulable entity.</a:t>
            </a:r>
          </a:p>
          <a:p>
            <a:pPr>
              <a:buFont typeface="Arial" panose="020B0604020202020204" pitchFamily="34" charset="0"/>
              <a:buChar char="•"/>
            </a:pPr>
            <a:r>
              <a:rPr lang="en-IN" dirty="0"/>
              <a:t> Process is a dynamic concept that refers to a program in execution, undergoing frequent state and attribute changes.</a:t>
            </a:r>
          </a:p>
          <a:p>
            <a:pPr>
              <a:buFont typeface="Arial" panose="020B0604020202020204" pitchFamily="34" charset="0"/>
              <a:buChar char="•"/>
            </a:pPr>
            <a:endParaRPr lang="en-IN" dirty="0"/>
          </a:p>
          <a:p>
            <a:pPr>
              <a:buFont typeface="Arial" panose="020B0604020202020204" pitchFamily="34" charset="0"/>
              <a:buChar char="•"/>
            </a:pPr>
            <a:r>
              <a:rPr lang="en-IN" dirty="0"/>
              <a:t>An executable program on the other hand, is a static process template that may give rise to one or more processes.</a:t>
            </a: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7746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a:xfrm>
            <a:off x="1097280" y="1737360"/>
            <a:ext cx="10058400" cy="4023360"/>
          </a:xfrm>
        </p:spPr>
        <p:style>
          <a:lnRef idx="2">
            <a:schemeClr val="accent2"/>
          </a:lnRef>
          <a:fillRef idx="1">
            <a:schemeClr val="lt1"/>
          </a:fillRef>
          <a:effectRef idx="0">
            <a:schemeClr val="accent2"/>
          </a:effectRef>
          <a:fontRef idx="minor">
            <a:schemeClr val="dk1"/>
          </a:fontRef>
        </p:style>
        <p:txBody>
          <a:bodyPr/>
          <a:lstStyle/>
          <a:p>
            <a:r>
              <a:rPr lang="en-IN" dirty="0" smtClean="0"/>
              <a:t>Consider execution of the text editor program in a multi programmed, multi user system.</a:t>
            </a:r>
          </a:p>
          <a:p>
            <a:endParaRPr lang="en-IN" dirty="0"/>
          </a:p>
        </p:txBody>
      </p:sp>
      <p:sp>
        <p:nvSpPr>
          <p:cNvPr id="4" name="Rectangle 3"/>
          <p:cNvSpPr/>
          <p:nvPr/>
        </p:nvSpPr>
        <p:spPr>
          <a:xfrm>
            <a:off x="1629508" y="2297723"/>
            <a:ext cx="1230923" cy="15826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t>File……</a:t>
            </a:r>
          </a:p>
          <a:p>
            <a:pPr algn="ctr"/>
            <a:r>
              <a:rPr lang="en-IN" dirty="0" smtClean="0"/>
              <a:t>Editor Program</a:t>
            </a:r>
            <a:endParaRPr lang="en-IN" dirty="0"/>
          </a:p>
        </p:txBody>
      </p:sp>
      <p:sp>
        <p:nvSpPr>
          <p:cNvPr id="5" name="Right Brace 4"/>
          <p:cNvSpPr/>
          <p:nvPr/>
        </p:nvSpPr>
        <p:spPr>
          <a:xfrm>
            <a:off x="3047999" y="2297723"/>
            <a:ext cx="574431" cy="15826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Oval 5"/>
          <p:cNvSpPr/>
          <p:nvPr/>
        </p:nvSpPr>
        <p:spPr>
          <a:xfrm>
            <a:off x="3809998" y="2719753"/>
            <a:ext cx="2180492" cy="73855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Template for editor process</a:t>
            </a:r>
            <a:endParaRPr lang="en-IN" dirty="0"/>
          </a:p>
        </p:txBody>
      </p:sp>
      <p:pic>
        <p:nvPicPr>
          <p:cNvPr id="7" name="Picture 6"/>
          <p:cNvPicPr>
            <a:picLocks noChangeAspect="1"/>
          </p:cNvPicPr>
          <p:nvPr/>
        </p:nvPicPr>
        <p:blipFill>
          <a:blip r:embed="rId2"/>
          <a:stretch>
            <a:fillRect/>
          </a:stretch>
        </p:blipFill>
        <p:spPr>
          <a:xfrm>
            <a:off x="1863969" y="4440701"/>
            <a:ext cx="762000" cy="896815"/>
          </a:xfrm>
          <a:prstGeom prst="rect">
            <a:avLst/>
          </a:prstGeom>
          <a:ln>
            <a:solidFill>
              <a:srgbClr val="00B0F0"/>
            </a:solidFill>
          </a:ln>
        </p:spPr>
      </p:pic>
      <p:sp>
        <p:nvSpPr>
          <p:cNvPr id="8" name="Right Arrow 7"/>
          <p:cNvSpPr/>
          <p:nvPr/>
        </p:nvSpPr>
        <p:spPr>
          <a:xfrm>
            <a:off x="2637691" y="4771877"/>
            <a:ext cx="1617786" cy="2690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2625968" y="4537653"/>
            <a:ext cx="1723293" cy="307777"/>
          </a:xfrm>
          <a:prstGeom prst="rect">
            <a:avLst/>
          </a:prstGeom>
          <a:noFill/>
        </p:spPr>
        <p:txBody>
          <a:bodyPr wrap="square" rtlCol="0">
            <a:spAutoFit/>
          </a:bodyPr>
          <a:lstStyle/>
          <a:p>
            <a:r>
              <a:rPr lang="en-IN" sz="1400" dirty="0" smtClean="0"/>
              <a:t>Invokes the editor</a:t>
            </a:r>
            <a:endParaRPr lang="en-IN" sz="1400" dirty="0"/>
          </a:p>
        </p:txBody>
      </p:sp>
      <p:sp>
        <p:nvSpPr>
          <p:cNvPr id="10" name="TextBox 9"/>
          <p:cNvSpPr txBox="1"/>
          <p:nvPr/>
        </p:nvSpPr>
        <p:spPr>
          <a:xfrm>
            <a:off x="1875692" y="5290119"/>
            <a:ext cx="761999" cy="307777"/>
          </a:xfrm>
          <a:prstGeom prst="rect">
            <a:avLst/>
          </a:prstGeom>
          <a:noFill/>
        </p:spPr>
        <p:txBody>
          <a:bodyPr wrap="square" rtlCol="0">
            <a:spAutoFit/>
          </a:bodyPr>
          <a:lstStyle/>
          <a:p>
            <a:r>
              <a:rPr lang="en-IN" sz="1400" dirty="0" smtClean="0"/>
              <a:t>User</a:t>
            </a:r>
            <a:endParaRPr lang="en-IN" sz="1400" dirty="0"/>
          </a:p>
        </p:txBody>
      </p:sp>
      <p:sp>
        <p:nvSpPr>
          <p:cNvPr id="11" name="Oval 10"/>
          <p:cNvSpPr/>
          <p:nvPr/>
        </p:nvSpPr>
        <p:spPr>
          <a:xfrm>
            <a:off x="4255477" y="4453008"/>
            <a:ext cx="1582615" cy="79986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Operating System</a:t>
            </a:r>
            <a:endParaRPr lang="en-IN" dirty="0"/>
          </a:p>
        </p:txBody>
      </p:sp>
      <p:sp>
        <p:nvSpPr>
          <p:cNvPr id="12" name="Rounded Rectangle 11"/>
          <p:cNvSpPr/>
          <p:nvPr/>
        </p:nvSpPr>
        <p:spPr>
          <a:xfrm>
            <a:off x="6732561" y="3341078"/>
            <a:ext cx="1840523" cy="736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Loads the editor program into memory</a:t>
            </a:r>
            <a:endParaRPr lang="en-IN" dirty="0"/>
          </a:p>
        </p:txBody>
      </p:sp>
      <p:sp>
        <p:nvSpPr>
          <p:cNvPr id="13" name="Rounded Rectangle 12"/>
          <p:cNvSpPr/>
          <p:nvPr/>
        </p:nvSpPr>
        <p:spPr>
          <a:xfrm>
            <a:off x="6732561" y="4306178"/>
            <a:ext cx="1840523" cy="6002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Creates an editor process</a:t>
            </a:r>
            <a:endParaRPr lang="en-IN" dirty="0"/>
          </a:p>
        </p:txBody>
      </p:sp>
      <p:sp>
        <p:nvSpPr>
          <p:cNvPr id="14" name="Rounded Rectangle 13"/>
          <p:cNvSpPr/>
          <p:nvPr/>
        </p:nvSpPr>
        <p:spPr>
          <a:xfrm>
            <a:off x="6732561" y="5134708"/>
            <a:ext cx="1840523" cy="5467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Schedules it for execution</a:t>
            </a:r>
            <a:endParaRPr lang="en-IN" dirty="0"/>
          </a:p>
        </p:txBody>
      </p:sp>
      <p:cxnSp>
        <p:nvCxnSpPr>
          <p:cNvPr id="16" name="Straight Arrow Connector 15"/>
          <p:cNvCxnSpPr>
            <a:stCxn id="11" idx="6"/>
          </p:cNvCxnSpPr>
          <p:nvPr/>
        </p:nvCxnSpPr>
        <p:spPr>
          <a:xfrm flipV="1">
            <a:off x="5838092" y="3880339"/>
            <a:ext cx="894469" cy="972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6"/>
          </p:cNvCxnSpPr>
          <p:nvPr/>
        </p:nvCxnSpPr>
        <p:spPr>
          <a:xfrm flipV="1">
            <a:off x="5838092" y="4677508"/>
            <a:ext cx="894469" cy="175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873263" y="4906400"/>
            <a:ext cx="859298" cy="431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618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pPr marL="0" indent="0">
              <a:buNone/>
            </a:pPr>
            <a:endParaRPr lang="en-IN" dirty="0"/>
          </a:p>
        </p:txBody>
      </p:sp>
      <p:sp>
        <p:nvSpPr>
          <p:cNvPr id="4" name="Rectangle 3"/>
          <p:cNvSpPr/>
          <p:nvPr/>
        </p:nvSpPr>
        <p:spPr>
          <a:xfrm>
            <a:off x="1246163" y="1934568"/>
            <a:ext cx="1547446" cy="199292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Editor Process</a:t>
            </a:r>
            <a:endParaRPr lang="en-IN" dirty="0"/>
          </a:p>
        </p:txBody>
      </p:sp>
      <p:sp>
        <p:nvSpPr>
          <p:cNvPr id="5" name="Right Brace 4"/>
          <p:cNvSpPr/>
          <p:nvPr/>
        </p:nvSpPr>
        <p:spPr>
          <a:xfrm>
            <a:off x="2942492" y="2004646"/>
            <a:ext cx="422031" cy="1852768"/>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6" name="Rounded Rectangle 5"/>
          <p:cNvSpPr/>
          <p:nvPr/>
        </p:nvSpPr>
        <p:spPr>
          <a:xfrm>
            <a:off x="3364523" y="2186613"/>
            <a:ext cx="2520461" cy="14888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The editor process begins executing the editing commands issued by the user from the terminal.</a:t>
            </a:r>
            <a:endParaRPr lang="en-IN" dirty="0"/>
          </a:p>
        </p:txBody>
      </p:sp>
      <p:sp>
        <p:nvSpPr>
          <p:cNvPr id="7" name="Right Arrow 6"/>
          <p:cNvSpPr/>
          <p:nvPr/>
        </p:nvSpPr>
        <p:spPr>
          <a:xfrm>
            <a:off x="5884984" y="2778758"/>
            <a:ext cx="1207476" cy="304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5884985" y="2571976"/>
            <a:ext cx="1207476" cy="206781"/>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sz="1000" dirty="0" smtClean="0"/>
              <a:t>Exit Command</a:t>
            </a:r>
            <a:endParaRPr lang="en-IN" sz="1000" dirty="0"/>
          </a:p>
        </p:txBody>
      </p:sp>
      <p:sp>
        <p:nvSpPr>
          <p:cNvPr id="9" name="Oval 8"/>
          <p:cNvSpPr/>
          <p:nvPr/>
        </p:nvSpPr>
        <p:spPr>
          <a:xfrm>
            <a:off x="7479323" y="2145841"/>
            <a:ext cx="2285998" cy="685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Performs housekeeping</a:t>
            </a:r>
            <a:endParaRPr lang="en-IN" dirty="0"/>
          </a:p>
        </p:txBody>
      </p:sp>
      <p:sp>
        <p:nvSpPr>
          <p:cNvPr id="10" name="Oval 9"/>
          <p:cNvSpPr/>
          <p:nvPr/>
        </p:nvSpPr>
        <p:spPr>
          <a:xfrm>
            <a:off x="7543799" y="3180078"/>
            <a:ext cx="2221522" cy="774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Terminates itself by calling OS</a:t>
            </a:r>
            <a:endParaRPr lang="en-IN" dirty="0"/>
          </a:p>
        </p:txBody>
      </p:sp>
      <p:cxnSp>
        <p:nvCxnSpPr>
          <p:cNvPr id="12" name="Straight Arrow Connector 11"/>
          <p:cNvCxnSpPr/>
          <p:nvPr/>
        </p:nvCxnSpPr>
        <p:spPr>
          <a:xfrm>
            <a:off x="8686799" y="2831382"/>
            <a:ext cx="0" cy="33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4"/>
          </p:cNvCxnSpPr>
          <p:nvPr/>
        </p:nvCxnSpPr>
        <p:spPr>
          <a:xfrm>
            <a:off x="8654560" y="3954194"/>
            <a:ext cx="0" cy="313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7543799" y="4267199"/>
            <a:ext cx="2221522" cy="12074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OS closes the data files and erases the record</a:t>
            </a:r>
            <a:endParaRPr lang="en-IN" dirty="0"/>
          </a:p>
        </p:txBody>
      </p:sp>
    </p:spTree>
    <p:extLst>
      <p:ext uri="{BB962C8B-B14F-4D97-AF65-F5344CB8AC3E}">
        <p14:creationId xmlns:p14="http://schemas.microsoft.com/office/powerpoint/2010/main" val="3050660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Process Management Functions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457200" indent="-457200">
              <a:buFont typeface="+mj-lt"/>
              <a:buAutoNum type="arabicPeriod"/>
            </a:pPr>
            <a:r>
              <a:rPr lang="en-IN" dirty="0" smtClean="0">
                <a:latin typeface="Times New Roman" panose="02020603050405020304" pitchFamily="18" charset="0"/>
                <a:cs typeface="Times New Roman" panose="02020603050405020304" pitchFamily="18" charset="0"/>
              </a:rPr>
              <a:t>Creating and Removing (destroying) processes.</a:t>
            </a:r>
          </a:p>
          <a:p>
            <a:pPr marL="457200" indent="-457200">
              <a:buFont typeface="+mj-lt"/>
              <a:buAutoNum type="arabicPeriod"/>
            </a:pPr>
            <a:r>
              <a:rPr lang="en-IN" dirty="0" smtClean="0">
                <a:latin typeface="Times New Roman" panose="02020603050405020304" pitchFamily="18" charset="0"/>
                <a:cs typeface="Times New Roman" panose="02020603050405020304" pitchFamily="18" charset="0"/>
              </a:rPr>
              <a:t>Controlling the progress of processes, that is, ensuring that each logically enabled process makes progress towards its completion at a positive rate.</a:t>
            </a:r>
          </a:p>
          <a:p>
            <a:pPr marL="457200" indent="-457200">
              <a:buFont typeface="+mj-lt"/>
              <a:buAutoNum type="arabicPeriod"/>
            </a:pPr>
            <a:r>
              <a:rPr lang="en-IN" dirty="0" smtClean="0">
                <a:latin typeface="Times New Roman" panose="02020603050405020304" pitchFamily="18" charset="0"/>
                <a:cs typeface="Times New Roman" panose="02020603050405020304" pitchFamily="18" charset="0"/>
              </a:rPr>
              <a:t>Acting on exceptional conditions arising during the execution of a process, including interrupts and arithmetic errors.</a:t>
            </a:r>
          </a:p>
          <a:p>
            <a:pPr marL="457200" indent="-457200">
              <a:buFont typeface="+mj-lt"/>
              <a:buAutoNum type="arabicPeriod"/>
            </a:pPr>
            <a:r>
              <a:rPr lang="en-IN" dirty="0" smtClean="0">
                <a:latin typeface="Times New Roman" panose="02020603050405020304" pitchFamily="18" charset="0"/>
                <a:cs typeface="Times New Roman" panose="02020603050405020304" pitchFamily="18" charset="0"/>
              </a:rPr>
              <a:t>Allocating hardware resources among processes.</a:t>
            </a:r>
          </a:p>
          <a:p>
            <a:pPr marL="457200" indent="-457200">
              <a:buFont typeface="+mj-lt"/>
              <a:buAutoNum type="arabicPeriod"/>
            </a:pPr>
            <a:r>
              <a:rPr lang="en-IN" dirty="0" smtClean="0">
                <a:latin typeface="Times New Roman" panose="02020603050405020304" pitchFamily="18" charset="0"/>
                <a:cs typeface="Times New Roman" panose="02020603050405020304" pitchFamily="18" charset="0"/>
              </a:rPr>
              <a:t>Providing a means of communicating messages or signals among processes.</a:t>
            </a:r>
          </a:p>
        </p:txBody>
      </p:sp>
    </p:spTree>
    <p:extLst>
      <p:ext uri="{BB962C8B-B14F-4D97-AF65-F5344CB8AC3E}">
        <p14:creationId xmlns:p14="http://schemas.microsoft.com/office/powerpoint/2010/main" val="147000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647" y="0"/>
            <a:ext cx="10058400" cy="1101622"/>
          </a:xfrm>
        </p:spPr>
        <p:txBody>
          <a:bodyPr>
            <a:normAutofit/>
          </a:bodyPr>
          <a:lstStyle/>
          <a:p>
            <a:r>
              <a:rPr lang="en-IN" dirty="0">
                <a:latin typeface="Times New Roman" panose="02020603050405020304" pitchFamily="18" charset="0"/>
                <a:cs typeface="Times New Roman" panose="02020603050405020304" pitchFamily="18" charset="0"/>
              </a:rPr>
              <a:t>Implicit and Explicit Tasking</a:t>
            </a:r>
          </a:p>
        </p:txBody>
      </p:sp>
      <p:sp>
        <p:nvSpPr>
          <p:cNvPr id="3" name="Content Placeholder 2"/>
          <p:cNvSpPr>
            <a:spLocks noGrp="1"/>
          </p:cNvSpPr>
          <p:nvPr>
            <p:ph idx="1"/>
          </p:nvPr>
        </p:nvSpPr>
        <p:spPr>
          <a:xfrm>
            <a:off x="814647" y="1388226"/>
            <a:ext cx="10341033" cy="4862945"/>
          </a:xfrm>
        </p:spPr>
        <p:txBody>
          <a:bodyPr>
            <a:normAutofit fontScale="92500" lnSpcReduction="10000"/>
          </a:bodyPr>
          <a:lstStyle/>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Implicit tasking means that processes are defined by the system</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In this approach, each program submitted for execution is treated by the operating system as an   independent process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Processes created in this manner are usually transient in the sense that they are destroyed and disposed of by the system after each run</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Explicit tasking means that programs explicitly define each process and some of its attributes.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Explicit tasking is used in situations where high performance in desired system programs such as parts of the operating system and real time applications are common examples of programs defined processes.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After dividing process into several independent processes, a system programs defines the confines of each individual process. A parent process is then commonly added to create the environment for and to control execution of individual processes.</a:t>
            </a:r>
          </a:p>
          <a:p>
            <a:endParaRPr lang="en-IN" dirty="0"/>
          </a:p>
        </p:txBody>
      </p:sp>
    </p:spTree>
    <p:extLst>
      <p:ext uri="{BB962C8B-B14F-4D97-AF65-F5344CB8AC3E}">
        <p14:creationId xmlns:p14="http://schemas.microsoft.com/office/powerpoint/2010/main" val="3400292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99505"/>
            <a:ext cx="10058400" cy="1039091"/>
          </a:xfrm>
        </p:spPr>
        <p:txBody>
          <a:bodyPr/>
          <a:lstStyle/>
          <a:p>
            <a:r>
              <a:rPr lang="en-IN" dirty="0" smtClean="0">
                <a:latin typeface="Times New Roman" panose="02020603050405020304" pitchFamily="18" charset="0"/>
                <a:cs typeface="Times New Roman" panose="02020603050405020304" pitchFamily="18" charset="0"/>
              </a:rPr>
              <a:t>Uses </a:t>
            </a:r>
            <a:r>
              <a:rPr lang="en-IN" dirty="0">
                <a:latin typeface="Times New Roman" panose="02020603050405020304" pitchFamily="18" charset="0"/>
                <a:cs typeface="Times New Roman" panose="02020603050405020304" pitchFamily="18" charset="0"/>
              </a:rPr>
              <a:t>of explicit tasking</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t> </a:t>
            </a:r>
            <a:r>
              <a:rPr lang="en-US" sz="2200" u="sng" dirty="0">
                <a:latin typeface="Times New Roman" panose="02020603050405020304" pitchFamily="18" charset="0"/>
                <a:cs typeface="Times New Roman" panose="02020603050405020304" pitchFamily="18" charset="0"/>
              </a:rPr>
              <a:t>Speedup:</a:t>
            </a:r>
            <a:r>
              <a:rPr lang="en-US" sz="2200" dirty="0">
                <a:latin typeface="Times New Roman" panose="02020603050405020304" pitchFamily="18" charset="0"/>
                <a:cs typeface="Times New Roman" panose="02020603050405020304" pitchFamily="18" charset="0"/>
              </a:rPr>
              <a:t> Explicit tasking can result in faster execution of applications.</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a:t>
            </a:r>
            <a:r>
              <a:rPr lang="en-US" sz="2200" u="sng" dirty="0">
                <a:latin typeface="Times New Roman" panose="02020603050405020304" pitchFamily="18" charset="0"/>
                <a:cs typeface="Times New Roman" panose="02020603050405020304" pitchFamily="18" charset="0"/>
              </a:rPr>
              <a:t>Driving I/O devices that have latency: </a:t>
            </a:r>
            <a:r>
              <a:rPr lang="en-US" sz="2200" dirty="0">
                <a:latin typeface="Times New Roman" panose="02020603050405020304" pitchFamily="18" charset="0"/>
                <a:cs typeface="Times New Roman" panose="02020603050405020304" pitchFamily="18" charset="0"/>
              </a:rPr>
              <a:t>While one task is waiting for I/O to complete, another portion of the application can make progress towards completion if it contains other tasks that can do useful work in the interim.</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a:t>
            </a:r>
            <a:r>
              <a:rPr lang="en-US" sz="2200" u="sng" dirty="0">
                <a:latin typeface="Times New Roman" panose="02020603050405020304" pitchFamily="18" charset="0"/>
                <a:cs typeface="Times New Roman" panose="02020603050405020304" pitchFamily="18" charset="0"/>
              </a:rPr>
              <a:t>User convenience: </a:t>
            </a:r>
            <a:r>
              <a:rPr lang="en-US" sz="2200" dirty="0">
                <a:latin typeface="Times New Roman" panose="02020603050405020304" pitchFamily="18" charset="0"/>
                <a:cs typeface="Times New Roman" panose="02020603050405020304" pitchFamily="18" charset="0"/>
              </a:rPr>
              <a:t>By creating tasks to handle individual actions, a graphical interface can allow users to launch several operations concurrently by clicking on action icons before completion of previous commands.</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a:t>
            </a:r>
            <a:r>
              <a:rPr lang="en-US" sz="2200" u="sng" dirty="0">
                <a:latin typeface="Times New Roman" panose="02020603050405020304" pitchFamily="18" charset="0"/>
                <a:cs typeface="Times New Roman" panose="02020603050405020304" pitchFamily="18" charset="0"/>
              </a:rPr>
              <a:t>Multiprocessing and multi computing: </a:t>
            </a:r>
            <a:r>
              <a:rPr lang="en-US" sz="2200" dirty="0">
                <a:latin typeface="Times New Roman" panose="02020603050405020304" pitchFamily="18" charset="0"/>
                <a:cs typeface="Times New Roman" panose="02020603050405020304" pitchFamily="18" charset="0"/>
              </a:rPr>
              <a:t>A program coded as a collection of tasks can be relatively easily posted to a multiprocessor system, where individual tasks may be executed on different processors in parallel.</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51649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F9DB8D9C4A7746B534B856B5AF800E" ma:contentTypeVersion="8" ma:contentTypeDescription="Create a new document." ma:contentTypeScope="" ma:versionID="f3e9510127eda11193cf96a722e3a5ef">
  <xsd:schema xmlns:xsd="http://www.w3.org/2001/XMLSchema" xmlns:xs="http://www.w3.org/2001/XMLSchema" xmlns:p="http://schemas.microsoft.com/office/2006/metadata/properties" xmlns:ns2="39493e8b-8bd2-4799-aac4-5ec517ca055f" xmlns:ns3="f92aa156-c57a-409f-85ce-1813cc42887b" targetNamespace="http://schemas.microsoft.com/office/2006/metadata/properties" ma:root="true" ma:fieldsID="4f6f626ff97d899bcce532ed3eafcfa6" ns2:_="" ns3:_="">
    <xsd:import namespace="39493e8b-8bd2-4799-aac4-5ec517ca055f"/>
    <xsd:import namespace="f92aa156-c57a-409f-85ce-1813cc42887b"/>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493e8b-8bd2-4799-aac4-5ec517ca05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765a431-9415-4219-9cd0-5363948861b2"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2aa156-c57a-409f-85ce-1813cc42887b"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7e16aa37-19d6-45b9-927f-2072b40f9743}" ma:internalName="TaxCatchAll" ma:showField="CatchAllData" ma:web="f92aa156-c57a-409f-85ce-1813cc42887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9493e8b-8bd2-4799-aac4-5ec517ca055f">
      <Terms xmlns="http://schemas.microsoft.com/office/infopath/2007/PartnerControls"/>
    </lcf76f155ced4ddcb4097134ff3c332f>
    <TaxCatchAll xmlns="f92aa156-c57a-409f-85ce-1813cc42887b" xsi:nil="true"/>
  </documentManagement>
</p:properties>
</file>

<file path=customXml/itemProps1.xml><?xml version="1.0" encoding="utf-8"?>
<ds:datastoreItem xmlns:ds="http://schemas.openxmlformats.org/officeDocument/2006/customXml" ds:itemID="{09363CE9-4716-4E63-800E-7416769E6153}"/>
</file>

<file path=customXml/itemProps2.xml><?xml version="1.0" encoding="utf-8"?>
<ds:datastoreItem xmlns:ds="http://schemas.openxmlformats.org/officeDocument/2006/customXml" ds:itemID="{ADBB8EE8-6B44-49ED-B12A-6D2A5CCB06B3}"/>
</file>

<file path=customXml/itemProps3.xml><?xml version="1.0" encoding="utf-8"?>
<ds:datastoreItem xmlns:ds="http://schemas.openxmlformats.org/officeDocument/2006/customXml" ds:itemID="{EDDEE53C-EEFF-45B5-99A3-5C81C9CF68ED}"/>
</file>

<file path=docProps/app.xml><?xml version="1.0" encoding="utf-8"?>
<Properties xmlns="http://schemas.openxmlformats.org/officeDocument/2006/extended-properties" xmlns:vt="http://schemas.openxmlformats.org/officeDocument/2006/docPropsVTypes">
  <Template/>
  <TotalTime>426</TotalTime>
  <Words>1329</Words>
  <Application>Microsoft Office PowerPoint</Application>
  <PresentationFormat>Widescreen</PresentationFormat>
  <Paragraphs>143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Retrospect</vt:lpstr>
      <vt:lpstr>1: Processes CO1: To implement process scheduling algorithms.</vt:lpstr>
      <vt:lpstr>What is an Operating System?</vt:lpstr>
      <vt:lpstr>Functions of Operating System</vt:lpstr>
      <vt:lpstr>The Process Concept</vt:lpstr>
      <vt:lpstr>Example</vt:lpstr>
      <vt:lpstr>Contd…</vt:lpstr>
      <vt:lpstr>Process Management Functions</vt:lpstr>
      <vt:lpstr>Implicit and Explicit Tasking</vt:lpstr>
      <vt:lpstr>Uses of explicit tasking</vt:lpstr>
      <vt:lpstr>Process Relationship</vt:lpstr>
      <vt:lpstr>PowerPoint Presentation</vt:lpstr>
      <vt:lpstr>Process Relationship (Contd…)</vt:lpstr>
      <vt:lpstr>Operating System view of processes</vt:lpstr>
      <vt:lpstr>PowerPoint Presentation</vt:lpstr>
      <vt:lpstr>Process Control Block (PCB)</vt:lpstr>
      <vt:lpstr>PowerPoint Presentation</vt:lpstr>
      <vt:lpstr>Process Transition</vt:lpstr>
      <vt:lpstr>Operating system services for process management</vt:lpstr>
      <vt:lpstr>Scheduling</vt:lpstr>
      <vt:lpstr>Scheduling Criteria</vt:lpstr>
      <vt:lpstr>PowerPoint Presentation</vt:lpstr>
      <vt:lpstr>Types of schedulers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Processes</dc:title>
  <dc:creator>Abhilasha Maurya</dc:creator>
  <cp:lastModifiedBy>Pradnya Natekar</cp:lastModifiedBy>
  <cp:revision>27</cp:revision>
  <cp:lastPrinted>2023-03-05T06:12:09Z</cp:lastPrinted>
  <dcterms:created xsi:type="dcterms:W3CDTF">2021-03-25T06:19:28Z</dcterms:created>
  <dcterms:modified xsi:type="dcterms:W3CDTF">2023-03-14T05:55:16Z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0x010100F0F9DB8D9C4A7746B534B856B5AF800E</vt:lpwstr>
  </property>
</Properties>
</file>