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9.xml" ContentType="application/vnd.openxmlformats-officedocument.presentationml.slide+xml"/>
  <Override PartName="/ppt/slides/slide36.xml" ContentType="application/vnd.openxmlformats-officedocument.presentationml.slide+xml"/>
  <Override PartName="/ppt/slides/slide35.xml" ContentType="application/vnd.openxmlformats-officedocument.presentationml.slide+xml"/>
  <Override PartName="/ppt/slides/slide34.xml" ContentType="application/vnd.openxmlformats-officedocument.presentationml.slide+xml"/>
  <Override PartName="/ppt/slides/slide33.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17.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8.xml" ContentType="application/vnd.openxmlformats-officedocument.presentationml.slide+xml"/>
  <Override PartName="/ppt/slides/slide1.xml" ContentType="application/vnd.openxmlformats-officedocument.presentationml.slide+xml"/>
  <Override PartName="/ppt/slides/slide6.xml" ContentType="application/vnd.openxmlformats-officedocument.presentationml.slide+xml"/>
  <Override PartName="/ppt/slides/slide2.xml" ContentType="application/vnd.openxmlformats-officedocument.presentationml.slide+xml"/>
  <Override PartName="/ppt/slides/slide8.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9.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theme/theme1.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4" r:id="rId17"/>
    <p:sldId id="271" r:id="rId18"/>
    <p:sldId id="272" r:id="rId19"/>
    <p:sldId id="275" r:id="rId20"/>
    <p:sldId id="273" r:id="rId21"/>
    <p:sldId id="276" r:id="rId22"/>
    <p:sldId id="277" r:id="rId23"/>
    <p:sldId id="278" r:id="rId24"/>
    <p:sldId id="279" r:id="rId25"/>
    <p:sldId id="280" r:id="rId26"/>
    <p:sldId id="281" r:id="rId27"/>
    <p:sldId id="282" r:id="rId28"/>
    <p:sldId id="283" r:id="rId29"/>
    <p:sldId id="284" r:id="rId30"/>
    <p:sldId id="286" r:id="rId31"/>
    <p:sldId id="287" r:id="rId32"/>
    <p:sldId id="288" r:id="rId33"/>
    <p:sldId id="289" r:id="rId34"/>
    <p:sldId id="290" r:id="rId35"/>
    <p:sldId id="285" r:id="rId36"/>
    <p:sldId id="291" r:id="rId37"/>
    <p:sldId id="292" r:id="rId38"/>
    <p:sldId id="293" r:id="rId39"/>
    <p:sldId id="294" r:id="rId40"/>
    <p:sldId id="295" r:id="rId41"/>
    <p:sldId id="296" r:id="rId4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54" d="100"/>
          <a:sy n="54" d="100"/>
        </p:scale>
        <p:origin x="1634" y="49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customXml" Target="../customXml/item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customXml" Target="../customXml/item3.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48" Type="http://schemas.openxmlformats.org/officeDocument/2006/relationships/customXml" Target="../customXml/item2.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13D868C0-71EE-4F7C-8170-3FCF65361B1C}" type="datetimeFigureOut">
              <a:rPr lang="en-US" smtClean="0"/>
              <a:pPr/>
              <a:t>4/10/2023</a:t>
            </a:fld>
            <a:endParaRPr 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BA67C726-70F6-4584-8883-83247EE9A90F}"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3D868C0-71EE-4F7C-8170-3FCF65361B1C}" type="datetimeFigureOut">
              <a:rPr lang="en-US" smtClean="0"/>
              <a:pPr/>
              <a:t>4/10/2023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67C726-70F6-4584-8883-83247EE9A90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13D868C0-71EE-4F7C-8170-3FCF65361B1C}" type="datetimeFigureOut">
              <a:rPr lang="en-US" smtClean="0"/>
              <a:pPr/>
              <a:t>4/10/2023</a:t>
            </a:fld>
            <a:endParaRPr lang="en-US"/>
          </a:p>
        </p:txBody>
      </p:sp>
      <p:sp>
        <p:nvSpPr>
          <p:cNvPr id="5" name="Footer Placeholder 4"/>
          <p:cNvSpPr>
            <a:spLocks noGrp="1"/>
          </p:cNvSpPr>
          <p:nvPr>
            <p:ph type="ftr" sz="quarter" idx="11"/>
          </p:nvPr>
        </p:nvSpPr>
        <p:spPr>
          <a:xfrm>
            <a:off x="457201" y="6248207"/>
            <a:ext cx="5573483" cy="365125"/>
          </a:xfrm>
        </p:spPr>
        <p:txBody>
          <a:bodyPr/>
          <a:lstStyle/>
          <a:p>
            <a:endParaRPr 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BA67C726-70F6-4584-8883-83247EE9A90F}"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3D868C0-71EE-4F7C-8170-3FCF65361B1C}" type="datetimeFigureOut">
              <a:rPr lang="en-US" smtClean="0"/>
              <a:pPr/>
              <a:t>4/10/2023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BA67C726-70F6-4584-8883-83247EE9A90F}" type="slidenum">
              <a:rPr lang="en-US" smtClean="0"/>
              <a:pPr/>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13D868C0-71EE-4F7C-8170-3FCF65361B1C}" type="datetimeFigureOut">
              <a:rPr lang="en-US" smtClean="0"/>
              <a:pPr/>
              <a:t>4/10/2023</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BA67C726-70F6-4584-8883-83247EE9A90F}" type="slidenum">
              <a:rPr lang="en-US" smtClean="0"/>
              <a:pPr/>
              <a:t>‹#›</a:t>
            </a:fld>
            <a:endParaRPr lang="en-US"/>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13D868C0-71EE-4F7C-8170-3FCF65361B1C}" type="datetimeFigureOut">
              <a:rPr lang="en-US" smtClean="0"/>
              <a:pPr/>
              <a:t>4/10/2023</a:t>
            </a:fld>
            <a:endParaRPr lang="en-US"/>
          </a:p>
        </p:txBody>
      </p:sp>
      <p:sp>
        <p:nvSpPr>
          <p:cNvPr id="10" name="Slide Number Placeholder 9"/>
          <p:cNvSpPr>
            <a:spLocks noGrp="1"/>
          </p:cNvSpPr>
          <p:nvPr>
            <p:ph type="sldNum" sz="quarter" idx="16"/>
          </p:nvPr>
        </p:nvSpPr>
        <p:spPr/>
        <p:txBody>
          <a:bodyPr rtlCol="0"/>
          <a:lstStyle/>
          <a:p>
            <a:fld id="{BA67C726-70F6-4584-8883-83247EE9A90F}" type="slidenum">
              <a:rPr lang="en-US" smtClean="0"/>
              <a:pP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13D868C0-71EE-4F7C-8170-3FCF65361B1C}" type="datetimeFigureOut">
              <a:rPr lang="en-US" smtClean="0"/>
              <a:pPr/>
              <a:t>4/10/2023</a:t>
            </a:fld>
            <a:endParaRPr lang="en-US"/>
          </a:p>
        </p:txBody>
      </p:sp>
      <p:sp>
        <p:nvSpPr>
          <p:cNvPr id="12" name="Slide Number Placeholder 11"/>
          <p:cNvSpPr>
            <a:spLocks noGrp="1"/>
          </p:cNvSpPr>
          <p:nvPr>
            <p:ph type="sldNum" sz="quarter" idx="16"/>
          </p:nvPr>
        </p:nvSpPr>
        <p:spPr/>
        <p:txBody>
          <a:bodyPr rtlCol="0"/>
          <a:lstStyle/>
          <a:p>
            <a:fld id="{BA67C726-70F6-4584-8883-83247EE9A90F}" type="slidenum">
              <a:rPr lang="en-US" smtClean="0"/>
              <a:pP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3D868C0-71EE-4F7C-8170-3FCF65361B1C}" type="datetimeFigureOut">
              <a:rPr lang="en-US" smtClean="0"/>
              <a:pPr/>
              <a:t>4/10/2023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BA67C726-70F6-4584-8883-83247EE9A90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3D868C0-71EE-4F7C-8170-3FCF65361B1C}" type="datetimeFigureOut">
              <a:rPr lang="en-US" smtClean="0"/>
              <a:pPr/>
              <a:t>4/10/2023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BA67C726-70F6-4584-8883-83247EE9A90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3D868C0-71EE-4F7C-8170-3FCF65361B1C}" type="datetimeFigureOut">
              <a:rPr lang="en-US" smtClean="0"/>
              <a:pPr/>
              <a:t>4/10/2023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BA67C726-70F6-4584-8883-83247EE9A90F}" type="slidenum">
              <a:rPr lang="en-US" smtClean="0"/>
              <a:pPr/>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13D868C0-71EE-4F7C-8170-3FCF65361B1C}" type="datetimeFigureOut">
              <a:rPr lang="en-US" smtClean="0"/>
              <a:pPr/>
              <a:t>4/10/2023</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BA67C726-70F6-4584-8883-83247EE9A90F}" type="slidenum">
              <a:rPr lang="en-US" smtClean="0"/>
              <a:pPr/>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smtClean="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13D868C0-71EE-4F7C-8170-3FCF65361B1C}" type="datetimeFigureOut">
              <a:rPr lang="en-US" smtClean="0"/>
              <a:pPr/>
              <a:t>4/10/2023</a:t>
            </a:fld>
            <a:endParaRPr lang="en-US"/>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BA67C726-70F6-4584-8883-83247EE9A90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5576" y="1052736"/>
            <a:ext cx="7772400" cy="1470025"/>
          </a:xfrm>
        </p:spPr>
        <p:txBody>
          <a:bodyPr/>
          <a:lstStyle/>
          <a:p>
            <a:r>
              <a:rPr lang="en-IN" dirty="0" smtClean="0"/>
              <a:t>File Management</a:t>
            </a:r>
            <a:endParaRPr lang="en-US" dirty="0"/>
          </a:p>
        </p:txBody>
      </p:sp>
      <p:sp>
        <p:nvSpPr>
          <p:cNvPr id="3" name="Subtitle 2"/>
          <p:cNvSpPr>
            <a:spLocks noGrp="1"/>
          </p:cNvSpPr>
          <p:nvPr>
            <p:ph type="subTitle" idx="1"/>
          </p:nvPr>
        </p:nvSpPr>
        <p:spPr>
          <a:xfrm>
            <a:off x="1371600" y="3886200"/>
            <a:ext cx="6400800" cy="1991072"/>
          </a:xfrm>
        </p:spPr>
        <p:txBody>
          <a:bodyPr>
            <a:normAutofit/>
          </a:bodyPr>
          <a:lstStyle/>
          <a:p>
            <a:r>
              <a:rPr lang="en-US" dirty="0" smtClean="0"/>
              <a:t>P N</a:t>
            </a:r>
          </a:p>
          <a:p>
            <a:pPr algn="l"/>
            <a:r>
              <a:rPr lang="en-IN" dirty="0" smtClean="0"/>
              <a:t>Reference:</a:t>
            </a:r>
          </a:p>
          <a:p>
            <a:pPr algn="l"/>
            <a:r>
              <a:rPr lang="en-IN" dirty="0" smtClean="0"/>
              <a:t>Operating Systems- Concepts and Design- Milan </a:t>
            </a:r>
            <a:r>
              <a:rPr lang="en-IN" dirty="0" err="1" smtClean="0"/>
              <a:t>Milenkovic</a:t>
            </a:r>
            <a:endParaRPr lang="en-IN" dirty="0" smtClean="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Typical File Operations</a:t>
            </a:r>
            <a:endParaRPr lang="en-US" dirty="0"/>
          </a:p>
        </p:txBody>
      </p:sp>
      <p:grpSp>
        <p:nvGrpSpPr>
          <p:cNvPr id="63" name="Group 62"/>
          <p:cNvGrpSpPr/>
          <p:nvPr/>
        </p:nvGrpSpPr>
        <p:grpSpPr>
          <a:xfrm>
            <a:off x="683568" y="1628800"/>
            <a:ext cx="7992888" cy="3600400"/>
            <a:chOff x="683568" y="1628800"/>
            <a:chExt cx="7992888" cy="3600400"/>
          </a:xfrm>
        </p:grpSpPr>
        <p:sp>
          <p:nvSpPr>
            <p:cNvPr id="4" name="Rectangle 3"/>
            <p:cNvSpPr/>
            <p:nvPr/>
          </p:nvSpPr>
          <p:spPr>
            <a:xfrm>
              <a:off x="683568" y="1628800"/>
              <a:ext cx="1512168" cy="144016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IN" dirty="0" smtClean="0"/>
                <a:t>CREATE</a:t>
              </a:r>
              <a:endParaRPr lang="en-US" dirty="0"/>
            </a:p>
          </p:txBody>
        </p:sp>
        <p:sp>
          <p:nvSpPr>
            <p:cNvPr id="6" name="Rectangle 5"/>
            <p:cNvSpPr/>
            <p:nvPr/>
          </p:nvSpPr>
          <p:spPr>
            <a:xfrm>
              <a:off x="683568" y="3717032"/>
              <a:ext cx="1512168" cy="144016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IN" dirty="0" smtClean="0"/>
                <a:t>OPEN</a:t>
              </a:r>
              <a:endParaRPr lang="en-US" dirty="0"/>
            </a:p>
          </p:txBody>
        </p:sp>
        <p:sp>
          <p:nvSpPr>
            <p:cNvPr id="7" name="Rectangle 6"/>
            <p:cNvSpPr/>
            <p:nvPr/>
          </p:nvSpPr>
          <p:spPr>
            <a:xfrm>
              <a:off x="3059832" y="2780928"/>
              <a:ext cx="1440160" cy="136815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dirty="0" smtClean="0"/>
                <a:t>READ OR WRITE</a:t>
              </a:r>
              <a:endParaRPr lang="en-US" dirty="0"/>
            </a:p>
          </p:txBody>
        </p:sp>
        <p:sp>
          <p:nvSpPr>
            <p:cNvPr id="8" name="Rectangle 7"/>
            <p:cNvSpPr/>
            <p:nvPr/>
          </p:nvSpPr>
          <p:spPr>
            <a:xfrm>
              <a:off x="5148064" y="2708920"/>
              <a:ext cx="1440160" cy="1368152"/>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IN" dirty="0" smtClean="0"/>
                <a:t>SEEK</a:t>
              </a:r>
              <a:endParaRPr lang="en-US" dirty="0"/>
            </a:p>
          </p:txBody>
        </p:sp>
        <p:sp>
          <p:nvSpPr>
            <p:cNvPr id="9" name="Rectangle 8"/>
            <p:cNvSpPr/>
            <p:nvPr/>
          </p:nvSpPr>
          <p:spPr>
            <a:xfrm>
              <a:off x="7236296" y="2636912"/>
              <a:ext cx="1440160" cy="136815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dirty="0" smtClean="0"/>
                <a:t>CLOSE</a:t>
              </a:r>
              <a:endParaRPr lang="en-US" dirty="0"/>
            </a:p>
          </p:txBody>
        </p:sp>
        <p:cxnSp>
          <p:nvCxnSpPr>
            <p:cNvPr id="15" name="Shape 14"/>
            <p:cNvCxnSpPr/>
            <p:nvPr/>
          </p:nvCxnSpPr>
          <p:spPr>
            <a:xfrm>
              <a:off x="2195736" y="1988840"/>
              <a:ext cx="864096" cy="1116124"/>
            </a:xfrm>
            <a:prstGeom prst="bentConnector3">
              <a:avLst>
                <a:gd name="adj1" fmla="val 50000"/>
              </a:avLst>
            </a:prstGeom>
            <a:ln>
              <a:tailEnd type="arrow"/>
            </a:ln>
          </p:spPr>
          <p:style>
            <a:lnRef idx="2">
              <a:schemeClr val="dk1"/>
            </a:lnRef>
            <a:fillRef idx="0">
              <a:schemeClr val="dk1"/>
            </a:fillRef>
            <a:effectRef idx="1">
              <a:schemeClr val="dk1"/>
            </a:effectRef>
            <a:fontRef idx="minor">
              <a:schemeClr val="tx1"/>
            </a:fontRef>
          </p:style>
        </p:cxnSp>
        <p:cxnSp>
          <p:nvCxnSpPr>
            <p:cNvPr id="18" name="Shape 17"/>
            <p:cNvCxnSpPr/>
            <p:nvPr/>
          </p:nvCxnSpPr>
          <p:spPr>
            <a:xfrm flipV="1">
              <a:off x="2195736" y="3284984"/>
              <a:ext cx="864096" cy="792088"/>
            </a:xfrm>
            <a:prstGeom prst="bentConnector3">
              <a:avLst>
                <a:gd name="adj1" fmla="val 50000"/>
              </a:avLst>
            </a:prstGeom>
            <a:ln>
              <a:tailEnd type="arrow"/>
            </a:ln>
          </p:spPr>
          <p:style>
            <a:lnRef idx="2">
              <a:schemeClr val="dk1"/>
            </a:lnRef>
            <a:fillRef idx="0">
              <a:schemeClr val="dk1"/>
            </a:fillRef>
            <a:effectRef idx="1">
              <a:schemeClr val="dk1"/>
            </a:effectRef>
            <a:fontRef idx="minor">
              <a:schemeClr val="tx1"/>
            </a:fontRef>
          </p:style>
        </p:cxnSp>
        <p:grpSp>
          <p:nvGrpSpPr>
            <p:cNvPr id="41" name="Group 40"/>
            <p:cNvGrpSpPr/>
            <p:nvPr/>
          </p:nvGrpSpPr>
          <p:grpSpPr>
            <a:xfrm>
              <a:off x="2843808" y="3789040"/>
              <a:ext cx="936104" cy="864096"/>
              <a:chOff x="2843808" y="3789040"/>
              <a:chExt cx="936104" cy="864096"/>
            </a:xfrm>
          </p:grpSpPr>
          <p:cxnSp>
            <p:nvCxnSpPr>
              <p:cNvPr id="30" name="Straight Arrow Connector 29"/>
              <p:cNvCxnSpPr/>
              <p:nvPr/>
            </p:nvCxnSpPr>
            <p:spPr>
              <a:xfrm>
                <a:off x="2843808" y="3789040"/>
                <a:ext cx="216024"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4" name="Straight Connector 33"/>
              <p:cNvCxnSpPr/>
              <p:nvPr/>
            </p:nvCxnSpPr>
            <p:spPr>
              <a:xfrm>
                <a:off x="2843808" y="3789040"/>
                <a:ext cx="0" cy="864096"/>
              </a:xfrm>
              <a:prstGeom prst="line">
                <a:avLst/>
              </a:prstGeom>
            </p:spPr>
            <p:style>
              <a:lnRef idx="2">
                <a:schemeClr val="dk1"/>
              </a:lnRef>
              <a:fillRef idx="0">
                <a:schemeClr val="dk1"/>
              </a:fillRef>
              <a:effectRef idx="1">
                <a:schemeClr val="dk1"/>
              </a:effectRef>
              <a:fontRef idx="minor">
                <a:schemeClr val="tx1"/>
              </a:fontRef>
            </p:style>
          </p:cxnSp>
          <p:cxnSp>
            <p:nvCxnSpPr>
              <p:cNvPr id="38" name="Straight Connector 37"/>
              <p:cNvCxnSpPr/>
              <p:nvPr/>
            </p:nvCxnSpPr>
            <p:spPr>
              <a:xfrm>
                <a:off x="2843808" y="4653136"/>
                <a:ext cx="936104" cy="0"/>
              </a:xfrm>
              <a:prstGeom prst="line">
                <a:avLst/>
              </a:prstGeom>
            </p:spPr>
            <p:style>
              <a:lnRef idx="2">
                <a:schemeClr val="dk1"/>
              </a:lnRef>
              <a:fillRef idx="0">
                <a:schemeClr val="dk1"/>
              </a:fillRef>
              <a:effectRef idx="1">
                <a:schemeClr val="dk1"/>
              </a:effectRef>
              <a:fontRef idx="minor">
                <a:schemeClr val="tx1"/>
              </a:fontRef>
            </p:style>
          </p:cxnSp>
          <p:cxnSp>
            <p:nvCxnSpPr>
              <p:cNvPr id="40" name="Straight Connector 39"/>
              <p:cNvCxnSpPr>
                <a:endCxn id="7" idx="2"/>
              </p:cNvCxnSpPr>
              <p:nvPr/>
            </p:nvCxnSpPr>
            <p:spPr>
              <a:xfrm flipV="1">
                <a:off x="3779912" y="4149080"/>
                <a:ext cx="0" cy="504056"/>
              </a:xfrm>
              <a:prstGeom prst="line">
                <a:avLst/>
              </a:prstGeom>
            </p:spPr>
            <p:style>
              <a:lnRef idx="2">
                <a:schemeClr val="dk1"/>
              </a:lnRef>
              <a:fillRef idx="0">
                <a:schemeClr val="dk1"/>
              </a:fillRef>
              <a:effectRef idx="1">
                <a:schemeClr val="dk1"/>
              </a:effectRef>
              <a:fontRef idx="minor">
                <a:schemeClr val="tx1"/>
              </a:fontRef>
            </p:style>
          </p:cxnSp>
        </p:grpSp>
        <p:grpSp>
          <p:nvGrpSpPr>
            <p:cNvPr id="52" name="Group 51"/>
            <p:cNvGrpSpPr/>
            <p:nvPr/>
          </p:nvGrpSpPr>
          <p:grpSpPr>
            <a:xfrm>
              <a:off x="2699792" y="3645024"/>
              <a:ext cx="3096344" cy="1584176"/>
              <a:chOff x="2771800" y="3573016"/>
              <a:chExt cx="3096344" cy="1584176"/>
            </a:xfrm>
          </p:grpSpPr>
          <p:cxnSp>
            <p:nvCxnSpPr>
              <p:cNvPr id="43" name="Straight Connector 42"/>
              <p:cNvCxnSpPr>
                <a:stCxn id="8" idx="2"/>
              </p:cNvCxnSpPr>
              <p:nvPr/>
            </p:nvCxnSpPr>
            <p:spPr>
              <a:xfrm>
                <a:off x="5868144" y="4077072"/>
                <a:ext cx="0" cy="1008112"/>
              </a:xfrm>
              <a:prstGeom prst="line">
                <a:avLst/>
              </a:prstGeom>
            </p:spPr>
            <p:style>
              <a:lnRef idx="2">
                <a:schemeClr val="dk1"/>
              </a:lnRef>
              <a:fillRef idx="0">
                <a:schemeClr val="dk1"/>
              </a:fillRef>
              <a:effectRef idx="1">
                <a:schemeClr val="dk1"/>
              </a:effectRef>
              <a:fontRef idx="minor">
                <a:schemeClr val="tx1"/>
              </a:fontRef>
            </p:style>
          </p:cxnSp>
          <p:cxnSp>
            <p:nvCxnSpPr>
              <p:cNvPr id="45" name="Straight Connector 44"/>
              <p:cNvCxnSpPr/>
              <p:nvPr/>
            </p:nvCxnSpPr>
            <p:spPr>
              <a:xfrm flipH="1">
                <a:off x="2771800" y="5085184"/>
                <a:ext cx="3096344" cy="72008"/>
              </a:xfrm>
              <a:prstGeom prst="line">
                <a:avLst/>
              </a:prstGeom>
            </p:spPr>
            <p:style>
              <a:lnRef idx="2">
                <a:schemeClr val="dk1"/>
              </a:lnRef>
              <a:fillRef idx="0">
                <a:schemeClr val="dk1"/>
              </a:fillRef>
              <a:effectRef idx="1">
                <a:schemeClr val="dk1"/>
              </a:effectRef>
              <a:fontRef idx="minor">
                <a:schemeClr val="tx1"/>
              </a:fontRef>
            </p:style>
          </p:cxnSp>
          <p:cxnSp>
            <p:nvCxnSpPr>
              <p:cNvPr id="47" name="Straight Connector 46"/>
              <p:cNvCxnSpPr/>
              <p:nvPr/>
            </p:nvCxnSpPr>
            <p:spPr>
              <a:xfrm flipV="1">
                <a:off x="2771800" y="3573016"/>
                <a:ext cx="0" cy="1512168"/>
              </a:xfrm>
              <a:prstGeom prst="line">
                <a:avLst/>
              </a:prstGeom>
            </p:spPr>
            <p:style>
              <a:lnRef idx="2">
                <a:schemeClr val="dk1"/>
              </a:lnRef>
              <a:fillRef idx="0">
                <a:schemeClr val="dk1"/>
              </a:fillRef>
              <a:effectRef idx="1">
                <a:schemeClr val="dk1"/>
              </a:effectRef>
              <a:fontRef idx="minor">
                <a:schemeClr val="tx1"/>
              </a:fontRef>
            </p:style>
          </p:cxnSp>
          <p:cxnSp>
            <p:nvCxnSpPr>
              <p:cNvPr id="49" name="Straight Arrow Connector 48"/>
              <p:cNvCxnSpPr/>
              <p:nvPr/>
            </p:nvCxnSpPr>
            <p:spPr>
              <a:xfrm>
                <a:off x="2771800" y="3573016"/>
                <a:ext cx="288032"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cxnSp>
          <p:nvCxnSpPr>
            <p:cNvPr id="59" name="Straight Arrow Connector 58"/>
            <p:cNvCxnSpPr>
              <a:stCxn id="7" idx="3"/>
            </p:cNvCxnSpPr>
            <p:nvPr/>
          </p:nvCxnSpPr>
          <p:spPr>
            <a:xfrm>
              <a:off x="4499992" y="3465004"/>
              <a:ext cx="648072" cy="36004"/>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62" name="Straight Arrow Connector 61"/>
            <p:cNvCxnSpPr/>
            <p:nvPr/>
          </p:nvCxnSpPr>
          <p:spPr>
            <a:xfrm>
              <a:off x="6588224" y="3356992"/>
              <a:ext cx="648072" cy="36004"/>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Disk Organization</a:t>
            </a:r>
            <a:endParaRPr lang="en-US" dirty="0"/>
          </a:p>
        </p:txBody>
      </p:sp>
      <p:pic>
        <p:nvPicPr>
          <p:cNvPr id="4" name="Content Placeholder 3" descr="10_01_DiskMechanism.jpg"/>
          <p:cNvPicPr>
            <a:picLocks noGrp="1" noChangeAspect="1"/>
          </p:cNvPicPr>
          <p:nvPr>
            <p:ph sz="quarter" idx="1"/>
          </p:nvPr>
        </p:nvPicPr>
        <p:blipFill>
          <a:blip r:embed="rId2" cstate="print"/>
          <a:stretch>
            <a:fillRect/>
          </a:stretch>
        </p:blipFill>
        <p:spPr>
          <a:xfrm>
            <a:off x="683568" y="1628800"/>
            <a:ext cx="5883475" cy="4896544"/>
          </a:xfrm>
        </p:spPr>
        <p:style>
          <a:lnRef idx="2">
            <a:schemeClr val="accent2">
              <a:shade val="50000"/>
            </a:schemeClr>
          </a:lnRef>
          <a:fillRef idx="1">
            <a:schemeClr val="accent2"/>
          </a:fillRef>
          <a:effectRef idx="0">
            <a:schemeClr val="accent2"/>
          </a:effectRef>
          <a:fontRef idx="minor">
            <a:schemeClr val="lt1"/>
          </a:fontRef>
        </p:style>
      </p:pic>
      <p:sp>
        <p:nvSpPr>
          <p:cNvPr id="3" name="TextBox 2"/>
          <p:cNvSpPr txBox="1"/>
          <p:nvPr/>
        </p:nvSpPr>
        <p:spPr>
          <a:xfrm>
            <a:off x="6732240" y="2204864"/>
            <a:ext cx="2304256" cy="2031325"/>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IN" dirty="0" smtClean="0"/>
              <a:t>Disks can be removable or fixed- depending on whether or not the recording platters can be removed from the drive</a:t>
            </a:r>
            <a:endParaRPr lang="en-IN" dirty="0"/>
          </a:p>
        </p:txBody>
      </p:sp>
      <p:sp>
        <p:nvSpPr>
          <p:cNvPr id="5" name="TextBox 4"/>
          <p:cNvSpPr txBox="1"/>
          <p:nvPr/>
        </p:nvSpPr>
        <p:spPr>
          <a:xfrm>
            <a:off x="6698822" y="4494019"/>
            <a:ext cx="2304256" cy="1477328"/>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IN" dirty="0" smtClean="0"/>
              <a:t>Disk platters are constantly rotated by the drive mechanism at a speed of 3000rpm or higher</a:t>
            </a:r>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Disk Access Time</a:t>
            </a:r>
            <a:endParaRPr lang="en-US" dirty="0"/>
          </a:p>
        </p:txBody>
      </p:sp>
      <p:sp>
        <p:nvSpPr>
          <p:cNvPr id="3" name="Content Placeholder 2"/>
          <p:cNvSpPr>
            <a:spLocks noGrp="1"/>
          </p:cNvSpPr>
          <p:nvPr>
            <p:ph sz="quarter" idx="1"/>
          </p:nvPr>
        </p:nvSpPr>
        <p:spPr>
          <a:xfrm>
            <a:off x="612648" y="1600200"/>
            <a:ext cx="8153400" cy="4925144"/>
          </a:xfrm>
        </p:spPr>
        <p:txBody>
          <a:bodyPr>
            <a:normAutofit/>
          </a:bodyPr>
          <a:lstStyle/>
          <a:p>
            <a:r>
              <a:rPr lang="en-US" b="1" dirty="0" smtClean="0"/>
              <a:t>Access Time</a:t>
            </a:r>
            <a:endParaRPr lang="en-US" dirty="0" smtClean="0"/>
          </a:p>
          <a:p>
            <a:pPr>
              <a:buNone/>
            </a:pPr>
            <a:r>
              <a:rPr lang="en-US" dirty="0" smtClean="0"/>
              <a:t>	Access Time is defined as the setup time before the actual data transfer takes place. For example, the read/write head is on track 1, but we need to read data from another track or segment. Thus, the read/write head will move to the data block location before the actual transfer occurs. This delay is called </a:t>
            </a:r>
            <a:r>
              <a:rPr lang="en-US" b="1" i="1" dirty="0" smtClean="0"/>
              <a:t>Access Time</a:t>
            </a:r>
            <a:r>
              <a:rPr lang="en-US" dirty="0" smtClean="0"/>
              <a:t>.</a:t>
            </a: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Access Time is calculated by summation of the following:</a:t>
            </a:r>
          </a:p>
        </p:txBody>
      </p:sp>
      <p:sp>
        <p:nvSpPr>
          <p:cNvPr id="3" name="Content Placeholder 2"/>
          <p:cNvSpPr>
            <a:spLocks noGrp="1"/>
          </p:cNvSpPr>
          <p:nvPr>
            <p:ph sz="quarter" idx="1"/>
          </p:nvPr>
        </p:nvSpPr>
        <p:spPr>
          <a:xfrm>
            <a:off x="612648" y="1600200"/>
            <a:ext cx="8153400" cy="5069160"/>
          </a:xfrm>
        </p:spPr>
        <p:txBody>
          <a:bodyPr>
            <a:normAutofit/>
          </a:bodyPr>
          <a:lstStyle/>
          <a:p>
            <a:r>
              <a:rPr lang="en-US" b="1" dirty="0" smtClean="0"/>
              <a:t>Seek Time:</a:t>
            </a:r>
            <a:r>
              <a:rPr lang="en-US" dirty="0" smtClean="0"/>
              <a:t> The time necessary for the read/write heads to travel to the target cylinder</a:t>
            </a:r>
          </a:p>
          <a:p>
            <a:r>
              <a:rPr lang="en-US" dirty="0" smtClean="0"/>
              <a:t>Seek Time = (Number of tracks/cylinders crossed) * (Time to cross one track/cylinder)  </a:t>
            </a:r>
          </a:p>
          <a:p>
            <a:r>
              <a:rPr lang="en-US" b="1" dirty="0" smtClean="0"/>
              <a:t>Rotational Latency:</a:t>
            </a:r>
            <a:r>
              <a:rPr lang="en-US" dirty="0" smtClean="0"/>
              <a:t> The time necessary to access the desired sector is called Rotational latency.</a:t>
            </a:r>
          </a:p>
          <a:p>
            <a:r>
              <a:rPr lang="en-IN" b="1" dirty="0" smtClean="0"/>
              <a:t>Transfer Time: </a:t>
            </a:r>
            <a:r>
              <a:rPr lang="en-IN" dirty="0" smtClean="0"/>
              <a:t>The time necessary to transfer a sector between the disk and memory buffer</a:t>
            </a:r>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Disk Controller &amp; Driver</a:t>
            </a:r>
            <a:endParaRPr lang="en-US" dirty="0"/>
          </a:p>
        </p:txBody>
      </p:sp>
      <p:pic>
        <p:nvPicPr>
          <p:cNvPr id="4" name="Content Placeholder 3" descr="C:\Users\Acer\Downloads\WhatsApp Image 2021-06-03 at 13.25.34.jpeg"/>
          <p:cNvPicPr>
            <a:picLocks noGrp="1"/>
          </p:cNvPicPr>
          <p:nvPr>
            <p:ph sz="quarter" idx="1"/>
          </p:nvPr>
        </p:nvPicPr>
        <p:blipFill>
          <a:blip r:embed="rId2" cstate="print"/>
          <a:srcRect r="14639"/>
          <a:stretch>
            <a:fillRect/>
          </a:stretch>
        </p:blipFill>
        <p:spPr bwMode="auto">
          <a:xfrm>
            <a:off x="539552" y="1412776"/>
            <a:ext cx="7344816" cy="5257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28600"/>
            <a:ext cx="8442520" cy="990600"/>
          </a:xfrm>
        </p:spPr>
        <p:txBody>
          <a:bodyPr>
            <a:noAutofit/>
          </a:bodyPr>
          <a:lstStyle/>
          <a:p>
            <a:r>
              <a:rPr lang="en-US" sz="3300" dirty="0" smtClean="0"/>
              <a:t>The primary functions of a basic disk controller:</a:t>
            </a:r>
            <a:br>
              <a:rPr lang="en-US" sz="3300" dirty="0" smtClean="0"/>
            </a:br>
            <a:endParaRPr lang="en-US" sz="3300" dirty="0"/>
          </a:p>
        </p:txBody>
      </p:sp>
      <p:sp>
        <p:nvSpPr>
          <p:cNvPr id="3" name="Content Placeholder 2"/>
          <p:cNvSpPr>
            <a:spLocks noGrp="1"/>
          </p:cNvSpPr>
          <p:nvPr>
            <p:ph sz="quarter" idx="1"/>
          </p:nvPr>
        </p:nvSpPr>
        <p:spPr/>
        <p:txBody>
          <a:bodyPr/>
          <a:lstStyle/>
          <a:p>
            <a:r>
              <a:rPr lang="en-US" dirty="0" smtClean="0"/>
              <a:t>1. Convert higher level commands, such as SEEK or READ a sector, into a sequence of properly timed drive-specific commands.</a:t>
            </a:r>
          </a:p>
          <a:p>
            <a:r>
              <a:rPr lang="en-US" dirty="0" smtClean="0"/>
              <a:t>2. Provide serial to parallel conversion and signal conditioning necessary to convert from byte or word format, required for DMA communication with main memory into the analog bit-serial streams expected and produced by disk drives.</a:t>
            </a:r>
          </a:p>
          <a:p>
            <a:r>
              <a:rPr lang="en-US" dirty="0" smtClean="0"/>
              <a:t>3. Perform error checking and control.</a:t>
            </a:r>
          </a:p>
          <a:p>
            <a:pPr>
              <a:buNone/>
            </a:pP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4294967295"/>
          </p:nvPr>
        </p:nvSpPr>
        <p:spPr>
          <a:xfrm>
            <a:off x="323528" y="332657"/>
            <a:ext cx="8820472" cy="5763344"/>
          </a:xfrm>
        </p:spPr>
        <p:txBody>
          <a:bodyPr/>
          <a:lstStyle/>
          <a:p>
            <a:r>
              <a:rPr lang="en-IN" dirty="0" smtClean="0"/>
              <a:t>Errors can be caused due to noise and electromagnetic interference.</a:t>
            </a:r>
          </a:p>
          <a:p>
            <a:pPr marL="0" indent="0">
              <a:buNone/>
            </a:pPr>
            <a:endParaRPr lang="en-IN" dirty="0" smtClean="0"/>
          </a:p>
          <a:p>
            <a:r>
              <a:rPr lang="en-IN" dirty="0" smtClean="0"/>
              <a:t>Depending on its cause, a disk error can be transient or permanent.</a:t>
            </a:r>
          </a:p>
        </p:txBody>
      </p:sp>
    </p:spTree>
    <p:extLst>
      <p:ext uri="{BB962C8B-B14F-4D97-AF65-F5344CB8AC3E}">
        <p14:creationId xmlns:p14="http://schemas.microsoft.com/office/powerpoint/2010/main" val="3614419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752128"/>
          </a:xfrm>
        </p:spPr>
        <p:txBody>
          <a:bodyPr>
            <a:normAutofit fontScale="90000"/>
          </a:bodyPr>
          <a:lstStyle/>
          <a:p>
            <a:r>
              <a:rPr lang="en-IN" dirty="0" smtClean="0"/>
              <a:t>Bad Blocks</a:t>
            </a:r>
            <a:endParaRPr lang="en-US" dirty="0"/>
          </a:p>
        </p:txBody>
      </p:sp>
      <p:sp>
        <p:nvSpPr>
          <p:cNvPr id="3" name="Content Placeholder 2"/>
          <p:cNvSpPr>
            <a:spLocks noGrp="1"/>
          </p:cNvSpPr>
          <p:nvPr>
            <p:ph sz="quarter" idx="1"/>
          </p:nvPr>
        </p:nvSpPr>
        <p:spPr>
          <a:xfrm>
            <a:off x="612648" y="1556792"/>
            <a:ext cx="8153400" cy="5184576"/>
          </a:xfrm>
        </p:spPr>
        <p:txBody>
          <a:bodyPr>
            <a:normAutofit fontScale="92500"/>
          </a:bodyPr>
          <a:lstStyle/>
          <a:p>
            <a:r>
              <a:rPr lang="en-IN" dirty="0" smtClean="0"/>
              <a:t>Transient errors are usually dealt with by rereading the sector in question a predetermined number of times. This parameter is called </a:t>
            </a:r>
            <a:r>
              <a:rPr lang="en-IN" b="1" i="1" u="sng" dirty="0" smtClean="0"/>
              <a:t>Retry Count.</a:t>
            </a:r>
          </a:p>
          <a:p>
            <a:r>
              <a:rPr lang="en-IN" dirty="0" smtClean="0"/>
              <a:t>If error persists after a few retries, it is assumed to be permanent. Provided that the drive is otherwise fully functional , permanent errors are caused by media defects. Defective sectors are called </a:t>
            </a:r>
            <a:r>
              <a:rPr lang="en-IN" b="1" i="1" u="sng" dirty="0" smtClean="0"/>
              <a:t>Bad Blocks.</a:t>
            </a:r>
            <a:endParaRPr lang="en-US" b="1" i="1" u="sng" dirty="0"/>
          </a:p>
          <a:p>
            <a:r>
              <a:rPr lang="en-US" dirty="0" smtClean="0"/>
              <a:t>A typical disk driver basically allows reading and writing of disk sectors specified by means of the three component physical disk address of the form:</a:t>
            </a:r>
          </a:p>
          <a:p>
            <a:pPr marL="0" indent="0">
              <a:buNone/>
            </a:pPr>
            <a:r>
              <a:rPr lang="en-US" dirty="0" smtClean="0"/>
              <a:t>	</a:t>
            </a:r>
            <a:r>
              <a:rPr lang="en-US" dirty="0" smtClean="0">
                <a:solidFill>
                  <a:srgbClr val="C00000"/>
                </a:solidFill>
              </a:rPr>
              <a:t>&lt;cylinder number, head number, sector number&gt;</a:t>
            </a:r>
            <a:endParaRPr lang="en-IN" dirty="0" smtClean="0">
              <a:solidFill>
                <a:srgbClr val="C00000"/>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28600"/>
            <a:ext cx="8442520" cy="990600"/>
          </a:xfrm>
        </p:spPr>
        <p:txBody>
          <a:bodyPr>
            <a:noAutofit/>
          </a:bodyPr>
          <a:lstStyle/>
          <a:p>
            <a:r>
              <a:rPr lang="en-US" sz="3200" b="1" dirty="0" smtClean="0"/>
              <a:t>Operating System’s view of File Management</a:t>
            </a:r>
            <a:r>
              <a:rPr lang="en-US" sz="3600" dirty="0" smtClean="0"/>
              <a:t/>
            </a:r>
            <a:br>
              <a:rPr lang="en-US" sz="3600" dirty="0" smtClean="0"/>
            </a:br>
            <a:endParaRPr lang="en-US" sz="3600" dirty="0"/>
          </a:p>
        </p:txBody>
      </p:sp>
      <p:sp>
        <p:nvSpPr>
          <p:cNvPr id="3" name="Content Placeholder 2"/>
          <p:cNvSpPr>
            <a:spLocks noGrp="1"/>
          </p:cNvSpPr>
          <p:nvPr>
            <p:ph sz="quarter" idx="1"/>
          </p:nvPr>
        </p:nvSpPr>
        <p:spPr/>
        <p:txBody>
          <a:bodyPr>
            <a:normAutofit/>
          </a:bodyPr>
          <a:lstStyle/>
          <a:p>
            <a:r>
              <a:rPr lang="en-US" dirty="0" smtClean="0"/>
              <a:t>From the range of services provided to users and the description of the disk organization, it follows that the basic functions of the file system include:</a:t>
            </a:r>
          </a:p>
          <a:p>
            <a:pPr>
              <a:buNone/>
            </a:pPr>
            <a:r>
              <a:rPr lang="en-US" dirty="0" smtClean="0"/>
              <a:t>1. Keeping track of all files of the system.</a:t>
            </a:r>
          </a:p>
          <a:p>
            <a:pPr>
              <a:buNone/>
            </a:pPr>
            <a:r>
              <a:rPr lang="en-US" dirty="0" smtClean="0"/>
              <a:t>2. Controlled sharing and enforcing of file protection.</a:t>
            </a:r>
          </a:p>
          <a:p>
            <a:pPr>
              <a:buNone/>
            </a:pPr>
            <a:r>
              <a:rPr lang="en-US" dirty="0" smtClean="0"/>
              <a:t>3. Management of disk space; allocation and </a:t>
            </a:r>
            <a:r>
              <a:rPr lang="en-US" dirty="0" err="1" smtClean="0"/>
              <a:t>deallocation</a:t>
            </a:r>
            <a:r>
              <a:rPr lang="en-US" dirty="0" smtClean="0"/>
              <a:t>.</a:t>
            </a:r>
          </a:p>
          <a:p>
            <a:pPr>
              <a:buNone/>
            </a:pPr>
            <a:r>
              <a:rPr lang="en-US" dirty="0" smtClean="0"/>
              <a:t>4. Mapping of logical file addresses to physical disk addresses.</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File-System Layers</a:t>
            </a:r>
            <a:endParaRPr lang="en-IN" dirty="0"/>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val="2337864432"/>
              </p:ext>
            </p:extLst>
          </p:nvPr>
        </p:nvGraphicFramePr>
        <p:xfrm>
          <a:off x="612775" y="1600200"/>
          <a:ext cx="8153400" cy="5069160"/>
        </p:xfrm>
        <a:graphic>
          <a:graphicData uri="http://schemas.openxmlformats.org/drawingml/2006/table">
            <a:tbl>
              <a:tblPr firstRow="1" bandRow="1">
                <a:tableStyleId>{8A107856-5554-42FB-B03E-39F5DBC370BA}</a:tableStyleId>
              </a:tblPr>
              <a:tblGrid>
                <a:gridCol w="2717800">
                  <a:extLst>
                    <a:ext uri="{9D8B030D-6E8A-4147-A177-3AD203B41FA5}">
                      <a16:colId xmlns:a16="http://schemas.microsoft.com/office/drawing/2014/main" val="20000"/>
                    </a:ext>
                  </a:extLst>
                </a:gridCol>
                <a:gridCol w="2717800">
                  <a:extLst>
                    <a:ext uri="{9D8B030D-6E8A-4147-A177-3AD203B41FA5}">
                      <a16:colId xmlns:a16="http://schemas.microsoft.com/office/drawing/2014/main" val="20001"/>
                    </a:ext>
                  </a:extLst>
                </a:gridCol>
                <a:gridCol w="2717800">
                  <a:extLst>
                    <a:ext uri="{9D8B030D-6E8A-4147-A177-3AD203B41FA5}">
                      <a16:colId xmlns:a16="http://schemas.microsoft.com/office/drawing/2014/main" val="20002"/>
                    </a:ext>
                  </a:extLst>
                </a:gridCol>
              </a:tblGrid>
              <a:tr h="706200">
                <a:tc>
                  <a:txBody>
                    <a:bodyPr/>
                    <a:lstStyle/>
                    <a:p>
                      <a:endParaRPr lang="en-IN" dirty="0"/>
                    </a:p>
                  </a:txBody>
                  <a:tcPr/>
                </a:tc>
                <a:tc>
                  <a:txBody>
                    <a:bodyPr/>
                    <a:lstStyle/>
                    <a:p>
                      <a:r>
                        <a:rPr lang="en-IN" dirty="0" smtClean="0"/>
                        <a:t>Objects Manipulated</a:t>
                      </a:r>
                      <a:endParaRPr lang="en-IN" dirty="0"/>
                    </a:p>
                  </a:txBody>
                  <a:tcPr/>
                </a:tc>
                <a:tc>
                  <a:txBody>
                    <a:bodyPr/>
                    <a:lstStyle/>
                    <a:p>
                      <a:r>
                        <a:rPr lang="en-IN" dirty="0" smtClean="0"/>
                        <a:t>Typical Calls</a:t>
                      </a:r>
                      <a:endParaRPr lang="en-IN" dirty="0"/>
                    </a:p>
                  </a:txBody>
                  <a:tcPr/>
                </a:tc>
                <a:extLst>
                  <a:ext uri="{0D108BD9-81ED-4DB2-BD59-A6C34878D82A}">
                    <a16:rowId xmlns:a16="http://schemas.microsoft.com/office/drawing/2014/main" val="10000"/>
                  </a:ext>
                </a:extLst>
              </a:tr>
              <a:tr h="1218920">
                <a:tc>
                  <a:txBody>
                    <a:bodyPr/>
                    <a:lstStyle/>
                    <a:p>
                      <a:r>
                        <a:rPr lang="en-IN" dirty="0" smtClean="0"/>
                        <a:t>Interactive Users (Command language)</a:t>
                      </a:r>
                      <a:endParaRPr lang="en-IN" dirty="0"/>
                    </a:p>
                  </a:txBody>
                  <a:tcPr/>
                </a:tc>
                <a:tc>
                  <a:txBody>
                    <a:bodyPr/>
                    <a:lstStyle/>
                    <a:p>
                      <a:r>
                        <a:rPr lang="en-IN" dirty="0" smtClean="0"/>
                        <a:t>FILES</a:t>
                      </a:r>
                      <a:endParaRPr lang="en-IN" dirty="0"/>
                    </a:p>
                  </a:txBody>
                  <a:tcPr/>
                </a:tc>
                <a:tc>
                  <a:txBody>
                    <a:bodyPr/>
                    <a:lstStyle/>
                    <a:p>
                      <a:r>
                        <a:rPr lang="en-IN" dirty="0" smtClean="0"/>
                        <a:t>COPY, DELETE,</a:t>
                      </a:r>
                      <a:r>
                        <a:rPr lang="en-IN" baseline="0" dirty="0" smtClean="0"/>
                        <a:t> RENAME</a:t>
                      </a:r>
                      <a:endParaRPr lang="en-IN" dirty="0"/>
                    </a:p>
                  </a:txBody>
                  <a:tcPr/>
                </a:tc>
                <a:extLst>
                  <a:ext uri="{0D108BD9-81ED-4DB2-BD59-A6C34878D82A}">
                    <a16:rowId xmlns:a16="http://schemas.microsoft.com/office/drawing/2014/main" val="10001"/>
                  </a:ext>
                </a:extLst>
              </a:tr>
              <a:tr h="1218920">
                <a:tc>
                  <a:txBody>
                    <a:bodyPr/>
                    <a:lstStyle/>
                    <a:p>
                      <a:r>
                        <a:rPr lang="en-IN" dirty="0" smtClean="0"/>
                        <a:t>Application</a:t>
                      </a:r>
                      <a:r>
                        <a:rPr lang="en-IN" baseline="0" dirty="0" smtClean="0"/>
                        <a:t> &amp; System Programs (Run-Time Calls)</a:t>
                      </a:r>
                      <a:endParaRPr lang="en-IN" dirty="0"/>
                    </a:p>
                  </a:txBody>
                  <a:tcPr/>
                </a:tc>
                <a:tc>
                  <a:txBody>
                    <a:bodyPr/>
                    <a:lstStyle/>
                    <a:p>
                      <a:r>
                        <a:rPr lang="en-IN" dirty="0" smtClean="0"/>
                        <a:t>FILE ELEMENTS (File-Relative logical addresses)</a:t>
                      </a:r>
                      <a:endParaRPr lang="en-IN" dirty="0"/>
                    </a:p>
                  </a:txBody>
                  <a:tcPr/>
                </a:tc>
                <a:tc>
                  <a:txBody>
                    <a:bodyPr/>
                    <a:lstStyle/>
                    <a:p>
                      <a:r>
                        <a:rPr lang="en-IN" dirty="0" smtClean="0"/>
                        <a:t>OPEN,</a:t>
                      </a:r>
                      <a:r>
                        <a:rPr lang="en-IN" baseline="0" dirty="0" smtClean="0"/>
                        <a:t> CLOSE, SEEK, READ, WRITE</a:t>
                      </a:r>
                      <a:endParaRPr lang="en-IN" dirty="0"/>
                    </a:p>
                  </a:txBody>
                  <a:tcPr/>
                </a:tc>
                <a:extLst>
                  <a:ext uri="{0D108BD9-81ED-4DB2-BD59-A6C34878D82A}">
                    <a16:rowId xmlns:a16="http://schemas.microsoft.com/office/drawing/2014/main" val="10002"/>
                  </a:ext>
                </a:extLst>
              </a:tr>
              <a:tr h="706200">
                <a:tc>
                  <a:txBody>
                    <a:bodyPr/>
                    <a:lstStyle/>
                    <a:p>
                      <a:r>
                        <a:rPr lang="en-IN" dirty="0" smtClean="0"/>
                        <a:t>FILE SYSTEM</a:t>
                      </a:r>
                      <a:endParaRPr lang="en-IN" dirty="0"/>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10003"/>
                  </a:ext>
                </a:extLst>
              </a:tr>
              <a:tr h="1218920">
                <a:tc>
                  <a:txBody>
                    <a:bodyPr/>
                    <a:lstStyle/>
                    <a:p>
                      <a:r>
                        <a:rPr lang="en-IN" dirty="0" smtClean="0"/>
                        <a:t>Device</a:t>
                      </a:r>
                      <a:r>
                        <a:rPr lang="en-IN" baseline="0" dirty="0" smtClean="0"/>
                        <a:t> Driver</a:t>
                      </a:r>
                      <a:endParaRPr lang="en-IN" dirty="0"/>
                    </a:p>
                  </a:txBody>
                  <a:tcPr/>
                </a:tc>
                <a:tc>
                  <a:txBody>
                    <a:bodyPr/>
                    <a:lstStyle/>
                    <a:p>
                      <a:r>
                        <a:rPr lang="en-IN" dirty="0" smtClean="0"/>
                        <a:t>SECTORS (Cylinder, Head,</a:t>
                      </a:r>
                      <a:r>
                        <a:rPr lang="en-IN" baseline="0" dirty="0" smtClean="0"/>
                        <a:t> Sector</a:t>
                      </a:r>
                      <a:r>
                        <a:rPr lang="en-IN" dirty="0" smtClean="0"/>
                        <a:t>)</a:t>
                      </a:r>
                      <a:endParaRPr lang="en-IN" dirty="0"/>
                    </a:p>
                  </a:txBody>
                  <a:tcPr/>
                </a:tc>
                <a:tc>
                  <a:txBody>
                    <a:bodyPr/>
                    <a:lstStyle/>
                    <a:p>
                      <a:r>
                        <a:rPr lang="en-IN" dirty="0" smtClean="0"/>
                        <a:t>SEEK, READ, WRITE</a:t>
                      </a:r>
                      <a:endParaRPr lang="en-IN" dirty="0"/>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3483817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Introduction</a:t>
            </a:r>
            <a:endParaRPr lang="en-US" dirty="0"/>
          </a:p>
        </p:txBody>
      </p:sp>
      <p:sp>
        <p:nvSpPr>
          <p:cNvPr id="3" name="Content Placeholder 2"/>
          <p:cNvSpPr>
            <a:spLocks noGrp="1"/>
          </p:cNvSpPr>
          <p:nvPr>
            <p:ph sz="quarter" idx="1"/>
          </p:nvPr>
        </p:nvSpPr>
        <p:spPr/>
        <p:txBody>
          <a:bodyPr/>
          <a:lstStyle/>
          <a:p>
            <a:r>
              <a:rPr lang="en-IN" dirty="0" smtClean="0"/>
              <a:t>The file management system is supposed to hide all device specific aspects of file manipulation from users and to provide them with an abstraction of a simple, uniform space of named files. </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Contd..</a:t>
            </a:r>
            <a:endParaRPr lang="en-US" dirty="0"/>
          </a:p>
        </p:txBody>
      </p:sp>
      <p:sp>
        <p:nvSpPr>
          <p:cNvPr id="3" name="Content Placeholder 2"/>
          <p:cNvSpPr>
            <a:spLocks noGrp="1"/>
          </p:cNvSpPr>
          <p:nvPr>
            <p:ph sz="quarter" idx="1"/>
          </p:nvPr>
        </p:nvSpPr>
        <p:spPr/>
        <p:txBody>
          <a:bodyPr>
            <a:normAutofit/>
          </a:bodyPr>
          <a:lstStyle/>
          <a:p>
            <a:r>
              <a:rPr lang="en-US" dirty="0" smtClean="0"/>
              <a:t>The following three levels of device abstraction and disk storage addressing are commonly identifiable in implementations of the file management systems.</a:t>
            </a:r>
          </a:p>
          <a:p>
            <a:pPr marL="514350" indent="-514350">
              <a:lnSpc>
                <a:spcPct val="150000"/>
              </a:lnSpc>
              <a:buAutoNum type="arabicPeriod"/>
            </a:pPr>
            <a:r>
              <a:rPr lang="en-US" dirty="0" smtClean="0"/>
              <a:t>File relative logical addressing (filename, offset)</a:t>
            </a:r>
          </a:p>
          <a:p>
            <a:pPr marL="514350" indent="-514350">
              <a:lnSpc>
                <a:spcPct val="150000"/>
              </a:lnSpc>
              <a:buAutoNum type="arabicPeriod"/>
            </a:pPr>
            <a:r>
              <a:rPr lang="en-US" dirty="0" smtClean="0"/>
              <a:t>Volume-relative logical addressing. (Sector, offset)</a:t>
            </a:r>
          </a:p>
          <a:p>
            <a:pPr marL="514350" indent="-514350">
              <a:lnSpc>
                <a:spcPct val="150000"/>
              </a:lnSpc>
              <a:buAutoNum type="arabicPeriod"/>
            </a:pPr>
            <a:r>
              <a:rPr lang="en-US" dirty="0" smtClean="0"/>
              <a:t>Drive relative physical addressing (cylinder, head, sector).</a:t>
            </a:r>
          </a:p>
          <a:p>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Directories</a:t>
            </a:r>
            <a:endParaRPr lang="en-IN" dirty="0"/>
          </a:p>
        </p:txBody>
      </p:sp>
      <p:sp>
        <p:nvSpPr>
          <p:cNvPr id="3" name="Content Placeholder 2"/>
          <p:cNvSpPr>
            <a:spLocks noGrp="1"/>
          </p:cNvSpPr>
          <p:nvPr>
            <p:ph sz="quarter" idx="1"/>
          </p:nvPr>
        </p:nvSpPr>
        <p:spPr/>
        <p:txBody>
          <a:bodyPr/>
          <a:lstStyle/>
          <a:p>
            <a:r>
              <a:rPr lang="en-IN" dirty="0" smtClean="0"/>
              <a:t>Symbolic file directories (SFDs)</a:t>
            </a:r>
          </a:p>
          <a:p>
            <a:r>
              <a:rPr lang="en-IN" dirty="0" smtClean="0"/>
              <a:t>Basic File Directory (BFD)</a:t>
            </a:r>
          </a:p>
          <a:p>
            <a:r>
              <a:rPr lang="en-IN" dirty="0" smtClean="0"/>
              <a:t>File Control Block (FCB)</a:t>
            </a:r>
          </a:p>
          <a:p>
            <a:r>
              <a:rPr lang="en-IN" dirty="0" smtClean="0"/>
              <a:t>Active Name Tables (ANTs)</a:t>
            </a:r>
          </a:p>
          <a:p>
            <a:r>
              <a:rPr lang="en-IN" smtClean="0"/>
              <a:t>Active File Tables (AFTs)</a:t>
            </a:r>
            <a:endParaRPr lang="en-IN" dirty="0"/>
          </a:p>
        </p:txBody>
      </p:sp>
    </p:spTree>
    <p:extLst>
      <p:ext uri="{BB962C8B-B14F-4D97-AF65-F5344CB8AC3E}">
        <p14:creationId xmlns:p14="http://schemas.microsoft.com/office/powerpoint/2010/main" val="23318165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Disk Space Management</a:t>
            </a:r>
            <a:endParaRPr lang="en-US" dirty="0"/>
          </a:p>
        </p:txBody>
      </p:sp>
      <p:sp>
        <p:nvSpPr>
          <p:cNvPr id="3" name="Content Placeholder 2"/>
          <p:cNvSpPr>
            <a:spLocks noGrp="1"/>
          </p:cNvSpPr>
          <p:nvPr>
            <p:ph sz="quarter" idx="1"/>
          </p:nvPr>
        </p:nvSpPr>
        <p:spPr/>
        <p:txBody>
          <a:bodyPr>
            <a:normAutofit lnSpcReduction="10000"/>
          </a:bodyPr>
          <a:lstStyle/>
          <a:p>
            <a:pPr fontAlgn="base"/>
            <a:r>
              <a:rPr lang="en-US" b="1" dirty="0" smtClean="0"/>
              <a:t>Contiguous Allocation: - </a:t>
            </a:r>
            <a:r>
              <a:rPr lang="en-US" dirty="0" smtClean="0"/>
              <a:t>Contiguous allocation is one of the most used methods for allocation. Contiguous allocation means we allocate the block in such a manner, so that in the hard disk, all the blocks get the contiguous physical block.</a:t>
            </a:r>
          </a:p>
          <a:p>
            <a:pPr fontAlgn="base"/>
            <a:r>
              <a:rPr lang="en-US" dirty="0" smtClean="0"/>
              <a:t>We can see in the below figure that in the directory, we have three files. In the table, we have mentioned the starting block and the length of all the files. We can see in the table that for each file, we allocate a contiguous block.</a:t>
            </a:r>
          </a:p>
          <a:p>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contiguousAllocation.png"/>
          <p:cNvPicPr>
            <a:picLocks noGrp="1" noChangeAspect="1"/>
          </p:cNvPicPr>
          <p:nvPr>
            <p:ph sz="quarter" idx="4294967295"/>
          </p:nvPr>
        </p:nvPicPr>
        <p:blipFill>
          <a:blip r:embed="rId2" cstate="print"/>
          <a:stretch>
            <a:fillRect/>
          </a:stretch>
        </p:blipFill>
        <p:spPr>
          <a:xfrm>
            <a:off x="179512" y="188640"/>
            <a:ext cx="8388424" cy="6309320"/>
          </a:xfr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pPr fontAlgn="base"/>
            <a:r>
              <a:rPr lang="en-US" b="1" dirty="0" smtClean="0"/>
              <a:t>Example of contiguous allocation</a:t>
            </a:r>
            <a:endParaRPr lang="en-US" dirty="0" smtClean="0"/>
          </a:p>
          <a:p>
            <a:pPr fontAlgn="base">
              <a:buNone/>
            </a:pPr>
            <a:r>
              <a:rPr lang="en-US" dirty="0" smtClean="0"/>
              <a:t>	We can see in the given diagram, that there is a file. The name of the file is ‘mail.’ The file starts from the 19</a:t>
            </a:r>
            <a:r>
              <a:rPr lang="en-US" baseline="30000" dirty="0" smtClean="0"/>
              <a:t>th</a:t>
            </a:r>
            <a:r>
              <a:rPr lang="en-US" dirty="0" smtClean="0"/>
              <a:t> block and the length of the file is 6. So, the file occupies 6 blocks in a contiguous manner. Thus, it will hold blocks 19, 20, 21, 22, 23, 24.</a:t>
            </a:r>
          </a:p>
          <a:p>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image-121.png"/>
          <p:cNvPicPr>
            <a:picLocks noChangeAspect="1"/>
          </p:cNvPicPr>
          <p:nvPr/>
        </p:nvPicPr>
        <p:blipFill>
          <a:blip r:embed="rId2" cstate="print"/>
          <a:stretch>
            <a:fillRect/>
          </a:stretch>
        </p:blipFill>
        <p:spPr>
          <a:xfrm>
            <a:off x="395535" y="188640"/>
            <a:ext cx="8424937" cy="6192688"/>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File Access Mechanism</a:t>
            </a:r>
            <a:endParaRPr lang="en-US" dirty="0"/>
          </a:p>
        </p:txBody>
      </p:sp>
      <p:sp>
        <p:nvSpPr>
          <p:cNvPr id="3" name="Content Placeholder 2"/>
          <p:cNvSpPr>
            <a:spLocks noGrp="1"/>
          </p:cNvSpPr>
          <p:nvPr>
            <p:ph sz="quarter" idx="1"/>
          </p:nvPr>
        </p:nvSpPr>
        <p:spPr/>
        <p:txBody>
          <a:bodyPr/>
          <a:lstStyle/>
          <a:p>
            <a:pPr lvl="0"/>
            <a:r>
              <a:rPr lang="en-US" dirty="0" smtClean="0"/>
              <a:t>Sequential access</a:t>
            </a:r>
          </a:p>
          <a:p>
            <a:pPr lvl="0"/>
            <a:r>
              <a:rPr lang="en-US" dirty="0" smtClean="0"/>
              <a:t>Direct/Random access</a:t>
            </a:r>
          </a:p>
          <a:p>
            <a:pPr lvl="0"/>
            <a:r>
              <a:rPr lang="en-US" dirty="0" smtClean="0"/>
              <a:t>Indexed sequential access</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Sequential access</a:t>
            </a:r>
            <a:br>
              <a:rPr lang="en-US" dirty="0" smtClean="0"/>
            </a:br>
            <a:endParaRPr lang="en-US" dirty="0"/>
          </a:p>
        </p:txBody>
      </p:sp>
      <p:sp>
        <p:nvSpPr>
          <p:cNvPr id="3" name="Content Placeholder 2"/>
          <p:cNvSpPr>
            <a:spLocks noGrp="1"/>
          </p:cNvSpPr>
          <p:nvPr>
            <p:ph sz="quarter" idx="1"/>
          </p:nvPr>
        </p:nvSpPr>
        <p:spPr/>
        <p:txBody>
          <a:bodyPr/>
          <a:lstStyle/>
          <a:p>
            <a:r>
              <a:rPr lang="en-US" dirty="0" smtClean="0"/>
              <a:t>A sequential access is that in which the records are accessed in some sequence, i.e., the information in the file is processed in order, one record after the other. This access method is the most primitive one. Example: Compilers usually access files in this fashion.</a:t>
            </a:r>
          </a:p>
          <a:p>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Direct/Random access</a:t>
            </a:r>
            <a:br>
              <a:rPr lang="en-US" dirty="0" smtClean="0"/>
            </a:br>
            <a:endParaRPr lang="en-US" dirty="0"/>
          </a:p>
        </p:txBody>
      </p:sp>
      <p:sp>
        <p:nvSpPr>
          <p:cNvPr id="3" name="Content Placeholder 2"/>
          <p:cNvSpPr>
            <a:spLocks noGrp="1"/>
          </p:cNvSpPr>
          <p:nvPr>
            <p:ph sz="quarter" idx="1"/>
          </p:nvPr>
        </p:nvSpPr>
        <p:spPr>
          <a:xfrm>
            <a:off x="612648" y="1600200"/>
            <a:ext cx="8153400" cy="4925144"/>
          </a:xfrm>
        </p:spPr>
        <p:txBody>
          <a:bodyPr>
            <a:normAutofit fontScale="77500" lnSpcReduction="20000"/>
          </a:bodyPr>
          <a:lstStyle/>
          <a:p>
            <a:pPr lvl="0"/>
            <a:r>
              <a:rPr lang="en-US" dirty="0" smtClean="0"/>
              <a:t>Random access file organization provides, accessing the records directly.</a:t>
            </a:r>
          </a:p>
          <a:p>
            <a:pPr lvl="0">
              <a:buNone/>
            </a:pPr>
            <a:endParaRPr lang="en-US" dirty="0" smtClean="0"/>
          </a:p>
          <a:p>
            <a:pPr lvl="0"/>
            <a:r>
              <a:rPr lang="en-US" dirty="0" smtClean="0"/>
              <a:t>Each record has its own address on the file with the help of which it can be directly accessed for reading or writing.</a:t>
            </a:r>
          </a:p>
          <a:p>
            <a:pPr lvl="0">
              <a:buNone/>
            </a:pPr>
            <a:endParaRPr lang="en-US" dirty="0" smtClean="0"/>
          </a:p>
          <a:p>
            <a:pPr lvl="0"/>
            <a:r>
              <a:rPr lang="en-US" dirty="0" smtClean="0"/>
              <a:t>The records need not be in any sequence within the file and they need not be in adjacent locations on the storage medium.</a:t>
            </a:r>
          </a:p>
          <a:p>
            <a:pPr lvl="0">
              <a:buNone/>
            </a:pPr>
            <a:endParaRPr lang="en-US" dirty="0" smtClean="0"/>
          </a:p>
          <a:p>
            <a:pPr lvl="0"/>
            <a:r>
              <a:rPr lang="en-US" dirty="0" smtClean="0"/>
              <a:t>In direct access or relative access files can be accessed in random for read and write operations. The direct access model is based on the disk model of a file, since it allows random accesses. In this method, the file is divided into numbered blocks. Any of these arbitrary blocks can be read or written. For example, we may read block 8, then write into block 10 and then read block 15. Direct access system is quite useful and mostly databases are of this type.</a:t>
            </a:r>
          </a:p>
          <a:p>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Direct/Random access</a:t>
            </a:r>
            <a:endParaRPr lang="en-US" dirty="0"/>
          </a:p>
        </p:txBody>
      </p:sp>
      <p:pic>
        <p:nvPicPr>
          <p:cNvPr id="4" name="Content Placeholder 3" descr="direct access"/>
          <p:cNvPicPr>
            <a:picLocks noGrp="1"/>
          </p:cNvPicPr>
          <p:nvPr>
            <p:ph sz="quarter" idx="1"/>
          </p:nvPr>
        </p:nvPicPr>
        <p:blipFill>
          <a:blip r:embed="rId2" cstate="print"/>
          <a:srcRect/>
          <a:stretch>
            <a:fillRect/>
          </a:stretch>
        </p:blipFill>
        <p:spPr bwMode="auto">
          <a:xfrm>
            <a:off x="611560" y="1700808"/>
            <a:ext cx="8208911" cy="3380952"/>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Responsibilities of File Management System</a:t>
            </a:r>
            <a:endParaRPr lang="en-US" dirty="0"/>
          </a:p>
        </p:txBody>
      </p:sp>
      <p:sp>
        <p:nvSpPr>
          <p:cNvPr id="3" name="Content Placeholder 2"/>
          <p:cNvSpPr>
            <a:spLocks noGrp="1"/>
          </p:cNvSpPr>
          <p:nvPr>
            <p:ph sz="quarter" idx="1"/>
          </p:nvPr>
        </p:nvSpPr>
        <p:spPr>
          <a:xfrm>
            <a:off x="612648" y="1600200"/>
            <a:ext cx="8153400" cy="4925144"/>
          </a:xfrm>
        </p:spPr>
        <p:txBody>
          <a:bodyPr>
            <a:normAutofit/>
          </a:bodyPr>
          <a:lstStyle/>
          <a:p>
            <a:r>
              <a:rPr lang="en-IN" dirty="0" smtClean="0"/>
              <a:t>Mapping of access requests from logical to physical file-address space.</a:t>
            </a:r>
          </a:p>
          <a:p>
            <a:r>
              <a:rPr lang="en-IN" dirty="0" smtClean="0"/>
              <a:t>Transmission of file elements between main memory and secondary storage.</a:t>
            </a:r>
          </a:p>
          <a:p>
            <a:r>
              <a:rPr lang="en-IN" dirty="0" smtClean="0"/>
              <a:t>Management of the secondary storage such as keeping track of the status, allocation and </a:t>
            </a:r>
            <a:r>
              <a:rPr lang="en-IN" dirty="0" err="1" smtClean="0"/>
              <a:t>deallocation</a:t>
            </a:r>
            <a:r>
              <a:rPr lang="en-IN" dirty="0" smtClean="0"/>
              <a:t> of space.</a:t>
            </a:r>
          </a:p>
          <a:p>
            <a:r>
              <a:rPr lang="en-IN" dirty="0" smtClean="0"/>
              <a:t>Support for protection and sharing of files and the recovery and possible restoration of files after system crashes.</a:t>
            </a:r>
          </a:p>
          <a:p>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Non Contiguous Allocation</a:t>
            </a:r>
            <a:endParaRPr lang="en-US" dirty="0"/>
          </a:p>
        </p:txBody>
      </p:sp>
      <p:sp>
        <p:nvSpPr>
          <p:cNvPr id="3" name="Content Placeholder 2"/>
          <p:cNvSpPr>
            <a:spLocks noGrp="1"/>
          </p:cNvSpPr>
          <p:nvPr>
            <p:ph sz="quarter" idx="1"/>
          </p:nvPr>
        </p:nvSpPr>
        <p:spPr/>
        <p:txBody>
          <a:bodyPr/>
          <a:lstStyle/>
          <a:p>
            <a:r>
              <a:rPr lang="en-IN" dirty="0" smtClean="0"/>
              <a:t>Non Contiguous Allocation of disk space, in terms of both files and free space is usually some variation of two basic strategies:</a:t>
            </a:r>
          </a:p>
          <a:p>
            <a:pPr>
              <a:buFont typeface="Wingdings" pitchFamily="2" charset="2"/>
              <a:buChar char="Ø"/>
            </a:pPr>
            <a:r>
              <a:rPr lang="en-IN" dirty="0" smtClean="0"/>
              <a:t>Chaining</a:t>
            </a:r>
          </a:p>
          <a:p>
            <a:pPr>
              <a:buFont typeface="Wingdings" pitchFamily="2" charset="2"/>
              <a:buChar char="Ø"/>
            </a:pPr>
            <a:r>
              <a:rPr lang="en-IN" dirty="0" smtClean="0"/>
              <a:t>Indexing </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Chaining</a:t>
            </a:r>
            <a:endParaRPr lang="en-US" dirty="0"/>
          </a:p>
        </p:txBody>
      </p:sp>
      <p:sp>
        <p:nvSpPr>
          <p:cNvPr id="3" name="Content Placeholder 2"/>
          <p:cNvSpPr>
            <a:spLocks noGrp="1"/>
          </p:cNvSpPr>
          <p:nvPr>
            <p:ph sz="quarter" idx="1"/>
          </p:nvPr>
        </p:nvSpPr>
        <p:spPr/>
        <p:txBody>
          <a:bodyPr/>
          <a:lstStyle/>
          <a:p>
            <a:r>
              <a:rPr lang="en-US" dirty="0" smtClean="0"/>
              <a:t>The disk blocks can be scattered anywhere on the disk.</a:t>
            </a:r>
            <a:br>
              <a:rPr lang="en-US" dirty="0" smtClean="0"/>
            </a:br>
            <a:r>
              <a:rPr lang="en-US" dirty="0" smtClean="0"/>
              <a:t>The directory entry contains a pointer to the starting and the ending file block. Each block contains a pointer to the next block occupied by the file.</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4294967295"/>
          </p:nvPr>
        </p:nvSpPr>
        <p:spPr>
          <a:xfrm>
            <a:off x="251520" y="260648"/>
            <a:ext cx="8712968" cy="5835352"/>
          </a:xfrm>
        </p:spPr>
        <p:txBody>
          <a:bodyPr/>
          <a:lstStyle/>
          <a:p>
            <a:r>
              <a:rPr lang="en-US" sz="2800" i="1" dirty="0" smtClean="0"/>
              <a:t>The file ‘jeep’ in following image shows how the blocks are randomly distributed. The last block (25) contains -1 indicating a null pointer and does not point to any other block</a:t>
            </a:r>
            <a:r>
              <a:rPr lang="en-US" i="1" dirty="0" smtClean="0"/>
              <a:t>.</a:t>
            </a:r>
          </a:p>
          <a:p>
            <a:pPr>
              <a:buNone/>
            </a:pPr>
            <a:endParaRPr lang="en-US" dirty="0"/>
          </a:p>
        </p:txBody>
      </p:sp>
      <p:pic>
        <p:nvPicPr>
          <p:cNvPr id="4" name="Picture 3" descr="linkedListAllocation.jpg"/>
          <p:cNvPicPr>
            <a:picLocks noChangeAspect="1"/>
          </p:cNvPicPr>
          <p:nvPr/>
        </p:nvPicPr>
        <p:blipFill>
          <a:blip r:embed="rId2" cstate="print"/>
          <a:stretch>
            <a:fillRect/>
          </a:stretch>
        </p:blipFill>
        <p:spPr>
          <a:xfrm>
            <a:off x="755576" y="2060848"/>
            <a:ext cx="8064896" cy="4797152"/>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b="1" dirty="0" smtClean="0"/>
              <a:t>Advantages:</a:t>
            </a:r>
            <a:r>
              <a:rPr lang="en-US" dirty="0" smtClean="0"/>
              <a:t/>
            </a:r>
            <a:br>
              <a:rPr lang="en-US" dirty="0" smtClean="0"/>
            </a:br>
            <a:endParaRPr lang="en-US" dirty="0"/>
          </a:p>
        </p:txBody>
      </p:sp>
      <p:sp>
        <p:nvSpPr>
          <p:cNvPr id="4" name="Content Placeholder 3"/>
          <p:cNvSpPr>
            <a:spLocks noGrp="1"/>
          </p:cNvSpPr>
          <p:nvPr>
            <p:ph sz="quarter" idx="1"/>
          </p:nvPr>
        </p:nvSpPr>
        <p:spPr/>
        <p:txBody>
          <a:bodyPr/>
          <a:lstStyle/>
          <a:p>
            <a:pPr fontAlgn="base"/>
            <a:r>
              <a:rPr lang="en-US" sz="3200" dirty="0" smtClean="0"/>
              <a:t>This is very flexible in terms of file size. File size can be increased easily since the system does not have to look for a contiguous chunk of memory.</a:t>
            </a:r>
          </a:p>
          <a:p>
            <a:pPr fontAlgn="base"/>
            <a:r>
              <a:rPr lang="en-US" sz="3200" dirty="0" smtClean="0"/>
              <a:t>This method does not suffer from external fragmentation. This makes it relatively better in terms of memory utilization.</a:t>
            </a:r>
          </a:p>
          <a:p>
            <a:endParaRPr lang="en-IN" dirty="0" smtClean="0"/>
          </a:p>
          <a:p>
            <a:pPr>
              <a:buNone/>
            </a:pP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Disadvantages</a:t>
            </a:r>
            <a:r>
              <a:rPr lang="en-US" dirty="0" smtClean="0"/>
              <a:t/>
            </a:r>
            <a:br>
              <a:rPr lang="en-US" dirty="0" smtClean="0"/>
            </a:br>
            <a:endParaRPr lang="en-US" dirty="0"/>
          </a:p>
        </p:txBody>
      </p:sp>
      <p:sp>
        <p:nvSpPr>
          <p:cNvPr id="3" name="Content Placeholder 2"/>
          <p:cNvSpPr>
            <a:spLocks noGrp="1"/>
          </p:cNvSpPr>
          <p:nvPr>
            <p:ph sz="quarter" idx="1"/>
          </p:nvPr>
        </p:nvSpPr>
        <p:spPr>
          <a:xfrm>
            <a:off x="612648" y="1600200"/>
            <a:ext cx="8153400" cy="4925144"/>
          </a:xfrm>
        </p:spPr>
        <p:txBody>
          <a:bodyPr>
            <a:normAutofit lnSpcReduction="10000"/>
          </a:bodyPr>
          <a:lstStyle/>
          <a:p>
            <a:pPr fontAlgn="base"/>
            <a:r>
              <a:rPr lang="en-US" dirty="0" smtClean="0"/>
              <a:t>Because the file blocks are distributed randomly on the disk, a large number of seeks are needed to access every block individually. This makes linked allocation slower.</a:t>
            </a:r>
          </a:p>
          <a:p>
            <a:pPr fontAlgn="base"/>
            <a:r>
              <a:rPr lang="en-US" dirty="0" smtClean="0"/>
              <a:t>It does not support random or direct access. We can not directly access the blocks of a file. A block k of a file can be accessed by traversing k blocks sequentially (sequential access ) from the starting block of the file via block pointers.</a:t>
            </a:r>
          </a:p>
          <a:p>
            <a:pPr fontAlgn="base"/>
            <a:r>
              <a:rPr lang="en-US" dirty="0" smtClean="0"/>
              <a:t>Pointers required in the linked allocation incur some extra overhead.</a:t>
            </a:r>
          </a:p>
          <a:p>
            <a:pPr fontAlgn="base"/>
            <a:endParaRPr lang="en-US" dirty="0" smtClean="0"/>
          </a:p>
          <a:p>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612648" y="1600200"/>
            <a:ext cx="8153400" cy="4997152"/>
          </a:xfrm>
        </p:spPr>
        <p:txBody>
          <a:bodyPr>
            <a:normAutofit/>
          </a:bodyPr>
          <a:lstStyle/>
          <a:p>
            <a:pPr lvl="0"/>
            <a:r>
              <a:rPr lang="en-US" dirty="0" smtClean="0"/>
              <a:t>The Indexed allocation method is another method that is used for file allocation. In the index allocation method, we have an additional block, and that block is known as the index block. For each file, there is an individual index block. In the index block, the </a:t>
            </a:r>
            <a:r>
              <a:rPr lang="en-US" dirty="0" err="1" smtClean="0"/>
              <a:t>ith</a:t>
            </a:r>
            <a:r>
              <a:rPr lang="en-US" dirty="0" smtClean="0"/>
              <a:t> entry holds the disk address of the </a:t>
            </a:r>
            <a:r>
              <a:rPr lang="en-US" dirty="0" err="1" smtClean="0"/>
              <a:t>ith</a:t>
            </a:r>
            <a:r>
              <a:rPr lang="en-US" dirty="0" smtClean="0"/>
              <a:t> file block. We can see in the below figure that the directory entry comprises of the address of the index block.</a:t>
            </a:r>
          </a:p>
          <a:p>
            <a:pPr lvl="0"/>
            <a:endParaRPr lang="en-US" dirty="0" smtClean="0"/>
          </a:p>
          <a:p>
            <a:endParaRPr lang="en-US" dirty="0"/>
          </a:p>
        </p:txBody>
      </p:sp>
      <p:sp>
        <p:nvSpPr>
          <p:cNvPr id="4" name="Title 3"/>
          <p:cNvSpPr>
            <a:spLocks noGrp="1"/>
          </p:cNvSpPr>
          <p:nvPr>
            <p:ph type="title"/>
          </p:nvPr>
        </p:nvSpPr>
        <p:spPr/>
        <p:txBody>
          <a:bodyPr/>
          <a:lstStyle/>
          <a:p>
            <a:r>
              <a:rPr lang="en-IN" dirty="0" smtClean="0"/>
              <a:t>Indexing</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Indexing</a:t>
            </a:r>
            <a:endParaRPr lang="en-US" dirty="0"/>
          </a:p>
        </p:txBody>
      </p:sp>
      <p:pic>
        <p:nvPicPr>
          <p:cNvPr id="4" name="Content Placeholder 3" descr="image-123.png"/>
          <p:cNvPicPr>
            <a:picLocks noGrp="1" noChangeAspect="1"/>
          </p:cNvPicPr>
          <p:nvPr>
            <p:ph sz="quarter" idx="1"/>
          </p:nvPr>
        </p:nvPicPr>
        <p:blipFill>
          <a:blip r:embed="rId2" cstate="print"/>
          <a:stretch>
            <a:fillRect/>
          </a:stretch>
        </p:blipFill>
        <p:spPr>
          <a:xfrm>
            <a:off x="467544" y="1862137"/>
            <a:ext cx="8424935" cy="4663207"/>
          </a:xfr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Advantages of Index Allocation</a:t>
            </a:r>
            <a:br>
              <a:rPr lang="en-US" b="1" dirty="0" smtClean="0"/>
            </a:br>
            <a:endParaRPr lang="en-US" dirty="0"/>
          </a:p>
        </p:txBody>
      </p:sp>
      <p:sp>
        <p:nvSpPr>
          <p:cNvPr id="3" name="Content Placeholder 2"/>
          <p:cNvSpPr>
            <a:spLocks noGrp="1"/>
          </p:cNvSpPr>
          <p:nvPr>
            <p:ph sz="quarter" idx="1"/>
          </p:nvPr>
        </p:nvSpPr>
        <p:spPr/>
        <p:txBody>
          <a:bodyPr>
            <a:normAutofit/>
          </a:bodyPr>
          <a:lstStyle/>
          <a:p>
            <a:r>
              <a:rPr lang="en-US" dirty="0" smtClean="0"/>
              <a:t>The index allocation method solves the problem of external fragmentation.</a:t>
            </a:r>
          </a:p>
          <a:p>
            <a:pPr>
              <a:buNone/>
            </a:pPr>
            <a:endParaRPr lang="en-US" dirty="0" smtClean="0"/>
          </a:p>
          <a:p>
            <a:r>
              <a:rPr lang="en-US" dirty="0" smtClean="0"/>
              <a:t>Index allocation provides direct access.</a:t>
            </a:r>
          </a:p>
          <a:p>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Disadvantages of Index Allocation</a:t>
            </a:r>
            <a:br>
              <a:rPr lang="en-US" b="1" dirty="0" smtClean="0"/>
            </a:br>
            <a:endParaRPr lang="en-US" dirty="0"/>
          </a:p>
        </p:txBody>
      </p:sp>
      <p:sp>
        <p:nvSpPr>
          <p:cNvPr id="3" name="Content Placeholder 2"/>
          <p:cNvSpPr>
            <a:spLocks noGrp="1"/>
          </p:cNvSpPr>
          <p:nvPr>
            <p:ph sz="quarter" idx="1"/>
          </p:nvPr>
        </p:nvSpPr>
        <p:spPr/>
        <p:txBody>
          <a:bodyPr/>
          <a:lstStyle/>
          <a:p>
            <a:r>
              <a:rPr lang="en-US" dirty="0" smtClean="0"/>
              <a:t>In index allocation, pointer overhead is more.</a:t>
            </a:r>
          </a:p>
          <a:p>
            <a:pPr>
              <a:buNone/>
            </a:pPr>
            <a:endParaRPr lang="en-US" dirty="0" smtClean="0"/>
          </a:p>
          <a:p>
            <a:r>
              <a:rPr lang="en-US" dirty="0" smtClean="0"/>
              <a:t>We can lose the entire file if an index block is not correct.</a:t>
            </a:r>
          </a:p>
          <a:p>
            <a:pPr>
              <a:buNone/>
            </a:pPr>
            <a:endParaRPr lang="en-US" dirty="0" smtClean="0"/>
          </a:p>
          <a:p>
            <a:r>
              <a:rPr lang="en-US" dirty="0" smtClean="0"/>
              <a:t>It is totally a wastage to create an index for a small file.</a:t>
            </a:r>
          </a:p>
          <a:p>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Disk Caches &amp; Unix Buffer Cache</a:t>
            </a:r>
            <a:endParaRPr lang="en-US" dirty="0"/>
          </a:p>
        </p:txBody>
      </p:sp>
      <p:sp>
        <p:nvSpPr>
          <p:cNvPr id="3" name="Content Placeholder 2"/>
          <p:cNvSpPr>
            <a:spLocks noGrp="1"/>
          </p:cNvSpPr>
          <p:nvPr>
            <p:ph sz="quarter" idx="1"/>
          </p:nvPr>
        </p:nvSpPr>
        <p:spPr/>
        <p:txBody>
          <a:bodyPr/>
          <a:lstStyle/>
          <a:p>
            <a:r>
              <a:rPr lang="en-US" dirty="0" smtClean="0"/>
              <a:t>Maintain a pool of copies of disk blocks in memory and eliminate repeated disk blocks from memory. </a:t>
            </a:r>
          </a:p>
          <a:p>
            <a:r>
              <a:rPr lang="en-US" dirty="0" smtClean="0"/>
              <a:t>In UNIX, cache disk blocks are managed by the kernel and referred to as the buffer cache. </a:t>
            </a:r>
          </a:p>
          <a:p>
            <a:r>
              <a:rPr lang="en-US" dirty="0" smtClean="0"/>
              <a:t>Cache hit: and cache miss</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3800" dirty="0" smtClean="0"/>
              <a:t>Command Language User’s View Of The File System</a:t>
            </a:r>
            <a:endParaRPr lang="en-US" sz="3800" dirty="0"/>
          </a:p>
        </p:txBody>
      </p:sp>
      <p:sp>
        <p:nvSpPr>
          <p:cNvPr id="3" name="Content Placeholder 2"/>
          <p:cNvSpPr>
            <a:spLocks noGrp="1"/>
          </p:cNvSpPr>
          <p:nvPr>
            <p:ph sz="quarter" idx="1"/>
          </p:nvPr>
        </p:nvSpPr>
        <p:spPr/>
        <p:txBody>
          <a:bodyPr/>
          <a:lstStyle/>
          <a:p>
            <a:r>
              <a:rPr lang="en-IN" dirty="0" smtClean="0"/>
              <a:t>  Users of files may be broadly classified as :</a:t>
            </a:r>
          </a:p>
          <a:p>
            <a:pPr marL="571500" indent="-571500">
              <a:buFont typeface="+mj-lt"/>
              <a:buAutoNum type="romanLcPeriod"/>
            </a:pPr>
            <a:r>
              <a:rPr lang="en-IN" dirty="0" smtClean="0"/>
              <a:t>Command-Language Users</a:t>
            </a:r>
          </a:p>
          <a:p>
            <a:pPr marL="571500" indent="-571500">
              <a:buFont typeface="+mj-lt"/>
              <a:buAutoNum type="romanLcPeriod"/>
            </a:pPr>
            <a:r>
              <a:rPr lang="en-IN" dirty="0" smtClean="0"/>
              <a:t>System Programmers</a:t>
            </a:r>
          </a:p>
          <a:p>
            <a:pPr marL="571500" indent="-571500">
              <a:buNone/>
            </a:pPr>
            <a:endParaRPr lang="en-IN" dirty="0" smtClean="0"/>
          </a:p>
          <a:p>
            <a:pPr marL="571500" indent="-571500"/>
            <a:r>
              <a:rPr lang="en-IN" dirty="0" smtClean="0"/>
              <a:t>File Directories in computer system belong to one of two categories: Single-Level or Hierarchical.</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pPr lvl="0"/>
            <a:r>
              <a:rPr lang="en-US" dirty="0" smtClean="0"/>
              <a:t>Delayed write in UNIX- read/write</a:t>
            </a:r>
          </a:p>
          <a:p>
            <a:pPr lvl="0"/>
            <a:r>
              <a:rPr lang="en-US" dirty="0" smtClean="0"/>
              <a:t>SYNC</a:t>
            </a:r>
          </a:p>
          <a:p>
            <a:pPr lvl="0"/>
            <a:r>
              <a:rPr lang="en-US" dirty="0" smtClean="0"/>
              <a:t>SHUTDOWN  utility</a:t>
            </a:r>
          </a:p>
          <a:p>
            <a:pPr lvl="0"/>
            <a:r>
              <a:rPr lang="en-US" dirty="0" smtClean="0"/>
              <a:t>FSCK-File System check</a:t>
            </a:r>
          </a:p>
          <a:p>
            <a:pPr lvl="0"/>
            <a:r>
              <a:rPr lang="en-US" dirty="0" smtClean="0"/>
              <a:t>UNIX Buffer cache.</a:t>
            </a:r>
          </a:p>
          <a:p>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Advantages of disk caching include:</a:t>
            </a:r>
            <a:br>
              <a:rPr lang="en-US" dirty="0" smtClean="0"/>
            </a:br>
            <a:endParaRPr lang="en-US" dirty="0"/>
          </a:p>
        </p:txBody>
      </p:sp>
      <p:sp>
        <p:nvSpPr>
          <p:cNvPr id="3" name="Content Placeholder 2"/>
          <p:cNvSpPr>
            <a:spLocks noGrp="1"/>
          </p:cNvSpPr>
          <p:nvPr>
            <p:ph sz="quarter" idx="1"/>
          </p:nvPr>
        </p:nvSpPr>
        <p:spPr/>
        <p:txBody>
          <a:bodyPr>
            <a:normAutofit/>
          </a:bodyPr>
          <a:lstStyle/>
          <a:p>
            <a:r>
              <a:rPr lang="en-US" dirty="0" smtClean="0"/>
              <a:t>Improved effective disk access time by satisfying requests for the cached blocks from memory.</a:t>
            </a:r>
          </a:p>
          <a:p>
            <a:r>
              <a:rPr lang="en-US" dirty="0" smtClean="0"/>
              <a:t>Improved response time for applications for cached blocks on reads and, optionally, on delayed writes where the I/O requestor is not forced to wait for the completion of a disk write.</a:t>
            </a:r>
          </a:p>
          <a:p>
            <a:r>
              <a:rPr lang="en-US" smtClean="0"/>
              <a:t>Elimination </a:t>
            </a:r>
            <a:r>
              <a:rPr lang="en-US" dirty="0" smtClean="0"/>
              <a:t>of some disk accesses, for example, when the same block is written and read in some order.</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Advantages of Hierarchical Directory </a:t>
            </a:r>
            <a:endParaRPr lang="en-US" dirty="0"/>
          </a:p>
        </p:txBody>
      </p:sp>
      <p:sp>
        <p:nvSpPr>
          <p:cNvPr id="3" name="Content Placeholder 2"/>
          <p:cNvSpPr>
            <a:spLocks noGrp="1"/>
          </p:cNvSpPr>
          <p:nvPr>
            <p:ph sz="quarter" idx="1"/>
          </p:nvPr>
        </p:nvSpPr>
        <p:spPr/>
        <p:txBody>
          <a:bodyPr/>
          <a:lstStyle/>
          <a:p>
            <a:r>
              <a:rPr lang="en-IN" dirty="0" smtClean="0"/>
              <a:t>Unique naming of files</a:t>
            </a:r>
          </a:p>
          <a:p>
            <a:r>
              <a:rPr lang="en-IN" dirty="0" smtClean="0"/>
              <a:t>Support for selective sharing and protection</a:t>
            </a:r>
          </a:p>
          <a:p>
            <a:r>
              <a:rPr lang="en-IN" dirty="0" smtClean="0"/>
              <a:t>Convenient directory manipulation</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3600" dirty="0" smtClean="0"/>
              <a:t>Command Language File Services-</a:t>
            </a:r>
            <a:br>
              <a:rPr lang="en-IN" sz="3600" dirty="0" smtClean="0"/>
            </a:br>
            <a:r>
              <a:rPr lang="en-IN" sz="3600" dirty="0" smtClean="0"/>
              <a:t>General File Manipulation</a:t>
            </a:r>
            <a:endParaRPr lang="en-US" sz="3600" dirty="0"/>
          </a:p>
        </p:txBody>
      </p:sp>
      <p:sp>
        <p:nvSpPr>
          <p:cNvPr id="3" name="Content Placeholder 2"/>
          <p:cNvSpPr>
            <a:spLocks noGrp="1"/>
          </p:cNvSpPr>
          <p:nvPr>
            <p:ph sz="quarter" idx="1"/>
          </p:nvPr>
        </p:nvSpPr>
        <p:spPr/>
        <p:txBody>
          <a:bodyPr/>
          <a:lstStyle/>
          <a:p>
            <a:r>
              <a:rPr lang="en-IN" dirty="0" smtClean="0"/>
              <a:t>CREATE filename</a:t>
            </a:r>
          </a:p>
          <a:p>
            <a:r>
              <a:rPr lang="en-IN" dirty="0" smtClean="0"/>
              <a:t>DELETE filename(s)</a:t>
            </a:r>
          </a:p>
          <a:p>
            <a:r>
              <a:rPr lang="en-IN" dirty="0" smtClean="0"/>
              <a:t>RENAME old filename, new filename</a:t>
            </a:r>
          </a:p>
          <a:p>
            <a:r>
              <a:rPr lang="en-IN" dirty="0" smtClean="0"/>
              <a:t>ATTRIBUTES filename(s), attributes</a:t>
            </a:r>
          </a:p>
          <a:p>
            <a:r>
              <a:rPr lang="en-IN" dirty="0" smtClean="0"/>
              <a:t>COPY </a:t>
            </a:r>
            <a:r>
              <a:rPr lang="en-IN" dirty="0" err="1" smtClean="0"/>
              <a:t>source_filename</a:t>
            </a:r>
            <a:r>
              <a:rPr lang="en-IN" dirty="0" smtClean="0"/>
              <a:t>(s), </a:t>
            </a:r>
            <a:r>
              <a:rPr lang="en-IN" dirty="0" err="1" smtClean="0"/>
              <a:t>destination_filename</a:t>
            </a:r>
            <a:r>
              <a:rPr lang="en-IN" dirty="0" smtClean="0"/>
              <a:t>(s)</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Directory Manipulation</a:t>
            </a:r>
            <a:endParaRPr lang="en-US" dirty="0"/>
          </a:p>
        </p:txBody>
      </p:sp>
      <p:sp>
        <p:nvSpPr>
          <p:cNvPr id="3" name="Content Placeholder 2"/>
          <p:cNvSpPr>
            <a:spLocks noGrp="1"/>
          </p:cNvSpPr>
          <p:nvPr>
            <p:ph sz="quarter" idx="1"/>
          </p:nvPr>
        </p:nvSpPr>
        <p:spPr/>
        <p:txBody>
          <a:bodyPr/>
          <a:lstStyle/>
          <a:p>
            <a:r>
              <a:rPr lang="en-IN" dirty="0" smtClean="0"/>
              <a:t>DIR </a:t>
            </a:r>
            <a:r>
              <a:rPr lang="en-IN" dirty="0" err="1" smtClean="0"/>
              <a:t>dirname</a:t>
            </a:r>
            <a:endParaRPr lang="en-IN" dirty="0" smtClean="0"/>
          </a:p>
          <a:p>
            <a:r>
              <a:rPr lang="en-IN" dirty="0" smtClean="0"/>
              <a:t>MAKE_DIR </a:t>
            </a:r>
            <a:r>
              <a:rPr lang="en-IN" dirty="0" err="1" smtClean="0"/>
              <a:t>dirname</a:t>
            </a:r>
            <a:endParaRPr lang="en-IN" dirty="0" smtClean="0"/>
          </a:p>
          <a:p>
            <a:r>
              <a:rPr lang="en-IN" dirty="0" smtClean="0"/>
              <a:t>REMOVE_DIR </a:t>
            </a:r>
            <a:r>
              <a:rPr lang="en-IN" dirty="0" err="1" smtClean="0"/>
              <a:t>dirname</a:t>
            </a:r>
            <a:endParaRPr lang="en-IN" dirty="0" smtClean="0"/>
          </a:p>
          <a:p>
            <a:r>
              <a:rPr lang="en-IN" dirty="0" smtClean="0"/>
              <a:t>CHANGE_DIR </a:t>
            </a:r>
            <a:r>
              <a:rPr lang="en-IN" dirty="0" err="1" smtClean="0"/>
              <a:t>dirname</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Volume/Media Manipulation</a:t>
            </a:r>
            <a:endParaRPr lang="en-US" dirty="0"/>
          </a:p>
        </p:txBody>
      </p:sp>
      <p:sp>
        <p:nvSpPr>
          <p:cNvPr id="3" name="Content Placeholder 2"/>
          <p:cNvSpPr>
            <a:spLocks noGrp="1"/>
          </p:cNvSpPr>
          <p:nvPr>
            <p:ph sz="quarter" idx="1"/>
          </p:nvPr>
        </p:nvSpPr>
        <p:spPr/>
        <p:txBody>
          <a:bodyPr/>
          <a:lstStyle/>
          <a:p>
            <a:r>
              <a:rPr lang="en-IN" smtClean="0"/>
              <a:t>INITDISK </a:t>
            </a:r>
            <a:r>
              <a:rPr lang="en-IN" dirty="0" err="1" smtClean="0"/>
              <a:t>drivername</a:t>
            </a:r>
            <a:endParaRPr lang="en-IN" dirty="0" smtClean="0"/>
          </a:p>
          <a:p>
            <a:r>
              <a:rPr lang="en-IN" dirty="0" smtClean="0"/>
              <a:t>MOUNT </a:t>
            </a:r>
            <a:r>
              <a:rPr lang="en-IN" dirty="0" err="1" smtClean="0"/>
              <a:t>drivername</a:t>
            </a:r>
            <a:r>
              <a:rPr lang="en-IN" dirty="0" smtClean="0"/>
              <a:t>/</a:t>
            </a:r>
            <a:r>
              <a:rPr lang="en-IN" dirty="0" err="1" smtClean="0"/>
              <a:t>volumename</a:t>
            </a:r>
            <a:endParaRPr lang="en-IN" dirty="0" smtClean="0"/>
          </a:p>
          <a:p>
            <a:r>
              <a:rPr lang="en-IN" dirty="0" smtClean="0"/>
              <a:t>DISMOUNT </a:t>
            </a:r>
            <a:r>
              <a:rPr lang="en-IN" dirty="0" err="1" smtClean="0"/>
              <a:t>volumename</a:t>
            </a:r>
            <a:endParaRPr lang="en-IN" dirty="0" smtClean="0"/>
          </a:p>
          <a:p>
            <a:r>
              <a:rPr lang="en-IN" dirty="0" smtClean="0"/>
              <a:t>VERIFY </a:t>
            </a:r>
            <a:r>
              <a:rPr lang="en-IN" dirty="0" err="1" smtClean="0"/>
              <a:t>volumename</a:t>
            </a:r>
            <a:endParaRPr lang="en-IN" dirty="0" smtClean="0"/>
          </a:p>
          <a:p>
            <a:r>
              <a:rPr lang="en-IN" dirty="0" smtClean="0"/>
              <a:t>BACKUP </a:t>
            </a:r>
            <a:r>
              <a:rPr lang="en-IN" sz="2400" dirty="0" err="1" smtClean="0"/>
              <a:t>source_file</a:t>
            </a:r>
            <a:r>
              <a:rPr lang="en-IN" sz="2400" dirty="0" smtClean="0"/>
              <a:t>(s)/ volume, </a:t>
            </a:r>
            <a:r>
              <a:rPr lang="en-IN" sz="2400" dirty="0" err="1" smtClean="0"/>
              <a:t>destination_file</a:t>
            </a:r>
            <a:r>
              <a:rPr lang="en-IN" sz="2400" dirty="0" smtClean="0"/>
              <a:t>(s)/volume</a:t>
            </a:r>
          </a:p>
          <a:p>
            <a:r>
              <a:rPr lang="en-IN" sz="2400" dirty="0" smtClean="0"/>
              <a:t>SQUEEZE </a:t>
            </a:r>
            <a:r>
              <a:rPr lang="en-IN" dirty="0" err="1" smtClean="0"/>
              <a:t>volumename</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3600" dirty="0" smtClean="0"/>
              <a:t>Systems Programmers View Of The File System</a:t>
            </a:r>
            <a:endParaRPr lang="en-US" sz="3600" dirty="0"/>
          </a:p>
        </p:txBody>
      </p:sp>
      <p:sp>
        <p:nvSpPr>
          <p:cNvPr id="3" name="Content Placeholder 2"/>
          <p:cNvSpPr>
            <a:spLocks noGrp="1"/>
          </p:cNvSpPr>
          <p:nvPr>
            <p:ph sz="quarter" idx="1"/>
          </p:nvPr>
        </p:nvSpPr>
        <p:spPr/>
        <p:txBody>
          <a:bodyPr/>
          <a:lstStyle/>
          <a:p>
            <a:r>
              <a:rPr lang="en-IN" dirty="0" smtClean="0"/>
              <a:t> Run-Time File Services</a:t>
            </a:r>
          </a:p>
          <a:p>
            <a:pPr>
              <a:buNone/>
            </a:pPr>
            <a:r>
              <a:rPr lang="en-IN" dirty="0" smtClean="0"/>
              <a:t>READ filename, </a:t>
            </a:r>
            <a:r>
              <a:rPr lang="en-IN" dirty="0" err="1" smtClean="0"/>
              <a:t>number_bytes</a:t>
            </a:r>
            <a:r>
              <a:rPr lang="en-IN" dirty="0" smtClean="0"/>
              <a:t>, </a:t>
            </a:r>
            <a:r>
              <a:rPr lang="en-IN" dirty="0" err="1" smtClean="0"/>
              <a:t>in_buffer</a:t>
            </a:r>
            <a:endParaRPr lang="en-IN" dirty="0" smtClean="0"/>
          </a:p>
          <a:p>
            <a:pPr>
              <a:buNone/>
            </a:pPr>
            <a:r>
              <a:rPr lang="en-IN" dirty="0" smtClean="0"/>
              <a:t>WRITE filename, </a:t>
            </a:r>
            <a:r>
              <a:rPr lang="en-IN" dirty="0" err="1" smtClean="0"/>
              <a:t>number_bytes</a:t>
            </a:r>
            <a:r>
              <a:rPr lang="en-IN" dirty="0" smtClean="0"/>
              <a:t>, </a:t>
            </a:r>
            <a:r>
              <a:rPr lang="en-IN" dirty="0" err="1" smtClean="0"/>
              <a:t>out_buffer</a:t>
            </a:r>
            <a:endParaRPr lang="en-IN" dirty="0" smtClean="0"/>
          </a:p>
          <a:p>
            <a:pPr>
              <a:buNone/>
            </a:pPr>
            <a:r>
              <a:rPr lang="en-IN" dirty="0" smtClean="0"/>
              <a:t>SEEK filename, logical position</a:t>
            </a:r>
          </a:p>
          <a:p>
            <a:pPr>
              <a:buNone/>
            </a:pPr>
            <a:r>
              <a:rPr lang="en-IN" dirty="0" smtClean="0"/>
              <a:t>OPEN filename, </a:t>
            </a:r>
            <a:r>
              <a:rPr lang="en-IN" dirty="0" err="1" smtClean="0"/>
              <a:t>access_mode</a:t>
            </a:r>
            <a:endParaRPr lang="en-IN" dirty="0" smtClean="0"/>
          </a:p>
          <a:p>
            <a:pPr>
              <a:buNone/>
            </a:pPr>
            <a:r>
              <a:rPr lang="en-IN" dirty="0" smtClean="0"/>
              <a:t>CLOSE filename</a:t>
            </a:r>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0F9DB8D9C4A7746B534B856B5AF800E" ma:contentTypeVersion="8" ma:contentTypeDescription="Create a new document." ma:contentTypeScope="" ma:versionID="f3e9510127eda11193cf96a722e3a5ef">
  <xsd:schema xmlns:xsd="http://www.w3.org/2001/XMLSchema" xmlns:xs="http://www.w3.org/2001/XMLSchema" xmlns:p="http://schemas.microsoft.com/office/2006/metadata/properties" xmlns:ns2="39493e8b-8bd2-4799-aac4-5ec517ca055f" xmlns:ns3="f92aa156-c57a-409f-85ce-1813cc42887b" targetNamespace="http://schemas.microsoft.com/office/2006/metadata/properties" ma:root="true" ma:fieldsID="4f6f626ff97d899bcce532ed3eafcfa6" ns2:_="" ns3:_="">
    <xsd:import namespace="39493e8b-8bd2-4799-aac4-5ec517ca055f"/>
    <xsd:import namespace="f92aa156-c57a-409f-85ce-1813cc42887b"/>
    <xsd:element name="properties">
      <xsd:complexType>
        <xsd:sequence>
          <xsd:element name="documentManagement">
            <xsd:complexType>
              <xsd:all>
                <xsd:element ref="ns2:MediaServiceMetadata" minOccurs="0"/>
                <xsd:element ref="ns2:MediaServiceFastMetadata" minOccurs="0"/>
                <xsd:element ref="ns2:lcf76f155ced4ddcb4097134ff3c332f" minOccurs="0"/>
                <xsd:element ref="ns3:TaxCatchAll"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9493e8b-8bd2-4799-aac4-5ec517ca055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1" nillable="true" ma:taxonomy="true" ma:internalName="lcf76f155ced4ddcb4097134ff3c332f" ma:taxonomyFieldName="MediaServiceImageTags" ma:displayName="Image Tags" ma:readOnly="false" ma:fieldId="{5cf76f15-5ced-4ddc-b409-7134ff3c332f}" ma:taxonomyMulti="true" ma:sspId="d765a431-9415-4219-9cd0-5363948861b2" ma:termSetId="09814cd3-568e-fe90-9814-8d621ff8fb84" ma:anchorId="fba54fb3-c3e1-fe81-a776-ca4b69148c4d" ma:open="true" ma:isKeyword="false">
      <xsd:complexType>
        <xsd:sequence>
          <xsd:element ref="pc:Terms" minOccurs="0" maxOccurs="1"/>
        </xsd:sequence>
      </xsd:complex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92aa156-c57a-409f-85ce-1813cc42887b" elementFormDefault="qualified">
    <xsd:import namespace="http://schemas.microsoft.com/office/2006/documentManagement/types"/>
    <xsd:import namespace="http://schemas.microsoft.com/office/infopath/2007/PartnerControls"/>
    <xsd:element name="TaxCatchAll" ma:index="12" nillable="true" ma:displayName="Taxonomy Catch All Column" ma:hidden="true" ma:list="{7e16aa37-19d6-45b9-927f-2072b40f9743}" ma:internalName="TaxCatchAll" ma:showField="CatchAllData" ma:web="f92aa156-c57a-409f-85ce-1813cc42887b">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39493e8b-8bd2-4799-aac4-5ec517ca055f">
      <Terms xmlns="http://schemas.microsoft.com/office/infopath/2007/PartnerControls"/>
    </lcf76f155ced4ddcb4097134ff3c332f>
    <TaxCatchAll xmlns="f92aa156-c57a-409f-85ce-1813cc42887b" xsi:nil="true"/>
  </documentManagement>
</p:properties>
</file>

<file path=customXml/itemProps1.xml><?xml version="1.0" encoding="utf-8"?>
<ds:datastoreItem xmlns:ds="http://schemas.openxmlformats.org/officeDocument/2006/customXml" ds:itemID="{7F4818F8-EFD3-4BCC-9A83-D3993C097F52}"/>
</file>

<file path=customXml/itemProps2.xml><?xml version="1.0" encoding="utf-8"?>
<ds:datastoreItem xmlns:ds="http://schemas.openxmlformats.org/officeDocument/2006/customXml" ds:itemID="{C7FE7C35-1265-4619-8C06-494AA19EF5A0}"/>
</file>

<file path=customXml/itemProps3.xml><?xml version="1.0" encoding="utf-8"?>
<ds:datastoreItem xmlns:ds="http://schemas.openxmlformats.org/officeDocument/2006/customXml" ds:itemID="{A6A77B2B-7ABB-4B09-9A2C-7F66428BFA73}"/>
</file>

<file path=docProps/app.xml><?xml version="1.0" encoding="utf-8"?>
<Properties xmlns="http://schemas.openxmlformats.org/officeDocument/2006/extended-properties" xmlns:vt="http://schemas.openxmlformats.org/officeDocument/2006/docPropsVTypes">
  <Template>Median</Template>
  <TotalTime>626</TotalTime>
  <Words>1850</Words>
  <Application>Microsoft Office PowerPoint</Application>
  <PresentationFormat>On-screen Show (4:3)</PresentationFormat>
  <Paragraphs>166</Paragraphs>
  <Slides>41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41</vt:i4>
      </vt:variant>
    </vt:vector>
  </HeadingPairs>
  <TitlesOfParts>
    <vt:vector size="45" baseType="lpstr">
      <vt:lpstr>Tw Cen MT</vt:lpstr>
      <vt:lpstr>Wingdings</vt:lpstr>
      <vt:lpstr>Wingdings 2</vt:lpstr>
      <vt:lpstr>Median</vt:lpstr>
      <vt:lpstr>File Management</vt:lpstr>
      <vt:lpstr>Introduction</vt:lpstr>
      <vt:lpstr>Responsibilities of File Management System</vt:lpstr>
      <vt:lpstr>Command Language User’s View Of The File System</vt:lpstr>
      <vt:lpstr>Advantages of Hierarchical Directory </vt:lpstr>
      <vt:lpstr>Command Language File Services- General File Manipulation</vt:lpstr>
      <vt:lpstr>Directory Manipulation</vt:lpstr>
      <vt:lpstr>Volume/Media Manipulation</vt:lpstr>
      <vt:lpstr>Systems Programmers View Of The File System</vt:lpstr>
      <vt:lpstr>Typical File Operations</vt:lpstr>
      <vt:lpstr>Disk Organization</vt:lpstr>
      <vt:lpstr>Disk Access Time</vt:lpstr>
      <vt:lpstr>Access Time is calculated by summation of the following:</vt:lpstr>
      <vt:lpstr>Disk Controller &amp; Driver</vt:lpstr>
      <vt:lpstr>The primary functions of a basic disk controller: </vt:lpstr>
      <vt:lpstr>PowerPoint Presentation</vt:lpstr>
      <vt:lpstr>Bad Blocks</vt:lpstr>
      <vt:lpstr>Operating System’s view of File Management </vt:lpstr>
      <vt:lpstr>File-System Layers</vt:lpstr>
      <vt:lpstr>Contd..</vt:lpstr>
      <vt:lpstr>Directories</vt:lpstr>
      <vt:lpstr>Disk Space Management</vt:lpstr>
      <vt:lpstr>PowerPoint Presentation</vt:lpstr>
      <vt:lpstr>PowerPoint Presentation</vt:lpstr>
      <vt:lpstr>PowerPoint Presentation</vt:lpstr>
      <vt:lpstr>File Access Mechanism</vt:lpstr>
      <vt:lpstr>Sequential access </vt:lpstr>
      <vt:lpstr>Direct/Random access </vt:lpstr>
      <vt:lpstr>Direct/Random access</vt:lpstr>
      <vt:lpstr>Non Contiguous Allocation</vt:lpstr>
      <vt:lpstr>Chaining</vt:lpstr>
      <vt:lpstr>PowerPoint Presentation</vt:lpstr>
      <vt:lpstr>Advantages: </vt:lpstr>
      <vt:lpstr>Disadvantages </vt:lpstr>
      <vt:lpstr>Indexing</vt:lpstr>
      <vt:lpstr>Indexing</vt:lpstr>
      <vt:lpstr>Advantages of Index Allocation </vt:lpstr>
      <vt:lpstr>Disadvantages of Index Allocation </vt:lpstr>
      <vt:lpstr>Disk Caches &amp; Unix Buffer Cache</vt:lpstr>
      <vt:lpstr>PowerPoint Presentation</vt:lpstr>
      <vt:lpstr>Advantages of disk caching include: </vt:lpstr>
    </vt:vector>
  </TitlesOfParts>
  <Company>Grizli777</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File Management</dc:title>
  <dc:creator>Windows User</dc:creator>
  <cp:lastModifiedBy>SBMP Student</cp:lastModifiedBy>
  <cp:revision>44</cp:revision>
  <dcterms:created xsi:type="dcterms:W3CDTF">2022-05-04T15:13:20Z</dcterms:created>
  <dcterms:modified xsi:type="dcterms:W3CDTF">2023-04-10T07:22:06Z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0x010100F0F9DB8D9C4A7746B534B856B5AF800E</vt:lpwstr>
  </property>
</Properties>
</file>