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7" r:id="rId35"/>
    <p:sldId id="292" r:id="rId36"/>
    <p:sldId id="289" r:id="rId37"/>
    <p:sldId id="290" r:id="rId38"/>
    <p:sldId id="291" r:id="rId39"/>
    <p:sldId id="288" r:id="rId40"/>
    <p:sldId id="286" r:id="rId41"/>
    <p:sldId id="293" r:id="rId42"/>
    <p:sldId id="294" r:id="rId43"/>
    <p:sldId id="295" r:id="rId44"/>
    <p:sldId id="296" r:id="rId45"/>
    <p:sldId id="297"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78E188-CE93-4E12-A243-1B8599B3A0EA}" v="6" dt="2022-03-31T07:03:40.1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lasha Maurya" userId="S::abhilasha.maurya@sbmp.ac.in::f19cd443-1af2-46cf-8e44-67dd670766f9" providerId="AD" clId="Web-{6878E188-CE93-4E12-A243-1B8599B3A0EA}"/>
    <pc:docChg chg="modSld">
      <pc:chgData name="Abhilasha Maurya" userId="S::abhilasha.maurya@sbmp.ac.in::f19cd443-1af2-46cf-8e44-67dd670766f9" providerId="AD" clId="Web-{6878E188-CE93-4E12-A243-1B8599B3A0EA}" dt="2022-03-31T07:03:37.463" v="3" actId="20577"/>
      <pc:docMkLst>
        <pc:docMk/>
      </pc:docMkLst>
      <pc:sldChg chg="modSp">
        <pc:chgData name="Abhilasha Maurya" userId="S::abhilasha.maurya@sbmp.ac.in::f19cd443-1af2-46cf-8e44-67dd670766f9" providerId="AD" clId="Web-{6878E188-CE93-4E12-A243-1B8599B3A0EA}" dt="2022-03-31T07:03:37.463" v="3" actId="20577"/>
        <pc:sldMkLst>
          <pc:docMk/>
          <pc:sldMk cId="0" sldId="267"/>
        </pc:sldMkLst>
        <pc:spChg chg="mod">
          <ac:chgData name="Abhilasha Maurya" userId="S::abhilasha.maurya@sbmp.ac.in::f19cd443-1af2-46cf-8e44-67dd670766f9" providerId="AD" clId="Web-{6878E188-CE93-4E12-A243-1B8599B3A0EA}" dt="2022-03-31T07:03:37.463" v="3" actId="20577"/>
          <ac:spMkLst>
            <pc:docMk/>
            <pc:sldMk cId="0" sldId="267"/>
            <ac:spMk id="8"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8E27DBEC-3F12-41EB-AD96-292B8D7A48B8}" type="datetimeFigureOut">
              <a:rPr lang="en-US" smtClean="0"/>
              <a:pPr/>
              <a:t>3/16/2023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798EEA8-F6B4-4CDD-9A79-BA68380F1EB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E27DBEC-3F12-41EB-AD96-292B8D7A48B8}" type="datetimeFigureOut">
              <a:rPr lang="en-US" smtClean="0"/>
              <a:pPr/>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8EEA8-F6B4-4CDD-9A79-BA68380F1EB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E27DBEC-3F12-41EB-AD96-292B8D7A48B8}" type="datetimeFigureOut">
              <a:rPr lang="en-US" smtClean="0"/>
              <a:pPr/>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8EEA8-F6B4-4CDD-9A79-BA68380F1EB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8E27DBEC-3F12-41EB-AD96-292B8D7A48B8}" type="datetimeFigureOut">
              <a:rPr lang="en-US" smtClean="0"/>
              <a:pPr/>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8EEA8-F6B4-4CDD-9A79-BA68380F1EB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E27DBEC-3F12-41EB-AD96-292B8D7A48B8}" type="datetimeFigureOut">
              <a:rPr lang="en-US" smtClean="0"/>
              <a:pPr/>
              <a:t>3/16/2023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798EEA8-F6B4-4CDD-9A79-BA68380F1EB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E27DBEC-3F12-41EB-AD96-292B8D7A48B8}" type="datetimeFigureOut">
              <a:rPr lang="en-US" smtClean="0"/>
              <a:pPr/>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8EEA8-F6B4-4CDD-9A79-BA68380F1EB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E27DBEC-3F12-41EB-AD96-292B8D7A48B8}" type="datetimeFigureOut">
              <a:rPr lang="en-US" smtClean="0"/>
              <a:pPr/>
              <a:t>3/16/2023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98EEA8-F6B4-4CDD-9A79-BA68380F1EB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E27DBEC-3F12-41EB-AD96-292B8D7A48B8}" type="datetimeFigureOut">
              <a:rPr lang="en-US" smtClean="0"/>
              <a:pPr/>
              <a:t>3/16/2023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98EEA8-F6B4-4CDD-9A79-BA68380F1EB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27DBEC-3F12-41EB-AD96-292B8D7A48B8}" type="datetimeFigureOut">
              <a:rPr lang="en-US" smtClean="0"/>
              <a:pPr/>
              <a:t>3/16/2023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98EEA8-F6B4-4CDD-9A79-BA68380F1EB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E27DBEC-3F12-41EB-AD96-292B8D7A48B8}" type="datetimeFigureOut">
              <a:rPr lang="en-US" smtClean="0"/>
              <a:pPr/>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8EEA8-F6B4-4CDD-9A79-BA68380F1EB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E27DBEC-3F12-41EB-AD96-292B8D7A48B8}" type="datetimeFigureOut">
              <a:rPr lang="en-US" smtClean="0"/>
              <a:pPr/>
              <a:t>3/16/2023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1798EEA8-F6B4-4CDD-9A79-BA68380F1EB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E27DBEC-3F12-41EB-AD96-292B8D7A48B8}" type="datetimeFigureOut">
              <a:rPr lang="en-US" smtClean="0"/>
              <a:pPr/>
              <a:t>3/16/2023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798EEA8-F6B4-4CDD-9A79-BA68380F1EB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a:t>- </a:t>
            </a:r>
            <a:r>
              <a:rPr lang="en-IN" smtClean="0"/>
              <a:t>P N</a:t>
            </a:r>
            <a:endParaRPr lang="en-US" dirty="0"/>
          </a:p>
        </p:txBody>
      </p:sp>
      <p:sp>
        <p:nvSpPr>
          <p:cNvPr id="2" name="Title 1"/>
          <p:cNvSpPr>
            <a:spLocks noGrp="1"/>
          </p:cNvSpPr>
          <p:nvPr>
            <p:ph type="ctrTitle"/>
          </p:nvPr>
        </p:nvSpPr>
        <p:spPr/>
        <p:txBody>
          <a:bodyPr/>
          <a:lstStyle/>
          <a:p>
            <a:r>
              <a:rPr lang="en-IN" dirty="0"/>
              <a:t>Inter process Synchronization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78098"/>
          </a:xfrm>
        </p:spPr>
        <p:txBody>
          <a:bodyPr/>
          <a:lstStyle/>
          <a:p>
            <a:r>
              <a:rPr lang="en-IN" dirty="0"/>
              <a:t>The Second algorithm</a:t>
            </a:r>
            <a:endParaRPr lang="en-US" dirty="0"/>
          </a:p>
        </p:txBody>
      </p:sp>
      <p:sp>
        <p:nvSpPr>
          <p:cNvPr id="3" name="Content Placeholder 2"/>
          <p:cNvSpPr>
            <a:spLocks noGrp="1"/>
          </p:cNvSpPr>
          <p:nvPr>
            <p:ph sz="quarter" idx="1"/>
          </p:nvPr>
        </p:nvSpPr>
        <p:spPr>
          <a:xfrm>
            <a:off x="611560" y="980728"/>
            <a:ext cx="3749040" cy="4572000"/>
          </a:xfrm>
        </p:spPr>
        <p:txBody>
          <a:bodyPr>
            <a:normAutofit fontScale="85000" lnSpcReduction="20000"/>
          </a:bodyPr>
          <a:lstStyle/>
          <a:p>
            <a:r>
              <a:rPr lang="en-IN" sz="2800" dirty="0"/>
              <a:t>Process P1</a:t>
            </a:r>
          </a:p>
          <a:p>
            <a:pPr>
              <a:buNone/>
            </a:pPr>
            <a:r>
              <a:rPr lang="en-IN" sz="2800" dirty="0"/>
              <a:t>Begin</a:t>
            </a:r>
          </a:p>
          <a:p>
            <a:pPr>
              <a:buNone/>
            </a:pPr>
            <a:r>
              <a:rPr lang="en-IN" sz="2800" dirty="0"/>
              <a:t>While true do</a:t>
            </a:r>
          </a:p>
          <a:p>
            <a:pPr>
              <a:buNone/>
            </a:pPr>
            <a:r>
              <a:rPr lang="en-IN" sz="2800" dirty="0"/>
              <a:t>Begin</a:t>
            </a:r>
          </a:p>
          <a:p>
            <a:pPr>
              <a:buNone/>
            </a:pPr>
            <a:r>
              <a:rPr lang="en-IN" sz="2800" dirty="0"/>
              <a:t>While p2using do {keep testing}</a:t>
            </a:r>
          </a:p>
          <a:p>
            <a:pPr>
              <a:buNone/>
            </a:pPr>
            <a:r>
              <a:rPr lang="en-IN" sz="2800" dirty="0"/>
              <a:t>P1using := true;</a:t>
            </a:r>
          </a:p>
          <a:p>
            <a:pPr>
              <a:buNone/>
            </a:pPr>
            <a:r>
              <a:rPr lang="en-IN" sz="2800" dirty="0"/>
              <a:t>Critical section;</a:t>
            </a:r>
          </a:p>
          <a:p>
            <a:pPr>
              <a:buNone/>
            </a:pPr>
            <a:r>
              <a:rPr lang="en-IN" sz="2800" dirty="0"/>
              <a:t>P1using:=false;</a:t>
            </a:r>
          </a:p>
          <a:p>
            <a:pPr>
              <a:buNone/>
            </a:pPr>
            <a:r>
              <a:rPr lang="en-IN" sz="2800" dirty="0"/>
              <a:t>Other_p1_processing</a:t>
            </a:r>
          </a:p>
          <a:p>
            <a:pPr>
              <a:buNone/>
            </a:pPr>
            <a:r>
              <a:rPr lang="en-IN" sz="2800" dirty="0"/>
              <a:t>End {while}</a:t>
            </a:r>
          </a:p>
          <a:p>
            <a:pPr>
              <a:buNone/>
            </a:pPr>
            <a:r>
              <a:rPr lang="en-IN" sz="2800" dirty="0"/>
              <a:t>End {p1}</a:t>
            </a:r>
            <a:endParaRPr lang="en-US" sz="2800" dirty="0"/>
          </a:p>
        </p:txBody>
      </p:sp>
      <p:sp>
        <p:nvSpPr>
          <p:cNvPr id="4" name="Content Placeholder 3"/>
          <p:cNvSpPr>
            <a:spLocks noGrp="1"/>
          </p:cNvSpPr>
          <p:nvPr>
            <p:ph sz="quarter" idx="2"/>
          </p:nvPr>
        </p:nvSpPr>
        <p:spPr>
          <a:xfrm>
            <a:off x="4716016" y="980728"/>
            <a:ext cx="3749040" cy="4572000"/>
          </a:xfrm>
        </p:spPr>
        <p:txBody>
          <a:bodyPr>
            <a:normAutofit fontScale="85000" lnSpcReduction="20000"/>
          </a:bodyPr>
          <a:lstStyle/>
          <a:p>
            <a:r>
              <a:rPr lang="en-IN" sz="2800" dirty="0"/>
              <a:t>Process P2</a:t>
            </a:r>
          </a:p>
          <a:p>
            <a:pPr>
              <a:buNone/>
            </a:pPr>
            <a:r>
              <a:rPr lang="en-IN" sz="2800" dirty="0"/>
              <a:t>Begin</a:t>
            </a:r>
          </a:p>
          <a:p>
            <a:pPr>
              <a:buNone/>
            </a:pPr>
            <a:r>
              <a:rPr lang="en-IN" sz="2800" dirty="0"/>
              <a:t>While true do</a:t>
            </a:r>
          </a:p>
          <a:p>
            <a:pPr>
              <a:buNone/>
            </a:pPr>
            <a:r>
              <a:rPr lang="en-IN" sz="2800" dirty="0"/>
              <a:t>Begin</a:t>
            </a:r>
          </a:p>
          <a:p>
            <a:pPr>
              <a:buNone/>
            </a:pPr>
            <a:r>
              <a:rPr lang="en-IN" sz="2800" dirty="0"/>
              <a:t>While p1using do {keep testing}</a:t>
            </a:r>
          </a:p>
          <a:p>
            <a:pPr>
              <a:buNone/>
            </a:pPr>
            <a:r>
              <a:rPr lang="en-IN" sz="2800" dirty="0"/>
              <a:t>P2using := true;</a:t>
            </a:r>
          </a:p>
          <a:p>
            <a:pPr>
              <a:buNone/>
            </a:pPr>
            <a:r>
              <a:rPr lang="en-IN" sz="2800" dirty="0"/>
              <a:t>Critical section;</a:t>
            </a:r>
          </a:p>
          <a:p>
            <a:pPr>
              <a:buNone/>
            </a:pPr>
            <a:r>
              <a:rPr lang="en-IN" sz="2800" dirty="0"/>
              <a:t>P2using:=false;</a:t>
            </a:r>
          </a:p>
          <a:p>
            <a:pPr>
              <a:buNone/>
            </a:pPr>
            <a:r>
              <a:rPr lang="en-IN" sz="2800"/>
              <a:t>Other_p2_processing</a:t>
            </a:r>
            <a:endParaRPr lang="en-IN" sz="2800" dirty="0"/>
          </a:p>
          <a:p>
            <a:pPr>
              <a:buNone/>
            </a:pPr>
            <a:r>
              <a:rPr lang="en-IN" sz="2800" dirty="0"/>
              <a:t>End {while}</a:t>
            </a:r>
          </a:p>
          <a:p>
            <a:pPr>
              <a:buNone/>
            </a:pPr>
            <a:r>
              <a:rPr lang="en-IN" sz="2800" dirty="0"/>
              <a:t>End {p1}</a:t>
            </a:r>
            <a:endParaRPr lang="en-US" sz="2800" dirty="0"/>
          </a:p>
          <a:p>
            <a:pPr>
              <a:buNone/>
            </a:pPr>
            <a:endParaRPr lang="en-US" dirty="0"/>
          </a:p>
        </p:txBody>
      </p:sp>
      <p:sp>
        <p:nvSpPr>
          <p:cNvPr id="5" name="Rectangle 4"/>
          <p:cNvSpPr/>
          <p:nvPr/>
        </p:nvSpPr>
        <p:spPr>
          <a:xfrm>
            <a:off x="683568" y="5301208"/>
            <a:ext cx="2664296" cy="13681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IN" dirty="0"/>
          </a:p>
          <a:p>
            <a:r>
              <a:rPr lang="en-IN" dirty="0"/>
              <a:t>{</a:t>
            </a:r>
            <a:r>
              <a:rPr lang="en-IN" sz="1400" dirty="0"/>
              <a:t>parent process}</a:t>
            </a:r>
          </a:p>
          <a:p>
            <a:r>
              <a:rPr lang="en-IN" sz="1400" dirty="0"/>
              <a:t>Begin {</a:t>
            </a:r>
            <a:r>
              <a:rPr lang="en-IN" sz="1400" dirty="0" err="1"/>
              <a:t>mutex</a:t>
            </a:r>
            <a:r>
              <a:rPr lang="en-IN" sz="1400" dirty="0"/>
              <a:t> 2}</a:t>
            </a:r>
          </a:p>
          <a:p>
            <a:r>
              <a:rPr lang="en-IN" sz="1400" dirty="0"/>
              <a:t>P1using:= false</a:t>
            </a:r>
          </a:p>
          <a:p>
            <a:r>
              <a:rPr lang="en-IN" sz="1400" dirty="0"/>
              <a:t>P2using:= false;</a:t>
            </a:r>
          </a:p>
          <a:p>
            <a:r>
              <a:rPr lang="en-IN" sz="1400" dirty="0"/>
              <a:t>Initiate p1,p2</a:t>
            </a:r>
          </a:p>
          <a:p>
            <a:r>
              <a:rPr lang="en-IN" sz="1400" dirty="0"/>
              <a:t>End {</a:t>
            </a:r>
            <a:r>
              <a:rPr lang="en-IN" sz="1400" dirty="0" err="1"/>
              <a:t>mutex</a:t>
            </a:r>
            <a:r>
              <a:rPr lang="en-IN" sz="1400" dirty="0"/>
              <a:t> 2}</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273050"/>
            <a:ext cx="7772400" cy="707678"/>
          </a:xfrm>
        </p:spPr>
        <p:txBody>
          <a:bodyPr anchor="t">
            <a:normAutofit fontScale="90000"/>
          </a:bodyPr>
          <a:lstStyle/>
          <a:p>
            <a:r>
              <a:rPr lang="en-IN" dirty="0"/>
              <a:t>The Third Algorithm	</a:t>
            </a:r>
            <a:endParaRPr lang="en-US" dirty="0"/>
          </a:p>
        </p:txBody>
      </p:sp>
      <p:sp>
        <p:nvSpPr>
          <p:cNvPr id="7" name="Text Placeholder 6"/>
          <p:cNvSpPr>
            <a:spLocks noGrp="1"/>
          </p:cNvSpPr>
          <p:nvPr>
            <p:ph type="body" idx="1"/>
          </p:nvPr>
        </p:nvSpPr>
        <p:spPr>
          <a:xfrm>
            <a:off x="611560" y="908720"/>
            <a:ext cx="3733800" cy="762000"/>
          </a:xfrm>
        </p:spPr>
        <p:txBody>
          <a:bodyPr/>
          <a:lstStyle/>
          <a:p>
            <a:r>
              <a:rPr lang="en-IN" dirty="0"/>
              <a:t>Process p1</a:t>
            </a:r>
            <a:endParaRPr lang="en-US" dirty="0"/>
          </a:p>
        </p:txBody>
      </p:sp>
      <p:sp>
        <p:nvSpPr>
          <p:cNvPr id="9" name="Text Placeholder 8"/>
          <p:cNvSpPr>
            <a:spLocks noGrp="1"/>
          </p:cNvSpPr>
          <p:nvPr>
            <p:ph type="body" sz="half" idx="3"/>
          </p:nvPr>
        </p:nvSpPr>
        <p:spPr>
          <a:xfrm>
            <a:off x="4932040" y="908720"/>
            <a:ext cx="3733800" cy="762000"/>
          </a:xfrm>
        </p:spPr>
        <p:txBody>
          <a:bodyPr/>
          <a:lstStyle/>
          <a:p>
            <a:r>
              <a:rPr lang="en-IN" dirty="0"/>
              <a:t>Process p2</a:t>
            </a:r>
            <a:endParaRPr lang="en-US" dirty="0"/>
          </a:p>
        </p:txBody>
      </p:sp>
      <p:sp>
        <p:nvSpPr>
          <p:cNvPr id="8" name="Content Placeholder 7"/>
          <p:cNvSpPr>
            <a:spLocks noGrp="1"/>
          </p:cNvSpPr>
          <p:nvPr>
            <p:ph sz="half" idx="2"/>
          </p:nvPr>
        </p:nvSpPr>
        <p:spPr>
          <a:xfrm>
            <a:off x="539552" y="1628800"/>
            <a:ext cx="3733800" cy="3672408"/>
          </a:xfrm>
        </p:spPr>
        <p:txBody>
          <a:bodyPr>
            <a:normAutofit fontScale="92500" lnSpcReduction="20000"/>
          </a:bodyPr>
          <a:lstStyle/>
          <a:p>
            <a:pPr>
              <a:buNone/>
            </a:pPr>
            <a:r>
              <a:rPr lang="en-IN" dirty="0"/>
              <a:t>Begin</a:t>
            </a:r>
          </a:p>
          <a:p>
            <a:pPr>
              <a:buNone/>
            </a:pPr>
            <a:r>
              <a:rPr lang="en-IN" dirty="0"/>
              <a:t>While true do</a:t>
            </a:r>
          </a:p>
          <a:p>
            <a:pPr>
              <a:buNone/>
            </a:pPr>
            <a:r>
              <a:rPr lang="en-IN" dirty="0"/>
              <a:t>Begin</a:t>
            </a:r>
          </a:p>
          <a:p>
            <a:pPr>
              <a:buNone/>
            </a:pPr>
            <a:r>
              <a:rPr lang="en-IN" dirty="0"/>
              <a:t>P1using:=true</a:t>
            </a:r>
          </a:p>
          <a:p>
            <a:pPr>
              <a:buNone/>
            </a:pPr>
            <a:r>
              <a:rPr lang="en-IN" dirty="0"/>
              <a:t>While p2suing do </a:t>
            </a:r>
            <a:r>
              <a:rPr lang="en-IN" sz="1800" dirty="0"/>
              <a:t>{keep testing}</a:t>
            </a:r>
            <a:r>
              <a:rPr lang="en-US" sz="2400" dirty="0"/>
              <a:t>;</a:t>
            </a:r>
          </a:p>
          <a:p>
            <a:pPr>
              <a:buNone/>
            </a:pPr>
            <a:r>
              <a:rPr lang="en-IN" sz="2400" dirty="0"/>
              <a:t>Critical section;</a:t>
            </a:r>
          </a:p>
          <a:p>
            <a:pPr>
              <a:buNone/>
            </a:pPr>
            <a:r>
              <a:rPr lang="en-IN" sz="2400" dirty="0"/>
              <a:t>P1using:=false;</a:t>
            </a:r>
          </a:p>
          <a:p>
            <a:pPr>
              <a:buNone/>
            </a:pPr>
            <a:r>
              <a:rPr lang="en-IN" sz="2400" dirty="0"/>
              <a:t>Other_p1_processing</a:t>
            </a:r>
          </a:p>
          <a:p>
            <a:pPr>
              <a:buNone/>
            </a:pPr>
            <a:r>
              <a:rPr lang="en-IN" sz="2400" dirty="0"/>
              <a:t>End {while}</a:t>
            </a:r>
          </a:p>
          <a:p>
            <a:pPr>
              <a:buNone/>
            </a:pPr>
            <a:r>
              <a:rPr lang="en-IN" sz="2400" dirty="0"/>
              <a:t>End; {p1}</a:t>
            </a:r>
            <a:endParaRPr lang="en-IN" sz="2000" dirty="0"/>
          </a:p>
        </p:txBody>
      </p:sp>
      <p:sp>
        <p:nvSpPr>
          <p:cNvPr id="10" name="Content Placeholder 9"/>
          <p:cNvSpPr>
            <a:spLocks noGrp="1"/>
          </p:cNvSpPr>
          <p:nvPr>
            <p:ph sz="half" idx="4"/>
          </p:nvPr>
        </p:nvSpPr>
        <p:spPr>
          <a:xfrm>
            <a:off x="4644008" y="1628800"/>
            <a:ext cx="3733800" cy="3744416"/>
          </a:xfrm>
        </p:spPr>
        <p:txBody>
          <a:bodyPr>
            <a:normAutofit fontScale="85000" lnSpcReduction="20000"/>
          </a:bodyPr>
          <a:lstStyle/>
          <a:p>
            <a:pPr>
              <a:buNone/>
            </a:pPr>
            <a:r>
              <a:rPr lang="en-IN" dirty="0"/>
              <a:t>Begin</a:t>
            </a:r>
          </a:p>
          <a:p>
            <a:pPr>
              <a:buNone/>
            </a:pPr>
            <a:r>
              <a:rPr lang="en-IN" dirty="0"/>
              <a:t>While true do</a:t>
            </a:r>
          </a:p>
          <a:p>
            <a:pPr>
              <a:buNone/>
            </a:pPr>
            <a:r>
              <a:rPr lang="en-IN" dirty="0"/>
              <a:t>Begin</a:t>
            </a:r>
          </a:p>
          <a:p>
            <a:pPr>
              <a:buNone/>
            </a:pPr>
            <a:r>
              <a:rPr lang="en-IN" dirty="0"/>
              <a:t>P2using:=true</a:t>
            </a:r>
          </a:p>
          <a:p>
            <a:pPr>
              <a:buNone/>
            </a:pPr>
            <a:r>
              <a:rPr lang="en-IN" dirty="0"/>
              <a:t>While p1using do </a:t>
            </a:r>
            <a:r>
              <a:rPr lang="en-IN" sz="2000" dirty="0"/>
              <a:t>{keep testing}</a:t>
            </a:r>
            <a:r>
              <a:rPr lang="en-US" sz="2800" dirty="0"/>
              <a:t>;</a:t>
            </a:r>
          </a:p>
          <a:p>
            <a:pPr>
              <a:buNone/>
            </a:pPr>
            <a:r>
              <a:rPr lang="en-IN" sz="2800" dirty="0"/>
              <a:t>Critical section;</a:t>
            </a:r>
          </a:p>
          <a:p>
            <a:pPr>
              <a:buNone/>
            </a:pPr>
            <a:r>
              <a:rPr lang="en-IN" sz="2800" dirty="0"/>
              <a:t>P2using:=false;</a:t>
            </a:r>
          </a:p>
          <a:p>
            <a:pPr>
              <a:buNone/>
            </a:pPr>
            <a:r>
              <a:rPr lang="en-IN" sz="2800" dirty="0"/>
              <a:t>Other_p2_processing</a:t>
            </a:r>
          </a:p>
          <a:p>
            <a:pPr>
              <a:buNone/>
            </a:pPr>
            <a:r>
              <a:rPr lang="en-IN" sz="2800" dirty="0"/>
              <a:t>End {while}</a:t>
            </a:r>
          </a:p>
          <a:p>
            <a:pPr>
              <a:buNone/>
            </a:pPr>
            <a:r>
              <a:rPr lang="en-IN" sz="2800" dirty="0"/>
              <a:t>End; {p1}</a:t>
            </a:r>
            <a:endParaRPr lang="en-IN" sz="2400" dirty="0"/>
          </a:p>
          <a:p>
            <a:pPr>
              <a:buNone/>
            </a:pPr>
            <a:endParaRPr lang="en-US" dirty="0"/>
          </a:p>
        </p:txBody>
      </p:sp>
      <p:sp>
        <p:nvSpPr>
          <p:cNvPr id="11" name="Rectangle 10"/>
          <p:cNvSpPr/>
          <p:nvPr/>
        </p:nvSpPr>
        <p:spPr>
          <a:xfrm>
            <a:off x="611560" y="5157192"/>
            <a:ext cx="2232248" cy="14401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dirty="0"/>
              <a:t>{parent process}</a:t>
            </a:r>
          </a:p>
          <a:p>
            <a:r>
              <a:rPr lang="en-IN" sz="1600" dirty="0"/>
              <a:t>Begin {</a:t>
            </a:r>
            <a:r>
              <a:rPr lang="en-IN" sz="1600" dirty="0" err="1"/>
              <a:t>mutex</a:t>
            </a:r>
            <a:r>
              <a:rPr lang="en-IN" sz="1600" dirty="0"/>
              <a:t> 3}</a:t>
            </a:r>
          </a:p>
          <a:p>
            <a:r>
              <a:rPr lang="en-IN" sz="1600" dirty="0"/>
              <a:t>P1using:= false</a:t>
            </a:r>
          </a:p>
          <a:p>
            <a:r>
              <a:rPr lang="en-IN" sz="1600" dirty="0"/>
              <a:t>P2using:= false;</a:t>
            </a:r>
          </a:p>
          <a:p>
            <a:r>
              <a:rPr lang="en-IN" sz="1600" dirty="0"/>
              <a:t>Initiate p1,p2</a:t>
            </a:r>
          </a:p>
          <a:p>
            <a:r>
              <a:rPr lang="en-IN" sz="1600" dirty="0"/>
              <a:t>End {</a:t>
            </a:r>
            <a:r>
              <a:rPr lang="en-IN" sz="1600" dirty="0" err="1"/>
              <a:t>mutex</a:t>
            </a:r>
            <a:r>
              <a:rPr lang="en-IN" sz="1600" dirty="0"/>
              <a:t> 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95536" y="274638"/>
            <a:ext cx="8291264" cy="1143000"/>
          </a:xfrm>
        </p:spPr>
        <p:txBody>
          <a:bodyPr anchor="t"/>
          <a:lstStyle/>
          <a:p>
            <a:r>
              <a:rPr lang="en-IN" dirty="0"/>
              <a:t>Semaphores</a:t>
            </a:r>
            <a:endParaRPr lang="en-US" dirty="0"/>
          </a:p>
        </p:txBody>
      </p:sp>
      <p:sp>
        <p:nvSpPr>
          <p:cNvPr id="8" name="Content Placeholder 7"/>
          <p:cNvSpPr>
            <a:spLocks noGrp="1"/>
          </p:cNvSpPr>
          <p:nvPr>
            <p:ph sz="quarter" idx="1"/>
          </p:nvPr>
        </p:nvSpPr>
        <p:spPr>
          <a:xfrm>
            <a:off x="395536" y="1447800"/>
            <a:ext cx="8291264" cy="4572000"/>
          </a:xfrm>
        </p:spPr>
        <p:txBody>
          <a:bodyPr vert="horz" lIns="91440" tIns="45720" rIns="91440" bIns="45720" anchor="t">
            <a:normAutofit/>
          </a:bodyPr>
          <a:lstStyle/>
          <a:p>
            <a:r>
              <a:rPr lang="en-IN" dirty="0"/>
              <a:t>Dijkstra has proposed a mechanism for mutual exclusion among an arbitrary number of processes, called a </a:t>
            </a:r>
            <a:r>
              <a:rPr lang="en-IN" u="sng" dirty="0">
                <a:solidFill>
                  <a:srgbClr val="FF0000"/>
                </a:solidFill>
              </a:rPr>
              <a:t>“</a:t>
            </a:r>
            <a:r>
              <a:rPr lang="en-IN" b="1" i="1" u="sng" dirty="0">
                <a:solidFill>
                  <a:srgbClr val="FF0000"/>
                </a:solidFill>
              </a:rPr>
              <a:t>semaphore” </a:t>
            </a:r>
            <a:r>
              <a:rPr lang="en-IN" b="1" i="1" u="sng" dirty="0"/>
              <a:t>.</a:t>
            </a:r>
          </a:p>
          <a:p>
            <a:pPr>
              <a:buNone/>
            </a:pPr>
            <a:endParaRPr lang="en-IN" b="1" i="1" u="sng" dirty="0"/>
          </a:p>
          <a:p>
            <a:r>
              <a:rPr lang="en-IN" dirty="0"/>
              <a:t>A semaphore mechanism consists of the two primitive operations “SIGNAL” and “WAIT”, which operate on a special type of semaphore variable “s”.</a:t>
            </a:r>
          </a:p>
          <a:p>
            <a:pPr>
              <a:buNone/>
            </a:pPr>
            <a:endParaRPr lang="en-IN" dirty="0"/>
          </a:p>
          <a:p>
            <a:r>
              <a:rPr lang="en-IN" dirty="0"/>
              <a:t>The semaphore variable can assume integer values and except possibly for initialization, may be accessed and manipulated only by means of the SIGNAL and WAIT operations.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67544" y="3140968"/>
            <a:ext cx="5688632" cy="122413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Content Placeholder 9"/>
          <p:cNvSpPr>
            <a:spLocks noGrp="1"/>
          </p:cNvSpPr>
          <p:nvPr>
            <p:ph sz="quarter" idx="1"/>
          </p:nvPr>
        </p:nvSpPr>
        <p:spPr>
          <a:xfrm>
            <a:off x="251520" y="332656"/>
            <a:ext cx="8435280" cy="5687144"/>
          </a:xfrm>
        </p:spPr>
        <p:txBody>
          <a:bodyPr/>
          <a:lstStyle/>
          <a:p>
            <a:r>
              <a:rPr lang="en-IN" b="1" dirty="0"/>
              <a:t>Wait (s)</a:t>
            </a:r>
            <a:r>
              <a:rPr lang="en-IN" dirty="0"/>
              <a:t>;</a:t>
            </a:r>
          </a:p>
          <a:p>
            <a:pPr>
              <a:buNone/>
            </a:pPr>
            <a:r>
              <a:rPr lang="en-IN" dirty="0"/>
              <a:t>		 decrements the value of its argument semaphore, s, as soon 	as it would become non negative. </a:t>
            </a:r>
          </a:p>
          <a:p>
            <a:r>
              <a:rPr lang="en-IN" b="1" dirty="0"/>
              <a:t>Signal (s);</a:t>
            </a:r>
          </a:p>
          <a:p>
            <a:pPr algn="just">
              <a:buNone/>
            </a:pPr>
            <a:r>
              <a:rPr lang="en-IN" b="1" dirty="0"/>
              <a:t>		</a:t>
            </a:r>
            <a:r>
              <a:rPr lang="en-IN" dirty="0"/>
              <a:t>increments the value of its argument semaphore , s ,as an 	indivisible operation.</a:t>
            </a:r>
          </a:p>
          <a:p>
            <a:pPr algn="just">
              <a:buNone/>
            </a:pPr>
            <a:endParaRPr lang="en-IN" dirty="0"/>
          </a:p>
          <a:p>
            <a:pPr algn="just">
              <a:buNone/>
            </a:pPr>
            <a:r>
              <a:rPr lang="en-IN" dirty="0"/>
              <a:t>	Wait (s): while not  (s&gt;0) do  {keep testing};</a:t>
            </a:r>
          </a:p>
          <a:p>
            <a:pPr algn="just">
              <a:buNone/>
            </a:pPr>
            <a:r>
              <a:rPr lang="en-IN" dirty="0"/>
              <a:t>		      s :=s-1;</a:t>
            </a:r>
          </a:p>
          <a:p>
            <a:pPr algn="just">
              <a:buNone/>
            </a:pPr>
            <a:endParaRPr lang="en-US" dirty="0"/>
          </a:p>
        </p:txBody>
      </p:sp>
      <p:sp>
        <p:nvSpPr>
          <p:cNvPr id="12" name="Rectangle 11"/>
          <p:cNvSpPr/>
          <p:nvPr/>
        </p:nvSpPr>
        <p:spPr>
          <a:xfrm>
            <a:off x="467544" y="4797152"/>
            <a:ext cx="5688632" cy="10801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IN" sz="2800" dirty="0"/>
              <a:t>Signal (s) : s:=s+1;</a:t>
            </a: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IN" dirty="0"/>
              <a:t>Contd...</a:t>
            </a:r>
            <a:endParaRPr lang="en-US" dirty="0"/>
          </a:p>
        </p:txBody>
      </p:sp>
      <p:sp>
        <p:nvSpPr>
          <p:cNvPr id="3" name="Content Placeholder 2"/>
          <p:cNvSpPr>
            <a:spLocks noGrp="1"/>
          </p:cNvSpPr>
          <p:nvPr>
            <p:ph sz="quarter" idx="1"/>
          </p:nvPr>
        </p:nvSpPr>
        <p:spPr>
          <a:xfrm>
            <a:off x="323528" y="908720"/>
            <a:ext cx="8496944" cy="5616624"/>
          </a:xfrm>
        </p:spPr>
        <p:txBody>
          <a:bodyPr>
            <a:normAutofit lnSpcReduction="10000"/>
          </a:bodyPr>
          <a:lstStyle/>
          <a:p>
            <a:r>
              <a:rPr lang="en-IN" dirty="0"/>
              <a:t>A semaphore whose variable is allowed to take on only the values of 0 (busy) and 1 (free) are called as </a:t>
            </a:r>
            <a:r>
              <a:rPr lang="en-IN" b="1" i="1" dirty="0"/>
              <a:t>binary semaphore</a:t>
            </a:r>
            <a:r>
              <a:rPr lang="en-IN" dirty="0"/>
              <a:t>.</a:t>
            </a:r>
          </a:p>
          <a:p>
            <a:pPr>
              <a:buNone/>
            </a:pPr>
            <a:endParaRPr lang="en-IN" dirty="0"/>
          </a:p>
          <a:p>
            <a:r>
              <a:rPr lang="en-IN" dirty="0"/>
              <a:t>For binary semaphores, the logic of  WAIT (s) should be interpreted as waiting until semaphore variable s becomes equal to FREE, followed by its indivisible setting to BUSY before control is returned to the caller.</a:t>
            </a:r>
          </a:p>
          <a:p>
            <a:pPr>
              <a:buNone/>
            </a:pPr>
            <a:endParaRPr lang="en-IN" dirty="0"/>
          </a:p>
          <a:p>
            <a:r>
              <a:rPr lang="en-IN" dirty="0"/>
              <a:t>The WAIT operation therefore implements the negotiation phase of the mutual exclusion.</a:t>
            </a:r>
          </a:p>
          <a:p>
            <a:pPr>
              <a:buNone/>
            </a:pPr>
            <a:endParaRPr lang="en-IN" dirty="0"/>
          </a:p>
          <a:p>
            <a:r>
              <a:rPr lang="en-IN" dirty="0"/>
              <a:t>SIGNAL sets the semaphore variable to FREE and thus represents the release phase of the mutual exclusion sequence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435280" cy="922114"/>
          </a:xfrm>
        </p:spPr>
        <p:txBody>
          <a:bodyPr anchor="t"/>
          <a:lstStyle/>
          <a:p>
            <a:r>
              <a:rPr lang="en-IN" dirty="0"/>
              <a:t>Contd...</a:t>
            </a:r>
            <a:endParaRPr lang="en-US" dirty="0"/>
          </a:p>
        </p:txBody>
      </p:sp>
      <p:sp>
        <p:nvSpPr>
          <p:cNvPr id="3" name="Content Placeholder 2"/>
          <p:cNvSpPr>
            <a:spLocks noGrp="1"/>
          </p:cNvSpPr>
          <p:nvPr>
            <p:ph sz="quarter" idx="1"/>
          </p:nvPr>
        </p:nvSpPr>
        <p:spPr>
          <a:xfrm>
            <a:off x="251520" y="1268760"/>
            <a:ext cx="8712968" cy="5328592"/>
          </a:xfrm>
        </p:spPr>
        <p:txBody>
          <a:bodyPr/>
          <a:lstStyle/>
          <a:p>
            <a:r>
              <a:rPr lang="en-IN" dirty="0"/>
              <a:t>The general semaphore may take any integer value.</a:t>
            </a:r>
          </a:p>
          <a:p>
            <a:r>
              <a:rPr lang="en-IN" dirty="0"/>
              <a:t>The logic of WAIT and SIGNAL operations is applicable to both binary and general semaphores.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1-04-29 at 15.21.36.jpeg"/>
          <p:cNvPicPr>
            <a:picLocks noGrp="1" noChangeAspect="1"/>
          </p:cNvPicPr>
          <p:nvPr>
            <p:ph sz="quarter" idx="1"/>
          </p:nvPr>
        </p:nvPicPr>
        <p:blipFill>
          <a:blip r:embed="rId2" cstate="print"/>
          <a:stretch>
            <a:fillRect/>
          </a:stretch>
        </p:blipFill>
        <p:spPr>
          <a:xfrm>
            <a:off x="251520" y="-603448"/>
            <a:ext cx="5616624" cy="7992888"/>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1-04-29 at 15.21.36 (1).jpeg"/>
          <p:cNvPicPr>
            <a:picLocks noGrp="1" noChangeAspect="1"/>
          </p:cNvPicPr>
          <p:nvPr>
            <p:ph sz="quarter" idx="1"/>
          </p:nvPr>
        </p:nvPicPr>
        <p:blipFill>
          <a:blip r:embed="rId2" cstate="print"/>
          <a:srcRect l="5027" t="3832" r="27700" b="30353"/>
          <a:stretch>
            <a:fillRect/>
          </a:stretch>
        </p:blipFill>
        <p:spPr>
          <a:xfrm rot="16200000">
            <a:off x="2339752" y="-1395537"/>
            <a:ext cx="4608512" cy="864096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8291264" cy="1143000"/>
          </a:xfrm>
        </p:spPr>
        <p:txBody>
          <a:bodyPr/>
          <a:lstStyle/>
          <a:p>
            <a:r>
              <a:rPr lang="en-IN" dirty="0"/>
              <a:t>Semaphore Service Discipline</a:t>
            </a:r>
            <a:endParaRPr lang="en-US" dirty="0"/>
          </a:p>
        </p:txBody>
      </p:sp>
      <p:sp>
        <p:nvSpPr>
          <p:cNvPr id="3" name="Content Placeholder 2"/>
          <p:cNvSpPr>
            <a:spLocks noGrp="1"/>
          </p:cNvSpPr>
          <p:nvPr>
            <p:ph sz="quarter" idx="1"/>
          </p:nvPr>
        </p:nvSpPr>
        <p:spPr>
          <a:xfrm>
            <a:off x="395536" y="1447800"/>
            <a:ext cx="8291264" cy="4572000"/>
          </a:xfrm>
        </p:spPr>
        <p:txBody>
          <a:bodyPr>
            <a:normAutofit lnSpcReduction="10000"/>
          </a:bodyPr>
          <a:lstStyle/>
          <a:p>
            <a:r>
              <a:rPr lang="en-IN" dirty="0"/>
              <a:t>Busy-Wait  semaphore definition does not impose any ordering among waiting processes.</a:t>
            </a:r>
          </a:p>
          <a:p>
            <a:r>
              <a:rPr lang="en-IN" dirty="0"/>
              <a:t>Thus, there is a possibility that a process may be locked out due to contention with others.</a:t>
            </a:r>
          </a:p>
          <a:p>
            <a:r>
              <a:rPr lang="en-IN" dirty="0"/>
              <a:t>This situation, in which some processes are making progress towards completion but one or more other processes are locked out of the resource is called indefinite postponement.</a:t>
            </a:r>
          </a:p>
          <a:p>
            <a:r>
              <a:rPr lang="en-IN" dirty="0"/>
              <a:t>This phenomenon is also called as </a:t>
            </a:r>
            <a:r>
              <a:rPr lang="en-IN" b="1" i="1" dirty="0" err="1"/>
              <a:t>livelock</a:t>
            </a:r>
            <a:r>
              <a:rPr lang="en-IN" b="1" i="1" dirty="0"/>
              <a:t>, </a:t>
            </a:r>
            <a:r>
              <a:rPr lang="en-IN" dirty="0"/>
              <a:t>and the other processes are referred to as being </a:t>
            </a:r>
            <a:r>
              <a:rPr lang="en-IN" b="1" i="1" dirty="0"/>
              <a:t>starved.</a:t>
            </a:r>
          </a:p>
          <a:p>
            <a:r>
              <a:rPr lang="en-IN" dirty="0"/>
              <a:t>To prevent </a:t>
            </a:r>
            <a:r>
              <a:rPr lang="en-IN" dirty="0" err="1"/>
              <a:t>livelocks</a:t>
            </a:r>
            <a:r>
              <a:rPr lang="en-IN" dirty="0"/>
              <a:t>, some semaphore implementations enforce a service discipline among  the waiting processes.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8363272" cy="562074"/>
          </a:xfrm>
        </p:spPr>
        <p:txBody>
          <a:bodyPr anchor="t">
            <a:normAutofit fontScale="90000"/>
          </a:bodyPr>
          <a:lstStyle/>
          <a:p>
            <a:r>
              <a:rPr lang="en-IN" dirty="0"/>
              <a:t>Contd...Example:</a:t>
            </a:r>
            <a:endParaRPr lang="en-US" dirty="0"/>
          </a:p>
        </p:txBody>
      </p:sp>
      <p:sp>
        <p:nvSpPr>
          <p:cNvPr id="3" name="Content Placeholder 2"/>
          <p:cNvSpPr>
            <a:spLocks noGrp="1"/>
          </p:cNvSpPr>
          <p:nvPr>
            <p:ph sz="quarter" idx="1"/>
          </p:nvPr>
        </p:nvSpPr>
        <p:spPr>
          <a:xfrm>
            <a:off x="323528" y="836712"/>
            <a:ext cx="8363272" cy="5688632"/>
          </a:xfrm>
        </p:spPr>
        <p:txBody>
          <a:bodyPr>
            <a:normAutofit fontScale="92500" lnSpcReduction="20000"/>
          </a:bodyPr>
          <a:lstStyle/>
          <a:p>
            <a:r>
              <a:rPr lang="en-IN" dirty="0"/>
              <a:t>Assuming that the process priority is a criterion for choosing a waiting process , and that process P1 and P2 have higher priority than P3, a continuation of the example may easily be constructed such that P3 never obtains a resource.</a:t>
            </a:r>
          </a:p>
          <a:p>
            <a:pPr>
              <a:buNone/>
            </a:pPr>
            <a:endParaRPr lang="en-IN" dirty="0"/>
          </a:p>
          <a:p>
            <a:r>
              <a:rPr lang="en-IN" dirty="0"/>
              <a:t>Process starvation may be prevented by adding the following requirement to semaphore implementation::</a:t>
            </a:r>
          </a:p>
          <a:p>
            <a:pPr>
              <a:buNone/>
            </a:pPr>
            <a:endParaRPr lang="en-IN" dirty="0"/>
          </a:p>
          <a:p>
            <a:r>
              <a:rPr lang="en-IN" dirty="0"/>
              <a:t>A request to enter the critical section must be granted in finite time.</a:t>
            </a:r>
          </a:p>
          <a:p>
            <a:pPr>
              <a:buNone/>
            </a:pPr>
            <a:endParaRPr lang="en-IN" dirty="0"/>
          </a:p>
          <a:p>
            <a:r>
              <a:rPr lang="en-IN" dirty="0"/>
              <a:t>Given the assumption that each process spends a finite time executing the critical section, this requirement can be met by using the FIFO discipline for choosing among the waiting processes. </a:t>
            </a:r>
          </a:p>
          <a:p>
            <a:pPr>
              <a:buNone/>
            </a:pPr>
            <a:endParaRPr lang="en-IN" dirty="0"/>
          </a:p>
          <a:p>
            <a:r>
              <a:rPr lang="en-IN" dirty="0"/>
              <a:t>Since it guarantees entrance to the critical section in finite time to all waiting processes, FIFO servicing is sometimes referred to as a strong implementation of semaphore.</a:t>
            </a:r>
          </a:p>
          <a:p>
            <a:endParaRPr lang="en-IN"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8291264" cy="1143000"/>
          </a:xfrm>
        </p:spPr>
        <p:txBody>
          <a:bodyPr>
            <a:normAutofit fontScale="90000"/>
          </a:bodyPr>
          <a:lstStyle/>
          <a:p>
            <a:r>
              <a:rPr lang="en-IN" dirty="0"/>
              <a:t>Primary Forms of Explicit Inter process Interaction</a:t>
            </a:r>
            <a:endParaRPr lang="en-US" dirty="0"/>
          </a:p>
        </p:txBody>
      </p:sp>
      <p:sp>
        <p:nvSpPr>
          <p:cNvPr id="3" name="Content Placeholder 2"/>
          <p:cNvSpPr>
            <a:spLocks noGrp="1"/>
          </p:cNvSpPr>
          <p:nvPr>
            <p:ph sz="quarter" idx="1"/>
          </p:nvPr>
        </p:nvSpPr>
        <p:spPr>
          <a:xfrm>
            <a:off x="323528" y="1447800"/>
            <a:ext cx="8363272" cy="4572000"/>
          </a:xfrm>
        </p:spPr>
        <p:txBody>
          <a:bodyPr>
            <a:normAutofit/>
          </a:bodyPr>
          <a:lstStyle/>
          <a:p>
            <a:r>
              <a:rPr lang="en-IN" b="1" u="sng" dirty="0"/>
              <a:t>Inter Process Synchronization:</a:t>
            </a:r>
          </a:p>
          <a:p>
            <a:pPr algn="just">
              <a:buNone/>
            </a:pPr>
            <a:r>
              <a:rPr lang="en-IN" dirty="0"/>
              <a:t>	A set of protocols and mechanism used to preserve system integrity and consistency when concurrent processes share resources that are serially reusable.  </a:t>
            </a:r>
          </a:p>
          <a:p>
            <a:pPr algn="just">
              <a:buNone/>
            </a:pPr>
            <a:r>
              <a:rPr lang="en-IN" dirty="0"/>
              <a:t>	A Serially reusable resource can be used by at most one process at a time. Its state and possibly its operation, can be corrupted if manipulated concurrently and without synchronization by more than one process.</a:t>
            </a:r>
          </a:p>
          <a:p>
            <a:pPr algn="just">
              <a:buNone/>
            </a:pPr>
            <a:r>
              <a:rPr lang="en-IN" dirty="0" err="1"/>
              <a:t>Eg</a:t>
            </a:r>
            <a:r>
              <a:rPr lang="en-IN" dirty="0"/>
              <a:t>: read/write shared variables and devices such as printers.</a:t>
            </a:r>
          </a:p>
          <a:p>
            <a:pPr>
              <a:buNone/>
            </a:pPr>
            <a:endParaRPr lang="en-IN"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435280" cy="706090"/>
          </a:xfrm>
        </p:spPr>
        <p:txBody>
          <a:bodyPr anchor="t">
            <a:normAutofit fontScale="90000"/>
          </a:bodyPr>
          <a:lstStyle/>
          <a:p>
            <a:r>
              <a:rPr lang="en-IN" dirty="0"/>
              <a:t>Semaphore Granularity</a:t>
            </a:r>
            <a:endParaRPr lang="en-US" dirty="0"/>
          </a:p>
        </p:txBody>
      </p:sp>
      <p:sp>
        <p:nvSpPr>
          <p:cNvPr id="3" name="Content Placeholder 2"/>
          <p:cNvSpPr>
            <a:spLocks noGrp="1"/>
          </p:cNvSpPr>
          <p:nvPr>
            <p:ph sz="quarter" idx="1"/>
          </p:nvPr>
        </p:nvSpPr>
        <p:spPr>
          <a:xfrm>
            <a:off x="251520" y="1124744"/>
            <a:ext cx="8435280" cy="4895056"/>
          </a:xfrm>
        </p:spPr>
        <p:txBody>
          <a:bodyPr/>
          <a:lstStyle/>
          <a:p>
            <a:r>
              <a:rPr lang="en-IN" dirty="0"/>
              <a:t>The finest granularity is accomplished by dedicating a separate semaphore to guard each specific shared resource.</a:t>
            </a:r>
          </a:p>
          <a:p>
            <a:endParaRPr lang="en-IN" dirty="0"/>
          </a:p>
          <a:p>
            <a:pPr>
              <a:buNone/>
            </a:pPr>
            <a:endParaRPr lang="en-IN" dirty="0"/>
          </a:p>
          <a:p>
            <a:r>
              <a:rPr lang="en-IN" dirty="0"/>
              <a:t>Granularity of semaphore can be made coarse by having each semaphore guard a collection of shared resources.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Critical Region &amp; Conditional Critical Region</a:t>
            </a:r>
            <a:endParaRPr lang="en-IN" sz="3200" dirty="0"/>
          </a:p>
        </p:txBody>
      </p:sp>
      <p:sp>
        <p:nvSpPr>
          <p:cNvPr id="3" name="Content Placeholder 2"/>
          <p:cNvSpPr>
            <a:spLocks noGrp="1"/>
          </p:cNvSpPr>
          <p:nvPr>
            <p:ph sz="quarter" idx="1"/>
          </p:nvPr>
        </p:nvSpPr>
        <p:spPr/>
        <p:txBody>
          <a:bodyPr>
            <a:normAutofit fontScale="92500"/>
          </a:bodyPr>
          <a:lstStyle/>
          <a:p>
            <a:r>
              <a:rPr lang="en-IN" dirty="0" smtClean="0"/>
              <a:t>The problem is that semaphores are not syntactically related to the shared resources that they guard. In particular, there are no declarations that could alert the compiler that a specific data structure is shared and that its accessing needs to be controlled. </a:t>
            </a:r>
          </a:p>
          <a:p>
            <a:pPr marL="0" indent="0">
              <a:buNone/>
            </a:pPr>
            <a:endParaRPr lang="en-IN" dirty="0" smtClean="0"/>
          </a:p>
          <a:p>
            <a:r>
              <a:rPr lang="en-IN" dirty="0" err="1" smtClean="0"/>
              <a:t>Brinch</a:t>
            </a:r>
            <a:r>
              <a:rPr lang="en-IN" dirty="0" smtClean="0"/>
              <a:t> Hansen has proposed a language construct called </a:t>
            </a:r>
            <a:r>
              <a:rPr lang="en-IN" i="1" u="sng" dirty="0" smtClean="0">
                <a:solidFill>
                  <a:srgbClr val="FF0000"/>
                </a:solidFill>
              </a:rPr>
              <a:t>critical region </a:t>
            </a:r>
            <a:r>
              <a:rPr lang="en-IN" dirty="0" smtClean="0"/>
              <a:t>that alleviates this problem.</a:t>
            </a:r>
          </a:p>
          <a:p>
            <a:pPr marL="0" indent="0">
              <a:buNone/>
            </a:pPr>
            <a:endParaRPr lang="en-IN" dirty="0" smtClean="0"/>
          </a:p>
          <a:p>
            <a:r>
              <a:rPr lang="en-IN" dirty="0" smtClean="0"/>
              <a:t>A critical region protects a shared data structure by making it known to the compiler, which can then generate code that maintains mutually exclusive  access to the related data.</a:t>
            </a:r>
          </a:p>
        </p:txBody>
      </p:sp>
    </p:spTree>
    <p:extLst>
      <p:ext uri="{BB962C8B-B14F-4D97-AF65-F5344CB8AC3E}">
        <p14:creationId xmlns:p14="http://schemas.microsoft.com/office/powerpoint/2010/main" val="1122201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dirty="0" smtClean="0"/>
              <a:t>The declaration of a shared variable has the following format:</a:t>
            </a:r>
          </a:p>
          <a:p>
            <a:pPr marL="0" indent="0" algn="ctr">
              <a:buNone/>
            </a:pPr>
            <a:r>
              <a:rPr lang="en-IN" b="1" dirty="0" err="1" smtClean="0"/>
              <a:t>Var</a:t>
            </a:r>
            <a:r>
              <a:rPr lang="en-IN" b="1" dirty="0" smtClean="0"/>
              <a:t> </a:t>
            </a:r>
            <a:r>
              <a:rPr lang="en-IN" b="1" dirty="0" err="1" smtClean="0"/>
              <a:t>mutex</a:t>
            </a:r>
            <a:r>
              <a:rPr lang="en-IN" b="1" dirty="0" smtClean="0"/>
              <a:t>: shared T;</a:t>
            </a:r>
          </a:p>
          <a:p>
            <a:r>
              <a:rPr lang="en-IN" dirty="0" smtClean="0"/>
              <a:t>Processes may access a guarded variable by means of the region construct as follows:</a:t>
            </a:r>
          </a:p>
          <a:p>
            <a:pPr marL="0" indent="0" algn="ctr">
              <a:buNone/>
            </a:pPr>
            <a:r>
              <a:rPr lang="en-IN" b="1" dirty="0"/>
              <a:t>r</a:t>
            </a:r>
            <a:r>
              <a:rPr lang="en-IN" b="1" dirty="0" smtClean="0"/>
              <a:t>egion </a:t>
            </a:r>
            <a:r>
              <a:rPr lang="en-IN" b="1" dirty="0" err="1" smtClean="0"/>
              <a:t>mutex</a:t>
            </a:r>
            <a:r>
              <a:rPr lang="en-IN" b="1" dirty="0" smtClean="0"/>
              <a:t> do</a:t>
            </a:r>
            <a:endParaRPr lang="en-IN" b="1" dirty="0"/>
          </a:p>
          <a:p>
            <a:pPr marL="0" indent="0">
              <a:buNone/>
            </a:pPr>
            <a:endParaRPr lang="en-IN" b="1" dirty="0" smtClean="0"/>
          </a:p>
        </p:txBody>
      </p:sp>
    </p:spTree>
    <p:extLst>
      <p:ext uri="{BB962C8B-B14F-4D97-AF65-F5344CB8AC3E}">
        <p14:creationId xmlns:p14="http://schemas.microsoft.com/office/powerpoint/2010/main" val="203876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Monitors in Process Synchronization</a:t>
            </a:r>
            <a:br>
              <a:rPr lang="en-IN" b="1" dirty="0"/>
            </a:br>
            <a:endParaRPr lang="en-IN" dirty="0"/>
          </a:p>
        </p:txBody>
      </p:sp>
      <p:sp>
        <p:nvSpPr>
          <p:cNvPr id="3" name="Content Placeholder 2"/>
          <p:cNvSpPr>
            <a:spLocks noGrp="1"/>
          </p:cNvSpPr>
          <p:nvPr>
            <p:ph sz="quarter" idx="1"/>
          </p:nvPr>
        </p:nvSpPr>
        <p:spPr/>
        <p:txBody>
          <a:bodyPr>
            <a:normAutofit/>
          </a:bodyPr>
          <a:lstStyle/>
          <a:p>
            <a:r>
              <a:rPr lang="en-IN" sz="2400" dirty="0"/>
              <a:t>Monitors are used for process synchronization. With the help of programming languages, we can use a monitor to achieve mutual exclusion among the processes. </a:t>
            </a:r>
            <a:endParaRPr lang="en-IN" sz="2400" dirty="0" smtClean="0"/>
          </a:p>
          <a:p>
            <a:pPr marL="0" indent="0">
              <a:buNone/>
            </a:pPr>
            <a:endParaRPr lang="en-IN" sz="2400" dirty="0" smtClean="0"/>
          </a:p>
          <a:p>
            <a:r>
              <a:rPr lang="en-IN" sz="2400" dirty="0"/>
              <a:t>monitors are defined as the construct of programming language, which helps in controlling shared data access</a:t>
            </a:r>
            <a:r>
              <a:rPr lang="en-IN" sz="2400" dirty="0" smtClean="0"/>
              <a:t>.</a:t>
            </a:r>
          </a:p>
          <a:p>
            <a:pPr marL="0" indent="0">
              <a:buNone/>
            </a:pPr>
            <a:endParaRPr lang="en-IN" sz="2400" dirty="0" smtClean="0"/>
          </a:p>
          <a:p>
            <a:r>
              <a:rPr lang="en-IN" sz="2400" dirty="0"/>
              <a:t>The Monitor is a module or package which encapsulates shared data structure, procedures, and the synchronization between the concurrent procedure invocations.</a:t>
            </a:r>
          </a:p>
        </p:txBody>
      </p:sp>
    </p:spTree>
    <p:extLst>
      <p:ext uri="{BB962C8B-B14F-4D97-AF65-F5344CB8AC3E}">
        <p14:creationId xmlns:p14="http://schemas.microsoft.com/office/powerpoint/2010/main" val="1028700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Characteristics of Monitors.</a:t>
            </a:r>
            <a:br>
              <a:rPr lang="en-IN" dirty="0"/>
            </a:br>
            <a:endParaRPr lang="en-IN" dirty="0"/>
          </a:p>
        </p:txBody>
      </p:sp>
      <p:sp>
        <p:nvSpPr>
          <p:cNvPr id="3" name="Content Placeholder 2"/>
          <p:cNvSpPr>
            <a:spLocks noGrp="1"/>
          </p:cNvSpPr>
          <p:nvPr>
            <p:ph sz="quarter" idx="1"/>
          </p:nvPr>
        </p:nvSpPr>
        <p:spPr>
          <a:xfrm>
            <a:off x="611560" y="1447800"/>
            <a:ext cx="8075240" cy="5005536"/>
          </a:xfrm>
        </p:spPr>
        <p:txBody>
          <a:bodyPr>
            <a:normAutofit/>
          </a:bodyPr>
          <a:lstStyle/>
          <a:p>
            <a:r>
              <a:rPr lang="en-IN" dirty="0" smtClean="0"/>
              <a:t>Inside </a:t>
            </a:r>
            <a:r>
              <a:rPr lang="en-IN" dirty="0"/>
              <a:t>the monitors, we can only execute one process at a time.</a:t>
            </a:r>
          </a:p>
          <a:p>
            <a:r>
              <a:rPr lang="en-IN" dirty="0"/>
              <a:t>Monitors are the group of procedures, and condition variables that are merged together in a special type of module.</a:t>
            </a:r>
          </a:p>
          <a:p>
            <a:pPr fontAlgn="base"/>
            <a:r>
              <a:rPr lang="en-IN" dirty="0" smtClean="0"/>
              <a:t>If </a:t>
            </a:r>
            <a:r>
              <a:rPr lang="en-IN" dirty="0"/>
              <a:t>the process is running outside the monitor, then it cannot access the monitor’s internal variable. But a process can call the procedures of the monitor.</a:t>
            </a:r>
          </a:p>
          <a:p>
            <a:pPr fontAlgn="base"/>
            <a:r>
              <a:rPr lang="en-IN" dirty="0" smtClean="0"/>
              <a:t>Monitors </a:t>
            </a:r>
            <a:r>
              <a:rPr lang="en-IN" dirty="0"/>
              <a:t>offer high-level of </a:t>
            </a:r>
            <a:r>
              <a:rPr lang="en-IN" dirty="0" smtClean="0"/>
              <a:t>synchronization</a:t>
            </a:r>
          </a:p>
          <a:p>
            <a:pPr fontAlgn="base"/>
            <a:r>
              <a:rPr lang="en-IN" dirty="0"/>
              <a:t>Monitors were derived to simplify the complexity of synchronization problems.</a:t>
            </a:r>
          </a:p>
          <a:p>
            <a:pPr fontAlgn="base"/>
            <a:r>
              <a:rPr lang="en-IN" dirty="0" smtClean="0"/>
              <a:t>There </a:t>
            </a:r>
            <a:r>
              <a:rPr lang="en-IN" dirty="0"/>
              <a:t>is only one process that can be active at a time inside the monitor.</a:t>
            </a:r>
          </a:p>
          <a:p>
            <a:pPr fontAlgn="base"/>
            <a:endParaRPr lang="en-IN" dirty="0"/>
          </a:p>
          <a:p>
            <a:endParaRPr lang="en-IN" dirty="0"/>
          </a:p>
        </p:txBody>
      </p:sp>
    </p:spTree>
    <p:extLst>
      <p:ext uri="{BB962C8B-B14F-4D97-AF65-F5344CB8AC3E}">
        <p14:creationId xmlns:p14="http://schemas.microsoft.com/office/powerpoint/2010/main" val="238224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Syntax of monitor</a:t>
            </a:r>
            <a:endParaRPr lang="en-IN" dirty="0"/>
          </a:p>
        </p:txBody>
      </p:sp>
      <p:pic>
        <p:nvPicPr>
          <p:cNvPr id="4" name="Content Placeholder 3"/>
          <p:cNvPicPr>
            <a:picLocks noGrp="1" noChangeAspect="1"/>
          </p:cNvPicPr>
          <p:nvPr>
            <p:ph sz="quarter" idx="1"/>
          </p:nvPr>
        </p:nvPicPr>
        <p:blipFill>
          <a:blip r:embed="rId2" cstate="print"/>
          <a:stretch>
            <a:fillRect/>
          </a:stretch>
        </p:blipFill>
        <p:spPr>
          <a:xfrm>
            <a:off x="914400" y="2132856"/>
            <a:ext cx="6010275" cy="3456384"/>
          </a:xfrm>
          <a:prstGeom prst="rect">
            <a:avLst/>
          </a:prstGeom>
        </p:spPr>
      </p:pic>
    </p:spTree>
    <p:extLst>
      <p:ext uri="{BB962C8B-B14F-4D97-AF65-F5344CB8AC3E}">
        <p14:creationId xmlns:p14="http://schemas.microsoft.com/office/powerpoint/2010/main" val="3204601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Condition Variables</a:t>
            </a:r>
            <a:r>
              <a:rPr lang="en-IN" dirty="0"/>
              <a:t/>
            </a:r>
            <a:br>
              <a:rPr lang="en-IN" dirty="0"/>
            </a:br>
            <a:endParaRPr lang="en-IN" dirty="0"/>
          </a:p>
        </p:txBody>
      </p:sp>
      <p:sp>
        <p:nvSpPr>
          <p:cNvPr id="3" name="Content Placeholder 2"/>
          <p:cNvSpPr>
            <a:spLocks noGrp="1"/>
          </p:cNvSpPr>
          <p:nvPr>
            <p:ph sz="quarter" idx="1"/>
          </p:nvPr>
        </p:nvSpPr>
        <p:spPr/>
        <p:txBody>
          <a:bodyPr/>
          <a:lstStyle/>
          <a:p>
            <a:pPr fontAlgn="base"/>
            <a:r>
              <a:rPr lang="en-IN" dirty="0" smtClean="0"/>
              <a:t>There </a:t>
            </a:r>
            <a:r>
              <a:rPr lang="en-IN" dirty="0"/>
              <a:t>are two types of operations that we can perform on the condition variables of the monitor:</a:t>
            </a:r>
          </a:p>
          <a:p>
            <a:r>
              <a:rPr lang="en-IN" dirty="0"/>
              <a:t>Wait</a:t>
            </a:r>
          </a:p>
          <a:p>
            <a:r>
              <a:rPr lang="en-IN" dirty="0"/>
              <a:t>Signal</a:t>
            </a:r>
          </a:p>
          <a:p>
            <a:pPr marL="0" indent="0">
              <a:buNone/>
            </a:pPr>
            <a:endParaRPr lang="en-IN" dirty="0"/>
          </a:p>
        </p:txBody>
      </p:sp>
    </p:spTree>
    <p:extLst>
      <p:ext uri="{BB962C8B-B14F-4D97-AF65-F5344CB8AC3E}">
        <p14:creationId xmlns:p14="http://schemas.microsoft.com/office/powerpoint/2010/main" val="3497149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pPr fontAlgn="base"/>
            <a:r>
              <a:rPr lang="en-IN" b="1" dirty="0"/>
              <a:t>Wait Operation</a:t>
            </a:r>
            <a:endParaRPr lang="en-IN" dirty="0"/>
          </a:p>
          <a:p>
            <a:pPr marL="0" indent="0" fontAlgn="base">
              <a:buNone/>
            </a:pPr>
            <a:r>
              <a:rPr lang="en-IN" b="1" dirty="0" err="1" smtClean="0"/>
              <a:t>a.wait</a:t>
            </a:r>
            <a:r>
              <a:rPr lang="en-IN" b="1" dirty="0"/>
              <a:t>(): -</a:t>
            </a:r>
            <a:r>
              <a:rPr lang="en-IN" b="1" i="1" dirty="0"/>
              <a:t> </a:t>
            </a:r>
            <a:endParaRPr lang="en-IN" b="1" i="1" dirty="0" smtClean="0"/>
          </a:p>
          <a:p>
            <a:pPr marL="0" indent="0" fontAlgn="base">
              <a:buNone/>
            </a:pPr>
            <a:r>
              <a:rPr lang="en-IN" dirty="0" smtClean="0"/>
              <a:t>The </a:t>
            </a:r>
            <a:r>
              <a:rPr lang="en-IN" dirty="0"/>
              <a:t>process that performs wait operation on the condition variables are suspended and locate the suspended process in a block queue of that condition variable</a:t>
            </a:r>
            <a:r>
              <a:rPr lang="en-IN" dirty="0" smtClean="0"/>
              <a:t>.</a:t>
            </a:r>
          </a:p>
          <a:p>
            <a:pPr marL="0" indent="0" fontAlgn="base">
              <a:buNone/>
            </a:pPr>
            <a:endParaRPr lang="en-IN" dirty="0"/>
          </a:p>
          <a:p>
            <a:pPr fontAlgn="base"/>
            <a:r>
              <a:rPr lang="en-IN" b="1" dirty="0"/>
              <a:t>Signal </a:t>
            </a:r>
            <a:r>
              <a:rPr lang="en-IN" b="1" dirty="0" smtClean="0"/>
              <a:t>Operation</a:t>
            </a:r>
          </a:p>
          <a:p>
            <a:pPr marL="0" indent="0" fontAlgn="base">
              <a:buNone/>
            </a:pPr>
            <a:r>
              <a:rPr lang="en-IN" b="1" dirty="0" err="1"/>
              <a:t>a.signal</a:t>
            </a:r>
            <a:r>
              <a:rPr lang="en-IN" b="1" dirty="0"/>
              <a:t>() : - </a:t>
            </a:r>
            <a:endParaRPr lang="en-IN" b="1" dirty="0" smtClean="0"/>
          </a:p>
          <a:p>
            <a:pPr marL="0" indent="0" fontAlgn="base">
              <a:buNone/>
            </a:pPr>
            <a:r>
              <a:rPr lang="en-IN" dirty="0" smtClean="0"/>
              <a:t>If </a:t>
            </a:r>
            <a:r>
              <a:rPr lang="en-IN" dirty="0"/>
              <a:t>a signal operation is performed by the process on the condition variable, then a chance is provided to one of the blocked processes.</a:t>
            </a:r>
          </a:p>
          <a:p>
            <a:endParaRPr lang="en-IN" dirty="0"/>
          </a:p>
        </p:txBody>
      </p:sp>
    </p:spTree>
    <p:extLst>
      <p:ext uri="{BB962C8B-B14F-4D97-AF65-F5344CB8AC3E}">
        <p14:creationId xmlns:p14="http://schemas.microsoft.com/office/powerpoint/2010/main" val="3859779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Difference between Monitors and Semaphore</a:t>
            </a:r>
            <a:endParaRPr lang="en-IN" dirty="0"/>
          </a:p>
        </p:txBody>
      </p:sp>
      <p:graphicFrame>
        <p:nvGraphicFramePr>
          <p:cNvPr id="4" name="Content Placeholder 3"/>
          <p:cNvGraphicFramePr>
            <a:graphicFrameLocks noGrp="1"/>
          </p:cNvGraphicFramePr>
          <p:nvPr>
            <p:ph sz="quarter" idx="1"/>
          </p:nvPr>
        </p:nvGraphicFramePr>
        <p:xfrm>
          <a:off x="914400" y="1849850"/>
          <a:ext cx="7772400" cy="3767900"/>
        </p:xfrm>
        <a:graphic>
          <a:graphicData uri="http://schemas.openxmlformats.org/drawingml/2006/table">
            <a:tb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420210">
                <a:tc>
                  <a:txBody>
                    <a:bodyPr/>
                    <a:lstStyle/>
                    <a:p>
                      <a:r>
                        <a:rPr lang="en-IN" sz="1800" b="1">
                          <a:solidFill>
                            <a:srgbClr val="504B3A"/>
                          </a:solidFill>
                          <a:effectLst/>
                        </a:rPr>
                        <a:t> Monitors</a:t>
                      </a:r>
                      <a:endParaRPr lang="en-IN" sz="1800">
                        <a:effectLst/>
                      </a:endParaRPr>
                    </a:p>
                  </a:txBody>
                  <a:tcPr marL="75038" marR="75038" marT="75038" marB="7503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IN" sz="1800" b="1">
                          <a:solidFill>
                            <a:srgbClr val="504B3A"/>
                          </a:solidFill>
                          <a:effectLst/>
                        </a:rPr>
                        <a:t>          Semaphore</a:t>
                      </a:r>
                      <a:endParaRPr lang="en-IN" sz="1800">
                        <a:effectLst/>
                      </a:endParaRPr>
                    </a:p>
                  </a:txBody>
                  <a:tcPr marL="75038" marR="75038" marT="75038" marB="7503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960481">
                <a:tc>
                  <a:txBody>
                    <a:bodyPr/>
                    <a:lstStyle/>
                    <a:p>
                      <a:r>
                        <a:rPr lang="en-IN" sz="1800">
                          <a:effectLst/>
                        </a:rPr>
                        <a:t>We can use condition variables only in the monitors.</a:t>
                      </a:r>
                    </a:p>
                  </a:txBody>
                  <a:tcPr marL="75038" marR="75038" marT="75038" marB="7503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IN" sz="1800">
                          <a:effectLst/>
                        </a:rPr>
                        <a:t>In semaphore, we can use condition variables anywhere in the program, but we cannot use conditions variables in a semaphore.</a:t>
                      </a:r>
                    </a:p>
                  </a:txBody>
                  <a:tcPr marL="75038" marR="75038" marT="75038" marB="7503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90345">
                <a:tc>
                  <a:txBody>
                    <a:bodyPr/>
                    <a:lstStyle/>
                    <a:p>
                      <a:r>
                        <a:rPr lang="en-IN" sz="1800">
                          <a:effectLst/>
                        </a:rPr>
                        <a:t>In monitors, wait always block the caller.</a:t>
                      </a:r>
                    </a:p>
                  </a:txBody>
                  <a:tcPr marL="75038" marR="75038" marT="75038" marB="7503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IN" sz="1800">
                          <a:effectLst/>
                        </a:rPr>
                        <a:t>In semaphore, wait does not always block the caller.</a:t>
                      </a:r>
                    </a:p>
                  </a:txBody>
                  <a:tcPr marL="75038" marR="75038" marT="75038" marB="7503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960481">
                <a:tc>
                  <a:txBody>
                    <a:bodyPr/>
                    <a:lstStyle/>
                    <a:p>
                      <a:r>
                        <a:rPr lang="en-IN" sz="1800">
                          <a:effectLst/>
                        </a:rPr>
                        <a:t>The monitors are comprised of the shared variables and the procedures which operate the shared variable.</a:t>
                      </a:r>
                    </a:p>
                  </a:txBody>
                  <a:tcPr marL="75038" marR="75038" marT="75038" marB="7503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IN" sz="1800">
                          <a:effectLst/>
                        </a:rPr>
                        <a:t>The semaphore S value means the number of shared resources that are present in the system.</a:t>
                      </a:r>
                    </a:p>
                  </a:txBody>
                  <a:tcPr marL="75038" marR="75038" marT="75038" marB="7503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690345">
                <a:tc>
                  <a:txBody>
                    <a:bodyPr/>
                    <a:lstStyle/>
                    <a:p>
                      <a:r>
                        <a:rPr lang="en-IN" sz="1800">
                          <a:effectLst/>
                        </a:rPr>
                        <a:t>Condition variables are present in the monitor.</a:t>
                      </a:r>
                    </a:p>
                  </a:txBody>
                  <a:tcPr marL="75038" marR="75038" marT="75038" marB="7503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IN" sz="1800" dirty="0">
                          <a:effectLst/>
                        </a:rPr>
                        <a:t>Condition variables are not present in the semaphore.</a:t>
                      </a:r>
                    </a:p>
                  </a:txBody>
                  <a:tcPr marL="75038" marR="75038" marT="75038" marB="7503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46461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Deadlock</a:t>
            </a:r>
            <a:endParaRPr lang="en-US" dirty="0"/>
          </a:p>
        </p:txBody>
      </p:sp>
      <p:sp>
        <p:nvSpPr>
          <p:cNvPr id="3" name="Content Placeholder 2"/>
          <p:cNvSpPr>
            <a:spLocks noGrp="1"/>
          </p:cNvSpPr>
          <p:nvPr>
            <p:ph sz="quarter" idx="1"/>
          </p:nvPr>
        </p:nvSpPr>
        <p:spPr/>
        <p:txBody>
          <a:bodyPr/>
          <a:lstStyle/>
          <a:p>
            <a:r>
              <a:rPr lang="en-US" b="1" i="1" dirty="0" smtClean="0"/>
              <a:t>Deadlock </a:t>
            </a:r>
            <a:r>
              <a:rPr lang="en-US" dirty="0" smtClean="0"/>
              <a:t>is a situation where a set of processes are blocked because each process is holding a resource and waiting for another resource acquired by some other process. </a:t>
            </a:r>
          </a:p>
          <a:p>
            <a:pPr>
              <a:buNone/>
            </a:pPr>
            <a:endParaRPr lang="en-US" dirty="0"/>
          </a:p>
        </p:txBody>
      </p:sp>
      <p:pic>
        <p:nvPicPr>
          <p:cNvPr id="4" name="Picture 3" descr="deadlock.png"/>
          <p:cNvPicPr>
            <a:picLocks noChangeAspect="1"/>
          </p:cNvPicPr>
          <p:nvPr/>
        </p:nvPicPr>
        <p:blipFill>
          <a:blip r:embed="rId2" cstate="print"/>
          <a:stretch>
            <a:fillRect/>
          </a:stretch>
        </p:blipFill>
        <p:spPr>
          <a:xfrm>
            <a:off x="611560" y="2780928"/>
            <a:ext cx="5904656" cy="366763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1520" y="260648"/>
            <a:ext cx="8435280" cy="5759152"/>
          </a:xfrm>
        </p:spPr>
        <p:txBody>
          <a:bodyPr>
            <a:normAutofit/>
          </a:bodyPr>
          <a:lstStyle/>
          <a:p>
            <a:r>
              <a:rPr lang="en-IN" b="1" u="sng" dirty="0"/>
              <a:t>Inter Process </a:t>
            </a:r>
            <a:r>
              <a:rPr lang="en-IN" b="1" u="sng" dirty="0" err="1"/>
              <a:t>Signaling</a:t>
            </a:r>
            <a:r>
              <a:rPr lang="en-IN" b="1" u="sng" dirty="0"/>
              <a:t>:</a:t>
            </a:r>
          </a:p>
          <a:p>
            <a:pPr>
              <a:buNone/>
            </a:pPr>
            <a:r>
              <a:rPr lang="en-IN" b="1" dirty="0"/>
              <a:t>	</a:t>
            </a:r>
            <a:r>
              <a:rPr lang="en-IN" dirty="0"/>
              <a:t>The exchange of time signals among concurrent processes or threads, used to coordinate their collective progress. </a:t>
            </a:r>
            <a:r>
              <a:rPr lang="en-IN" dirty="0" err="1"/>
              <a:t>Signaling</a:t>
            </a:r>
            <a:r>
              <a:rPr lang="en-IN" dirty="0"/>
              <a:t> is a rudimentary but common form of inter process synchronization.</a:t>
            </a:r>
          </a:p>
          <a:p>
            <a:pPr>
              <a:buNone/>
            </a:pPr>
            <a:endParaRPr lang="en-IN" b="1" dirty="0"/>
          </a:p>
          <a:p>
            <a:r>
              <a:rPr lang="en-IN" b="1" u="sng" dirty="0"/>
              <a:t>Inter Process communication:</a:t>
            </a:r>
          </a:p>
          <a:p>
            <a:pPr>
              <a:buNone/>
            </a:pPr>
            <a:r>
              <a:rPr lang="en-IN" dirty="0"/>
              <a:t>	Concurrent communicating processes must communicate for such purposes as exchanging data, reporting progress, and accumulating collective results. Shared Memory, which is accessible to all participants, provides a simple and common means of inter process communication.</a:t>
            </a:r>
          </a:p>
          <a:p>
            <a:pPr>
              <a:buNone/>
            </a:pPr>
            <a:r>
              <a:rPr lang="en-IN" dirty="0"/>
              <a:t>	To prevent timing errors, concurrent processes must synchronize their accessing of shared memory.</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Necessary conditions for Deadlock</a:t>
            </a:r>
            <a:endParaRPr lang="en-US" dirty="0"/>
          </a:p>
        </p:txBody>
      </p:sp>
      <p:sp>
        <p:nvSpPr>
          <p:cNvPr id="3" name="Content Placeholder 2"/>
          <p:cNvSpPr>
            <a:spLocks noGrp="1"/>
          </p:cNvSpPr>
          <p:nvPr>
            <p:ph sz="quarter" idx="1"/>
          </p:nvPr>
        </p:nvSpPr>
        <p:spPr/>
        <p:txBody>
          <a:bodyPr>
            <a:normAutofit lnSpcReduction="10000"/>
          </a:bodyPr>
          <a:lstStyle/>
          <a:p>
            <a:r>
              <a:rPr lang="en-US" b="1" i="1" dirty="0" smtClean="0"/>
              <a:t>Mutual Exclusion:</a:t>
            </a:r>
            <a:r>
              <a:rPr lang="en-US" dirty="0" smtClean="0"/>
              <a:t> Two or more resources are non-shareable (Only one process can use at a time)</a:t>
            </a:r>
          </a:p>
          <a:p>
            <a:pPr>
              <a:buNone/>
            </a:pPr>
            <a:endParaRPr lang="en-US" dirty="0" smtClean="0"/>
          </a:p>
          <a:p>
            <a:r>
              <a:rPr lang="en-US" b="1" i="1" dirty="0" smtClean="0"/>
              <a:t>Hold and Wait:</a:t>
            </a:r>
            <a:r>
              <a:rPr lang="en-US" i="1" dirty="0" smtClean="0"/>
              <a:t> </a:t>
            </a:r>
            <a:r>
              <a:rPr lang="en-US" dirty="0" smtClean="0"/>
              <a:t>A process is holding at least one resource and waiting for resources. </a:t>
            </a:r>
          </a:p>
          <a:p>
            <a:pPr>
              <a:buNone/>
            </a:pPr>
            <a:endParaRPr lang="en-US" dirty="0" smtClean="0"/>
          </a:p>
          <a:p>
            <a:r>
              <a:rPr lang="en-US" b="1" i="1" dirty="0" smtClean="0"/>
              <a:t>No Preemption:</a:t>
            </a:r>
            <a:r>
              <a:rPr lang="en-US" dirty="0" smtClean="0"/>
              <a:t> A resource cannot be taken from a process unless the process releases the resource.</a:t>
            </a:r>
          </a:p>
          <a:p>
            <a:pPr>
              <a:buNone/>
            </a:pPr>
            <a:endParaRPr lang="en-US" dirty="0" smtClean="0"/>
          </a:p>
          <a:p>
            <a:r>
              <a:rPr lang="en-US" b="1" i="1" dirty="0" smtClean="0"/>
              <a:t>Circular Wait:</a:t>
            </a:r>
            <a:r>
              <a:rPr lang="en-US" dirty="0" smtClean="0"/>
              <a:t> A set of processes are waiting for each other in circular form.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Deadlock Prevention</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It is very important to prevent a deadlock before it can occur. So, the system checks each transaction before it is executed to make sure it does not lead to deadlock. If there is even a slight chance that a transaction may lead to deadlock in the future, it is never allowed to execute.</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332656"/>
            <a:ext cx="8492480" cy="6192688"/>
          </a:xfrm>
        </p:spPr>
        <p:txBody>
          <a:bodyPr/>
          <a:lstStyle/>
          <a:p>
            <a:pPr algn="just"/>
            <a:r>
              <a:rPr lang="en-US" dirty="0" smtClean="0"/>
              <a:t>The problem with Deadlock Prevention method is that some of the resources may actually be used only during a portion of execution of the related process; say at beginning (card reader) or at the end (printer). Therefore, some resources can be idle for a long time.</a:t>
            </a:r>
          </a:p>
          <a:p>
            <a:pPr marL="0" indent="0" algn="just">
              <a:buNone/>
            </a:pPr>
            <a:endParaRPr lang="en-US" dirty="0" smtClean="0"/>
          </a:p>
          <a:p>
            <a:pPr algn="just"/>
            <a:r>
              <a:rPr lang="en-US" dirty="0" smtClean="0"/>
              <a:t>Since pre-claiming the resource needs also has the tendency to overestimate resource requirements, deadlock prevention by means of advanced acquiring of all estimated resources can result in low resource utilization and in a corresponding reduction of  the level of concurrency possible in the system.</a:t>
            </a:r>
          </a:p>
          <a:p>
            <a:pPr marL="0" indent="0" algn="just">
              <a:buNone/>
            </a:pPr>
            <a:endParaRPr lang="en-US" dirty="0" smtClean="0"/>
          </a:p>
          <a:p>
            <a:pPr algn="just"/>
            <a:r>
              <a:rPr lang="en-US" dirty="0" smtClean="0"/>
              <a:t>An alternative is to acquire resource incrementally, as needed, and to prevent deadlocks by releasing all resources held by a process when it requests a temporarily unavailable resource.                         </a:t>
            </a:r>
            <a:endParaRPr lang="en-IN" dirty="0"/>
          </a:p>
        </p:txBody>
      </p:sp>
    </p:spTree>
    <p:extLst>
      <p:ext uri="{BB962C8B-B14F-4D97-AF65-F5344CB8AC3E}">
        <p14:creationId xmlns:p14="http://schemas.microsoft.com/office/powerpoint/2010/main" val="3116488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260648"/>
            <a:ext cx="8291264" cy="5759152"/>
          </a:xfrm>
        </p:spPr>
        <p:txBody>
          <a:bodyPr/>
          <a:lstStyle/>
          <a:p>
            <a:r>
              <a:rPr lang="en-IN" dirty="0" smtClean="0"/>
              <a:t>Hold-and-wait: </a:t>
            </a:r>
          </a:p>
          <a:p>
            <a:pPr>
              <a:buNone/>
            </a:pPr>
            <a:r>
              <a:rPr lang="en-IN" dirty="0" smtClean="0"/>
              <a:t>   		This condition can be eliminated by requiring or forcing a process to release all resources held by it whenever it requests  a resource that is not available.</a:t>
            </a:r>
          </a:p>
          <a:p>
            <a:pPr>
              <a:buNone/>
            </a:pPr>
            <a:endParaRPr lang="en-IN" dirty="0" smtClean="0"/>
          </a:p>
          <a:p>
            <a:r>
              <a:rPr lang="en-IN" dirty="0" smtClean="0"/>
              <a:t>There are basically 2 implementations of this strategy:</a:t>
            </a:r>
          </a:p>
          <a:p>
            <a:pPr marL="571500" indent="-571500" algn="just">
              <a:buAutoNum type="romanLcPeriod"/>
            </a:pPr>
            <a:r>
              <a:rPr lang="en-IN" dirty="0" smtClean="0"/>
              <a:t>The process requests all needed resources prior to  commencement of execution and</a:t>
            </a:r>
          </a:p>
          <a:p>
            <a:pPr marL="571500" indent="-571500" algn="just">
              <a:buAutoNum type="romanLcPeriod"/>
            </a:pPr>
            <a:r>
              <a:rPr lang="en-IN" dirty="0" smtClean="0"/>
              <a:t>The process requests resources incrementally in the course of execution but releases all its resources holdings upon encountering a denial.</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1520" y="332656"/>
            <a:ext cx="8640960" cy="6120680"/>
          </a:xfrm>
        </p:spPr>
        <p:txBody>
          <a:bodyPr>
            <a:normAutofit fontScale="92500"/>
          </a:bodyPr>
          <a:lstStyle/>
          <a:p>
            <a:r>
              <a:rPr lang="en-IN" dirty="0" smtClean="0"/>
              <a:t>No Pre-emption</a:t>
            </a:r>
          </a:p>
          <a:p>
            <a:pPr algn="just">
              <a:buNone/>
            </a:pPr>
            <a:r>
              <a:rPr lang="en-IN" dirty="0" smtClean="0"/>
              <a:t>		This condition can be denied by allowing pre-emption, that is, by authorizing the system to revoke ownership of certain resources from blocked processes.</a:t>
            </a:r>
          </a:p>
          <a:p>
            <a:pPr>
              <a:buNone/>
            </a:pPr>
            <a:endParaRPr lang="en-IN" dirty="0" smtClean="0"/>
          </a:p>
          <a:p>
            <a:pPr algn="just"/>
            <a:r>
              <a:rPr lang="en-IN" dirty="0" smtClean="0"/>
              <a:t>Pre-emption is possible for certain types of resources, such as CPU and main memory, since the CPU portion of process state is routinely saved during the process switch operation and the contents of pre-empted memory pages can be swapped out to secondary storage.</a:t>
            </a:r>
          </a:p>
          <a:p>
            <a:endParaRPr lang="en-IN" dirty="0" smtClean="0"/>
          </a:p>
          <a:p>
            <a:pPr algn="just"/>
            <a:r>
              <a:rPr lang="en-US" dirty="0" smtClean="0"/>
              <a:t>Pre emption is possible only for certain types of resources and it can be applied when the benefits of deadlock prevention outweigh the cost of state save-restore operations. However, since some resources cannot safely preempted, this approach alone cannot provide complete deadlock prevention.</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9552" y="332656"/>
            <a:ext cx="8147248" cy="6120680"/>
          </a:xfrm>
        </p:spPr>
        <p:txBody>
          <a:bodyPr>
            <a:normAutofit lnSpcReduction="10000"/>
          </a:bodyPr>
          <a:lstStyle/>
          <a:p>
            <a:r>
              <a:rPr lang="en-IN" dirty="0" smtClean="0"/>
              <a:t>Circular- wait</a:t>
            </a:r>
          </a:p>
          <a:p>
            <a:pPr>
              <a:buNone/>
            </a:pPr>
            <a:r>
              <a:rPr lang="en-IN" dirty="0" smtClean="0"/>
              <a:t>		In this approach, system resources are divided into different classes </a:t>
            </a:r>
            <a:r>
              <a:rPr lang="en-IN" dirty="0" err="1" smtClean="0"/>
              <a:t>Cj</a:t>
            </a:r>
            <a:r>
              <a:rPr lang="en-IN" dirty="0" smtClean="0"/>
              <a:t>, where j=1,2...n</a:t>
            </a:r>
          </a:p>
          <a:p>
            <a:pPr>
              <a:buNone/>
            </a:pPr>
            <a:endParaRPr lang="en-IN" dirty="0" smtClean="0"/>
          </a:p>
          <a:p>
            <a:r>
              <a:rPr lang="en-IN" dirty="0" smtClean="0"/>
              <a:t>Deadlocks are prevented by requiring all processes to request  and acquire their resources in a strictly increasing order of the specified system resource classes.</a:t>
            </a:r>
          </a:p>
          <a:p>
            <a:pPr marL="0" indent="0">
              <a:buNone/>
            </a:pPr>
            <a:endParaRPr lang="en-IN" dirty="0" smtClean="0"/>
          </a:p>
          <a:p>
            <a:r>
              <a:rPr lang="en-IN" dirty="0" smtClean="0"/>
              <a:t>Acquisition of all resources within a class must be made with a single request and not incrementally.</a:t>
            </a:r>
          </a:p>
          <a:p>
            <a:pPr marL="0" indent="0">
              <a:buNone/>
            </a:pPr>
            <a:endParaRPr lang="en-IN" dirty="0" smtClean="0"/>
          </a:p>
          <a:p>
            <a:r>
              <a:rPr lang="en-IN" dirty="0" smtClean="0"/>
              <a:t>In other words, once a process acquires a resource belonging to class </a:t>
            </a:r>
            <a:r>
              <a:rPr lang="en-IN" dirty="0" err="1" smtClean="0"/>
              <a:t>Cj</a:t>
            </a:r>
            <a:r>
              <a:rPr lang="en-IN" dirty="0" smtClean="0"/>
              <a:t>, it can only request resources of class j+1 or higher, thereafter.</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Deadlock Avoidance</a:t>
            </a:r>
            <a:br>
              <a:rPr lang="en-US" b="1" smtClean="0"/>
            </a:br>
            <a:endParaRPr lang="en-US"/>
          </a:p>
        </p:txBody>
      </p:sp>
      <p:sp>
        <p:nvSpPr>
          <p:cNvPr id="3" name="Content Placeholder 2"/>
          <p:cNvSpPr>
            <a:spLocks noGrp="1"/>
          </p:cNvSpPr>
          <p:nvPr>
            <p:ph sz="quarter" idx="1"/>
          </p:nvPr>
        </p:nvSpPr>
        <p:spPr/>
        <p:txBody>
          <a:bodyPr/>
          <a:lstStyle/>
          <a:p>
            <a:r>
              <a:rPr lang="en-US" dirty="0" smtClean="0"/>
              <a:t>It is better to avoid a deadlock rather than take measures after the deadlock has occurred. The wait for graph can be used for deadlock avoidance. This is however only useful for smaller databases as it can get quite complex in larger databases.</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Deadlock Detection</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A deadlock can be detected by a resource scheduler as it keeps track of all the resources that are allocated to different processes. After a deadlock is detected, it can be resolved using the following methods −</a:t>
            </a:r>
          </a:p>
          <a:p>
            <a:r>
              <a:rPr lang="en-US" dirty="0" smtClean="0"/>
              <a:t>All the processes that are involved in the deadlock are terminated. This is not a good approach as all the progress made by the processes is destroyed.</a:t>
            </a:r>
          </a:p>
          <a:p>
            <a:r>
              <a:rPr lang="en-US" dirty="0" smtClean="0"/>
              <a:t>Resources can be preempted from some processes and given to others till the deadlock is resolved.</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dirty="0"/>
              <a:t>Semaphore in OS is </a:t>
            </a:r>
            <a:r>
              <a:rPr lang="en-IN" b="1" dirty="0"/>
              <a:t>an integer value that indicates whether the resource required by the process is available or not</a:t>
            </a:r>
            <a:r>
              <a:rPr lang="en-IN" dirty="0"/>
              <a:t>. </a:t>
            </a:r>
          </a:p>
          <a:p>
            <a:r>
              <a:rPr lang="en-IN" dirty="0"/>
              <a:t>The value of a semaphore is modified by wait() or signal() operation where the wait() operation decrements the value of semaphore and the signal() operation increments the value of the semaphore</a:t>
            </a:r>
          </a:p>
          <a:p>
            <a:endParaRPr lang="en-IN" dirty="0"/>
          </a:p>
        </p:txBody>
      </p:sp>
    </p:spTree>
    <p:extLst>
      <p:ext uri="{BB962C8B-B14F-4D97-AF65-F5344CB8AC3E}">
        <p14:creationId xmlns:p14="http://schemas.microsoft.com/office/powerpoint/2010/main" val="7056027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Semaphore in OS? Introduction, Implementation, Types ..."/>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979712" y="981075"/>
            <a:ext cx="5472608" cy="503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645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8291264" cy="1143000"/>
          </a:xfrm>
        </p:spPr>
        <p:txBody>
          <a:bodyPr>
            <a:normAutofit fontScale="90000"/>
          </a:bodyPr>
          <a:lstStyle/>
          <a:p>
            <a:r>
              <a:rPr lang="en-IN" dirty="0"/>
              <a:t>Need for Inter process Synchronization </a:t>
            </a:r>
            <a:endParaRPr lang="en-US" dirty="0"/>
          </a:p>
        </p:txBody>
      </p:sp>
      <p:sp>
        <p:nvSpPr>
          <p:cNvPr id="3" name="Content Placeholder 2"/>
          <p:cNvSpPr>
            <a:spLocks noGrp="1"/>
          </p:cNvSpPr>
          <p:nvPr>
            <p:ph sz="quarter" idx="1"/>
          </p:nvPr>
        </p:nvSpPr>
        <p:spPr>
          <a:xfrm>
            <a:off x="395536" y="1447800"/>
            <a:ext cx="8291264" cy="5005536"/>
          </a:xfrm>
        </p:spPr>
        <p:txBody>
          <a:bodyPr>
            <a:normAutofit/>
          </a:bodyPr>
          <a:lstStyle/>
          <a:p>
            <a:r>
              <a:rPr lang="en-IN" dirty="0"/>
              <a:t>The use of shared variables is a common form of communication among cooperating processes.</a:t>
            </a:r>
          </a:p>
          <a:p>
            <a:r>
              <a:rPr lang="en-IN" dirty="0"/>
              <a:t>When a set of processes have access to common address space, they can use shared variables for a number of purposes, such as signalling flags and accumulating collective results.</a:t>
            </a:r>
          </a:p>
          <a:p>
            <a:r>
              <a:rPr lang="en-IN" dirty="0"/>
              <a:t>However, unrestricted updating of shared variables can lead to inconsistencies.</a:t>
            </a:r>
          </a:p>
          <a:p>
            <a:r>
              <a:rPr lang="en-IN" dirty="0"/>
              <a:t>Such errors are often dependent on the specific timing and interleaving of process actions.</a:t>
            </a:r>
          </a:p>
          <a:p>
            <a:r>
              <a:rPr lang="en-IN" dirty="0"/>
              <a:t>As a result, concurrency-induced errors can be extremely difficult to detect, reproduce and debug.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Semaphores are implemented in the system kernel. – The semaphore values are kept in a table stored in kernel memory. </a:t>
            </a:r>
            <a:endParaRPr lang="en-US" dirty="0" smtClean="0"/>
          </a:p>
          <a:p>
            <a:r>
              <a:rPr lang="en-US" dirty="0" smtClean="0"/>
              <a:t>A </a:t>
            </a:r>
            <a:r>
              <a:rPr lang="en-US" dirty="0"/>
              <a:t>semaphore is identified by a number corresponding to a position in this table. – There are system calls for creating or freeing semaphores, as well as for executing the wait and signal operations. These operations are executed in supervisor mode and hence atomically (interrupts are disabled in supervisor mode). </a:t>
            </a:r>
            <a:endParaRPr lang="en-IN" dirty="0"/>
          </a:p>
        </p:txBody>
      </p:sp>
    </p:spTree>
    <p:extLst>
      <p:ext uri="{BB962C8B-B14F-4D97-AF65-F5344CB8AC3E}">
        <p14:creationId xmlns:p14="http://schemas.microsoft.com/office/powerpoint/2010/main" val="17941829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problems</a:t>
            </a:r>
            <a:endParaRPr lang="en-IN" dirty="0"/>
          </a:p>
        </p:txBody>
      </p:sp>
      <p:sp>
        <p:nvSpPr>
          <p:cNvPr id="3" name="Content Placeholder 2"/>
          <p:cNvSpPr>
            <a:spLocks noGrp="1"/>
          </p:cNvSpPr>
          <p:nvPr>
            <p:ph sz="quarter" idx="1"/>
          </p:nvPr>
        </p:nvSpPr>
        <p:spPr/>
        <p:txBody>
          <a:bodyPr>
            <a:normAutofit fontScale="92500" lnSpcReduction="20000"/>
          </a:bodyPr>
          <a:lstStyle/>
          <a:p>
            <a:r>
              <a:rPr lang="en-US" dirty="0"/>
              <a:t>The classical problem in concurrent programming are:-</a:t>
            </a:r>
          </a:p>
          <a:p>
            <a:r>
              <a:rPr lang="en-US" dirty="0"/>
              <a:t>1) The producer/consumer:- This problem is generalized in terms of the Producer-Consumer problem, where a finite buffer pool is used to exchange messages between producer and consumer processes.</a:t>
            </a:r>
          </a:p>
          <a:p>
            <a:r>
              <a:rPr lang="en-US" dirty="0"/>
              <a:t>2) The reader/writer:- In this problem there are some processes that only read the shared data, and never change it, and there are other processes who may change the data in addition to reading, or instead of reading it.</a:t>
            </a:r>
          </a:p>
          <a:p>
            <a:r>
              <a:rPr lang="en-US" dirty="0"/>
              <a:t>There is various type of readers-writers problem, most centered on relative priorities of readers and writers.</a:t>
            </a:r>
          </a:p>
          <a:p>
            <a:pPr marL="0" indent="0">
              <a:buNone/>
            </a:pPr>
            <a:r>
              <a:rPr lang="en-US" dirty="0"/>
              <a:t/>
            </a:r>
            <a:br>
              <a:rPr lang="en-US" dirty="0"/>
            </a:br>
            <a:endParaRPr lang="en-IN" dirty="0"/>
          </a:p>
        </p:txBody>
      </p:sp>
    </p:spTree>
    <p:extLst>
      <p:ext uri="{BB962C8B-B14F-4D97-AF65-F5344CB8AC3E}">
        <p14:creationId xmlns:p14="http://schemas.microsoft.com/office/powerpoint/2010/main" val="393023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olution"/>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907704" y="1412776"/>
            <a:ext cx="5544615"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425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8291264" cy="1143000"/>
          </a:xfrm>
        </p:spPr>
        <p:txBody>
          <a:bodyPr/>
          <a:lstStyle/>
          <a:p>
            <a:r>
              <a:rPr lang="en-IN" dirty="0"/>
              <a:t>Example</a:t>
            </a:r>
            <a:endParaRPr lang="en-US" dirty="0"/>
          </a:p>
        </p:txBody>
      </p:sp>
      <p:sp>
        <p:nvSpPr>
          <p:cNvPr id="3" name="Content Placeholder 2"/>
          <p:cNvSpPr>
            <a:spLocks noGrp="1"/>
          </p:cNvSpPr>
          <p:nvPr>
            <p:ph sz="quarter" idx="1"/>
          </p:nvPr>
        </p:nvSpPr>
        <p:spPr>
          <a:xfrm>
            <a:off x="395536" y="1447800"/>
            <a:ext cx="8291264" cy="5077544"/>
          </a:xfrm>
        </p:spPr>
        <p:txBody>
          <a:bodyPr>
            <a:normAutofit fontScale="92500"/>
          </a:bodyPr>
          <a:lstStyle/>
          <a:p>
            <a:r>
              <a:rPr lang="en-IN" dirty="0"/>
              <a:t>KEYBOARD </a:t>
            </a:r>
            <a:r>
              <a:rPr lang="en-IN" b="1" i="1" u="sng" dirty="0">
                <a:solidFill>
                  <a:srgbClr val="C00000"/>
                </a:solidFill>
              </a:rPr>
              <a:t>increments</a:t>
            </a:r>
            <a:r>
              <a:rPr lang="en-IN" dirty="0"/>
              <a:t> the variable ECHO for each character input:</a:t>
            </a:r>
          </a:p>
          <a:p>
            <a:pPr>
              <a:buNone/>
            </a:pPr>
            <a:r>
              <a:rPr lang="en-IN" dirty="0"/>
              <a:t>			</a:t>
            </a:r>
            <a:r>
              <a:rPr lang="en-IN" dirty="0">
                <a:solidFill>
                  <a:srgbClr val="FF0066"/>
                </a:solidFill>
              </a:rPr>
              <a:t>{Process Keyboard}</a:t>
            </a:r>
          </a:p>
          <a:p>
            <a:pPr>
              <a:buNone/>
            </a:pPr>
            <a:r>
              <a:rPr lang="en-IN" dirty="0">
                <a:solidFill>
                  <a:srgbClr val="FF0066"/>
                </a:solidFill>
              </a:rPr>
              <a:t>			......</a:t>
            </a:r>
          </a:p>
          <a:p>
            <a:pPr>
              <a:buNone/>
            </a:pPr>
            <a:r>
              <a:rPr lang="en-IN" dirty="0">
                <a:solidFill>
                  <a:srgbClr val="FF0066"/>
                </a:solidFill>
              </a:rPr>
              <a:t>			echo:= echo+1:</a:t>
            </a:r>
          </a:p>
          <a:p>
            <a:pPr>
              <a:buNone/>
            </a:pPr>
            <a:r>
              <a:rPr lang="en-IN" dirty="0">
                <a:solidFill>
                  <a:srgbClr val="FF0066"/>
                </a:solidFill>
              </a:rPr>
              <a:t>			......</a:t>
            </a:r>
          </a:p>
          <a:p>
            <a:pPr>
              <a:buNone/>
            </a:pPr>
            <a:r>
              <a:rPr lang="en-IN" dirty="0"/>
              <a:t>And DISPLAY </a:t>
            </a:r>
            <a:r>
              <a:rPr lang="en-IN" b="1" i="1" u="sng" dirty="0">
                <a:solidFill>
                  <a:srgbClr val="C00000"/>
                </a:solidFill>
              </a:rPr>
              <a:t>decrements</a:t>
            </a:r>
            <a:r>
              <a:rPr lang="en-IN" dirty="0"/>
              <a:t> ECHO for every character displayed:</a:t>
            </a:r>
          </a:p>
          <a:p>
            <a:pPr>
              <a:buNone/>
            </a:pPr>
            <a:endParaRPr lang="en-IN" dirty="0"/>
          </a:p>
          <a:p>
            <a:pPr>
              <a:buNone/>
            </a:pPr>
            <a:r>
              <a:rPr lang="en-IN" dirty="0"/>
              <a:t>			</a:t>
            </a:r>
            <a:r>
              <a:rPr lang="en-IN" dirty="0">
                <a:solidFill>
                  <a:srgbClr val="FF0066"/>
                </a:solidFill>
              </a:rPr>
              <a:t>{Process Display}</a:t>
            </a:r>
          </a:p>
          <a:p>
            <a:pPr>
              <a:buNone/>
            </a:pPr>
            <a:r>
              <a:rPr lang="en-IN" dirty="0">
                <a:solidFill>
                  <a:srgbClr val="FF0066"/>
                </a:solidFill>
              </a:rPr>
              <a:t>			......</a:t>
            </a:r>
          </a:p>
          <a:p>
            <a:pPr>
              <a:buNone/>
            </a:pPr>
            <a:r>
              <a:rPr lang="en-IN" dirty="0">
                <a:solidFill>
                  <a:srgbClr val="FF0066"/>
                </a:solidFill>
              </a:rPr>
              <a:t>			echo:=echo-1;</a:t>
            </a:r>
          </a:p>
          <a:p>
            <a:pPr>
              <a:buNone/>
            </a:pPr>
            <a:r>
              <a:rPr lang="en-IN" dirty="0">
                <a:solidFill>
                  <a:srgbClr val="FF0066"/>
                </a:solidFill>
              </a:rPr>
              <a:t>			......</a:t>
            </a:r>
            <a:endParaRPr lang="en-US" dirty="0">
              <a:solidFill>
                <a:srgbClr val="FF00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8363272" cy="850106"/>
          </a:xfrm>
        </p:spPr>
        <p:txBody>
          <a:bodyPr/>
          <a:lstStyle/>
          <a:p>
            <a:r>
              <a:rPr lang="en-IN" dirty="0"/>
              <a:t>Mutual Exclusion</a:t>
            </a:r>
            <a:endParaRPr lang="en-US" dirty="0"/>
          </a:p>
        </p:txBody>
      </p:sp>
      <p:sp>
        <p:nvSpPr>
          <p:cNvPr id="3" name="Content Placeholder 2"/>
          <p:cNvSpPr>
            <a:spLocks noGrp="1"/>
          </p:cNvSpPr>
          <p:nvPr>
            <p:ph sz="quarter" idx="1"/>
          </p:nvPr>
        </p:nvSpPr>
        <p:spPr>
          <a:xfrm>
            <a:off x="323528" y="1196752"/>
            <a:ext cx="8363272" cy="5400600"/>
          </a:xfrm>
        </p:spPr>
        <p:txBody>
          <a:bodyPr>
            <a:normAutofit lnSpcReduction="10000"/>
          </a:bodyPr>
          <a:lstStyle/>
          <a:p>
            <a:r>
              <a:rPr lang="en-IN" dirty="0"/>
              <a:t>A single process temporarily excludes all others from using  a shared resource in order to ensure the system’s integrity.</a:t>
            </a:r>
          </a:p>
          <a:p>
            <a:endParaRPr lang="en-IN" dirty="0"/>
          </a:p>
          <a:p>
            <a:r>
              <a:rPr lang="en-IN" b="1" u="sng" dirty="0">
                <a:solidFill>
                  <a:srgbClr val="C00000"/>
                </a:solidFill>
              </a:rPr>
              <a:t>A Critical Section</a:t>
            </a:r>
            <a:r>
              <a:rPr lang="en-IN" dirty="0">
                <a:solidFill>
                  <a:srgbClr val="C00000"/>
                </a:solidFill>
              </a:rPr>
              <a:t> </a:t>
            </a:r>
            <a:r>
              <a:rPr lang="en-IN" dirty="0"/>
              <a:t>is a sequence of instructions with a clearly marked beginning and end. It usually safeguards updating of one or more shared variable.</a:t>
            </a:r>
          </a:p>
          <a:p>
            <a:endParaRPr lang="en-IN" b="1" u="sng" dirty="0"/>
          </a:p>
          <a:p>
            <a:r>
              <a:rPr lang="en-IN" dirty="0"/>
              <a:t>If the shared resource is a variable, mutual exclusion ensures that at most one process at a time has access to it during the critical updates that lead to temporarily inconsistent values. </a:t>
            </a:r>
          </a:p>
          <a:p>
            <a:pPr>
              <a:buNone/>
            </a:pPr>
            <a:endParaRPr lang="en-IN" dirty="0"/>
          </a:p>
          <a:p>
            <a:r>
              <a:rPr lang="en-IN" dirty="0"/>
              <a:t>Consequently, other processes see only consistent values of shared variables.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1520" y="260648"/>
            <a:ext cx="8640960" cy="6336704"/>
          </a:xfrm>
        </p:spPr>
        <p:txBody>
          <a:bodyPr/>
          <a:lstStyle/>
          <a:p>
            <a:pPr>
              <a:buNone/>
            </a:pPr>
            <a:r>
              <a:rPr lang="en-IN" dirty="0"/>
              <a:t>	To be acceptable as general tool, a solution to the mutual exclusion problem should:</a:t>
            </a:r>
          </a:p>
          <a:p>
            <a:pPr marL="514350" indent="-514350">
              <a:buFont typeface="+mj-lt"/>
              <a:buAutoNum type="arabicPeriod"/>
            </a:pPr>
            <a:r>
              <a:rPr lang="en-IN" dirty="0"/>
              <a:t>Ensure mutual exclusion between processes accessing the protected shared resource.</a:t>
            </a:r>
          </a:p>
          <a:p>
            <a:pPr marL="514350" indent="-514350">
              <a:buFont typeface="+mj-lt"/>
              <a:buAutoNum type="arabicPeriod"/>
            </a:pPr>
            <a:endParaRPr lang="en-IN" dirty="0"/>
          </a:p>
          <a:p>
            <a:pPr marL="514350" indent="-514350">
              <a:buFont typeface="+mj-lt"/>
              <a:buAutoNum type="arabicPeriod"/>
            </a:pPr>
            <a:r>
              <a:rPr lang="en-IN" dirty="0"/>
              <a:t>Make no assumptions about relative speeds and priorities of contending processes.</a:t>
            </a:r>
          </a:p>
          <a:p>
            <a:pPr marL="514350" indent="-514350">
              <a:buFont typeface="+mj-lt"/>
              <a:buAutoNum type="arabicPeriod"/>
            </a:pPr>
            <a:endParaRPr lang="en-IN" dirty="0"/>
          </a:p>
          <a:p>
            <a:pPr marL="514350" indent="-514350">
              <a:buFont typeface="+mj-lt"/>
              <a:buAutoNum type="arabicPeriod"/>
            </a:pPr>
            <a:r>
              <a:rPr lang="en-IN" dirty="0"/>
              <a:t>Guarantee that crashing or terminating of any process outside of its critical section does not affect the ability of other contending processes to access the shared resource.</a:t>
            </a:r>
          </a:p>
          <a:p>
            <a:pPr marL="514350" indent="-514350">
              <a:buFont typeface="+mj-lt"/>
              <a:buAutoNum type="arabicPeriod"/>
            </a:pPr>
            <a:endParaRPr lang="en-IN" dirty="0"/>
          </a:p>
          <a:p>
            <a:pPr marL="514350" indent="-514350">
              <a:buFont typeface="+mj-lt"/>
              <a:buAutoNum type="arabicPeriod"/>
            </a:pPr>
            <a:r>
              <a:rPr lang="en-IN" dirty="0"/>
              <a:t>When more than one process wishes to enter the critical section grant entrance to one of them in finite time.</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5576" y="1556792"/>
            <a:ext cx="7704856" cy="194421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Content Placeholder 2"/>
          <p:cNvSpPr>
            <a:spLocks noGrp="1"/>
          </p:cNvSpPr>
          <p:nvPr>
            <p:ph sz="quarter" idx="1"/>
          </p:nvPr>
        </p:nvSpPr>
        <p:spPr>
          <a:xfrm>
            <a:off x="467544" y="332656"/>
            <a:ext cx="8219256" cy="5687144"/>
          </a:xfrm>
        </p:spPr>
        <p:txBody>
          <a:bodyPr/>
          <a:lstStyle/>
          <a:p>
            <a:r>
              <a:rPr lang="en-IN" dirty="0"/>
              <a:t>In many approaches to mutual exclusion, each process observes the following basic protocol:</a:t>
            </a:r>
          </a:p>
          <a:p>
            <a:pPr>
              <a:buNone/>
            </a:pPr>
            <a:endParaRPr lang="en-IN" dirty="0"/>
          </a:p>
          <a:p>
            <a:pPr>
              <a:buNone/>
            </a:pPr>
            <a:r>
              <a:rPr lang="en-IN" dirty="0"/>
              <a:t>		</a:t>
            </a:r>
            <a:r>
              <a:rPr lang="en-IN" b="1" i="1" dirty="0">
                <a:solidFill>
                  <a:schemeClr val="accent2"/>
                </a:solidFill>
              </a:rPr>
              <a:t>negotiation protocol</a:t>
            </a:r>
            <a:r>
              <a:rPr lang="en-IN" b="1" dirty="0">
                <a:solidFill>
                  <a:schemeClr val="accent2"/>
                </a:solidFill>
              </a:rPr>
              <a:t>; </a:t>
            </a:r>
            <a:r>
              <a:rPr lang="en-IN" dirty="0">
                <a:solidFill>
                  <a:srgbClr val="006600"/>
                </a:solidFill>
              </a:rPr>
              <a:t>........{winner proceeds}</a:t>
            </a:r>
          </a:p>
          <a:p>
            <a:pPr>
              <a:buNone/>
            </a:pPr>
            <a:r>
              <a:rPr lang="en-IN" dirty="0">
                <a:solidFill>
                  <a:srgbClr val="006600"/>
                </a:solidFill>
              </a:rPr>
              <a:t>		</a:t>
            </a:r>
            <a:r>
              <a:rPr lang="en-IN" b="1" i="1" dirty="0">
                <a:solidFill>
                  <a:schemeClr val="accent2"/>
                </a:solidFill>
              </a:rPr>
              <a:t>critical section</a:t>
            </a:r>
            <a:r>
              <a:rPr lang="en-IN" b="1" dirty="0">
                <a:solidFill>
                  <a:schemeClr val="accent2"/>
                </a:solidFill>
              </a:rPr>
              <a:t>; </a:t>
            </a:r>
            <a:r>
              <a:rPr lang="en-IN" dirty="0">
                <a:solidFill>
                  <a:srgbClr val="006600"/>
                </a:solidFill>
              </a:rPr>
              <a:t>................{exclusive use of resource}</a:t>
            </a:r>
          </a:p>
          <a:p>
            <a:pPr>
              <a:buNone/>
            </a:pPr>
            <a:r>
              <a:rPr lang="en-IN" dirty="0">
                <a:solidFill>
                  <a:srgbClr val="006600"/>
                </a:solidFill>
              </a:rPr>
              <a:t>		</a:t>
            </a:r>
            <a:r>
              <a:rPr lang="en-IN" b="1" i="1" dirty="0">
                <a:solidFill>
                  <a:schemeClr val="accent2"/>
                </a:solidFill>
              </a:rPr>
              <a:t>release protocol</a:t>
            </a:r>
            <a:r>
              <a:rPr lang="en-IN" b="1" dirty="0">
                <a:solidFill>
                  <a:schemeClr val="accent2"/>
                </a:solidFill>
              </a:rPr>
              <a:t>; </a:t>
            </a:r>
            <a:r>
              <a:rPr lang="en-IN" dirty="0">
                <a:solidFill>
                  <a:srgbClr val="006600"/>
                </a:solidFill>
              </a:rPr>
              <a:t>...............{ownership relinquished}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06090"/>
          </a:xfrm>
        </p:spPr>
        <p:txBody>
          <a:bodyPr anchor="t">
            <a:normAutofit fontScale="90000"/>
          </a:bodyPr>
          <a:lstStyle/>
          <a:p>
            <a:r>
              <a:rPr lang="en-IN" dirty="0"/>
              <a:t>The First Algorithm</a:t>
            </a:r>
            <a:endParaRPr lang="en-US" dirty="0"/>
          </a:p>
        </p:txBody>
      </p:sp>
      <p:sp>
        <p:nvSpPr>
          <p:cNvPr id="3" name="Content Placeholder 2"/>
          <p:cNvSpPr>
            <a:spLocks noGrp="1"/>
          </p:cNvSpPr>
          <p:nvPr>
            <p:ph sz="quarter" idx="1"/>
          </p:nvPr>
        </p:nvSpPr>
        <p:spPr>
          <a:xfrm>
            <a:off x="899592" y="1124744"/>
            <a:ext cx="3749040" cy="4572000"/>
          </a:xfrm>
        </p:spPr>
        <p:txBody>
          <a:bodyPr>
            <a:normAutofit/>
          </a:bodyPr>
          <a:lstStyle/>
          <a:p>
            <a:pPr>
              <a:spcBef>
                <a:spcPts val="300"/>
              </a:spcBef>
              <a:buNone/>
            </a:pPr>
            <a:r>
              <a:rPr lang="en-IN" sz="2200" dirty="0">
                <a:solidFill>
                  <a:schemeClr val="accent2"/>
                </a:solidFill>
              </a:rPr>
              <a:t>Process P1;</a:t>
            </a:r>
          </a:p>
          <a:p>
            <a:pPr>
              <a:spcBef>
                <a:spcPts val="300"/>
              </a:spcBef>
              <a:buNone/>
            </a:pPr>
            <a:r>
              <a:rPr lang="en-IN" sz="2200" dirty="0"/>
              <a:t>Begin</a:t>
            </a:r>
          </a:p>
          <a:p>
            <a:pPr>
              <a:spcBef>
                <a:spcPts val="300"/>
              </a:spcBef>
              <a:buNone/>
            </a:pPr>
            <a:r>
              <a:rPr lang="en-IN" sz="2200" dirty="0"/>
              <a:t>While true do</a:t>
            </a:r>
          </a:p>
          <a:p>
            <a:pPr>
              <a:spcBef>
                <a:spcPts val="300"/>
              </a:spcBef>
              <a:buNone/>
            </a:pPr>
            <a:r>
              <a:rPr lang="en-IN" sz="2200" dirty="0"/>
              <a:t>Begin</a:t>
            </a:r>
          </a:p>
          <a:p>
            <a:pPr>
              <a:spcBef>
                <a:spcPts val="300"/>
              </a:spcBef>
              <a:buNone/>
            </a:pPr>
            <a:r>
              <a:rPr lang="en-IN" sz="2200" dirty="0"/>
              <a:t>While turn =proc2 do {keep testing}</a:t>
            </a:r>
          </a:p>
          <a:p>
            <a:pPr>
              <a:spcBef>
                <a:spcPts val="300"/>
              </a:spcBef>
              <a:buNone/>
            </a:pPr>
            <a:r>
              <a:rPr lang="en-IN" sz="2200" dirty="0"/>
              <a:t>Critical section;</a:t>
            </a:r>
          </a:p>
          <a:p>
            <a:pPr>
              <a:spcBef>
                <a:spcPts val="300"/>
              </a:spcBef>
              <a:buNone/>
            </a:pPr>
            <a:r>
              <a:rPr lang="en-IN" sz="2200" dirty="0"/>
              <a:t>Turn:=proc 2;</a:t>
            </a:r>
          </a:p>
          <a:p>
            <a:pPr>
              <a:spcBef>
                <a:spcPts val="300"/>
              </a:spcBef>
              <a:buNone/>
            </a:pPr>
            <a:r>
              <a:rPr lang="en-IN" sz="2200" dirty="0"/>
              <a:t>Other_p1_processing</a:t>
            </a:r>
          </a:p>
          <a:p>
            <a:pPr>
              <a:spcBef>
                <a:spcPts val="300"/>
              </a:spcBef>
              <a:buNone/>
            </a:pPr>
            <a:r>
              <a:rPr lang="en-IN" sz="2200" dirty="0"/>
              <a:t>End {while}</a:t>
            </a:r>
          </a:p>
          <a:p>
            <a:pPr>
              <a:spcBef>
                <a:spcPts val="300"/>
              </a:spcBef>
              <a:buNone/>
            </a:pPr>
            <a:r>
              <a:rPr lang="en-IN" sz="2200" dirty="0"/>
              <a:t>End {p1}</a:t>
            </a:r>
          </a:p>
          <a:p>
            <a:pPr>
              <a:spcBef>
                <a:spcPts val="300"/>
              </a:spcBef>
              <a:buNone/>
            </a:pPr>
            <a:endParaRPr lang="en-IN" sz="1800" dirty="0"/>
          </a:p>
          <a:p>
            <a:pPr>
              <a:spcBef>
                <a:spcPts val="300"/>
              </a:spcBef>
              <a:buNone/>
            </a:pPr>
            <a:endParaRPr lang="en-IN" dirty="0"/>
          </a:p>
          <a:p>
            <a:pPr>
              <a:buNone/>
            </a:pPr>
            <a:endParaRPr lang="en-US" dirty="0"/>
          </a:p>
        </p:txBody>
      </p:sp>
      <p:sp>
        <p:nvSpPr>
          <p:cNvPr id="4" name="Content Placeholder 3"/>
          <p:cNvSpPr>
            <a:spLocks noGrp="1"/>
          </p:cNvSpPr>
          <p:nvPr>
            <p:ph sz="quarter" idx="2"/>
          </p:nvPr>
        </p:nvSpPr>
        <p:spPr>
          <a:xfrm>
            <a:off x="4860032" y="1052736"/>
            <a:ext cx="3749040" cy="4572000"/>
          </a:xfrm>
        </p:spPr>
        <p:txBody>
          <a:bodyPr>
            <a:normAutofit/>
          </a:bodyPr>
          <a:lstStyle/>
          <a:p>
            <a:pPr>
              <a:buNone/>
            </a:pPr>
            <a:r>
              <a:rPr lang="en-IN" sz="2200" dirty="0">
                <a:solidFill>
                  <a:schemeClr val="accent2"/>
                </a:solidFill>
              </a:rPr>
              <a:t>Process p2</a:t>
            </a:r>
          </a:p>
          <a:p>
            <a:pPr>
              <a:spcBef>
                <a:spcPts val="300"/>
              </a:spcBef>
              <a:buNone/>
            </a:pPr>
            <a:r>
              <a:rPr lang="en-IN" sz="2200" dirty="0"/>
              <a:t>Begin</a:t>
            </a:r>
          </a:p>
          <a:p>
            <a:pPr>
              <a:spcBef>
                <a:spcPts val="300"/>
              </a:spcBef>
              <a:buNone/>
            </a:pPr>
            <a:r>
              <a:rPr lang="en-IN" sz="2200" dirty="0"/>
              <a:t>While true do</a:t>
            </a:r>
          </a:p>
          <a:p>
            <a:pPr>
              <a:spcBef>
                <a:spcPts val="300"/>
              </a:spcBef>
              <a:buNone/>
            </a:pPr>
            <a:r>
              <a:rPr lang="en-IN" sz="2200" dirty="0"/>
              <a:t>Begin</a:t>
            </a:r>
          </a:p>
          <a:p>
            <a:pPr>
              <a:spcBef>
                <a:spcPts val="300"/>
              </a:spcBef>
              <a:buNone/>
            </a:pPr>
            <a:r>
              <a:rPr lang="en-IN" sz="2200" dirty="0"/>
              <a:t>While turn =proc1 do {keep testing}</a:t>
            </a:r>
          </a:p>
          <a:p>
            <a:pPr>
              <a:spcBef>
                <a:spcPts val="300"/>
              </a:spcBef>
              <a:buNone/>
            </a:pPr>
            <a:r>
              <a:rPr lang="en-IN" sz="2200" dirty="0"/>
              <a:t>Critical section;</a:t>
            </a:r>
          </a:p>
          <a:p>
            <a:pPr>
              <a:spcBef>
                <a:spcPts val="300"/>
              </a:spcBef>
              <a:buNone/>
            </a:pPr>
            <a:r>
              <a:rPr lang="en-IN" sz="2200" dirty="0"/>
              <a:t>Turn:=proc 1;</a:t>
            </a:r>
          </a:p>
          <a:p>
            <a:pPr>
              <a:spcBef>
                <a:spcPts val="300"/>
              </a:spcBef>
              <a:buNone/>
            </a:pPr>
            <a:r>
              <a:rPr lang="en-IN" sz="2200" dirty="0"/>
              <a:t>Other_p2_processing</a:t>
            </a:r>
          </a:p>
          <a:p>
            <a:pPr>
              <a:spcBef>
                <a:spcPts val="300"/>
              </a:spcBef>
              <a:buNone/>
            </a:pPr>
            <a:r>
              <a:rPr lang="en-IN" sz="2200" dirty="0"/>
              <a:t>End {while}</a:t>
            </a:r>
          </a:p>
          <a:p>
            <a:pPr>
              <a:spcBef>
                <a:spcPts val="300"/>
              </a:spcBef>
              <a:buNone/>
            </a:pPr>
            <a:r>
              <a:rPr lang="en-IN" sz="2200" dirty="0"/>
              <a:t>End {p2}</a:t>
            </a:r>
          </a:p>
          <a:p>
            <a:pPr>
              <a:buNone/>
            </a:pPr>
            <a:endParaRPr lang="en-US" dirty="0"/>
          </a:p>
        </p:txBody>
      </p:sp>
      <p:sp>
        <p:nvSpPr>
          <p:cNvPr id="5" name="Rectangle 4"/>
          <p:cNvSpPr/>
          <p:nvPr/>
        </p:nvSpPr>
        <p:spPr>
          <a:xfrm>
            <a:off x="971600" y="5301208"/>
            <a:ext cx="3456384" cy="13681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{parent process}</a:t>
            </a:r>
          </a:p>
          <a:p>
            <a:pPr algn="ctr"/>
            <a:r>
              <a:rPr lang="en-IN" dirty="0"/>
              <a:t>Begin {mutex1}</a:t>
            </a:r>
          </a:p>
          <a:p>
            <a:pPr algn="ctr"/>
            <a:r>
              <a:rPr lang="en-IN" dirty="0"/>
              <a:t>Turn: =.....;</a:t>
            </a:r>
          </a:p>
          <a:p>
            <a:pPr algn="ctr"/>
            <a:r>
              <a:rPr lang="en-IN" dirty="0"/>
              <a:t>Initiate p1,p2</a:t>
            </a:r>
          </a:p>
          <a:p>
            <a:pPr algn="ctr"/>
            <a:r>
              <a:rPr lang="en-IN" dirty="0"/>
              <a:t>End {mutex1}</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9493e8b-8bd2-4799-aac4-5ec517ca055f">
      <Terms xmlns="http://schemas.microsoft.com/office/infopath/2007/PartnerControls"/>
    </lcf76f155ced4ddcb4097134ff3c332f>
    <TaxCatchAll xmlns="f92aa156-c57a-409f-85ce-1813cc42887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0F9DB8D9C4A7746B534B856B5AF800E" ma:contentTypeVersion="8" ma:contentTypeDescription="Create a new document." ma:contentTypeScope="" ma:versionID="f3e9510127eda11193cf96a722e3a5ef">
  <xsd:schema xmlns:xsd="http://www.w3.org/2001/XMLSchema" xmlns:xs="http://www.w3.org/2001/XMLSchema" xmlns:p="http://schemas.microsoft.com/office/2006/metadata/properties" xmlns:ns2="39493e8b-8bd2-4799-aac4-5ec517ca055f" xmlns:ns3="f92aa156-c57a-409f-85ce-1813cc42887b" targetNamespace="http://schemas.microsoft.com/office/2006/metadata/properties" ma:root="true" ma:fieldsID="4f6f626ff97d899bcce532ed3eafcfa6" ns2:_="" ns3:_="">
    <xsd:import namespace="39493e8b-8bd2-4799-aac4-5ec517ca055f"/>
    <xsd:import namespace="f92aa156-c57a-409f-85ce-1813cc42887b"/>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493e8b-8bd2-4799-aac4-5ec517ca05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765a431-9415-4219-9cd0-5363948861b2"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2aa156-c57a-409f-85ce-1813cc42887b"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7e16aa37-19d6-45b9-927f-2072b40f9743}" ma:internalName="TaxCatchAll" ma:showField="CatchAllData" ma:web="f92aa156-c57a-409f-85ce-1813cc42887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23D843-5C4A-4F46-A2E9-259D030EB4E8}">
  <ds:schemaRefs>
    <ds:schemaRef ds:uri="http://www.w3.org/XML/1998/namespace"/>
    <ds:schemaRef ds:uri="http://schemas.microsoft.com/office/2006/metadata/properties"/>
    <ds:schemaRef ds:uri="http://purl.org/dc/terms/"/>
    <ds:schemaRef ds:uri="http://purl.org/dc/dcmitype/"/>
    <ds:schemaRef ds:uri="ebc596e0-b8fb-40e6-8b7b-2c0c12054281"/>
    <ds:schemaRef ds:uri="http://schemas.microsoft.com/office/infopath/2007/PartnerControls"/>
    <ds:schemaRef ds:uri="http://schemas.microsoft.com/office/2006/documentManagement/types"/>
    <ds:schemaRef ds:uri="0d4eafc2-8f9d-461c-b9c0-99385577ae91"/>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8635A817-6565-4B96-9552-6AFDC58F02B3}"/>
</file>

<file path=customXml/itemProps3.xml><?xml version="1.0" encoding="utf-8"?>
<ds:datastoreItem xmlns:ds="http://schemas.openxmlformats.org/officeDocument/2006/customXml" ds:itemID="{8F31AD04-E0A8-409E-AC33-B09293A0D1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Equity</Template>
  <TotalTime>1149</TotalTime>
  <Words>1845</Words>
  <Application>Microsoft Office PowerPoint</Application>
  <PresentationFormat>On-screen Show (4:3)</PresentationFormat>
  <Paragraphs>283</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Franklin Gothic Book</vt:lpstr>
      <vt:lpstr>Perpetua</vt:lpstr>
      <vt:lpstr>Wingdings 2</vt:lpstr>
      <vt:lpstr>Equity</vt:lpstr>
      <vt:lpstr>Inter process Synchronization</vt:lpstr>
      <vt:lpstr>Primary Forms of Explicit Inter process Interaction</vt:lpstr>
      <vt:lpstr>PowerPoint Presentation</vt:lpstr>
      <vt:lpstr>Need for Inter process Synchronization </vt:lpstr>
      <vt:lpstr>Example</vt:lpstr>
      <vt:lpstr>Mutual Exclusion</vt:lpstr>
      <vt:lpstr>PowerPoint Presentation</vt:lpstr>
      <vt:lpstr>PowerPoint Presentation</vt:lpstr>
      <vt:lpstr>The First Algorithm</vt:lpstr>
      <vt:lpstr>The Second algorithm</vt:lpstr>
      <vt:lpstr>The Third Algorithm </vt:lpstr>
      <vt:lpstr>Semaphores</vt:lpstr>
      <vt:lpstr>PowerPoint Presentation</vt:lpstr>
      <vt:lpstr>Contd...</vt:lpstr>
      <vt:lpstr>Contd...</vt:lpstr>
      <vt:lpstr>PowerPoint Presentation</vt:lpstr>
      <vt:lpstr>PowerPoint Presentation</vt:lpstr>
      <vt:lpstr>Semaphore Service Discipline</vt:lpstr>
      <vt:lpstr>Contd...Example:</vt:lpstr>
      <vt:lpstr>Semaphore Granularity</vt:lpstr>
      <vt:lpstr>Critical Region &amp; Conditional Critical Region</vt:lpstr>
      <vt:lpstr>PowerPoint Presentation</vt:lpstr>
      <vt:lpstr>Monitors in Process Synchronization </vt:lpstr>
      <vt:lpstr>Characteristics of Monitors. </vt:lpstr>
      <vt:lpstr>Syntax of monitor</vt:lpstr>
      <vt:lpstr>Condition Variables </vt:lpstr>
      <vt:lpstr>PowerPoint Presentation</vt:lpstr>
      <vt:lpstr>Difference between Monitors and Semaphore</vt:lpstr>
      <vt:lpstr>Deadlock</vt:lpstr>
      <vt:lpstr>Necessary conditions for Deadlock</vt:lpstr>
      <vt:lpstr>Deadlock Prevention </vt:lpstr>
      <vt:lpstr>PowerPoint Presentation</vt:lpstr>
      <vt:lpstr>PowerPoint Presentation</vt:lpstr>
      <vt:lpstr>PowerPoint Presentation</vt:lpstr>
      <vt:lpstr>PowerPoint Presentation</vt:lpstr>
      <vt:lpstr>Deadlock Avoidance </vt:lpstr>
      <vt:lpstr>Deadlock Detection </vt:lpstr>
      <vt:lpstr>PowerPoint Presentation</vt:lpstr>
      <vt:lpstr>PowerPoint Presentation</vt:lpstr>
      <vt:lpstr>PowerPoint Presentation</vt:lpstr>
      <vt:lpstr>Classical problems</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 process Synchronization</dc:title>
  <dc:creator>Windows User</dc:creator>
  <cp:lastModifiedBy>Pradnya Natekar</cp:lastModifiedBy>
  <cp:revision>89</cp:revision>
  <dcterms:created xsi:type="dcterms:W3CDTF">2021-04-25T08:26:36Z</dcterms:created>
  <dcterms:modified xsi:type="dcterms:W3CDTF">2023-03-16T07:43:33Z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0x010100F0F9DB8D9C4A7746B534B856B5AF800E</vt:lpwstr>
  </property>
</Properties>
</file>