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ECC5DD-017B-403F-B303-F7465A2257F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02A2E-A357-46AC-9537-CDBA90F3AE3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37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ECC5DD-017B-403F-B303-F7465A2257F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02A2E-A357-46AC-9537-CDBA90F3AE3F}" type="slidenum">
              <a:rPr lang="en-IN" smtClean="0"/>
              <a:t>‹#›</a:t>
            </a:fld>
            <a:endParaRPr lang="en-IN"/>
          </a:p>
        </p:txBody>
      </p:sp>
    </p:spTree>
    <p:extLst>
      <p:ext uri="{BB962C8B-B14F-4D97-AF65-F5344CB8AC3E}">
        <p14:creationId xmlns:p14="http://schemas.microsoft.com/office/powerpoint/2010/main" val="182509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ECC5DD-017B-403F-B303-F7465A2257F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02A2E-A357-46AC-9537-CDBA90F3AE3F}" type="slidenum">
              <a:rPr lang="en-IN" smtClean="0"/>
              <a:t>‹#›</a:t>
            </a:fld>
            <a:endParaRPr lang="en-IN"/>
          </a:p>
        </p:txBody>
      </p:sp>
    </p:spTree>
    <p:extLst>
      <p:ext uri="{BB962C8B-B14F-4D97-AF65-F5344CB8AC3E}">
        <p14:creationId xmlns:p14="http://schemas.microsoft.com/office/powerpoint/2010/main" val="448550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ECC5DD-017B-403F-B303-F7465A2257F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02A2E-A357-46AC-9537-CDBA90F3AE3F}" type="slidenum">
              <a:rPr lang="en-IN" smtClean="0"/>
              <a:t>‹#›</a:t>
            </a:fld>
            <a:endParaRPr lang="en-IN"/>
          </a:p>
        </p:txBody>
      </p:sp>
    </p:spTree>
    <p:extLst>
      <p:ext uri="{BB962C8B-B14F-4D97-AF65-F5344CB8AC3E}">
        <p14:creationId xmlns:p14="http://schemas.microsoft.com/office/powerpoint/2010/main" val="344815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CC5DD-017B-403F-B303-F7465A2257F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C02A2E-A357-46AC-9537-CDBA90F3AE3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66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ECC5DD-017B-403F-B303-F7465A2257F0}"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C02A2E-A357-46AC-9537-CDBA90F3AE3F}" type="slidenum">
              <a:rPr lang="en-IN" smtClean="0"/>
              <a:t>‹#›</a:t>
            </a:fld>
            <a:endParaRPr lang="en-IN"/>
          </a:p>
        </p:txBody>
      </p:sp>
    </p:spTree>
    <p:extLst>
      <p:ext uri="{BB962C8B-B14F-4D97-AF65-F5344CB8AC3E}">
        <p14:creationId xmlns:p14="http://schemas.microsoft.com/office/powerpoint/2010/main" val="3260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ECC5DD-017B-403F-B303-F7465A2257F0}" type="datetimeFigureOut">
              <a:rPr lang="en-IN" smtClean="0"/>
              <a:t>17-05-2022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C02A2E-A357-46AC-9537-CDBA90F3AE3F}" type="slidenum">
              <a:rPr lang="en-IN" smtClean="0"/>
              <a:t>‹#›</a:t>
            </a:fld>
            <a:endParaRPr lang="en-IN"/>
          </a:p>
        </p:txBody>
      </p:sp>
    </p:spTree>
    <p:extLst>
      <p:ext uri="{BB962C8B-B14F-4D97-AF65-F5344CB8AC3E}">
        <p14:creationId xmlns:p14="http://schemas.microsoft.com/office/powerpoint/2010/main" val="164672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ECC5DD-017B-403F-B303-F7465A2257F0}" type="datetimeFigureOut">
              <a:rPr lang="en-IN" smtClean="0"/>
              <a:t>17-05-2022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C02A2E-A357-46AC-9537-CDBA90F3AE3F}" type="slidenum">
              <a:rPr lang="en-IN" smtClean="0"/>
              <a:t>‹#›</a:t>
            </a:fld>
            <a:endParaRPr lang="en-IN"/>
          </a:p>
        </p:txBody>
      </p:sp>
    </p:spTree>
    <p:extLst>
      <p:ext uri="{BB962C8B-B14F-4D97-AF65-F5344CB8AC3E}">
        <p14:creationId xmlns:p14="http://schemas.microsoft.com/office/powerpoint/2010/main" val="409179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ECC5DD-017B-403F-B303-F7465A2257F0}" type="datetimeFigureOut">
              <a:rPr lang="en-IN" smtClean="0"/>
              <a:t>17-05-2022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1C02A2E-A357-46AC-9537-CDBA90F3AE3F}" type="slidenum">
              <a:rPr lang="en-IN" smtClean="0"/>
              <a:t>‹#›</a:t>
            </a:fld>
            <a:endParaRPr lang="en-IN"/>
          </a:p>
        </p:txBody>
      </p:sp>
    </p:spTree>
    <p:extLst>
      <p:ext uri="{BB962C8B-B14F-4D97-AF65-F5344CB8AC3E}">
        <p14:creationId xmlns:p14="http://schemas.microsoft.com/office/powerpoint/2010/main" val="130931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ECC5DD-017B-403F-B303-F7465A2257F0}" type="datetimeFigureOut">
              <a:rPr lang="en-IN" smtClean="0"/>
              <a:t>17-05-2022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C02A2E-A357-46AC-9537-CDBA90F3AE3F}" type="slidenum">
              <a:rPr lang="en-IN" smtClean="0"/>
              <a:t>‹#›</a:t>
            </a:fld>
            <a:endParaRPr lang="en-IN"/>
          </a:p>
        </p:txBody>
      </p:sp>
    </p:spTree>
    <p:extLst>
      <p:ext uri="{BB962C8B-B14F-4D97-AF65-F5344CB8AC3E}">
        <p14:creationId xmlns:p14="http://schemas.microsoft.com/office/powerpoint/2010/main" val="129806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CC5DD-017B-403F-B303-F7465A2257F0}"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C02A2E-A357-46AC-9537-CDBA90F3AE3F}" type="slidenum">
              <a:rPr lang="en-IN" smtClean="0"/>
              <a:t>‹#›</a:t>
            </a:fld>
            <a:endParaRPr lang="en-IN"/>
          </a:p>
        </p:txBody>
      </p:sp>
    </p:spTree>
    <p:extLst>
      <p:ext uri="{BB962C8B-B14F-4D97-AF65-F5344CB8AC3E}">
        <p14:creationId xmlns:p14="http://schemas.microsoft.com/office/powerpoint/2010/main" val="95984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ECC5DD-017B-403F-B303-F7465A2257F0}" type="datetimeFigureOut">
              <a:rPr lang="en-IN" smtClean="0"/>
              <a:t>17-05-2022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C02A2E-A357-46AC-9537-CDBA90F3AE3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52530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Types of Multiprocessor Operating Systems</a:t>
            </a:r>
            <a:endParaRPr lang="en-IN" dirty="0"/>
          </a:p>
        </p:txBody>
      </p:sp>
      <p:sp>
        <p:nvSpPr>
          <p:cNvPr id="5" name="Content Placeholder 4"/>
          <p:cNvSpPr>
            <a:spLocks noGrp="1"/>
          </p:cNvSpPr>
          <p:nvPr>
            <p:ph idx="1"/>
          </p:nvPr>
        </p:nvSpPr>
        <p:spPr/>
        <p:txBody>
          <a:bodyPr/>
          <a:lstStyle/>
          <a:p>
            <a:r>
              <a:rPr lang="en-IN" dirty="0" smtClean="0"/>
              <a:t>Separate Supervisors</a:t>
            </a:r>
          </a:p>
          <a:p>
            <a:r>
              <a:rPr lang="en-IN" dirty="0" smtClean="0"/>
              <a:t>Master/Slave</a:t>
            </a:r>
          </a:p>
          <a:p>
            <a:r>
              <a:rPr lang="en-IN" dirty="0" smtClean="0"/>
              <a:t>Symmetric</a:t>
            </a:r>
            <a:endParaRPr lang="en-IN" dirty="0"/>
          </a:p>
        </p:txBody>
      </p:sp>
    </p:spTree>
    <p:extLst>
      <p:ext uri="{BB962C8B-B14F-4D97-AF65-F5344CB8AC3E}">
        <p14:creationId xmlns:p14="http://schemas.microsoft.com/office/powerpoint/2010/main" val="59019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Separate Supervisors</a:t>
            </a:r>
            <a:endParaRPr lang="en-IN" dirty="0"/>
          </a:p>
        </p:txBody>
      </p:sp>
      <p:sp>
        <p:nvSpPr>
          <p:cNvPr id="3" name="Content Placeholder 2"/>
          <p:cNvSpPr>
            <a:spLocks noGrp="1"/>
          </p:cNvSpPr>
          <p:nvPr>
            <p:ph idx="1"/>
          </p:nvPr>
        </p:nvSpPr>
        <p:spPr/>
        <p:txBody>
          <a:bodyPr>
            <a:normAutofit/>
          </a:bodyPr>
          <a:lstStyle/>
          <a:p>
            <a:r>
              <a:rPr lang="en-IN" dirty="0" smtClean="0"/>
              <a:t>separate-supervisor systems, each node contains a separate operating system that manages local processor, memory, and I/O resources. </a:t>
            </a:r>
          </a:p>
          <a:p>
            <a:r>
              <a:rPr lang="en-IN" dirty="0" smtClean="0"/>
              <a:t>In its rudimentary form, this approach effectively manages each processor as an independent system. Only a few additional services and data structures may be added to support the multiprocessor aspects of the hardware. Such implementations of separate supervisors offer little in the way of load balancing and rarely support parallelism within applications.</a:t>
            </a:r>
          </a:p>
          <a:p>
            <a:pPr marL="0" indent="0">
              <a:buNone/>
            </a:pPr>
            <a:endParaRPr lang="en-IN" dirty="0" smtClean="0"/>
          </a:p>
        </p:txBody>
      </p:sp>
    </p:spTree>
    <p:extLst>
      <p:ext uri="{BB962C8B-B14F-4D97-AF65-F5344CB8AC3E}">
        <p14:creationId xmlns:p14="http://schemas.microsoft.com/office/powerpoint/2010/main" val="81475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Master/Slave </a:t>
            </a:r>
            <a:endParaRPr lang="en-IN" dirty="0"/>
          </a:p>
        </p:txBody>
      </p:sp>
      <p:sp>
        <p:nvSpPr>
          <p:cNvPr id="3" name="Content Placeholder 2"/>
          <p:cNvSpPr>
            <a:spLocks noGrp="1"/>
          </p:cNvSpPr>
          <p:nvPr>
            <p:ph idx="1"/>
          </p:nvPr>
        </p:nvSpPr>
        <p:spPr>
          <a:xfrm>
            <a:off x="913774" y="1709058"/>
            <a:ext cx="10363826" cy="5007428"/>
          </a:xfrm>
        </p:spPr>
        <p:txBody>
          <a:bodyPr>
            <a:normAutofit/>
          </a:bodyPr>
          <a:lstStyle/>
          <a:p>
            <a:r>
              <a:rPr lang="en-IN" dirty="0" smtClean="0"/>
              <a:t>In the master/slave approach, one processor is dedicated to executing the operating system. The remaining processors are usually identical and form a pool of computational processors. </a:t>
            </a:r>
          </a:p>
          <a:p>
            <a:r>
              <a:rPr lang="en-IN" dirty="0" smtClean="0"/>
              <a:t>The master processor schedules the work and controls the activity of the slaves. Most of the operating-system data structures are controlled by the master processor and are often stored in its private memory. </a:t>
            </a:r>
          </a:p>
          <a:p>
            <a:r>
              <a:rPr lang="en-IN" dirty="0" smtClean="0"/>
              <a:t>Slave processors may be able to process directly some simple local queries, but the majority of the operating-system services are provided by the master.</a:t>
            </a:r>
          </a:p>
          <a:p>
            <a:r>
              <a:rPr lang="en-IN" dirty="0" smtClean="0"/>
              <a:t>This arrangement allows parallelism within an application by allocating a multitude of slaves to it. </a:t>
            </a:r>
            <a:endParaRPr lang="en-IN" dirty="0"/>
          </a:p>
        </p:txBody>
      </p:sp>
    </p:spTree>
    <p:extLst>
      <p:ext uri="{BB962C8B-B14F-4D97-AF65-F5344CB8AC3E}">
        <p14:creationId xmlns:p14="http://schemas.microsoft.com/office/powerpoint/2010/main" val="34036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Symmetric</a:t>
            </a:r>
            <a:endParaRPr lang="en-IN" dirty="0"/>
          </a:p>
        </p:txBody>
      </p:sp>
      <p:sp>
        <p:nvSpPr>
          <p:cNvPr id="3" name="Content Placeholder 2"/>
          <p:cNvSpPr>
            <a:spLocks noGrp="1"/>
          </p:cNvSpPr>
          <p:nvPr>
            <p:ph idx="1"/>
          </p:nvPr>
        </p:nvSpPr>
        <p:spPr/>
        <p:txBody>
          <a:bodyPr>
            <a:normAutofit fontScale="92500"/>
          </a:bodyPr>
          <a:lstStyle/>
          <a:p>
            <a:r>
              <a:rPr lang="en-IN" dirty="0" smtClean="0"/>
              <a:t>In </a:t>
            </a:r>
            <a:r>
              <a:rPr lang="en-IN" dirty="0"/>
              <a:t>a symmetric organization, all processors are functionally identical. </a:t>
            </a:r>
            <a:endParaRPr lang="en-IN" dirty="0" smtClean="0"/>
          </a:p>
          <a:p>
            <a:r>
              <a:rPr lang="en-IN" dirty="0" smtClean="0"/>
              <a:t>For </a:t>
            </a:r>
            <a:r>
              <a:rPr lang="en-IN" dirty="0"/>
              <a:t>allocation purposes, they represent a pool of anonymous resources. Other hardware resources, such as memory and I/O devices, may also be pooled so as to be available to all processors. </a:t>
            </a:r>
            <a:endParaRPr lang="en-IN" dirty="0" smtClean="0"/>
          </a:p>
          <a:p>
            <a:r>
              <a:rPr lang="en-IN" dirty="0" smtClean="0"/>
              <a:t>The </a:t>
            </a:r>
            <a:r>
              <a:rPr lang="en-IN" dirty="0"/>
              <a:t>operating system is also symmetric in the sense that any processor may execute it. In principle, symmetric organization allows parallel execution of the operating system by several processors. </a:t>
            </a:r>
            <a:endParaRPr lang="en-IN" dirty="0" smtClean="0"/>
          </a:p>
          <a:p>
            <a:r>
              <a:rPr lang="en-IN" dirty="0" smtClean="0"/>
              <a:t>In </a:t>
            </a:r>
            <a:r>
              <a:rPr lang="en-IN" dirty="0"/>
              <a:t>the simplest form of a symmetric organization, called floating </a:t>
            </a:r>
            <a:r>
              <a:rPr lang="en-IN" dirty="0" smtClean="0"/>
              <a:t>master</a:t>
            </a:r>
            <a:r>
              <a:rPr lang="en-IN" dirty="0"/>
              <a:t>, the operating system is more or less a single, large critical section</a:t>
            </a:r>
            <a:r>
              <a:rPr lang="en-IN" dirty="0" smtClean="0"/>
              <a:t>.</a:t>
            </a:r>
          </a:p>
          <a:p>
            <a:r>
              <a:rPr lang="en-IN" dirty="0" smtClean="0"/>
              <a:t>In </a:t>
            </a:r>
            <a:r>
              <a:rPr lang="en-IN" dirty="0"/>
              <a:t>response to the workload requirements and processor availability, the OS is executed by different processors at different times. Temporarily, the processor that executes the operating system has a special role and acts as a master in the sense that it schedules the work of others. The operating system is not bound to any specific processor; it floats from one processor to another (hence the name floating master). </a:t>
            </a:r>
          </a:p>
        </p:txBody>
      </p:sp>
    </p:spTree>
    <p:extLst>
      <p:ext uri="{BB962C8B-B14F-4D97-AF65-F5344CB8AC3E}">
        <p14:creationId xmlns:p14="http://schemas.microsoft.com/office/powerpoint/2010/main" val="243351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Multiprocessor OS Functions &amp; Requirements</a:t>
            </a:r>
            <a:endParaRPr lang="en-IN" dirty="0"/>
          </a:p>
        </p:txBody>
      </p:sp>
      <p:sp>
        <p:nvSpPr>
          <p:cNvPr id="3" name="Content Placeholder 2"/>
          <p:cNvSpPr>
            <a:spLocks noGrp="1"/>
          </p:cNvSpPr>
          <p:nvPr>
            <p:ph idx="1"/>
          </p:nvPr>
        </p:nvSpPr>
        <p:spPr/>
        <p:txBody>
          <a:bodyPr/>
          <a:lstStyle/>
          <a:p>
            <a:r>
              <a:rPr lang="en-IN" dirty="0" smtClean="0"/>
              <a:t>The Basic types of resources that need to be managed are:</a:t>
            </a:r>
          </a:p>
          <a:p>
            <a:r>
              <a:rPr lang="en-IN" dirty="0" smtClean="0"/>
              <a:t>Processors</a:t>
            </a:r>
          </a:p>
          <a:p>
            <a:r>
              <a:rPr lang="en-IN" dirty="0" smtClean="0"/>
              <a:t>Memory</a:t>
            </a:r>
          </a:p>
          <a:p>
            <a:r>
              <a:rPr lang="en-IN" dirty="0" smtClean="0"/>
              <a:t>I/O Devices</a:t>
            </a:r>
            <a:endParaRPr lang="en-IN" dirty="0"/>
          </a:p>
        </p:txBody>
      </p:sp>
    </p:spTree>
    <p:extLst>
      <p:ext uri="{BB962C8B-B14F-4D97-AF65-F5344CB8AC3E}">
        <p14:creationId xmlns:p14="http://schemas.microsoft.com/office/powerpoint/2010/main" val="373967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Processor Management &amp; Scheduling</a:t>
            </a:r>
            <a:endParaRPr lang="en-IN" dirty="0"/>
          </a:p>
        </p:txBody>
      </p:sp>
      <p:sp>
        <p:nvSpPr>
          <p:cNvPr id="3" name="Content Placeholder 2"/>
          <p:cNvSpPr>
            <a:spLocks noGrp="1"/>
          </p:cNvSpPr>
          <p:nvPr>
            <p:ph idx="1"/>
          </p:nvPr>
        </p:nvSpPr>
        <p:spPr/>
        <p:txBody>
          <a:bodyPr/>
          <a:lstStyle/>
          <a:p>
            <a:r>
              <a:rPr lang="en-IN" dirty="0" smtClean="0"/>
              <a:t>The main issues in processor management include:</a:t>
            </a:r>
          </a:p>
          <a:p>
            <a:r>
              <a:rPr lang="en-IN" dirty="0" smtClean="0"/>
              <a:t>1. Support for multiprocessing</a:t>
            </a:r>
          </a:p>
          <a:p>
            <a:r>
              <a:rPr lang="en-IN" dirty="0" smtClean="0"/>
              <a:t>2. Allocation of processing resources</a:t>
            </a:r>
          </a:p>
          <a:p>
            <a:r>
              <a:rPr lang="en-IN" smtClean="0"/>
              <a:t>3. Scheduling</a:t>
            </a:r>
            <a:endParaRPr lang="en-IN" dirty="0"/>
          </a:p>
        </p:txBody>
      </p:sp>
    </p:spTree>
    <p:extLst>
      <p:ext uri="{BB962C8B-B14F-4D97-AF65-F5344CB8AC3E}">
        <p14:creationId xmlns:p14="http://schemas.microsoft.com/office/powerpoint/2010/main" val="40684558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9DB8D9C4A7746B534B856B5AF800E" ma:contentTypeVersion="8" ma:contentTypeDescription="Create a new document." ma:contentTypeScope="" ma:versionID="f3e9510127eda11193cf96a722e3a5ef">
  <xsd:schema xmlns:xsd="http://www.w3.org/2001/XMLSchema" xmlns:xs="http://www.w3.org/2001/XMLSchema" xmlns:p="http://schemas.microsoft.com/office/2006/metadata/properties" xmlns:ns2="39493e8b-8bd2-4799-aac4-5ec517ca055f" xmlns:ns3="f92aa156-c57a-409f-85ce-1813cc42887b" targetNamespace="http://schemas.microsoft.com/office/2006/metadata/properties" ma:root="true" ma:fieldsID="4f6f626ff97d899bcce532ed3eafcfa6" ns2:_="" ns3:_="">
    <xsd:import namespace="39493e8b-8bd2-4799-aac4-5ec517ca055f"/>
    <xsd:import namespace="f92aa156-c57a-409f-85ce-1813cc42887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493e8b-8bd2-4799-aac4-5ec517ca0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aa156-c57a-409f-85ce-1813cc42887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e16aa37-19d6-45b9-927f-2072b40f9743}" ma:internalName="TaxCatchAll" ma:showField="CatchAllData" ma:web="f92aa156-c57a-409f-85ce-1813cc4288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493e8b-8bd2-4799-aac4-5ec517ca055f">
      <Terms xmlns="http://schemas.microsoft.com/office/infopath/2007/PartnerControls"/>
    </lcf76f155ced4ddcb4097134ff3c332f>
    <TaxCatchAll xmlns="f92aa156-c57a-409f-85ce-1813cc42887b" xsi:nil="true"/>
  </documentManagement>
</p:properties>
</file>

<file path=customXml/itemProps1.xml><?xml version="1.0" encoding="utf-8"?>
<ds:datastoreItem xmlns:ds="http://schemas.openxmlformats.org/officeDocument/2006/customXml" ds:itemID="{A009C463-CE0F-41F3-B01C-784AA1A73A4C}"/>
</file>

<file path=customXml/itemProps2.xml><?xml version="1.0" encoding="utf-8"?>
<ds:datastoreItem xmlns:ds="http://schemas.openxmlformats.org/officeDocument/2006/customXml" ds:itemID="{88EE1927-7E02-41FF-B01C-40AA97402C08}"/>
</file>

<file path=customXml/itemProps3.xml><?xml version="1.0" encoding="utf-8"?>
<ds:datastoreItem xmlns:ds="http://schemas.openxmlformats.org/officeDocument/2006/customXml" ds:itemID="{CC978F30-351D-4707-9E21-730E9E101556}"/>
</file>

<file path=docProps/app.xml><?xml version="1.0" encoding="utf-8"?>
<Properties xmlns="http://schemas.openxmlformats.org/officeDocument/2006/extended-properties" xmlns:vt="http://schemas.openxmlformats.org/officeDocument/2006/docPropsVTypes">
  <Template>Retrospect</Template>
  <TotalTime>20</TotalTime>
  <Words>424</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Types of Multiprocessor Operating Systems</vt:lpstr>
      <vt:lpstr>Separate Supervisors</vt:lpstr>
      <vt:lpstr>Master/Slave </vt:lpstr>
      <vt:lpstr>Symmetric</vt:lpstr>
      <vt:lpstr>Multiprocessor OS Functions &amp; Requirements</vt:lpstr>
      <vt:lpstr>Processor Management &amp; Scheduling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Multiprocessor Operating Systems</dc:title>
  <dc:creator>Abhilasha Maurya</dc:creator>
  <cp:lastModifiedBy>Abhilasha Maurya</cp:lastModifiedBy>
  <cp:revision>4</cp:revision>
  <dcterms:created xsi:type="dcterms:W3CDTF">2022-05-17T03:36:49Z</dcterms:created>
  <dcterms:modified xsi:type="dcterms:W3CDTF">2022-05-17T03:57:05Z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0x010100F0F9DB8D9C4A7746B534B856B5AF800E</vt:lpwstr>
  </property>
</Properties>
</file>