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56" r:id="rId13"/>
    <p:sldId id="257" r:id="rId14"/>
    <p:sldId id="269" r:id="rId15"/>
    <p:sldId id="270" r:id="rId16"/>
    <p:sldId id="271" r:id="rId17"/>
    <p:sldId id="272" r:id="rId18"/>
    <p:sldId id="274"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40FB35-6A8A-419D-AAA8-1C03AE4B868E}"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AF028-594B-4370-BF49-7426AEB7950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40FB35-6A8A-419D-AAA8-1C03AE4B868E}"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AF028-594B-4370-BF49-7426AEB795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40FB35-6A8A-419D-AAA8-1C03AE4B868E}"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AF028-594B-4370-BF49-7426AEB795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40FB35-6A8A-419D-AAA8-1C03AE4B868E}"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AF028-594B-4370-BF49-7426AEB795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40FB35-6A8A-419D-AAA8-1C03AE4B868E}"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AF028-594B-4370-BF49-7426AEB795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40FB35-6A8A-419D-AAA8-1C03AE4B868E}"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AF028-594B-4370-BF49-7426AEB795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40FB35-6A8A-419D-AAA8-1C03AE4B868E}"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CAF028-594B-4370-BF49-7426AEB795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40FB35-6A8A-419D-AAA8-1C03AE4B868E}"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CAF028-594B-4370-BF49-7426AEB795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0FB35-6A8A-419D-AAA8-1C03AE4B868E}"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CAF028-594B-4370-BF49-7426AEB795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40FB35-6A8A-419D-AAA8-1C03AE4B868E}"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AF028-594B-4370-BF49-7426AEB795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40FB35-6A8A-419D-AAA8-1C03AE4B868E}"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AF028-594B-4370-BF49-7426AEB795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0FB35-6A8A-419D-AAA8-1C03AE4B868E}" type="datetimeFigureOut">
              <a:rPr lang="en-US" smtClean="0"/>
              <a:t>4/28/2022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AF028-594B-4370-BF49-7426AEB7950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Paging</a:t>
            </a:r>
            <a:endParaRPr lang="en-IN" dirty="0"/>
          </a:p>
        </p:txBody>
      </p:sp>
      <p:sp>
        <p:nvSpPr>
          <p:cNvPr id="4" name="Content Placeholder 3"/>
          <p:cNvSpPr>
            <a:spLocks noGrp="1"/>
          </p:cNvSpPr>
          <p:nvPr>
            <p:ph idx="1"/>
          </p:nvPr>
        </p:nvSpPr>
        <p:spPr/>
        <p:txBody>
          <a:bodyPr/>
          <a:lstStyle/>
          <a:p>
            <a:pPr marL="0" indent="0">
              <a:buNone/>
            </a:pPr>
            <a:r>
              <a:rPr lang="en-IN" dirty="0"/>
              <a:t>Paging is a memory management scheme that eliminates the need for contiguous allocation of physical memory. This scheme permits the physical address space of a process to be non – contiguous.</a:t>
            </a:r>
            <a:endParaRPr lang="en-IN" dirty="0"/>
          </a:p>
        </p:txBody>
      </p:sp>
    </p:spTree>
    <p:extLst>
      <p:ext uri="{BB962C8B-B14F-4D97-AF65-F5344CB8AC3E}">
        <p14:creationId xmlns:p14="http://schemas.microsoft.com/office/powerpoint/2010/main" val="1688130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sz="4000" dirty="0" smtClean="0"/>
              <a:t/>
            </a:r>
            <a:br>
              <a:rPr lang="en-IN" sz="4000" dirty="0" smtClean="0"/>
            </a:br>
            <a:r>
              <a:rPr lang="en-IN" sz="4000" dirty="0" smtClean="0"/>
              <a:t>Memory </a:t>
            </a:r>
            <a:r>
              <a:rPr lang="en-IN" sz="4000" dirty="0"/>
              <a:t>Management Unit</a:t>
            </a:r>
            <a:r>
              <a:rPr lang="en-IN" dirty="0"/>
              <a:t/>
            </a:r>
            <a:br>
              <a:rPr lang="en-IN" dirty="0"/>
            </a:br>
            <a:endParaRPr lang="en-IN" dirty="0"/>
          </a:p>
        </p:txBody>
      </p:sp>
      <p:sp>
        <p:nvSpPr>
          <p:cNvPr id="3" name="Content Placeholder 2"/>
          <p:cNvSpPr>
            <a:spLocks noGrp="1"/>
          </p:cNvSpPr>
          <p:nvPr>
            <p:ph idx="1"/>
          </p:nvPr>
        </p:nvSpPr>
        <p:spPr>
          <a:xfrm>
            <a:off x="457200" y="1052736"/>
            <a:ext cx="8229600" cy="5073427"/>
          </a:xfrm>
        </p:spPr>
        <p:txBody>
          <a:bodyPr/>
          <a:lstStyle/>
          <a:p>
            <a:pPr algn="just"/>
            <a:r>
              <a:rPr lang="en-IN" dirty="0"/>
              <a:t>The purpose of Memory Management Unit (MMU) is to convert the logical address into the physical address. The logical address is the address generated by the CPU for every page while the physical address is the actual address of the frame where each page will be stored.</a:t>
            </a:r>
            <a:endParaRPr lang="en-IN" dirty="0"/>
          </a:p>
        </p:txBody>
      </p:sp>
    </p:spTree>
    <p:extLst>
      <p:ext uri="{BB962C8B-B14F-4D97-AF65-F5344CB8AC3E}">
        <p14:creationId xmlns:p14="http://schemas.microsoft.com/office/powerpoint/2010/main" val="292585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IN" dirty="0"/>
              <a:t>When a page is to be accessed by the CPU by using the logical address, the operating system needs to obtain the physical address to access that page physically.</a:t>
            </a:r>
          </a:p>
          <a:p>
            <a:r>
              <a:rPr lang="en-IN" dirty="0"/>
              <a:t>The logical address has two parts.</a:t>
            </a:r>
          </a:p>
          <a:p>
            <a:pPr>
              <a:buFont typeface="Wingdings" panose="05000000000000000000" pitchFamily="2" charset="2"/>
              <a:buChar char="Ø"/>
            </a:pPr>
            <a:r>
              <a:rPr lang="en-IN" dirty="0" smtClean="0"/>
              <a:t>	Page </a:t>
            </a:r>
            <a:r>
              <a:rPr lang="en-IN" dirty="0"/>
              <a:t>Number</a:t>
            </a:r>
          </a:p>
          <a:p>
            <a:pPr>
              <a:buFont typeface="Wingdings" panose="05000000000000000000" pitchFamily="2" charset="2"/>
              <a:buChar char="Ø"/>
            </a:pPr>
            <a:r>
              <a:rPr lang="en-IN" dirty="0" smtClean="0"/>
              <a:t>	Offset</a:t>
            </a:r>
            <a:endParaRPr lang="en-IN" dirty="0"/>
          </a:p>
          <a:p>
            <a:r>
              <a:rPr lang="en-IN" dirty="0"/>
              <a:t>Memory management unit of OS needs to convert the page number to the frame number.</a:t>
            </a:r>
          </a:p>
          <a:p>
            <a:endParaRPr lang="en-IN" dirty="0"/>
          </a:p>
        </p:txBody>
      </p:sp>
    </p:spTree>
    <p:extLst>
      <p:ext uri="{BB962C8B-B14F-4D97-AF65-F5344CB8AC3E}">
        <p14:creationId xmlns:p14="http://schemas.microsoft.com/office/powerpoint/2010/main" val="200369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www.gatevidyalay.com/wp-content/uploads/2018/11/Translating-Logical-Address-into-Physical-Address-Diagram.png"/>
          <p:cNvPicPr>
            <a:picLocks noChangeAspect="1" noChangeArrowheads="1"/>
          </p:cNvPicPr>
          <p:nvPr/>
        </p:nvPicPr>
        <p:blipFill>
          <a:blip r:embed="rId2" cstate="print"/>
          <a:srcRect/>
          <a:stretch>
            <a:fillRect/>
          </a:stretch>
        </p:blipFill>
        <p:spPr bwMode="auto">
          <a:xfrm>
            <a:off x="323528" y="332656"/>
            <a:ext cx="8424936" cy="619268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t="7501" b="10797"/>
          <a:stretch>
            <a:fillRect/>
          </a:stretch>
        </p:blipFill>
        <p:spPr bwMode="auto">
          <a:xfrm>
            <a:off x="0" y="548680"/>
            <a:ext cx="8820472" cy="59766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4000" dirty="0" smtClean="0"/>
              <a:t>Virtual Memory</a:t>
            </a:r>
            <a:endParaRPr lang="en-IN" sz="4000" dirty="0"/>
          </a:p>
        </p:txBody>
      </p:sp>
      <p:sp>
        <p:nvSpPr>
          <p:cNvPr id="3" name="Content Placeholder 2"/>
          <p:cNvSpPr>
            <a:spLocks noGrp="1"/>
          </p:cNvSpPr>
          <p:nvPr>
            <p:ph idx="1"/>
          </p:nvPr>
        </p:nvSpPr>
        <p:spPr>
          <a:xfrm>
            <a:off x="457200" y="1196752"/>
            <a:ext cx="8229600" cy="4929411"/>
          </a:xfrm>
        </p:spPr>
        <p:txBody>
          <a:bodyPr/>
          <a:lstStyle/>
          <a:p>
            <a:r>
              <a:rPr lang="en-IN" dirty="0"/>
              <a:t>Virtual Memory is a storage allocation scheme in which secondary memory can be addressed as though it were part of the main memory</a:t>
            </a:r>
            <a:r>
              <a:rPr lang="en-IN" dirty="0" smtClean="0"/>
              <a:t>.</a:t>
            </a:r>
          </a:p>
          <a:p>
            <a:pPr marL="0" indent="0">
              <a:buNone/>
            </a:pPr>
            <a:endParaRPr lang="en-IN" dirty="0" smtClean="0"/>
          </a:p>
          <a:p>
            <a:r>
              <a:rPr lang="en-IN" dirty="0"/>
              <a:t>The size of virtual storage is limited by the addressing scheme of the computer system and the amount of secondary memory is available not by the actual number of the main storage </a:t>
            </a:r>
            <a:r>
              <a:rPr lang="en-IN" dirty="0" smtClean="0"/>
              <a:t>locations.</a:t>
            </a:r>
            <a:endParaRPr lang="en-IN" dirty="0"/>
          </a:p>
        </p:txBody>
      </p:sp>
    </p:spTree>
    <p:extLst>
      <p:ext uri="{BB962C8B-B14F-4D97-AF65-F5344CB8AC3E}">
        <p14:creationId xmlns:p14="http://schemas.microsoft.com/office/powerpoint/2010/main" val="1677851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a:t>It is a technique that is implemented using both hardware and software. It maps memory addresses used by a program, called virtual addresses, into physical addresses in computer memory. </a:t>
            </a:r>
            <a:endParaRPr lang="en-IN" dirty="0" smtClean="0"/>
          </a:p>
          <a:p>
            <a:endParaRPr lang="en-IN" dirty="0" smtClean="0"/>
          </a:p>
        </p:txBody>
      </p:sp>
    </p:spTree>
    <p:extLst>
      <p:ext uri="{BB962C8B-B14F-4D97-AF65-F5344CB8AC3E}">
        <p14:creationId xmlns:p14="http://schemas.microsoft.com/office/powerpoint/2010/main" val="197461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6264696"/>
          </a:xfrm>
        </p:spPr>
        <p:txBody>
          <a:bodyPr>
            <a:normAutofit fontScale="92500" lnSpcReduction="10000"/>
          </a:bodyPr>
          <a:lstStyle/>
          <a:p>
            <a:pPr fontAlgn="base"/>
            <a:r>
              <a:rPr lang="en-IN" dirty="0"/>
              <a:t>All memory references within a process are logical addresses that are dynamically translated into physical addresses at run time. This means that a process can be swapped in and out of the main memory such that it occupies different places in the main memory at different times during the course of execution</a:t>
            </a:r>
            <a:r>
              <a:rPr lang="en-IN" dirty="0" smtClean="0"/>
              <a:t>.</a:t>
            </a:r>
          </a:p>
          <a:p>
            <a:pPr marL="0" indent="0" fontAlgn="base">
              <a:buNone/>
            </a:pPr>
            <a:endParaRPr lang="en-IN" dirty="0"/>
          </a:p>
          <a:p>
            <a:pPr fontAlgn="base"/>
            <a:r>
              <a:rPr lang="en-IN" dirty="0"/>
              <a:t>A process may be broken into a number of pieces and these pieces need not be continuously located in the main memory during execution. The combination of dynamic run-time address translation and use of page or segment table permits this.</a:t>
            </a:r>
          </a:p>
          <a:p>
            <a:endParaRPr lang="en-IN" dirty="0"/>
          </a:p>
        </p:txBody>
      </p:sp>
    </p:spTree>
    <p:extLst>
      <p:ext uri="{BB962C8B-B14F-4D97-AF65-F5344CB8AC3E}">
        <p14:creationId xmlns:p14="http://schemas.microsoft.com/office/powerpoint/2010/main" val="1093369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a:t>If these characteristics are present then, it is not necessary that all the pages or segments are present in the main memory during execution. </a:t>
            </a:r>
            <a:endParaRPr lang="en-IN" dirty="0" smtClean="0"/>
          </a:p>
          <a:p>
            <a:r>
              <a:rPr lang="en-IN" dirty="0" smtClean="0"/>
              <a:t>This </a:t>
            </a:r>
            <a:r>
              <a:rPr lang="en-IN" dirty="0"/>
              <a:t>means that the required pages need to be loaded into memory whenever required. </a:t>
            </a:r>
            <a:endParaRPr lang="en-IN" dirty="0" smtClean="0"/>
          </a:p>
          <a:p>
            <a:r>
              <a:rPr lang="en-IN" dirty="0" smtClean="0"/>
              <a:t>Virtual </a:t>
            </a:r>
            <a:r>
              <a:rPr lang="en-IN" dirty="0"/>
              <a:t>memory is implemented using Demand Paging or Demand Segmentation. </a:t>
            </a:r>
            <a:endParaRPr lang="en-IN" dirty="0"/>
          </a:p>
        </p:txBody>
      </p:sp>
    </p:spTree>
    <p:extLst>
      <p:ext uri="{BB962C8B-B14F-4D97-AF65-F5344CB8AC3E}">
        <p14:creationId xmlns:p14="http://schemas.microsoft.com/office/powerpoint/2010/main" val="584404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Demand Paging</a:t>
            </a:r>
            <a:endParaRPr lang="en-IN" dirty="0"/>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pPr fontAlgn="base"/>
            <a:r>
              <a:rPr lang="en-IN" dirty="0"/>
              <a:t>If the CPU tries to refer to a page that is currently not available in the main memory, it generates an interrupt indicating a memory access fault.</a:t>
            </a:r>
          </a:p>
          <a:p>
            <a:pPr fontAlgn="base"/>
            <a:r>
              <a:rPr lang="en-IN" dirty="0"/>
              <a:t>The OS puts the interrupted process in a blocking state. For the execution to proceed the OS must bring the required page into the memory.</a:t>
            </a:r>
          </a:p>
          <a:p>
            <a:pPr fontAlgn="base"/>
            <a:r>
              <a:rPr lang="en-IN" dirty="0"/>
              <a:t>The OS will search for the required page in the logical address space.</a:t>
            </a:r>
          </a:p>
          <a:p>
            <a:pPr fontAlgn="base"/>
            <a:r>
              <a:rPr lang="en-IN" dirty="0"/>
              <a:t>The required page will be brought from logical address space to physical address space. The page replacement algorithms are used for the decision-making of replacing the page in physical address space.</a:t>
            </a:r>
          </a:p>
          <a:p>
            <a:pPr fontAlgn="base"/>
            <a:r>
              <a:rPr lang="en-IN" dirty="0"/>
              <a:t>The page table will be updated accordingly.</a:t>
            </a:r>
          </a:p>
          <a:p>
            <a:pPr fontAlgn="base"/>
            <a:r>
              <a:rPr lang="en-IN" dirty="0"/>
              <a:t>The signal will be sent to the CPU to continue the program execution and it will place the process back into the ready state.</a:t>
            </a:r>
          </a:p>
          <a:p>
            <a:endParaRPr lang="en-IN" dirty="0"/>
          </a:p>
        </p:txBody>
      </p:sp>
    </p:spTree>
    <p:extLst>
      <p:ext uri="{BB962C8B-B14F-4D97-AF65-F5344CB8AC3E}">
        <p14:creationId xmlns:p14="http://schemas.microsoft.com/office/powerpoint/2010/main" val="4169243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Demand Paging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625" y="1715294"/>
            <a:ext cx="6762750" cy="4295775"/>
          </a:xfrm>
        </p:spPr>
      </p:pic>
    </p:spTree>
    <p:extLst>
      <p:ext uri="{BB962C8B-B14F-4D97-AF65-F5344CB8AC3E}">
        <p14:creationId xmlns:p14="http://schemas.microsoft.com/office/powerpoint/2010/main" val="194144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r>
              <a:rPr lang="en-IN" dirty="0"/>
              <a:t>The mapping from virtual to physical address is done by the memory management unit (MMU) which is a hardware device and this mapping is known as paging technique</a:t>
            </a:r>
            <a:r>
              <a:rPr lang="en-IN" dirty="0" smtClean="0"/>
              <a:t>.</a:t>
            </a:r>
          </a:p>
          <a:p>
            <a:pPr marL="0" indent="0">
              <a:buNone/>
            </a:pPr>
            <a:endParaRPr lang="en-IN" dirty="0" smtClean="0"/>
          </a:p>
          <a:p>
            <a:pPr fontAlgn="base"/>
            <a:r>
              <a:rPr lang="en-IN" dirty="0"/>
              <a:t>The Physical Address Space is conceptually divided into a number of fixed-size blocks, called </a:t>
            </a:r>
            <a:r>
              <a:rPr lang="en-IN" b="1" dirty="0"/>
              <a:t>frames</a:t>
            </a:r>
            <a:r>
              <a:rPr lang="en-IN" dirty="0" smtClean="0"/>
              <a:t>.</a:t>
            </a:r>
          </a:p>
          <a:p>
            <a:pPr marL="0" indent="0" fontAlgn="base">
              <a:buNone/>
            </a:pPr>
            <a:endParaRPr lang="en-IN" dirty="0"/>
          </a:p>
          <a:p>
            <a:pPr fontAlgn="base"/>
            <a:r>
              <a:rPr lang="en-IN" dirty="0"/>
              <a:t>The Logical address Space is also </a:t>
            </a:r>
            <a:r>
              <a:rPr lang="en-IN" dirty="0" smtClean="0"/>
              <a:t>split </a:t>
            </a:r>
            <a:r>
              <a:rPr lang="en-IN" dirty="0"/>
              <a:t>into fixed-size blocks, called </a:t>
            </a:r>
            <a:r>
              <a:rPr lang="en-IN" b="1" dirty="0"/>
              <a:t>pages</a:t>
            </a:r>
            <a:r>
              <a:rPr lang="en-IN" dirty="0" smtClean="0"/>
              <a:t>.</a:t>
            </a:r>
          </a:p>
          <a:p>
            <a:pPr marL="0" indent="0" fontAlgn="base">
              <a:buNone/>
            </a:pPr>
            <a:endParaRPr lang="en-IN" dirty="0"/>
          </a:p>
          <a:p>
            <a:pPr fontAlgn="base"/>
            <a:r>
              <a:rPr lang="en-IN" dirty="0"/>
              <a:t>Page Size = Frame Size</a:t>
            </a:r>
          </a:p>
          <a:p>
            <a:pPr marL="0" indent="0">
              <a:buNone/>
            </a:pPr>
            <a:endParaRPr lang="en-IN" dirty="0"/>
          </a:p>
        </p:txBody>
      </p:sp>
    </p:spTree>
    <p:extLst>
      <p:ext uri="{BB962C8B-B14F-4D97-AF65-F5344CB8AC3E}">
        <p14:creationId xmlns:p14="http://schemas.microsoft.com/office/powerpoint/2010/main" val="190194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34204609"/>
              </p:ext>
            </p:extLst>
          </p:nvPr>
        </p:nvGraphicFramePr>
        <p:xfrm>
          <a:off x="251519" y="188637"/>
          <a:ext cx="8640960" cy="6402802"/>
        </p:xfrm>
        <a:graphic>
          <a:graphicData uri="http://schemas.openxmlformats.org/drawingml/2006/table">
            <a:tbl>
              <a:tblPr/>
              <a:tblGrid>
                <a:gridCol w="432049"/>
                <a:gridCol w="3888432"/>
                <a:gridCol w="4320479"/>
              </a:tblGrid>
              <a:tr h="239554">
                <a:tc>
                  <a:txBody>
                    <a:bodyPr/>
                    <a:lstStyle/>
                    <a:p>
                      <a:pPr algn="l" fontAlgn="base"/>
                      <a:r>
                        <a:rPr lang="en-IN" sz="1200" b="0" dirty="0">
                          <a:effectLst/>
                        </a:rPr>
                        <a:t>S.NO</a:t>
                      </a:r>
                    </a:p>
                  </a:txBody>
                  <a:tcPr marL="43754" marR="43754" marT="43754" marB="43754" anchor="ctr">
                    <a:lnL>
                      <a:noFill/>
                    </a:lnL>
                    <a:lnR>
                      <a:noFill/>
                    </a:lnR>
                    <a:lnT>
                      <a:noFill/>
                    </a:lnT>
                    <a:lnB>
                      <a:noFill/>
                    </a:lnB>
                    <a:solidFill>
                      <a:srgbClr val="FFFFFF"/>
                    </a:solidFill>
                  </a:tcPr>
                </a:tc>
                <a:tc>
                  <a:txBody>
                    <a:bodyPr/>
                    <a:lstStyle/>
                    <a:p>
                      <a:pPr algn="l" fontAlgn="base"/>
                      <a:r>
                        <a:rPr lang="en-IN" sz="1200" b="0">
                          <a:effectLst/>
                        </a:rPr>
                        <a:t>Paging</a:t>
                      </a:r>
                    </a:p>
                  </a:txBody>
                  <a:tcPr marL="43754" marR="43754" marT="43754" marB="43754" anchor="ctr">
                    <a:lnL>
                      <a:noFill/>
                    </a:lnL>
                    <a:lnR>
                      <a:noFill/>
                    </a:lnR>
                    <a:lnT>
                      <a:noFill/>
                    </a:lnT>
                    <a:lnB>
                      <a:noFill/>
                    </a:lnB>
                    <a:solidFill>
                      <a:srgbClr val="FFFFFF"/>
                    </a:solidFill>
                  </a:tcPr>
                </a:tc>
                <a:tc>
                  <a:txBody>
                    <a:bodyPr/>
                    <a:lstStyle/>
                    <a:p>
                      <a:pPr algn="l" fontAlgn="base"/>
                      <a:r>
                        <a:rPr lang="en-IN" sz="1200" b="0">
                          <a:effectLst/>
                        </a:rPr>
                        <a:t>Segmentation</a:t>
                      </a:r>
                    </a:p>
                  </a:txBody>
                  <a:tcPr marL="43754" marR="43754" marT="43754" marB="43754" anchor="ctr">
                    <a:lnL>
                      <a:noFill/>
                    </a:lnL>
                    <a:lnR>
                      <a:noFill/>
                    </a:lnR>
                    <a:lnT>
                      <a:noFill/>
                    </a:lnT>
                    <a:lnB>
                      <a:noFill/>
                    </a:lnB>
                    <a:solidFill>
                      <a:srgbClr val="FFFFFF"/>
                    </a:solidFill>
                  </a:tcPr>
                </a:tc>
              </a:tr>
              <a:tr h="394342">
                <a:tc>
                  <a:txBody>
                    <a:bodyPr/>
                    <a:lstStyle/>
                    <a:p>
                      <a:pPr algn="l" fontAlgn="base"/>
                      <a:r>
                        <a:rPr lang="en-IN" sz="1200" b="0">
                          <a:effectLst/>
                        </a:rPr>
                        <a:t>1.</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In paging, program is divided into fixed or mounted size pages.</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In segmentation, program is divided into variable size sections.</a:t>
                      </a:r>
                    </a:p>
                  </a:txBody>
                  <a:tcPr marL="43754" marR="43754" marT="61256" marB="61256" anchor="ctr">
                    <a:lnL>
                      <a:noFill/>
                    </a:lnL>
                    <a:lnR>
                      <a:noFill/>
                    </a:lnR>
                    <a:lnT>
                      <a:noFill/>
                    </a:lnT>
                    <a:lnB>
                      <a:noFill/>
                    </a:lnB>
                    <a:solidFill>
                      <a:srgbClr val="FFFFFF"/>
                    </a:solidFill>
                  </a:tcPr>
                </a:tc>
              </a:tr>
              <a:tr h="394342">
                <a:tc>
                  <a:txBody>
                    <a:bodyPr/>
                    <a:lstStyle/>
                    <a:p>
                      <a:pPr algn="l" fontAlgn="base"/>
                      <a:r>
                        <a:rPr lang="en-IN" sz="1200" b="0">
                          <a:effectLst/>
                        </a:rPr>
                        <a:t>2.</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For paging operating system is accountable.</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For segmentation compiler is accountable.</a:t>
                      </a:r>
                    </a:p>
                  </a:txBody>
                  <a:tcPr marL="43754" marR="43754" marT="61256" marB="61256" anchor="ctr">
                    <a:lnL>
                      <a:noFill/>
                    </a:lnL>
                    <a:lnR>
                      <a:noFill/>
                    </a:lnR>
                    <a:lnT>
                      <a:noFill/>
                    </a:lnT>
                    <a:lnB>
                      <a:noFill/>
                    </a:lnB>
                    <a:solidFill>
                      <a:srgbClr val="FFFFFF"/>
                    </a:solidFill>
                  </a:tcPr>
                </a:tc>
              </a:tr>
              <a:tr h="394342">
                <a:tc>
                  <a:txBody>
                    <a:bodyPr/>
                    <a:lstStyle/>
                    <a:p>
                      <a:pPr algn="l" fontAlgn="base"/>
                      <a:r>
                        <a:rPr lang="en-IN" sz="1200" b="0">
                          <a:effectLst/>
                        </a:rPr>
                        <a:t>3.</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Page size is determined by hardware.</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Here, the section size is given by the user.</a:t>
                      </a:r>
                    </a:p>
                  </a:txBody>
                  <a:tcPr marL="43754" marR="43754" marT="61256" marB="61256" anchor="ctr">
                    <a:lnL>
                      <a:noFill/>
                    </a:lnL>
                    <a:lnR>
                      <a:noFill/>
                    </a:lnR>
                    <a:lnT>
                      <a:noFill/>
                    </a:lnT>
                    <a:lnB>
                      <a:noFill/>
                    </a:lnB>
                    <a:solidFill>
                      <a:srgbClr val="FFFFFF"/>
                    </a:solidFill>
                  </a:tcPr>
                </a:tc>
              </a:tr>
              <a:tr h="394342">
                <a:tc>
                  <a:txBody>
                    <a:bodyPr/>
                    <a:lstStyle/>
                    <a:p>
                      <a:pPr algn="l" fontAlgn="base"/>
                      <a:r>
                        <a:rPr lang="en-IN" sz="1200" b="0">
                          <a:effectLst/>
                        </a:rPr>
                        <a:t>4.</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It is faster in the comparison of segmentation.</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Segmentation is slow.</a:t>
                      </a:r>
                    </a:p>
                  </a:txBody>
                  <a:tcPr marL="43754" marR="43754" marT="61256" marB="61256" anchor="ctr">
                    <a:lnL>
                      <a:noFill/>
                    </a:lnL>
                    <a:lnR>
                      <a:noFill/>
                    </a:lnR>
                    <a:lnT>
                      <a:noFill/>
                    </a:lnT>
                    <a:lnB>
                      <a:noFill/>
                    </a:lnB>
                    <a:solidFill>
                      <a:srgbClr val="FFFFFF"/>
                    </a:solidFill>
                  </a:tcPr>
                </a:tc>
              </a:tr>
              <a:tr h="394342">
                <a:tc>
                  <a:txBody>
                    <a:bodyPr/>
                    <a:lstStyle/>
                    <a:p>
                      <a:pPr algn="l" fontAlgn="base"/>
                      <a:r>
                        <a:rPr lang="en-IN" sz="1200" b="0">
                          <a:effectLst/>
                        </a:rPr>
                        <a:t>5.</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Paging could result in internal fragmentation.</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Segmentation could result in external fragmentation.</a:t>
                      </a:r>
                    </a:p>
                  </a:txBody>
                  <a:tcPr marL="43754" marR="43754" marT="61256" marB="61256" anchor="ctr">
                    <a:lnL>
                      <a:noFill/>
                    </a:lnL>
                    <a:lnR>
                      <a:noFill/>
                    </a:lnR>
                    <a:lnT>
                      <a:noFill/>
                    </a:lnT>
                    <a:lnB>
                      <a:noFill/>
                    </a:lnB>
                    <a:solidFill>
                      <a:srgbClr val="FFFFFF"/>
                    </a:solidFill>
                  </a:tcPr>
                </a:tc>
              </a:tr>
              <a:tr h="394342">
                <a:tc>
                  <a:txBody>
                    <a:bodyPr/>
                    <a:lstStyle/>
                    <a:p>
                      <a:pPr algn="l" fontAlgn="base"/>
                      <a:r>
                        <a:rPr lang="en-IN" sz="1200" b="0">
                          <a:effectLst/>
                        </a:rPr>
                        <a:t>6.</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In paging, logical address is split into page number and page offset.</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Here, logical address is split into section number and section offset.</a:t>
                      </a:r>
                    </a:p>
                  </a:txBody>
                  <a:tcPr marL="43754" marR="43754" marT="61256" marB="61256" anchor="ctr">
                    <a:lnL>
                      <a:noFill/>
                    </a:lnL>
                    <a:lnR>
                      <a:noFill/>
                    </a:lnR>
                    <a:lnT>
                      <a:noFill/>
                    </a:lnT>
                    <a:lnB>
                      <a:noFill/>
                    </a:lnB>
                    <a:solidFill>
                      <a:srgbClr val="FFFFFF"/>
                    </a:solidFill>
                  </a:tcPr>
                </a:tc>
              </a:tr>
              <a:tr h="512415">
                <a:tc>
                  <a:txBody>
                    <a:bodyPr/>
                    <a:lstStyle/>
                    <a:p>
                      <a:pPr algn="l" fontAlgn="base"/>
                      <a:r>
                        <a:rPr lang="en-IN" sz="1200" b="0" dirty="0">
                          <a:effectLst/>
                        </a:rPr>
                        <a:t>7.</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dirty="0">
                          <a:effectLst/>
                        </a:rPr>
                        <a:t>Paging comprises a page table which encloses the base address of every page.</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While segmentation also comprises the segment table which encloses segment number and segment offset.</a:t>
                      </a:r>
                    </a:p>
                  </a:txBody>
                  <a:tcPr marL="43754" marR="43754" marT="61256" marB="61256" anchor="ctr">
                    <a:lnL>
                      <a:noFill/>
                    </a:lnL>
                    <a:lnR>
                      <a:noFill/>
                    </a:lnR>
                    <a:lnT>
                      <a:noFill/>
                    </a:lnT>
                    <a:lnB>
                      <a:noFill/>
                    </a:lnB>
                    <a:solidFill>
                      <a:srgbClr val="FFFFFF"/>
                    </a:solidFill>
                  </a:tcPr>
                </a:tc>
              </a:tr>
              <a:tr h="394342">
                <a:tc>
                  <a:txBody>
                    <a:bodyPr/>
                    <a:lstStyle/>
                    <a:p>
                      <a:pPr algn="l" fontAlgn="base"/>
                      <a:r>
                        <a:rPr lang="en-IN" sz="1200" b="0">
                          <a:effectLst/>
                        </a:rPr>
                        <a:t>8.</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Page table is employed to keep up the page data.</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dirty="0">
                          <a:effectLst/>
                        </a:rPr>
                        <a:t>Section Table maintains the section data.</a:t>
                      </a:r>
                    </a:p>
                  </a:txBody>
                  <a:tcPr marL="43754" marR="43754" marT="61256" marB="61256" anchor="ctr">
                    <a:lnL>
                      <a:noFill/>
                    </a:lnL>
                    <a:lnR>
                      <a:noFill/>
                    </a:lnR>
                    <a:lnT>
                      <a:noFill/>
                    </a:lnT>
                    <a:lnB>
                      <a:noFill/>
                    </a:lnB>
                    <a:solidFill>
                      <a:srgbClr val="FFFFFF"/>
                    </a:solidFill>
                  </a:tcPr>
                </a:tc>
              </a:tr>
              <a:tr h="512415">
                <a:tc>
                  <a:txBody>
                    <a:bodyPr/>
                    <a:lstStyle/>
                    <a:p>
                      <a:pPr algn="l" fontAlgn="base"/>
                      <a:r>
                        <a:rPr lang="en-IN" sz="1200" b="0">
                          <a:effectLst/>
                        </a:rPr>
                        <a:t>9.</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In paging, operating system must maintain a free frame list.</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In segmentation, operating system maintain a list of holes in main memory.</a:t>
                      </a:r>
                    </a:p>
                  </a:txBody>
                  <a:tcPr marL="43754" marR="43754" marT="61256" marB="61256" anchor="ctr">
                    <a:lnL>
                      <a:noFill/>
                    </a:lnL>
                    <a:lnR>
                      <a:noFill/>
                    </a:lnR>
                    <a:lnT>
                      <a:noFill/>
                    </a:lnT>
                    <a:lnB>
                      <a:noFill/>
                    </a:lnB>
                    <a:solidFill>
                      <a:srgbClr val="FFFFFF"/>
                    </a:solidFill>
                  </a:tcPr>
                </a:tc>
              </a:tr>
              <a:tr h="276269">
                <a:tc>
                  <a:txBody>
                    <a:bodyPr/>
                    <a:lstStyle/>
                    <a:p>
                      <a:pPr algn="l" fontAlgn="base"/>
                      <a:r>
                        <a:rPr lang="en-IN" sz="1200" b="0">
                          <a:effectLst/>
                        </a:rPr>
                        <a:t>10.</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Paging is invisible to the user.</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Segmentation is visible to the user.</a:t>
                      </a:r>
                    </a:p>
                  </a:txBody>
                  <a:tcPr marL="43754" marR="43754" marT="61256" marB="61256" anchor="ctr">
                    <a:lnL>
                      <a:noFill/>
                    </a:lnL>
                    <a:lnR>
                      <a:noFill/>
                    </a:lnR>
                    <a:lnT>
                      <a:noFill/>
                    </a:lnT>
                    <a:lnB>
                      <a:noFill/>
                    </a:lnB>
                    <a:solidFill>
                      <a:srgbClr val="FFFFFF"/>
                    </a:solidFill>
                  </a:tcPr>
                </a:tc>
              </a:tr>
              <a:tr h="512415">
                <a:tc>
                  <a:txBody>
                    <a:bodyPr/>
                    <a:lstStyle/>
                    <a:p>
                      <a:pPr algn="l" fontAlgn="base"/>
                      <a:r>
                        <a:rPr lang="en-IN" sz="1200" b="0">
                          <a:effectLst/>
                        </a:rPr>
                        <a:t>11.</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In paging, processor needs page number, offset to calculate absolute address.</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In segmentation, processor uses segment number, offset to calculate full address.</a:t>
                      </a:r>
                    </a:p>
                  </a:txBody>
                  <a:tcPr marL="43754" marR="43754" marT="61256" marB="61256" anchor="ctr">
                    <a:lnL>
                      <a:noFill/>
                    </a:lnL>
                    <a:lnR>
                      <a:noFill/>
                    </a:lnR>
                    <a:lnT>
                      <a:noFill/>
                    </a:lnT>
                    <a:lnB>
                      <a:noFill/>
                    </a:lnB>
                    <a:solidFill>
                      <a:srgbClr val="FFFFFF"/>
                    </a:solidFill>
                  </a:tcPr>
                </a:tc>
              </a:tr>
              <a:tr h="394342">
                <a:tc>
                  <a:txBody>
                    <a:bodyPr/>
                    <a:lstStyle/>
                    <a:p>
                      <a:pPr algn="l" fontAlgn="base"/>
                      <a:r>
                        <a:rPr lang="en-IN" sz="1200" b="0">
                          <a:effectLst/>
                        </a:rPr>
                        <a:t>12.</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It is hard to allow sharing of procedures between processes. </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Facilitates sharing of procedures between the processes.</a:t>
                      </a:r>
                    </a:p>
                  </a:txBody>
                  <a:tcPr marL="43754" marR="43754" marT="61256" marB="61256" anchor="ctr">
                    <a:lnL>
                      <a:noFill/>
                    </a:lnL>
                    <a:lnR>
                      <a:noFill/>
                    </a:lnR>
                    <a:lnT>
                      <a:noFill/>
                    </a:lnT>
                    <a:lnB>
                      <a:noFill/>
                    </a:lnB>
                    <a:solidFill>
                      <a:srgbClr val="FFFFFF"/>
                    </a:solidFill>
                  </a:tcPr>
                </a:tc>
              </a:tr>
              <a:tr h="552839">
                <a:tc>
                  <a:txBody>
                    <a:bodyPr/>
                    <a:lstStyle/>
                    <a:p>
                      <a:pPr algn="l" fontAlgn="base"/>
                      <a:r>
                        <a:rPr lang="en-IN" sz="1200" b="0">
                          <a:effectLst/>
                        </a:rPr>
                        <a:t>13</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In paging, a programmer cannot efficiently handle data structure.</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It can efficiently handle data structures.</a:t>
                      </a:r>
                    </a:p>
                  </a:txBody>
                  <a:tcPr marL="43754" marR="43754" marT="61256" marB="61256" anchor="ctr">
                    <a:lnL>
                      <a:noFill/>
                    </a:lnL>
                    <a:lnR>
                      <a:noFill/>
                    </a:lnR>
                    <a:lnT>
                      <a:noFill/>
                    </a:lnT>
                    <a:lnB>
                      <a:noFill/>
                    </a:lnB>
                    <a:solidFill>
                      <a:srgbClr val="FFFFFF"/>
                    </a:solidFill>
                  </a:tcPr>
                </a:tc>
              </a:tr>
              <a:tr h="394342">
                <a:tc>
                  <a:txBody>
                    <a:bodyPr/>
                    <a:lstStyle/>
                    <a:p>
                      <a:pPr algn="l" fontAlgn="base"/>
                      <a:r>
                        <a:rPr lang="en-IN" sz="1200" b="0">
                          <a:effectLst/>
                        </a:rPr>
                        <a:t>14.</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a:effectLst/>
                        </a:rPr>
                        <a:t>In this protection is hard to apply.</a:t>
                      </a:r>
                    </a:p>
                  </a:txBody>
                  <a:tcPr marL="43754" marR="43754" marT="61256" marB="61256" anchor="ctr">
                    <a:lnL>
                      <a:noFill/>
                    </a:lnL>
                    <a:lnR>
                      <a:noFill/>
                    </a:lnR>
                    <a:lnT>
                      <a:noFill/>
                    </a:lnT>
                    <a:lnB>
                      <a:noFill/>
                    </a:lnB>
                    <a:solidFill>
                      <a:srgbClr val="FFFFFF"/>
                    </a:solidFill>
                  </a:tcPr>
                </a:tc>
                <a:tc>
                  <a:txBody>
                    <a:bodyPr/>
                    <a:lstStyle/>
                    <a:p>
                      <a:pPr algn="l" fontAlgn="base"/>
                      <a:r>
                        <a:rPr lang="en-IN" sz="1200" b="0" dirty="0">
                          <a:effectLst/>
                        </a:rPr>
                        <a:t>Easy to apply protection in segmentation.</a:t>
                      </a:r>
                    </a:p>
                  </a:txBody>
                  <a:tcPr marL="43754" marR="43754" marT="61256" marB="61256"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443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fontAlgn="base">
              <a:buNone/>
            </a:pPr>
            <a:r>
              <a:rPr lang="en-IN" dirty="0"/>
              <a:t>Address generated by CPU is divided </a:t>
            </a:r>
            <a:r>
              <a:rPr lang="en-IN" dirty="0" smtClean="0"/>
              <a:t>into</a:t>
            </a:r>
          </a:p>
          <a:p>
            <a:pPr marL="0" indent="0" fontAlgn="base">
              <a:buNone/>
            </a:pPr>
            <a:endParaRPr lang="en-IN" dirty="0"/>
          </a:p>
          <a:p>
            <a:pPr fontAlgn="base"/>
            <a:r>
              <a:rPr lang="en-IN" b="1" dirty="0"/>
              <a:t>Page number(p):</a:t>
            </a:r>
            <a:r>
              <a:rPr lang="en-IN" dirty="0"/>
              <a:t> Number of bits required to represent the pages in Logical Address Space or Page </a:t>
            </a:r>
            <a:r>
              <a:rPr lang="en-IN" dirty="0" smtClean="0"/>
              <a:t>number</a:t>
            </a:r>
          </a:p>
          <a:p>
            <a:pPr marL="0" indent="0" fontAlgn="base">
              <a:buNone/>
            </a:pPr>
            <a:endParaRPr lang="en-IN" dirty="0"/>
          </a:p>
          <a:p>
            <a:pPr fontAlgn="base"/>
            <a:r>
              <a:rPr lang="en-IN" b="1" dirty="0"/>
              <a:t>Page offset(d):</a:t>
            </a:r>
            <a:r>
              <a:rPr lang="en-IN" dirty="0"/>
              <a:t> Number of bits required to represent particular word in a page or page size of Logical Address Space or word number of a page or page offset.</a:t>
            </a:r>
          </a:p>
          <a:p>
            <a:endParaRPr lang="en-IN" dirty="0"/>
          </a:p>
        </p:txBody>
      </p:sp>
    </p:spTree>
    <p:extLst>
      <p:ext uri="{BB962C8B-B14F-4D97-AF65-F5344CB8AC3E}">
        <p14:creationId xmlns:p14="http://schemas.microsoft.com/office/powerpoint/2010/main" val="135949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fontAlgn="base">
              <a:buNone/>
            </a:pPr>
            <a:r>
              <a:rPr lang="en-IN" dirty="0"/>
              <a:t>Physical Address is divided into</a:t>
            </a:r>
          </a:p>
          <a:p>
            <a:pPr fontAlgn="base"/>
            <a:r>
              <a:rPr lang="en-IN" b="1" dirty="0"/>
              <a:t>Frame number(f):</a:t>
            </a:r>
            <a:r>
              <a:rPr lang="en-IN" dirty="0"/>
              <a:t> Number of bits required to represent the frame of Physical Address Space or Frame number</a:t>
            </a:r>
            <a:r>
              <a:rPr lang="en-IN" dirty="0" smtClean="0"/>
              <a:t>.</a:t>
            </a:r>
          </a:p>
          <a:p>
            <a:pPr marL="0" indent="0" fontAlgn="base">
              <a:buNone/>
            </a:pPr>
            <a:endParaRPr lang="en-IN" dirty="0"/>
          </a:p>
          <a:p>
            <a:pPr fontAlgn="base"/>
            <a:r>
              <a:rPr lang="en-IN" b="1" dirty="0"/>
              <a:t>Frame offset(d):</a:t>
            </a:r>
            <a:r>
              <a:rPr lang="en-IN" dirty="0"/>
              <a:t> Number of bits required to represent particular word in a frame or frame size of Physical Address Space or word number of a frame or frame offset.</a:t>
            </a:r>
          </a:p>
          <a:p>
            <a:endParaRPr lang="en-IN" dirty="0"/>
          </a:p>
        </p:txBody>
      </p:sp>
    </p:spTree>
    <p:extLst>
      <p:ext uri="{BB962C8B-B14F-4D97-AF65-F5344CB8AC3E}">
        <p14:creationId xmlns:p14="http://schemas.microsoft.com/office/powerpoint/2010/main" val="156661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r>
              <a:rPr lang="en-IN" sz="2400" dirty="0"/>
              <a:t>Different operating system defines different frame sizes. The sizes of each frame must be equal. Considering the fact that the pages are mapped to the frames in Paging, page size needs to be as same as </a:t>
            </a:r>
            <a:r>
              <a:rPr lang="en-IN" sz="2400" dirty="0" smtClean="0"/>
              <a:t>frame </a:t>
            </a:r>
            <a:r>
              <a:rPr lang="en-IN" sz="2400" dirty="0"/>
              <a:t>size</a:t>
            </a:r>
            <a:r>
              <a:rPr lang="en-IN" sz="2400" dirty="0" smtClean="0"/>
              <a:t>.</a:t>
            </a:r>
          </a:p>
          <a:p>
            <a:pPr marL="0" indent="0">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975" y="1916832"/>
            <a:ext cx="5734050" cy="4676775"/>
          </a:xfrm>
          <a:prstGeom prst="rect">
            <a:avLst/>
          </a:prstGeom>
        </p:spPr>
      </p:pic>
    </p:spTree>
    <p:extLst>
      <p:ext uri="{BB962C8B-B14F-4D97-AF65-F5344CB8AC3E}">
        <p14:creationId xmlns:p14="http://schemas.microsoft.com/office/powerpoint/2010/main" val="184367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lnSpcReduction="10000"/>
          </a:bodyPr>
          <a:lstStyle/>
          <a:p>
            <a:pPr marL="0" indent="0">
              <a:buNone/>
            </a:pPr>
            <a:r>
              <a:rPr lang="en-IN" dirty="0"/>
              <a:t>Example</a:t>
            </a:r>
          </a:p>
          <a:p>
            <a:r>
              <a:rPr lang="en-IN" dirty="0"/>
              <a:t>Let us consider the main memory size 16 Kb and Frame size is 1 KB therefore the main memory will be divided into the collection of 16 frames of 1 KB each.</a:t>
            </a:r>
          </a:p>
          <a:p>
            <a:r>
              <a:rPr lang="en-IN" dirty="0"/>
              <a:t>There are 4 processes in the system that is P1, P2, P3 and P4 of 4 KB each. Each process is divided into pages of 1 KB each so that one page can be stored in one frame.</a:t>
            </a:r>
          </a:p>
          <a:p>
            <a:r>
              <a:rPr lang="en-IN" dirty="0"/>
              <a:t>Initially, all the frames are empty therefore pages of the processes will get stored in the contiguous way.</a:t>
            </a:r>
          </a:p>
          <a:p>
            <a:endParaRPr lang="en-IN" dirty="0"/>
          </a:p>
        </p:txBody>
      </p:sp>
    </p:spTree>
    <p:extLst>
      <p:ext uri="{BB962C8B-B14F-4D97-AF65-F5344CB8AC3E}">
        <p14:creationId xmlns:p14="http://schemas.microsoft.com/office/powerpoint/2010/main" val="373702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980728"/>
            <a:ext cx="7704856" cy="5400600"/>
          </a:xfrm>
        </p:spPr>
      </p:pic>
      <p:sp>
        <p:nvSpPr>
          <p:cNvPr id="5" name="Rectangle 4"/>
          <p:cNvSpPr/>
          <p:nvPr/>
        </p:nvSpPr>
        <p:spPr>
          <a:xfrm>
            <a:off x="251520" y="188640"/>
            <a:ext cx="8280920" cy="369332"/>
          </a:xfrm>
          <a:prstGeom prst="rect">
            <a:avLst/>
          </a:prstGeom>
        </p:spPr>
        <p:txBody>
          <a:bodyPr wrap="square">
            <a:spAutoFit/>
          </a:bodyPr>
          <a:lstStyle/>
          <a:p>
            <a:r>
              <a:rPr lang="en-IN" dirty="0">
                <a:solidFill>
                  <a:srgbClr val="333333"/>
                </a:solidFill>
                <a:latin typeface="inter-regular"/>
              </a:rPr>
              <a:t>Frames, pages and the mapping between the two is shown in the image below.</a:t>
            </a:r>
            <a:endParaRPr lang="en-IN" dirty="0"/>
          </a:p>
        </p:txBody>
      </p:sp>
    </p:spTree>
    <p:extLst>
      <p:ext uri="{BB962C8B-B14F-4D97-AF65-F5344CB8AC3E}">
        <p14:creationId xmlns:p14="http://schemas.microsoft.com/office/powerpoint/2010/main" val="33913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92500"/>
          </a:bodyPr>
          <a:lstStyle/>
          <a:p>
            <a:r>
              <a:rPr lang="en-IN" dirty="0"/>
              <a:t>Let us consider that, P2 and P4 are moved to waiting state after some time. Now, 8 frames become empty and therefore other pages can be loaded in that empty place. The process P5 of size 8 KB (8 pages) is waiting inside the ready queue</a:t>
            </a:r>
            <a:r>
              <a:rPr lang="en-IN" dirty="0" smtClean="0"/>
              <a:t>.</a:t>
            </a:r>
          </a:p>
          <a:p>
            <a:pPr marL="0" indent="0">
              <a:buNone/>
            </a:pPr>
            <a:endParaRPr lang="en-IN" dirty="0"/>
          </a:p>
          <a:p>
            <a:r>
              <a:rPr lang="en-IN" dirty="0"/>
              <a:t>Given the fact that, we have 8 non contiguous frames available in the memory and paging provides the flexibility of storing the process at the different places. Therefore, we can load the pages of process P5 in the place of P2 and P4.</a:t>
            </a:r>
          </a:p>
          <a:p>
            <a:endParaRPr lang="en-IN" dirty="0"/>
          </a:p>
        </p:txBody>
      </p:sp>
    </p:spTree>
    <p:extLst>
      <p:ext uri="{BB962C8B-B14F-4D97-AF65-F5344CB8AC3E}">
        <p14:creationId xmlns:p14="http://schemas.microsoft.com/office/powerpoint/2010/main" val="172976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260648"/>
            <a:ext cx="6984776" cy="6120680"/>
          </a:xfrm>
        </p:spPr>
      </p:pic>
    </p:spTree>
    <p:extLst>
      <p:ext uri="{BB962C8B-B14F-4D97-AF65-F5344CB8AC3E}">
        <p14:creationId xmlns:p14="http://schemas.microsoft.com/office/powerpoint/2010/main" val="3008704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9DB8D9C4A7746B534B856B5AF800E" ma:contentTypeVersion="8" ma:contentTypeDescription="Create a new document." ma:contentTypeScope="" ma:versionID="f3e9510127eda11193cf96a722e3a5ef">
  <xsd:schema xmlns:xsd="http://www.w3.org/2001/XMLSchema" xmlns:xs="http://www.w3.org/2001/XMLSchema" xmlns:p="http://schemas.microsoft.com/office/2006/metadata/properties" xmlns:ns2="39493e8b-8bd2-4799-aac4-5ec517ca055f" xmlns:ns3="f92aa156-c57a-409f-85ce-1813cc42887b" targetNamespace="http://schemas.microsoft.com/office/2006/metadata/properties" ma:root="true" ma:fieldsID="4f6f626ff97d899bcce532ed3eafcfa6" ns2:_="" ns3:_="">
    <xsd:import namespace="39493e8b-8bd2-4799-aac4-5ec517ca055f"/>
    <xsd:import namespace="f92aa156-c57a-409f-85ce-1813cc42887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493e8b-8bd2-4799-aac4-5ec517ca05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aa156-c57a-409f-85ce-1813cc42887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e16aa37-19d6-45b9-927f-2072b40f9743}" ma:internalName="TaxCatchAll" ma:showField="CatchAllData" ma:web="f92aa156-c57a-409f-85ce-1813cc4288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9493e8b-8bd2-4799-aac4-5ec517ca055f">
      <Terms xmlns="http://schemas.microsoft.com/office/infopath/2007/PartnerControls"/>
    </lcf76f155ced4ddcb4097134ff3c332f>
    <TaxCatchAll xmlns="f92aa156-c57a-409f-85ce-1813cc42887b" xsi:nil="true"/>
  </documentManagement>
</p:properties>
</file>

<file path=customXml/itemProps1.xml><?xml version="1.0" encoding="utf-8"?>
<ds:datastoreItem xmlns:ds="http://schemas.openxmlformats.org/officeDocument/2006/customXml" ds:itemID="{1C6B69C6-87AF-4726-ACD6-EAC757508785}"/>
</file>

<file path=customXml/itemProps2.xml><?xml version="1.0" encoding="utf-8"?>
<ds:datastoreItem xmlns:ds="http://schemas.openxmlformats.org/officeDocument/2006/customXml" ds:itemID="{4A798ED7-8F62-4279-B057-B4586A0735CC}"/>
</file>

<file path=customXml/itemProps3.xml><?xml version="1.0" encoding="utf-8"?>
<ds:datastoreItem xmlns:ds="http://schemas.openxmlformats.org/officeDocument/2006/customXml" ds:itemID="{AE0B763C-550B-42A4-9DCD-E292BDAC5364}"/>
</file>

<file path=docProps/app.xml><?xml version="1.0" encoding="utf-8"?>
<Properties xmlns="http://schemas.openxmlformats.org/officeDocument/2006/extended-properties" xmlns:vt="http://schemas.openxmlformats.org/officeDocument/2006/docPropsVTypes">
  <TotalTime>142</TotalTime>
  <Words>1132</Words>
  <Application>Microsoft Office PowerPoint</Application>
  <PresentationFormat>On-screen Show (4:3)</PresentationFormat>
  <Paragraphs>101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inter-regular</vt:lpstr>
      <vt:lpstr>Wingdings</vt:lpstr>
      <vt:lpstr>Office Theme</vt:lpstr>
      <vt:lpstr>Paging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Memory Management Unit </vt:lpstr>
      <vt:lpstr>PowerPoint Presentation</vt:lpstr>
      <vt:lpstr>PowerPoint Presentation</vt:lpstr>
      <vt:lpstr>PowerPoint Presentation</vt:lpstr>
      <vt:lpstr>Virtual Memory</vt:lpstr>
      <vt:lpstr>Contd..</vt:lpstr>
      <vt:lpstr>PowerPoint Presentation</vt:lpstr>
      <vt:lpstr>Contd..</vt:lpstr>
      <vt:lpstr>Demand Paging</vt:lpstr>
      <vt:lpstr>Demand Paging</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Abhilasha Maurya</cp:lastModifiedBy>
  <cp:revision>14</cp:revision>
  <dcterms:created xsi:type="dcterms:W3CDTF">2022-04-27T16:51:06Z</dcterms:created>
  <dcterms:modified xsi:type="dcterms:W3CDTF">2022-04-28T07:54:36Z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0x010100F0F9DB8D9C4A7746B534B856B5AF800E</vt:lpwstr>
  </property>
</Properties>
</file>