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0" r:id="rId4"/>
    <p:sldId id="259" r:id="rId5"/>
    <p:sldId id="258"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8BC5E8-6B0D-4213-8543-94DC5A7EF31C}"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77A53-87CE-4EFB-9B5C-D42CAF1C0FAA}" type="slidenum">
              <a:rPr lang="en-IN" smtClean="0"/>
              <a:t>‹#›</a:t>
            </a:fld>
            <a:endParaRPr lang="en-IN"/>
          </a:p>
        </p:txBody>
      </p:sp>
    </p:spTree>
    <p:extLst>
      <p:ext uri="{BB962C8B-B14F-4D97-AF65-F5344CB8AC3E}">
        <p14:creationId xmlns:p14="http://schemas.microsoft.com/office/powerpoint/2010/main" val="2026228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BC5E8-6B0D-4213-8543-94DC5A7EF31C}"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77A53-87CE-4EFB-9B5C-D42CAF1C0FAA}" type="slidenum">
              <a:rPr lang="en-IN" smtClean="0"/>
              <a:t>‹#›</a:t>
            </a:fld>
            <a:endParaRPr lang="en-IN"/>
          </a:p>
        </p:txBody>
      </p:sp>
    </p:spTree>
    <p:extLst>
      <p:ext uri="{BB962C8B-B14F-4D97-AF65-F5344CB8AC3E}">
        <p14:creationId xmlns:p14="http://schemas.microsoft.com/office/powerpoint/2010/main" val="41951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BC5E8-6B0D-4213-8543-94DC5A7EF31C}"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77A53-87CE-4EFB-9B5C-D42CAF1C0FAA}" type="slidenum">
              <a:rPr lang="en-IN" smtClean="0"/>
              <a:t>‹#›</a:t>
            </a:fld>
            <a:endParaRPr lang="en-IN"/>
          </a:p>
        </p:txBody>
      </p:sp>
    </p:spTree>
    <p:extLst>
      <p:ext uri="{BB962C8B-B14F-4D97-AF65-F5344CB8AC3E}">
        <p14:creationId xmlns:p14="http://schemas.microsoft.com/office/powerpoint/2010/main" val="174357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BC5E8-6B0D-4213-8543-94DC5A7EF31C}"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77A53-87CE-4EFB-9B5C-D42CAF1C0FAA}" type="slidenum">
              <a:rPr lang="en-IN" smtClean="0"/>
              <a:t>‹#›</a:t>
            </a:fld>
            <a:endParaRPr lang="en-IN"/>
          </a:p>
        </p:txBody>
      </p:sp>
    </p:spTree>
    <p:extLst>
      <p:ext uri="{BB962C8B-B14F-4D97-AF65-F5344CB8AC3E}">
        <p14:creationId xmlns:p14="http://schemas.microsoft.com/office/powerpoint/2010/main" val="296873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8BC5E8-6B0D-4213-8543-94DC5A7EF31C}"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77A53-87CE-4EFB-9B5C-D42CAF1C0FAA}" type="slidenum">
              <a:rPr lang="en-IN" smtClean="0"/>
              <a:t>‹#›</a:t>
            </a:fld>
            <a:endParaRPr lang="en-IN"/>
          </a:p>
        </p:txBody>
      </p:sp>
    </p:spTree>
    <p:extLst>
      <p:ext uri="{BB962C8B-B14F-4D97-AF65-F5344CB8AC3E}">
        <p14:creationId xmlns:p14="http://schemas.microsoft.com/office/powerpoint/2010/main" val="93830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8BC5E8-6B0D-4213-8543-94DC5A7EF31C}"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77A53-87CE-4EFB-9B5C-D42CAF1C0FAA}" type="slidenum">
              <a:rPr lang="en-IN" smtClean="0"/>
              <a:t>‹#›</a:t>
            </a:fld>
            <a:endParaRPr lang="en-IN"/>
          </a:p>
        </p:txBody>
      </p:sp>
    </p:spTree>
    <p:extLst>
      <p:ext uri="{BB962C8B-B14F-4D97-AF65-F5344CB8AC3E}">
        <p14:creationId xmlns:p14="http://schemas.microsoft.com/office/powerpoint/2010/main" val="258708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8BC5E8-6B0D-4213-8543-94DC5A7EF31C}" type="datetimeFigureOut">
              <a:rPr lang="en-IN" smtClean="0"/>
              <a:t>20-03-2023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A77A53-87CE-4EFB-9B5C-D42CAF1C0FAA}" type="slidenum">
              <a:rPr lang="en-IN" smtClean="0"/>
              <a:t>‹#›</a:t>
            </a:fld>
            <a:endParaRPr lang="en-IN"/>
          </a:p>
        </p:txBody>
      </p:sp>
    </p:spTree>
    <p:extLst>
      <p:ext uri="{BB962C8B-B14F-4D97-AF65-F5344CB8AC3E}">
        <p14:creationId xmlns:p14="http://schemas.microsoft.com/office/powerpoint/2010/main" val="90046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8BC5E8-6B0D-4213-8543-94DC5A7EF31C}" type="datetimeFigureOut">
              <a:rPr lang="en-IN" smtClean="0"/>
              <a:t>20-03-2023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A77A53-87CE-4EFB-9B5C-D42CAF1C0FAA}" type="slidenum">
              <a:rPr lang="en-IN" smtClean="0"/>
              <a:t>‹#›</a:t>
            </a:fld>
            <a:endParaRPr lang="en-IN"/>
          </a:p>
        </p:txBody>
      </p:sp>
    </p:spTree>
    <p:extLst>
      <p:ext uri="{BB962C8B-B14F-4D97-AF65-F5344CB8AC3E}">
        <p14:creationId xmlns:p14="http://schemas.microsoft.com/office/powerpoint/2010/main" val="383515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BC5E8-6B0D-4213-8543-94DC5A7EF31C}" type="datetimeFigureOut">
              <a:rPr lang="en-IN" smtClean="0"/>
              <a:t>20-03-2023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A77A53-87CE-4EFB-9B5C-D42CAF1C0FAA}" type="slidenum">
              <a:rPr lang="en-IN" smtClean="0"/>
              <a:t>‹#›</a:t>
            </a:fld>
            <a:endParaRPr lang="en-IN"/>
          </a:p>
        </p:txBody>
      </p:sp>
    </p:spTree>
    <p:extLst>
      <p:ext uri="{BB962C8B-B14F-4D97-AF65-F5344CB8AC3E}">
        <p14:creationId xmlns:p14="http://schemas.microsoft.com/office/powerpoint/2010/main" val="205570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8BC5E8-6B0D-4213-8543-94DC5A7EF31C}"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77A53-87CE-4EFB-9B5C-D42CAF1C0FAA}" type="slidenum">
              <a:rPr lang="en-IN" smtClean="0"/>
              <a:t>‹#›</a:t>
            </a:fld>
            <a:endParaRPr lang="en-IN"/>
          </a:p>
        </p:txBody>
      </p:sp>
    </p:spTree>
    <p:extLst>
      <p:ext uri="{BB962C8B-B14F-4D97-AF65-F5344CB8AC3E}">
        <p14:creationId xmlns:p14="http://schemas.microsoft.com/office/powerpoint/2010/main" val="386755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8BC5E8-6B0D-4213-8543-94DC5A7EF31C}"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77A53-87CE-4EFB-9B5C-D42CAF1C0FAA}" type="slidenum">
              <a:rPr lang="en-IN" smtClean="0"/>
              <a:t>‹#›</a:t>
            </a:fld>
            <a:endParaRPr lang="en-IN"/>
          </a:p>
        </p:txBody>
      </p:sp>
    </p:spTree>
    <p:extLst>
      <p:ext uri="{BB962C8B-B14F-4D97-AF65-F5344CB8AC3E}">
        <p14:creationId xmlns:p14="http://schemas.microsoft.com/office/powerpoint/2010/main" val="130236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BC5E8-6B0D-4213-8543-94DC5A7EF31C}" type="datetimeFigureOut">
              <a:rPr lang="en-IN" smtClean="0"/>
              <a:t>20-03-2023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77A53-87CE-4EFB-9B5C-D42CAF1C0FAA}" type="slidenum">
              <a:rPr lang="en-IN" smtClean="0"/>
              <a:t>‹#›</a:t>
            </a:fld>
            <a:endParaRPr lang="en-IN"/>
          </a:p>
        </p:txBody>
      </p:sp>
    </p:spTree>
    <p:extLst>
      <p:ext uri="{BB962C8B-B14F-4D97-AF65-F5344CB8AC3E}">
        <p14:creationId xmlns:p14="http://schemas.microsoft.com/office/powerpoint/2010/main" val="291405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258" y="199505"/>
            <a:ext cx="11654444" cy="6458990"/>
          </a:xfrm>
        </p:spPr>
        <p:txBody>
          <a:bodyPr/>
          <a:lstStyle/>
          <a:p>
            <a:pPr algn="ctr"/>
            <a:r>
              <a:rPr lang="en-IN" sz="1800" b="1" dirty="0">
                <a:latin typeface="Times New Roman" panose="02020603050405020304" pitchFamily="18" charset="0"/>
                <a:cs typeface="Times New Roman" panose="02020603050405020304" pitchFamily="18" charset="0"/>
              </a:rPr>
              <a:t>Producer-Consumer </a:t>
            </a:r>
            <a:r>
              <a:rPr lang="en-IN" sz="1800" b="1" dirty="0" smtClean="0">
                <a:latin typeface="Times New Roman" panose="02020603050405020304" pitchFamily="18" charset="0"/>
                <a:cs typeface="Times New Roman" panose="02020603050405020304" pitchFamily="18" charset="0"/>
              </a:rPr>
              <a:t>problem</a:t>
            </a:r>
          </a:p>
          <a:p>
            <a:r>
              <a:rPr lang="en-US" sz="2000" dirty="0">
                <a:latin typeface="Times New Roman" panose="02020603050405020304" pitchFamily="18" charset="0"/>
                <a:cs typeface="Times New Roman" panose="02020603050405020304" pitchFamily="18" charset="0"/>
              </a:rPr>
              <a:t>The Producer-Consumer problem is a classical multi-process synchronization problem, that is we are trying to achieve synchronization between more than one process.</a:t>
            </a:r>
          </a:p>
          <a:p>
            <a:r>
              <a:rPr lang="en-US" sz="2000" dirty="0">
                <a:latin typeface="Times New Roman" panose="02020603050405020304" pitchFamily="18" charset="0"/>
                <a:cs typeface="Times New Roman" panose="02020603050405020304" pitchFamily="18" charset="0"/>
              </a:rPr>
              <a:t>There is one Producer in the producer-consumer problem, Producer is producing some items, whereas there is one Consumer that is consuming the items produced by the Producer.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same memory buffer is shared by both producers and consumers which is of fixed-size.</a:t>
            </a:r>
          </a:p>
          <a:p>
            <a:r>
              <a:rPr lang="en-US" sz="2000" dirty="0">
                <a:latin typeface="Times New Roman" panose="02020603050405020304" pitchFamily="18" charset="0"/>
                <a:cs typeface="Times New Roman" panose="02020603050405020304" pitchFamily="18" charset="0"/>
              </a:rPr>
              <a:t>The task of the Producer is to produce the item, put it into the memory buffer, and again start producing items. Whereas the task of the Consumer is to consume the item from the memory buffer.</a:t>
            </a:r>
          </a:p>
          <a:p>
            <a:r>
              <a:rPr lang="en-US" sz="2000" dirty="0">
                <a:latin typeface="Times New Roman" panose="02020603050405020304" pitchFamily="18" charset="0"/>
                <a:cs typeface="Times New Roman" panose="02020603050405020304" pitchFamily="18" charset="0"/>
              </a:rPr>
              <a:t>The producer should produce data only when the buffer is not full. In case it is found that the buffer is full, the producer is not allowed to store any data into the memory buffer.</a:t>
            </a:r>
          </a:p>
          <a:p>
            <a:r>
              <a:rPr lang="en-US" sz="2000" dirty="0">
                <a:latin typeface="Times New Roman" panose="02020603050405020304" pitchFamily="18" charset="0"/>
                <a:cs typeface="Times New Roman" panose="02020603050405020304" pitchFamily="18" charset="0"/>
              </a:rPr>
              <a:t>Data can only be consumed by the consumer if and only if the memory buffer is not empty. In case it is found that the buffer is empty, the consumer is not allowed to use any data from the memory buffer.</a:t>
            </a:r>
          </a:p>
          <a:p>
            <a:r>
              <a:rPr lang="en-US" sz="2000" dirty="0">
                <a:latin typeface="Times New Roman" panose="02020603050405020304" pitchFamily="18" charset="0"/>
                <a:cs typeface="Times New Roman" panose="02020603050405020304" pitchFamily="18" charset="0"/>
              </a:rPr>
              <a:t>Accessing memory buffer should not be allowed to producer and consumer at the same time.</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007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ducer-Consumer probl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3018" y="1801567"/>
            <a:ext cx="147637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er-Consumer probl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968" y="310658"/>
            <a:ext cx="5229225" cy="10191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23713" y="4217200"/>
            <a:ext cx="6096000" cy="2031325"/>
          </a:xfrm>
          <a:prstGeom prst="rect">
            <a:avLst/>
          </a:prstGeom>
        </p:spPr>
        <p:txBody>
          <a:bodyPr>
            <a:spAutoFit/>
          </a:bodyPr>
          <a:lstStyle/>
          <a:p>
            <a:r>
              <a:rPr lang="en-US" b="0" i="0" dirty="0" smtClean="0">
                <a:solidFill>
                  <a:srgbClr val="333333"/>
                </a:solidFill>
                <a:effectLst/>
                <a:latin typeface="inter-regular"/>
              </a:rPr>
              <a:t>Let's start with </a:t>
            </a:r>
            <a:r>
              <a:rPr lang="en-US" b="1" i="0" dirty="0" smtClean="0">
                <a:solidFill>
                  <a:srgbClr val="333333"/>
                </a:solidFill>
                <a:effectLst/>
                <a:latin typeface="inter-bold"/>
              </a:rPr>
              <a:t>the producer</a:t>
            </a:r>
            <a:r>
              <a:rPr lang="en-US" b="0" i="0" dirty="0" smtClean="0">
                <a:solidFill>
                  <a:srgbClr val="333333"/>
                </a:solidFill>
                <a:effectLst/>
                <a:latin typeface="inter-regular"/>
              </a:rPr>
              <a:t> who wanted to produce an element " F ", according to code it will enter into the producer() function, while(1) will always be true, itemP = F will be tried to insert into the buffer, before that while(count == n); will evaluate to be False.</a:t>
            </a:r>
          </a:p>
          <a:p>
            <a:r>
              <a:rPr lang="en-US" dirty="0" smtClean="0"/>
              <a:t/>
            </a:r>
            <a:br>
              <a:rPr lang="en-US" dirty="0" smtClean="0"/>
            </a:br>
            <a:endParaRPr lang="en-IN" dirty="0"/>
          </a:p>
        </p:txBody>
      </p:sp>
    </p:spTree>
    <p:extLst>
      <p:ext uri="{BB962C8B-B14F-4D97-AF65-F5344CB8AC3E}">
        <p14:creationId xmlns:p14="http://schemas.microsoft.com/office/powerpoint/2010/main" val="197616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058" y="274319"/>
            <a:ext cx="11712631" cy="6367549"/>
          </a:xfrm>
        </p:spPr>
        <p:txBody>
          <a:bodyPr/>
          <a:lstStyle/>
          <a:p>
            <a:r>
              <a:rPr lang="en-US" sz="2000" b="1" dirty="0">
                <a:latin typeface="Times New Roman" panose="02020603050405020304" pitchFamily="18" charset="0"/>
                <a:cs typeface="Times New Roman" panose="02020603050405020304" pitchFamily="18" charset="0"/>
              </a:rPr>
              <a:t>Consumer Code: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Now starting </a:t>
            </a:r>
            <a:r>
              <a:rPr lang="en-US" sz="2000" b="1" dirty="0">
                <a:latin typeface="Times New Roman" panose="02020603050405020304" pitchFamily="18" charset="0"/>
                <a:cs typeface="Times New Roman" panose="02020603050405020304" pitchFamily="18" charset="0"/>
              </a:rPr>
              <a:t>consumer</a:t>
            </a:r>
            <a:r>
              <a:rPr lang="en-US" sz="2000" dirty="0">
                <a:latin typeface="Times New Roman" panose="02020603050405020304" pitchFamily="18" charset="0"/>
                <a:cs typeface="Times New Roman" panose="02020603050405020304" pitchFamily="18" charset="0"/>
              </a:rPr>
              <a:t> who wanted to consume the first element " A ", according to code it will enter into the consumer() function, while(1) will always be true, while(count == 0); will evaluate to be False( since the count is still 5, which is not equal to 0.</a:t>
            </a:r>
          </a:p>
          <a:p>
            <a:endParaRPr lang="en-IN" dirty="0"/>
          </a:p>
        </p:txBody>
      </p:sp>
      <p:pic>
        <p:nvPicPr>
          <p:cNvPr id="2050" name="Picture 2" descr="Producer-Consumer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876" y="2086812"/>
            <a:ext cx="1552575"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3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755" y="299258"/>
            <a:ext cx="11845637" cy="6417426"/>
          </a:xfrm>
        </p:spPr>
        <p:txBody>
          <a:bodyPr/>
          <a:lstStyle/>
          <a:p>
            <a:r>
              <a:rPr lang="en-US" sz="2000" dirty="0">
                <a:latin typeface="Times New Roman" panose="02020603050405020304" pitchFamily="18" charset="0"/>
                <a:cs typeface="Times New Roman" panose="02020603050405020304" pitchFamily="18" charset="0"/>
              </a:rPr>
              <a:t>The producer consumer problem can be resolved using semaphores. The codes for the producer and consumer process are given as follows −</a:t>
            </a:r>
          </a:p>
          <a:p>
            <a:r>
              <a:rPr lang="en-US" sz="2000" dirty="0">
                <a:latin typeface="Times New Roman" panose="02020603050405020304" pitchFamily="18" charset="0"/>
                <a:cs typeface="Times New Roman" panose="02020603050405020304" pitchFamily="18" charset="0"/>
              </a:rPr>
              <a:t>Producer Process</a:t>
            </a:r>
          </a:p>
          <a:p>
            <a:r>
              <a:rPr lang="en-US" sz="2000" dirty="0">
                <a:latin typeface="Times New Roman" panose="02020603050405020304" pitchFamily="18" charset="0"/>
                <a:cs typeface="Times New Roman" panose="02020603050405020304" pitchFamily="18" charset="0"/>
              </a:rPr>
              <a:t>The code that defines the producer process is given below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Rectangle 1"/>
          <p:cNvSpPr>
            <a:spLocks noChangeArrowheads="1"/>
          </p:cNvSpPr>
          <p:nvPr/>
        </p:nvSpPr>
        <p:spPr bwMode="auto">
          <a:xfrm>
            <a:off x="390697" y="2574365"/>
            <a:ext cx="8445732" cy="269940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88"/>
                </a:solidFill>
                <a:effectLst/>
                <a:latin typeface="var(--bs-font-monospace)"/>
              </a:rPr>
              <a:t>do</a:t>
            </a:r>
            <a:r>
              <a:rPr kumimoji="0" lang="en-US" altLang="en-US" sz="1100" b="0" i="0" u="none" strike="noStrike" cap="none" normalizeH="0" baseline="0" dirty="0" smtClean="0">
                <a:ln>
                  <a:noFill/>
                </a:ln>
                <a:solidFill>
                  <a:srgbClr val="000000"/>
                </a:solidFill>
                <a:effectLst/>
                <a:latin typeface="var(--bs-font-monospace)"/>
              </a:rPr>
              <a:t> </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r>
              <a:rPr kumimoji="0" lang="en-US" altLang="en-US" sz="1100" b="0" i="0" u="none" strike="noStrike" cap="none" normalizeH="0" baseline="0" dirty="0" smtClean="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PRODUCE ITEM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wait</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empty</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wait</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err="1" smtClean="0">
                <a:ln>
                  <a:noFill/>
                </a:ln>
                <a:solidFill>
                  <a:srgbClr val="000000"/>
                </a:solidFill>
                <a:effectLst/>
                <a:latin typeface="var(--bs-font-monospace)"/>
              </a:rPr>
              <a:t>mutex</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PUT ITEM IN BUFFER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signal</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err="1" smtClean="0">
                <a:ln>
                  <a:noFill/>
                </a:ln>
                <a:solidFill>
                  <a:srgbClr val="000000"/>
                </a:solidFill>
                <a:effectLst/>
                <a:latin typeface="var(--bs-font-monospace)"/>
              </a:rPr>
              <a:t>mutex</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signal</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full</a:t>
            </a:r>
            <a:r>
              <a:rPr kumimoji="0" lang="en-US" altLang="en-US" sz="1100" b="0" i="0" u="none" strike="noStrike" cap="none" normalizeH="0" baseline="0" dirty="0" smtClean="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88"/>
                </a:solidFill>
                <a:effectLst/>
                <a:latin typeface="var(--bs-font-monospace)"/>
              </a:rPr>
              <a:t>while</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6666"/>
                </a:solidFill>
                <a:effectLst/>
                <a:latin typeface="var(--bs-font-monospace)"/>
              </a:rPr>
              <a:t>1</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305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757" y="166254"/>
            <a:ext cx="11729258" cy="6508865"/>
          </a:xfrm>
        </p:spPr>
        <p:txBody>
          <a:bodyPr>
            <a:normAutofit/>
          </a:bodyPr>
          <a:lstStyle/>
          <a:p>
            <a:r>
              <a:rPr lang="en-US" sz="2000" dirty="0">
                <a:latin typeface="Times New Roman" panose="02020603050405020304" pitchFamily="18" charset="0"/>
                <a:cs typeface="Times New Roman" panose="02020603050405020304" pitchFamily="18" charset="0"/>
              </a:rPr>
              <a:t>mutex is initialized to 1, empty is initialized to n (maximum size of the buffer) and full is initialized to 0.</a:t>
            </a:r>
          </a:p>
          <a:p>
            <a:r>
              <a:rPr lang="en-US" sz="2000" dirty="0">
                <a:latin typeface="Times New Roman" panose="02020603050405020304" pitchFamily="18" charset="0"/>
                <a:cs typeface="Times New Roman" panose="02020603050405020304" pitchFamily="18" charset="0"/>
              </a:rPr>
              <a:t>The mutex semaphore ensures mutual exclusion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empty and full semaphores count the number of empty and full spaces in the buffer.</a:t>
            </a:r>
          </a:p>
          <a:p>
            <a:r>
              <a:rPr lang="en-US" sz="2000" dirty="0">
                <a:latin typeface="Times New Roman" panose="02020603050405020304" pitchFamily="18" charset="0"/>
                <a:cs typeface="Times New Roman" panose="02020603050405020304" pitchFamily="18" charset="0"/>
              </a:rPr>
              <a:t>After the item is produced, wait operation is carried out on empty.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indicates that the empty space in the buffer has decreased by 1.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wait operation is carried out on mutex so that consumer process cannot interfere.</a:t>
            </a:r>
          </a:p>
          <a:p>
            <a:r>
              <a:rPr lang="en-US" sz="2000" dirty="0">
                <a:latin typeface="Times New Roman" panose="02020603050405020304" pitchFamily="18" charset="0"/>
                <a:cs typeface="Times New Roman" panose="02020603050405020304" pitchFamily="18" charset="0"/>
              </a:rPr>
              <a:t>After the item is put in the buffer, signal operation is carried out on mutex and full.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former indicates that consumer process can now act and the latter shows that the buffer is full by 1.</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80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754129" y="235302"/>
            <a:ext cx="6990859" cy="33765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88"/>
                </a:solidFill>
                <a:effectLst/>
                <a:latin typeface="var(--bs-font-monospace)"/>
              </a:rPr>
              <a:t>Do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wait</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full</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wait</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mutex</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REMOVE ITEM FROM BUFFER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signal</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mutex</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signal</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empty</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CONSUME ITEM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ar(--bs-font-monospace)"/>
              </a:rPr>
              <a:t> </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88"/>
                </a:solidFill>
                <a:effectLst/>
                <a:latin typeface="var(--bs-font-monospace)"/>
              </a:rPr>
              <a:t>while</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1100" b="0" i="0" u="none" strike="noStrike" cap="none" normalizeH="0" baseline="0" dirty="0" smtClean="0">
                <a:ln>
                  <a:noFill/>
                </a:ln>
                <a:solidFill>
                  <a:srgbClr val="006666"/>
                </a:solidFill>
                <a:effectLst/>
                <a:latin typeface="var(--bs-font-monospace)"/>
              </a:rPr>
              <a:t>1</a:t>
            </a:r>
            <a:r>
              <a:rPr kumimoji="0" lang="en-US" altLang="en-US" sz="1100" b="0" i="0" u="none" strike="noStrike" cap="none" normalizeH="0" baseline="0" dirty="0" smtClean="0">
                <a:ln>
                  <a:noFill/>
                </a:ln>
                <a:solidFill>
                  <a:srgbClr val="666600"/>
                </a:solidFill>
                <a:effectLst/>
                <a:latin typeface="var(--bs-font-monospace)"/>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207817" y="3757321"/>
            <a:ext cx="11878887" cy="2246769"/>
          </a:xfrm>
          <a:prstGeom prst="rect">
            <a:avLst/>
          </a:prstGeom>
        </p:spPr>
        <p:txBody>
          <a:bodyPr wrap="square">
            <a:spAutoFit/>
          </a:bodyPr>
          <a:lstStyle/>
          <a:p>
            <a:r>
              <a:rPr lang="en-US" sz="2000" b="0" i="0" dirty="0" smtClean="0">
                <a:solidFill>
                  <a:srgbClr val="000000"/>
                </a:solidFill>
                <a:effectLst/>
                <a:latin typeface="Times New Roman" panose="02020603050405020304" pitchFamily="18" charset="0"/>
                <a:cs typeface="Times New Roman" panose="02020603050405020304" pitchFamily="18" charset="0"/>
              </a:rPr>
              <a:t>The wait operation is carried out on full. </a:t>
            </a:r>
          </a:p>
          <a:p>
            <a:r>
              <a:rPr lang="en-US" sz="2000" b="0" i="0" dirty="0" smtClean="0">
                <a:solidFill>
                  <a:srgbClr val="000000"/>
                </a:solidFill>
                <a:effectLst/>
                <a:latin typeface="Times New Roman" panose="02020603050405020304" pitchFamily="18" charset="0"/>
                <a:cs typeface="Times New Roman" panose="02020603050405020304" pitchFamily="18" charset="0"/>
              </a:rPr>
              <a:t>This indicates that items in the buffer have decreased by 1. </a:t>
            </a:r>
          </a:p>
          <a:p>
            <a:r>
              <a:rPr lang="en-US" sz="2000" b="0" i="0" dirty="0" smtClean="0">
                <a:solidFill>
                  <a:srgbClr val="000000"/>
                </a:solidFill>
                <a:effectLst/>
                <a:latin typeface="Times New Roman" panose="02020603050405020304" pitchFamily="18" charset="0"/>
                <a:cs typeface="Times New Roman" panose="02020603050405020304" pitchFamily="18" charset="0"/>
              </a:rPr>
              <a:t>Then wait operation is carried out on mutex so that producer process cannot interfere.</a:t>
            </a:r>
          </a:p>
          <a:p>
            <a:r>
              <a:rPr lang="en-US" sz="2000" b="0" i="0" dirty="0" smtClean="0">
                <a:solidFill>
                  <a:srgbClr val="000000"/>
                </a:solidFill>
                <a:effectLst/>
                <a:latin typeface="Times New Roman" panose="02020603050405020304" pitchFamily="18" charset="0"/>
                <a:cs typeface="Times New Roman" panose="02020603050405020304" pitchFamily="18" charset="0"/>
              </a:rPr>
              <a:t>Then the item is removed from buffer. </a:t>
            </a:r>
          </a:p>
          <a:p>
            <a:r>
              <a:rPr lang="en-US" sz="2000" b="0" i="0" dirty="0" smtClean="0">
                <a:solidFill>
                  <a:srgbClr val="000000"/>
                </a:solidFill>
                <a:effectLst/>
                <a:latin typeface="Times New Roman" panose="02020603050405020304" pitchFamily="18" charset="0"/>
                <a:cs typeface="Times New Roman" panose="02020603050405020304" pitchFamily="18" charset="0"/>
              </a:rPr>
              <a:t>After that, signal operation is carried out on mutex and empty. </a:t>
            </a:r>
          </a:p>
          <a:p>
            <a:r>
              <a:rPr lang="en-US" sz="2000" b="0" i="0" dirty="0" smtClean="0">
                <a:solidFill>
                  <a:srgbClr val="000000"/>
                </a:solidFill>
                <a:effectLst/>
                <a:latin typeface="Times New Roman" panose="02020603050405020304" pitchFamily="18" charset="0"/>
                <a:cs typeface="Times New Roman" panose="02020603050405020304" pitchFamily="18" charset="0"/>
              </a:rPr>
              <a:t>The former indicates that consumer process can now act and the latter shows that the empty space in the buffer has increased by 1.</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980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9DB8D9C4A7746B534B856B5AF800E" ma:contentTypeVersion="8" ma:contentTypeDescription="Create a new document." ma:contentTypeScope="" ma:versionID="f3e9510127eda11193cf96a722e3a5ef">
  <xsd:schema xmlns:xsd="http://www.w3.org/2001/XMLSchema" xmlns:xs="http://www.w3.org/2001/XMLSchema" xmlns:p="http://schemas.microsoft.com/office/2006/metadata/properties" xmlns:ns2="39493e8b-8bd2-4799-aac4-5ec517ca055f" xmlns:ns3="f92aa156-c57a-409f-85ce-1813cc42887b" targetNamespace="http://schemas.microsoft.com/office/2006/metadata/properties" ma:root="true" ma:fieldsID="4f6f626ff97d899bcce532ed3eafcfa6" ns2:_="" ns3:_="">
    <xsd:import namespace="39493e8b-8bd2-4799-aac4-5ec517ca055f"/>
    <xsd:import namespace="f92aa156-c57a-409f-85ce-1813cc42887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493e8b-8bd2-4799-aac4-5ec517ca05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aa156-c57a-409f-85ce-1813cc42887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e16aa37-19d6-45b9-927f-2072b40f9743}" ma:internalName="TaxCatchAll" ma:showField="CatchAllData" ma:web="f92aa156-c57a-409f-85ce-1813cc4288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9493e8b-8bd2-4799-aac4-5ec517ca055f">
      <Terms xmlns="http://schemas.microsoft.com/office/infopath/2007/PartnerControls"/>
    </lcf76f155ced4ddcb4097134ff3c332f>
    <TaxCatchAll xmlns="f92aa156-c57a-409f-85ce-1813cc42887b" xsi:nil="true"/>
  </documentManagement>
</p:properties>
</file>

<file path=customXml/itemProps1.xml><?xml version="1.0" encoding="utf-8"?>
<ds:datastoreItem xmlns:ds="http://schemas.openxmlformats.org/officeDocument/2006/customXml" ds:itemID="{0F41B9E2-B3BA-48F5-899A-31E491F906F2}"/>
</file>

<file path=customXml/itemProps2.xml><?xml version="1.0" encoding="utf-8"?>
<ds:datastoreItem xmlns:ds="http://schemas.openxmlformats.org/officeDocument/2006/customXml" ds:itemID="{1713CC93-18EE-4F6A-8F61-B65BA40FED98}"/>
</file>

<file path=customXml/itemProps3.xml><?xml version="1.0" encoding="utf-8"?>
<ds:datastoreItem xmlns:ds="http://schemas.openxmlformats.org/officeDocument/2006/customXml" ds:itemID="{A1F585EA-5454-410B-88B0-2370055C27F8}"/>
</file>

<file path=docProps/app.xml><?xml version="1.0" encoding="utf-8"?>
<Properties xmlns="http://schemas.openxmlformats.org/officeDocument/2006/extended-properties" xmlns:vt="http://schemas.openxmlformats.org/officeDocument/2006/docPropsVTypes">
  <TotalTime>12</TotalTime>
  <Words>473</Words>
  <Application>Microsoft Office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inter-bold</vt:lpstr>
      <vt:lpstr>inter-regular</vt:lpstr>
      <vt:lpstr>Times New Roman</vt:lpstr>
      <vt:lpstr>var(--bs-font-monospace)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Pradnya Natekar</dc:creator>
  <cp:lastModifiedBy>Pradnya Natekar</cp:lastModifiedBy>
  <cp:revision>10</cp:revision>
  <dcterms:created xsi:type="dcterms:W3CDTF">2023-03-20T03:23:54Z</dcterms:created>
  <dcterms:modified xsi:type="dcterms:W3CDTF">2023-03-20T03:36:17Z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0x010100F0F9DB8D9C4A7746B534B856B5AF800E</vt:lpwstr>
  </property>
</Properties>
</file>